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56" r:id="rId2"/>
    <p:sldId id="268" r:id="rId3"/>
    <p:sldId id="257" r:id="rId4"/>
    <p:sldId id="258" r:id="rId5"/>
    <p:sldId id="259" r:id="rId6"/>
    <p:sldId id="260" r:id="rId7"/>
    <p:sldId id="262" r:id="rId8"/>
    <p:sldId id="261" r:id="rId9"/>
    <p:sldId id="263" r:id="rId10"/>
    <p:sldId id="264" r:id="rId11"/>
    <p:sldId id="266" r:id="rId12"/>
    <p:sldId id="267" r:id="rId1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7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1/14/2013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1/14/2013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1/14/2013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b="1" dirty="0"/>
              <a:t>Market Structure </a:t>
            </a:r>
            <a:r>
              <a:rPr lang="en-US" b="1" dirty="0" smtClean="0"/>
              <a:t>Review</a:t>
            </a:r>
          </a:p>
          <a:p>
            <a:r>
              <a:rPr lang="en-US" dirty="0" smtClean="0"/>
              <a:t>January 14, 2013</a:t>
            </a:r>
            <a:endParaRPr lang="en-US"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b="1" i="1" dirty="0"/>
              <a:t>Class Activity</a:t>
            </a: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marL="0" indent="0">
              <a:lnSpc>
                <a:spcPct val="150000"/>
              </a:lnSpc>
              <a:buNone/>
            </a:pPr>
            <a:r>
              <a:rPr lang="en-US" sz="1400" b="1" dirty="0" smtClean="0"/>
              <a:t>(3) What </a:t>
            </a:r>
            <a:r>
              <a:rPr lang="en-US" sz="1400" b="1" dirty="0"/>
              <a:t>happens to the profit of the innovative farmer over the 3 periods?</a:t>
            </a:r>
          </a:p>
          <a:p>
            <a:pPr marL="0" indent="0">
              <a:lnSpc>
                <a:spcPct val="150000"/>
              </a:lnSpc>
              <a:buNone/>
            </a:pPr>
            <a:r>
              <a:rPr lang="en-US" sz="1400" b="1" dirty="0" smtClean="0"/>
              <a:t>(4) Is </a:t>
            </a:r>
            <a:r>
              <a:rPr lang="en-US" sz="1400" b="1" dirty="0"/>
              <a:t>there incentive for the innovative farmer to carry out the cost of the innovation?</a:t>
            </a:r>
          </a:p>
          <a:p>
            <a:pPr marL="0" indent="0">
              <a:buNone/>
            </a:pPr>
            <a:endParaRPr lang="en-US" sz="1000" dirty="0" smtClean="0"/>
          </a:p>
          <a:p>
            <a:pPr marL="0" indent="0">
              <a:buNone/>
            </a:pPr>
            <a:r>
              <a:rPr lang="en-US" sz="1800" dirty="0" err="1" smtClean="0"/>
              <a:t>Π</a:t>
            </a:r>
            <a:r>
              <a:rPr lang="en-US" sz="1800" baseline="-25000" dirty="0" err="1"/>
              <a:t>I</a:t>
            </a:r>
            <a:r>
              <a:rPr lang="en-US" sz="1800" baseline="-25000" dirty="0" err="1" smtClean="0"/>
              <a:t>t</a:t>
            </a:r>
            <a:r>
              <a:rPr lang="en-US" sz="1800" baseline="30000" dirty="0" smtClean="0"/>
              <a:t> </a:t>
            </a:r>
            <a:r>
              <a:rPr lang="en-US" sz="1800" dirty="0" smtClean="0"/>
              <a:t>=</a:t>
            </a:r>
            <a:r>
              <a:rPr lang="en-US" sz="1800" dirty="0" err="1" smtClean="0"/>
              <a:t>TR</a:t>
            </a:r>
            <a:r>
              <a:rPr lang="en-US" sz="1800" baseline="-25000" dirty="0" err="1"/>
              <a:t>It</a:t>
            </a:r>
            <a:r>
              <a:rPr lang="en-US" sz="1800" baseline="30000" dirty="0"/>
              <a:t> </a:t>
            </a:r>
            <a:r>
              <a:rPr lang="en-US" sz="1800" dirty="0" smtClean="0"/>
              <a:t>- </a:t>
            </a:r>
            <a:r>
              <a:rPr lang="en-US" sz="1800" dirty="0" err="1" smtClean="0"/>
              <a:t>TC</a:t>
            </a:r>
            <a:r>
              <a:rPr lang="en-US" sz="1800" baseline="-25000" dirty="0" err="1" smtClean="0"/>
              <a:t>It</a:t>
            </a:r>
            <a:r>
              <a:rPr lang="en-US" sz="1800" baseline="30000" dirty="0" smtClean="0"/>
              <a:t> </a:t>
            </a:r>
            <a:r>
              <a:rPr lang="en-US" sz="1800" dirty="0"/>
              <a:t>=</a:t>
            </a:r>
            <a:r>
              <a:rPr lang="en-US" sz="1800" dirty="0" err="1"/>
              <a:t>TR</a:t>
            </a:r>
            <a:r>
              <a:rPr lang="en-US" sz="1800" baseline="-25000" dirty="0" err="1"/>
              <a:t>It</a:t>
            </a:r>
            <a:r>
              <a:rPr lang="en-US" sz="1800" baseline="30000" dirty="0"/>
              <a:t> </a:t>
            </a:r>
            <a:r>
              <a:rPr lang="en-US" sz="1800" dirty="0" smtClean="0"/>
              <a:t>–(</a:t>
            </a:r>
            <a:r>
              <a:rPr lang="en-US" sz="1800" dirty="0" err="1" smtClean="0"/>
              <a:t>VC</a:t>
            </a:r>
            <a:r>
              <a:rPr lang="en-US" sz="1800" baseline="-25000" dirty="0" err="1" smtClean="0"/>
              <a:t>It</a:t>
            </a:r>
            <a:r>
              <a:rPr lang="en-US" sz="1800" baseline="30000" dirty="0" smtClean="0"/>
              <a:t> </a:t>
            </a:r>
            <a:r>
              <a:rPr lang="en-US" sz="1800" dirty="0" smtClean="0"/>
              <a:t>+ </a:t>
            </a:r>
            <a:r>
              <a:rPr lang="en-US" sz="1800" dirty="0" err="1"/>
              <a:t>F</a:t>
            </a:r>
            <a:r>
              <a:rPr lang="en-US" sz="1800" dirty="0" err="1" smtClean="0"/>
              <a:t>C</a:t>
            </a:r>
            <a:r>
              <a:rPr lang="en-US" sz="1800" baseline="-25000" dirty="0" err="1" smtClean="0"/>
              <a:t>It</a:t>
            </a:r>
            <a:r>
              <a:rPr lang="en-US" sz="1800" dirty="0" smtClean="0"/>
              <a:t>)  </a:t>
            </a:r>
            <a:r>
              <a:rPr lang="en-US" sz="1600" dirty="0" smtClean="0"/>
              <a:t>where I: innovative farmer</a:t>
            </a:r>
          </a:p>
          <a:p>
            <a:pPr marL="0" indent="0">
              <a:buNone/>
            </a:pPr>
            <a:endParaRPr lang="en-US" sz="1600" dirty="0"/>
          </a:p>
          <a:p>
            <a:pPr marL="0" indent="0">
              <a:buNone/>
            </a:pPr>
            <a:r>
              <a:rPr lang="en-US" sz="1600" b="1" u="sng" dirty="0"/>
              <a:t>P</a:t>
            </a:r>
            <a:r>
              <a:rPr lang="en-US" sz="1600" b="1" u="sng" dirty="0" smtClean="0"/>
              <a:t>eriod </a:t>
            </a:r>
            <a:r>
              <a:rPr lang="en-US" sz="1600" b="1" u="sng" dirty="0"/>
              <a:t>1</a:t>
            </a:r>
            <a:r>
              <a:rPr lang="en-US" sz="1600" b="1" dirty="0"/>
              <a:t>: 	</a:t>
            </a:r>
            <a:r>
              <a:rPr lang="en-US" sz="1600" b="1" dirty="0" smtClean="0"/>
              <a:t>	∏</a:t>
            </a:r>
            <a:r>
              <a:rPr lang="en-US" sz="1600" b="1" baseline="-25000" dirty="0"/>
              <a:t>I1</a:t>
            </a:r>
            <a:r>
              <a:rPr lang="en-US" sz="1600" b="1" dirty="0"/>
              <a:t> = 0</a:t>
            </a:r>
            <a:r>
              <a:rPr lang="en-US" sz="1600" dirty="0"/>
              <a:t> by definition of </a:t>
            </a:r>
            <a:r>
              <a:rPr lang="en-US" sz="1600" dirty="0" smtClean="0"/>
              <a:t>a perfect competitive </a:t>
            </a:r>
            <a:r>
              <a:rPr lang="en-US" sz="1600" dirty="0"/>
              <a:t>market </a:t>
            </a:r>
          </a:p>
          <a:p>
            <a:pPr marL="0" indent="0">
              <a:buNone/>
            </a:pPr>
            <a:r>
              <a:rPr lang="en-US" sz="1600" dirty="0" smtClean="0"/>
              <a:t>When </a:t>
            </a:r>
            <a:r>
              <a:rPr lang="en-US" sz="1600" dirty="0"/>
              <a:t>∏=0 that means the farmer is earning the same profit as she would under the next best alternative (</a:t>
            </a:r>
            <a:r>
              <a:rPr lang="en-US" sz="1600" dirty="0" smtClean="0"/>
              <a:t>e.g., </a:t>
            </a:r>
            <a:r>
              <a:rPr lang="en-US" sz="1600" dirty="0"/>
              <a:t>g</a:t>
            </a:r>
            <a:r>
              <a:rPr lang="en-US" sz="1600" dirty="0" smtClean="0"/>
              <a:t>rowing </a:t>
            </a:r>
            <a:r>
              <a:rPr lang="en-US" sz="1600" dirty="0"/>
              <a:t>wheat</a:t>
            </a:r>
            <a:r>
              <a:rPr lang="en-US" sz="1600" dirty="0" smtClean="0"/>
              <a:t>)</a:t>
            </a:r>
          </a:p>
          <a:p>
            <a:pPr marL="0" indent="0">
              <a:buNone/>
            </a:pPr>
            <a:r>
              <a:rPr lang="en-US" sz="1600" b="1" i="1" dirty="0"/>
              <a:t>Note: </a:t>
            </a:r>
            <a:r>
              <a:rPr lang="en-US" sz="1600" i="1" u="sng" dirty="0"/>
              <a:t>if economic profit = 0, that does not mean accounting profit = 0</a:t>
            </a:r>
            <a:endParaRPr lang="en-US" sz="1600" i="1" dirty="0"/>
          </a:p>
          <a:p>
            <a:pPr marL="0" indent="0">
              <a:buNone/>
            </a:pPr>
            <a:endParaRPr lang="en-US" sz="1600" dirty="0"/>
          </a:p>
          <a:p>
            <a:pPr marL="0" indent="0">
              <a:buNone/>
            </a:pPr>
            <a:r>
              <a:rPr lang="en-US" sz="1600" b="1" u="sng" dirty="0" smtClean="0"/>
              <a:t>Period </a:t>
            </a:r>
            <a:r>
              <a:rPr lang="en-US" sz="1600" b="1" u="sng" dirty="0"/>
              <a:t>2</a:t>
            </a:r>
            <a:r>
              <a:rPr lang="en-US" sz="1600" b="1" dirty="0"/>
              <a:t>: </a:t>
            </a:r>
            <a:r>
              <a:rPr lang="en-US" sz="1600" b="1" dirty="0" smtClean="0"/>
              <a:t>		∏</a:t>
            </a:r>
            <a:r>
              <a:rPr lang="en-US" sz="1600" b="1" baseline="-25000" dirty="0"/>
              <a:t>I2</a:t>
            </a:r>
            <a:r>
              <a:rPr lang="en-US" sz="1600" b="1" dirty="0"/>
              <a:t> = ?</a:t>
            </a:r>
            <a:endParaRPr lang="en-US" sz="1600" dirty="0"/>
          </a:p>
          <a:p>
            <a:r>
              <a:rPr lang="en-US" sz="1600" dirty="0" smtClean="0"/>
              <a:t>Profit </a:t>
            </a:r>
            <a:r>
              <a:rPr lang="en-US" sz="1600" dirty="0"/>
              <a:t>depends upon the fixed/sunk costs of the innovation (R&amp;D, </a:t>
            </a:r>
            <a:r>
              <a:rPr lang="en-US" sz="1600" dirty="0" err="1"/>
              <a:t>etc</a:t>
            </a:r>
            <a:r>
              <a:rPr lang="en-US" sz="1600" dirty="0"/>
              <a:t>)</a:t>
            </a:r>
          </a:p>
          <a:p>
            <a:r>
              <a:rPr lang="en-US" sz="1600" dirty="0"/>
              <a:t>Assuming the fixed costs of the innovation are also incurred in period 2 the farmer only goes through with the innovation if the decrease in variable costs exceeds the increase in fixed costs for this period (therefore only if it is expected </a:t>
            </a:r>
            <a:r>
              <a:rPr lang="en-US" sz="1600" b="1" dirty="0"/>
              <a:t>∏</a:t>
            </a:r>
            <a:r>
              <a:rPr lang="en-US" sz="1600" b="1" baseline="-25000" dirty="0"/>
              <a:t>I2</a:t>
            </a:r>
            <a:r>
              <a:rPr lang="en-US" sz="1600" b="1" dirty="0"/>
              <a:t> &gt; 0</a:t>
            </a:r>
            <a:r>
              <a:rPr lang="en-US" sz="1600" dirty="0" smtClean="0"/>
              <a:t>)</a:t>
            </a:r>
          </a:p>
          <a:p>
            <a:pPr marL="0" indent="0">
              <a:buNone/>
            </a:pPr>
            <a:endParaRPr lang="en-US" sz="1600" dirty="0"/>
          </a:p>
          <a:p>
            <a:pPr marL="0" indent="0">
              <a:buNone/>
            </a:pPr>
            <a:r>
              <a:rPr lang="en-US" sz="1600" b="1" u="sng" dirty="0"/>
              <a:t>P</a:t>
            </a:r>
            <a:r>
              <a:rPr lang="en-US" sz="1600" b="1" u="sng" dirty="0" smtClean="0"/>
              <a:t>eriod </a:t>
            </a:r>
            <a:r>
              <a:rPr lang="en-US" sz="1600" b="1" u="sng" dirty="0"/>
              <a:t>3:</a:t>
            </a:r>
            <a:r>
              <a:rPr lang="en-US" sz="1600" b="1" dirty="0"/>
              <a:t> </a:t>
            </a:r>
            <a:r>
              <a:rPr lang="en-US" sz="1600" b="1" dirty="0" smtClean="0"/>
              <a:t>		∏</a:t>
            </a:r>
            <a:r>
              <a:rPr lang="en-US" sz="1600" b="1" dirty="0"/>
              <a:t>­</a:t>
            </a:r>
            <a:r>
              <a:rPr lang="en-US" sz="1600" b="1" baseline="-25000" dirty="0"/>
              <a:t>I3 </a:t>
            </a:r>
            <a:r>
              <a:rPr lang="en-US" sz="1600" b="1" dirty="0"/>
              <a:t>= </a:t>
            </a:r>
            <a:r>
              <a:rPr lang="en-US" sz="1600" b="1" dirty="0" smtClean="0"/>
              <a:t>0</a:t>
            </a:r>
          </a:p>
          <a:p>
            <a:pPr marL="0" indent="0">
              <a:buNone/>
            </a:pPr>
            <a:r>
              <a:rPr lang="en-US" sz="1600" dirty="0" smtClean="0"/>
              <a:t>We </a:t>
            </a:r>
            <a:r>
              <a:rPr lang="en-US" sz="1600" dirty="0"/>
              <a:t>are at the new long run competitive equilibrium where the profits from all firms is zero</a:t>
            </a:r>
          </a:p>
          <a:p>
            <a:pPr marL="0" indent="0">
              <a:buNone/>
            </a:pPr>
            <a:endParaRPr lang="en-US" sz="1600" dirty="0"/>
          </a:p>
        </p:txBody>
      </p:sp>
    </p:spTree>
    <p:extLst>
      <p:ext uri="{BB962C8B-B14F-4D97-AF65-F5344CB8AC3E}">
        <p14:creationId xmlns:p14="http://schemas.microsoft.com/office/powerpoint/2010/main" val="8883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i="1" dirty="0"/>
              <a:t>Class Activity</a:t>
            </a: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sz="2400" dirty="0"/>
              <a:t>(5) What are the welfare implications from the changes?</a:t>
            </a:r>
          </a:p>
          <a:p>
            <a:pPr marL="0" indent="0">
              <a:buNone/>
            </a:pPr>
            <a:endParaRPr lang="en-US" dirty="0" smtClean="0">
              <a:solidFill>
                <a:srgbClr val="FF0000"/>
              </a:solidFill>
            </a:endParaRPr>
          </a:p>
          <a:p>
            <a:pPr marL="0" indent="0">
              <a:buNone/>
            </a:pPr>
            <a:endParaRPr lang="en-US" dirty="0">
              <a:solidFill>
                <a:srgbClr val="FF0000"/>
              </a:solidFill>
            </a:endParaRPr>
          </a:p>
        </p:txBody>
      </p:sp>
      <p:cxnSp>
        <p:nvCxnSpPr>
          <p:cNvPr id="5" name="Straight Connector 4"/>
          <p:cNvCxnSpPr/>
          <p:nvPr/>
        </p:nvCxnSpPr>
        <p:spPr>
          <a:xfrm>
            <a:off x="2133600" y="2438400"/>
            <a:ext cx="0" cy="2667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5105400"/>
            <a:ext cx="365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57800" y="5257800"/>
            <a:ext cx="685800" cy="430887"/>
          </a:xfrm>
          <a:prstGeom prst="rect">
            <a:avLst/>
          </a:prstGeom>
          <a:noFill/>
        </p:spPr>
        <p:txBody>
          <a:bodyPr wrap="square" rtlCol="0">
            <a:spAutoFit/>
          </a:bodyPr>
          <a:lstStyle/>
          <a:p>
            <a:r>
              <a:rPr lang="en-US" sz="1100" dirty="0" smtClean="0"/>
              <a:t>Bushels of Corn</a:t>
            </a:r>
            <a:endParaRPr lang="en-US" sz="1100" dirty="0"/>
          </a:p>
        </p:txBody>
      </p:sp>
      <p:sp>
        <p:nvSpPr>
          <p:cNvPr id="12" name="TextBox 11"/>
          <p:cNvSpPr txBox="1"/>
          <p:nvPr/>
        </p:nvSpPr>
        <p:spPr>
          <a:xfrm>
            <a:off x="1371600" y="2458844"/>
            <a:ext cx="735980" cy="261610"/>
          </a:xfrm>
          <a:prstGeom prst="rect">
            <a:avLst/>
          </a:prstGeom>
          <a:noFill/>
        </p:spPr>
        <p:txBody>
          <a:bodyPr wrap="square" rtlCol="0">
            <a:spAutoFit/>
          </a:bodyPr>
          <a:lstStyle/>
          <a:p>
            <a:r>
              <a:rPr lang="en-US" sz="1100" dirty="0" smtClean="0"/>
              <a:t>$/Bushel</a:t>
            </a:r>
            <a:endParaRPr lang="en-US" sz="1100" dirty="0"/>
          </a:p>
        </p:txBody>
      </p:sp>
      <p:cxnSp>
        <p:nvCxnSpPr>
          <p:cNvPr id="16" name="Straight Connector 15"/>
          <p:cNvCxnSpPr/>
          <p:nvPr/>
        </p:nvCxnSpPr>
        <p:spPr>
          <a:xfrm>
            <a:off x="2476500" y="2695178"/>
            <a:ext cx="2400300" cy="22505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2085" y="4607162"/>
            <a:ext cx="228600" cy="338554"/>
          </a:xfrm>
          <a:prstGeom prst="rect">
            <a:avLst/>
          </a:prstGeom>
          <a:noFill/>
        </p:spPr>
        <p:txBody>
          <a:bodyPr wrap="square" rtlCol="0">
            <a:spAutoFit/>
          </a:bodyPr>
          <a:lstStyle/>
          <a:p>
            <a:r>
              <a:rPr lang="en-US" sz="1600" dirty="0" smtClean="0"/>
              <a:t>D</a:t>
            </a:r>
            <a:endParaRPr lang="en-US" sz="1600" dirty="0"/>
          </a:p>
        </p:txBody>
      </p:sp>
      <p:cxnSp>
        <p:nvCxnSpPr>
          <p:cNvPr id="19" name="Straight Connector 18"/>
          <p:cNvCxnSpPr/>
          <p:nvPr/>
        </p:nvCxnSpPr>
        <p:spPr>
          <a:xfrm flipV="1">
            <a:off x="2133600" y="2362200"/>
            <a:ext cx="1828800" cy="1676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2800" y="2121998"/>
            <a:ext cx="800100" cy="338554"/>
          </a:xfrm>
          <a:prstGeom prst="rect">
            <a:avLst/>
          </a:prstGeom>
          <a:noFill/>
        </p:spPr>
        <p:txBody>
          <a:bodyPr wrap="square" rtlCol="0">
            <a:spAutoFit/>
          </a:bodyPr>
          <a:lstStyle/>
          <a:p>
            <a:r>
              <a:rPr lang="en-US" sz="1600" dirty="0" smtClean="0"/>
              <a:t>MC</a:t>
            </a:r>
            <a:r>
              <a:rPr lang="en-US" sz="1600" baseline="-25000" dirty="0"/>
              <a:t>1</a:t>
            </a:r>
            <a:endParaRPr lang="en-US" sz="1600" dirty="0"/>
          </a:p>
        </p:txBody>
      </p:sp>
      <p:cxnSp>
        <p:nvCxnSpPr>
          <p:cNvPr id="21" name="Straight Connector 20"/>
          <p:cNvCxnSpPr/>
          <p:nvPr/>
        </p:nvCxnSpPr>
        <p:spPr>
          <a:xfrm flipV="1">
            <a:off x="2819400" y="2438400"/>
            <a:ext cx="1828800" cy="1676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3600" y="4114800"/>
            <a:ext cx="685800" cy="3048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66785" y="2356624"/>
            <a:ext cx="800100" cy="338554"/>
          </a:xfrm>
          <a:prstGeom prst="rect">
            <a:avLst/>
          </a:prstGeom>
          <a:noFill/>
        </p:spPr>
        <p:txBody>
          <a:bodyPr wrap="square" rtlCol="0">
            <a:spAutoFit/>
          </a:bodyPr>
          <a:lstStyle/>
          <a:p>
            <a:r>
              <a:rPr lang="en-US" sz="1600" dirty="0" smtClean="0"/>
              <a:t>MC</a:t>
            </a:r>
            <a:r>
              <a:rPr lang="en-US" sz="1600" baseline="-25000" dirty="0" smtClean="0"/>
              <a:t>2</a:t>
            </a:r>
            <a:endParaRPr lang="en-US" sz="1600" dirty="0"/>
          </a:p>
        </p:txBody>
      </p:sp>
      <p:cxnSp>
        <p:nvCxnSpPr>
          <p:cNvPr id="26" name="Straight Connector 25"/>
          <p:cNvCxnSpPr/>
          <p:nvPr/>
        </p:nvCxnSpPr>
        <p:spPr>
          <a:xfrm flipV="1">
            <a:off x="2107580" y="4157990"/>
            <a:ext cx="3607420" cy="26161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66885" y="3769076"/>
            <a:ext cx="800100" cy="338554"/>
          </a:xfrm>
          <a:prstGeom prst="rect">
            <a:avLst/>
          </a:prstGeom>
          <a:noFill/>
        </p:spPr>
        <p:txBody>
          <a:bodyPr wrap="square" rtlCol="0">
            <a:spAutoFit/>
          </a:bodyPr>
          <a:lstStyle/>
          <a:p>
            <a:r>
              <a:rPr lang="en-US" sz="1600" dirty="0" smtClean="0"/>
              <a:t>MC</a:t>
            </a:r>
            <a:r>
              <a:rPr lang="en-US" sz="1600" baseline="-25000" dirty="0"/>
              <a:t>3</a:t>
            </a:r>
            <a:endParaRPr lang="en-US" sz="1600" dirty="0"/>
          </a:p>
        </p:txBody>
      </p:sp>
      <p:cxnSp>
        <p:nvCxnSpPr>
          <p:cNvPr id="29" name="Straight Connector 28"/>
          <p:cNvCxnSpPr/>
          <p:nvPr/>
        </p:nvCxnSpPr>
        <p:spPr>
          <a:xfrm>
            <a:off x="3048000" y="3200400"/>
            <a:ext cx="0" cy="1981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107580" y="3200400"/>
            <a:ext cx="94042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39590" y="3069595"/>
            <a:ext cx="367990" cy="261610"/>
          </a:xfrm>
          <a:prstGeom prst="rect">
            <a:avLst/>
          </a:prstGeom>
          <a:noFill/>
        </p:spPr>
        <p:txBody>
          <a:bodyPr wrap="square" rtlCol="0">
            <a:spAutoFit/>
          </a:bodyPr>
          <a:lstStyle/>
          <a:p>
            <a:r>
              <a:rPr lang="en-US" sz="1100" dirty="0" smtClean="0"/>
              <a:t>P</a:t>
            </a:r>
            <a:r>
              <a:rPr lang="en-US" sz="1100" baseline="-25000" dirty="0" smtClean="0"/>
              <a:t>1</a:t>
            </a:r>
            <a:r>
              <a:rPr lang="en-US" sz="1100" baseline="30000" dirty="0" smtClean="0"/>
              <a:t>*</a:t>
            </a:r>
            <a:endParaRPr lang="en-US" sz="1100" dirty="0"/>
          </a:p>
        </p:txBody>
      </p:sp>
      <p:sp>
        <p:nvSpPr>
          <p:cNvPr id="34" name="TextBox 33"/>
          <p:cNvSpPr txBox="1"/>
          <p:nvPr/>
        </p:nvSpPr>
        <p:spPr>
          <a:xfrm>
            <a:off x="2864005" y="5181600"/>
            <a:ext cx="367990" cy="261610"/>
          </a:xfrm>
          <a:prstGeom prst="rect">
            <a:avLst/>
          </a:prstGeom>
          <a:noFill/>
        </p:spPr>
        <p:txBody>
          <a:bodyPr wrap="square" rtlCol="0">
            <a:spAutoFit/>
          </a:bodyPr>
          <a:lstStyle/>
          <a:p>
            <a:r>
              <a:rPr lang="en-US" sz="1100" dirty="0" smtClean="0"/>
              <a:t>Q</a:t>
            </a:r>
            <a:r>
              <a:rPr lang="en-US" sz="1100" baseline="-25000" dirty="0" smtClean="0"/>
              <a:t>1</a:t>
            </a:r>
            <a:r>
              <a:rPr lang="en-US" sz="1100" baseline="30000" dirty="0" smtClean="0"/>
              <a:t>*</a:t>
            </a:r>
            <a:endParaRPr lang="en-US" sz="1100" dirty="0"/>
          </a:p>
        </p:txBody>
      </p:sp>
      <p:cxnSp>
        <p:nvCxnSpPr>
          <p:cNvPr id="38" name="Straight Connector 37"/>
          <p:cNvCxnSpPr/>
          <p:nvPr/>
        </p:nvCxnSpPr>
        <p:spPr>
          <a:xfrm flipH="1">
            <a:off x="2057400" y="3602623"/>
            <a:ext cx="135952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16920" y="3602623"/>
            <a:ext cx="3717" cy="157897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26580" y="3507466"/>
            <a:ext cx="367990" cy="261610"/>
          </a:xfrm>
          <a:prstGeom prst="rect">
            <a:avLst/>
          </a:prstGeom>
          <a:noFill/>
        </p:spPr>
        <p:txBody>
          <a:bodyPr wrap="square" rtlCol="0">
            <a:spAutoFit/>
          </a:bodyPr>
          <a:lstStyle/>
          <a:p>
            <a:r>
              <a:rPr lang="en-US" sz="1100" dirty="0" smtClean="0"/>
              <a:t>P</a:t>
            </a:r>
            <a:r>
              <a:rPr lang="en-US" sz="1100" baseline="-25000" dirty="0"/>
              <a:t>2</a:t>
            </a:r>
            <a:r>
              <a:rPr lang="en-US" sz="1100" baseline="30000" dirty="0" smtClean="0"/>
              <a:t>*</a:t>
            </a:r>
            <a:endParaRPr lang="en-US" sz="1100" dirty="0"/>
          </a:p>
        </p:txBody>
      </p:sp>
      <p:sp>
        <p:nvSpPr>
          <p:cNvPr id="51" name="TextBox 50"/>
          <p:cNvSpPr txBox="1"/>
          <p:nvPr/>
        </p:nvSpPr>
        <p:spPr>
          <a:xfrm>
            <a:off x="1765610" y="4157990"/>
            <a:ext cx="367990" cy="261610"/>
          </a:xfrm>
          <a:prstGeom prst="rect">
            <a:avLst/>
          </a:prstGeom>
          <a:noFill/>
        </p:spPr>
        <p:txBody>
          <a:bodyPr wrap="square" rtlCol="0">
            <a:spAutoFit/>
          </a:bodyPr>
          <a:lstStyle/>
          <a:p>
            <a:r>
              <a:rPr lang="en-US" sz="1100" dirty="0" smtClean="0"/>
              <a:t>P</a:t>
            </a:r>
            <a:r>
              <a:rPr lang="en-US" sz="1100" baseline="-25000" dirty="0"/>
              <a:t>3</a:t>
            </a:r>
            <a:r>
              <a:rPr lang="en-US" sz="1100" baseline="30000" dirty="0" smtClean="0"/>
              <a:t>*</a:t>
            </a:r>
            <a:endParaRPr lang="en-US" sz="1100" dirty="0"/>
          </a:p>
        </p:txBody>
      </p:sp>
      <p:sp>
        <p:nvSpPr>
          <p:cNvPr id="52" name="TextBox 51"/>
          <p:cNvSpPr txBox="1"/>
          <p:nvPr/>
        </p:nvSpPr>
        <p:spPr>
          <a:xfrm>
            <a:off x="3283104" y="5181600"/>
            <a:ext cx="469746" cy="261610"/>
          </a:xfrm>
          <a:prstGeom prst="rect">
            <a:avLst/>
          </a:prstGeom>
          <a:noFill/>
        </p:spPr>
        <p:txBody>
          <a:bodyPr wrap="square" rtlCol="0">
            <a:spAutoFit/>
          </a:bodyPr>
          <a:lstStyle/>
          <a:p>
            <a:r>
              <a:rPr lang="en-US" sz="1100" dirty="0" smtClean="0"/>
              <a:t>Q</a:t>
            </a:r>
            <a:r>
              <a:rPr lang="en-US" sz="1100" baseline="-25000" dirty="0"/>
              <a:t>2</a:t>
            </a:r>
            <a:r>
              <a:rPr lang="en-US" sz="1100" baseline="30000" dirty="0" smtClean="0"/>
              <a:t>*</a:t>
            </a:r>
            <a:endParaRPr lang="en-US" sz="1100" dirty="0"/>
          </a:p>
        </p:txBody>
      </p:sp>
      <p:sp>
        <p:nvSpPr>
          <p:cNvPr id="53" name="TextBox 52"/>
          <p:cNvSpPr txBox="1"/>
          <p:nvPr/>
        </p:nvSpPr>
        <p:spPr>
          <a:xfrm>
            <a:off x="4038600" y="5181600"/>
            <a:ext cx="425605" cy="261610"/>
          </a:xfrm>
          <a:prstGeom prst="rect">
            <a:avLst/>
          </a:prstGeom>
          <a:noFill/>
        </p:spPr>
        <p:txBody>
          <a:bodyPr wrap="square" rtlCol="0">
            <a:spAutoFit/>
          </a:bodyPr>
          <a:lstStyle/>
          <a:p>
            <a:r>
              <a:rPr lang="en-US" sz="1100" dirty="0" smtClean="0"/>
              <a:t>Q</a:t>
            </a:r>
            <a:r>
              <a:rPr lang="en-US" sz="1100" baseline="-25000" dirty="0"/>
              <a:t>3</a:t>
            </a:r>
            <a:r>
              <a:rPr lang="en-US" sz="1100" baseline="30000" dirty="0" smtClean="0"/>
              <a:t>*</a:t>
            </a:r>
            <a:endParaRPr lang="en-US" sz="1100" dirty="0"/>
          </a:p>
        </p:txBody>
      </p:sp>
      <p:cxnSp>
        <p:nvCxnSpPr>
          <p:cNvPr id="55" name="Straight Connector 54"/>
          <p:cNvCxnSpPr/>
          <p:nvPr/>
        </p:nvCxnSpPr>
        <p:spPr>
          <a:xfrm flipH="1" flipV="1">
            <a:off x="2107580" y="4267200"/>
            <a:ext cx="1987706" cy="77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161264" y="4267979"/>
            <a:ext cx="1" cy="91362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Isosceles Triangle 3"/>
          <p:cNvSpPr/>
          <p:nvPr/>
        </p:nvSpPr>
        <p:spPr>
          <a:xfrm>
            <a:off x="2133600" y="2362200"/>
            <a:ext cx="838200" cy="838199"/>
          </a:xfrm>
          <a:prstGeom prst="triangl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5400000">
            <a:off x="2149398" y="3219172"/>
            <a:ext cx="838200" cy="838199"/>
          </a:xfrm>
          <a:prstGeom prst="triangle">
            <a:avLst>
              <a:gd name="adj"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2133600" y="2352907"/>
            <a:ext cx="1263804" cy="1221651"/>
          </a:xfrm>
          <a:prstGeom prst="triangl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5400000">
            <a:off x="2324100" y="3384059"/>
            <a:ext cx="838200" cy="1219199"/>
          </a:xfrm>
          <a:prstGeom prst="triangle">
            <a:avLst>
              <a:gd name="adj"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8794368">
            <a:off x="1959823" y="3974271"/>
            <a:ext cx="1624889" cy="156161"/>
          </a:xfrm>
          <a:prstGeom prst="triangle">
            <a:avLst>
              <a:gd name="adj" fmla="val 48385"/>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2141034" y="2416620"/>
            <a:ext cx="2011866" cy="1850580"/>
          </a:xfrm>
          <a:prstGeom prst="triangl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rot="5400000">
            <a:off x="3093264" y="3324113"/>
            <a:ext cx="124133" cy="2011867"/>
          </a:xfrm>
          <a:prstGeom prst="triangle">
            <a:avLst>
              <a:gd name="adj"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46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6" grpId="0" animBg="1"/>
      <p:bldP spid="37" grpId="0" animBg="1"/>
      <p:bldP spid="39"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b="1" i="1" dirty="0"/>
              <a:t>Class Activity</a:t>
            </a:r>
            <a:endParaRPr lang="en-US" dirty="0"/>
          </a:p>
        </p:txBody>
      </p:sp>
      <p:sp>
        <p:nvSpPr>
          <p:cNvPr id="3" name="Content Placeholder 2"/>
          <p:cNvSpPr>
            <a:spLocks noGrp="1"/>
          </p:cNvSpPr>
          <p:nvPr>
            <p:ph idx="1"/>
          </p:nvPr>
        </p:nvSpPr>
        <p:spPr>
          <a:xfrm>
            <a:off x="457200" y="1295400"/>
            <a:ext cx="8229600" cy="5029200"/>
          </a:xfrm>
        </p:spPr>
        <p:txBody>
          <a:bodyPr>
            <a:normAutofit fontScale="47500" lnSpcReduction="20000"/>
          </a:bodyPr>
          <a:lstStyle/>
          <a:p>
            <a:pPr marL="0" indent="0">
              <a:buNone/>
            </a:pPr>
            <a:r>
              <a:rPr lang="en-US" sz="4200" b="1" dirty="0" smtClean="0"/>
              <a:t>NOTE:</a:t>
            </a:r>
            <a:endParaRPr lang="en-US" sz="4200" dirty="0" smtClean="0"/>
          </a:p>
          <a:p>
            <a:pPr lvl="0">
              <a:lnSpc>
                <a:spcPct val="120000"/>
              </a:lnSpc>
            </a:pPr>
            <a:r>
              <a:rPr lang="en-US" sz="3400" dirty="0" smtClean="0"/>
              <a:t>If </a:t>
            </a:r>
            <a:r>
              <a:rPr lang="en-US" sz="3400" dirty="0"/>
              <a:t>there is </a:t>
            </a:r>
            <a:r>
              <a:rPr lang="en-US" sz="3400" dirty="0" err="1"/>
              <a:t>appropriability</a:t>
            </a:r>
            <a:r>
              <a:rPr lang="en-US" sz="3400" dirty="0"/>
              <a:t> for more than one period the farmer will have more than one period as a low cost producer (relative to the other farmers) and is more likely to be able to recoup the costs of the innovation and achieve positive profits, and therefore, is more likely to incur the costs of the innovation to begin </a:t>
            </a:r>
            <a:r>
              <a:rPr lang="en-US" sz="3400" dirty="0" smtClean="0"/>
              <a:t>with</a:t>
            </a:r>
          </a:p>
          <a:p>
            <a:pPr marL="0" lvl="0" indent="0">
              <a:lnSpc>
                <a:spcPct val="120000"/>
              </a:lnSpc>
              <a:buNone/>
            </a:pPr>
            <a:endParaRPr lang="en-US" sz="3400" dirty="0"/>
          </a:p>
          <a:p>
            <a:pPr lvl="0">
              <a:lnSpc>
                <a:spcPct val="120000"/>
              </a:lnSpc>
            </a:pPr>
            <a:r>
              <a:rPr lang="en-US" sz="3400" u="sng" dirty="0"/>
              <a:t>Society is better of w/ the innovation</a:t>
            </a:r>
            <a:r>
              <a:rPr lang="en-US" sz="3400" dirty="0"/>
              <a:t>, but the farmer will not incur the costs of the innovation if expected profits during the </a:t>
            </a:r>
            <a:r>
              <a:rPr lang="en-US" sz="3400" dirty="0" err="1"/>
              <a:t>appropriability</a:t>
            </a:r>
            <a:r>
              <a:rPr lang="en-US" sz="3400" dirty="0"/>
              <a:t> period are not expected to be </a:t>
            </a:r>
            <a:r>
              <a:rPr lang="en-US" sz="3400" dirty="0" smtClean="0"/>
              <a:t>positive</a:t>
            </a:r>
          </a:p>
          <a:p>
            <a:pPr marL="0" lvl="0" indent="0">
              <a:lnSpc>
                <a:spcPct val="120000"/>
              </a:lnSpc>
              <a:buNone/>
            </a:pPr>
            <a:endParaRPr lang="en-US" sz="3400" dirty="0"/>
          </a:p>
          <a:p>
            <a:pPr lvl="0">
              <a:lnSpc>
                <a:spcPct val="120000"/>
              </a:lnSpc>
            </a:pPr>
            <a:r>
              <a:rPr lang="en-US" sz="3400" dirty="0"/>
              <a:t>If there is no period of </a:t>
            </a:r>
            <a:r>
              <a:rPr lang="en-US" sz="3400" dirty="0" err="1"/>
              <a:t>appropriability</a:t>
            </a:r>
            <a:r>
              <a:rPr lang="en-US" sz="3400" dirty="0"/>
              <a:t> </a:t>
            </a:r>
            <a:r>
              <a:rPr lang="en-US" sz="3400" dirty="0" smtClean="0"/>
              <a:t>(as </a:t>
            </a:r>
            <a:r>
              <a:rPr lang="en-US" sz="3400" dirty="0"/>
              <a:t>in </a:t>
            </a:r>
            <a:r>
              <a:rPr lang="en-US" sz="3400" dirty="0" smtClean="0"/>
              <a:t>perfect competition) </a:t>
            </a:r>
            <a:r>
              <a:rPr lang="en-US" sz="3400" dirty="0"/>
              <a:t>there is no incentive to </a:t>
            </a:r>
            <a:r>
              <a:rPr lang="en-US" sz="3400" dirty="0" smtClean="0"/>
              <a:t>innovate</a:t>
            </a:r>
          </a:p>
          <a:p>
            <a:pPr marL="0" lvl="0" indent="0">
              <a:lnSpc>
                <a:spcPct val="120000"/>
              </a:lnSpc>
              <a:buNone/>
            </a:pPr>
            <a:endParaRPr lang="en-US" sz="3400" dirty="0"/>
          </a:p>
          <a:p>
            <a:pPr lvl="0">
              <a:lnSpc>
                <a:spcPct val="120000"/>
              </a:lnSpc>
            </a:pPr>
            <a:r>
              <a:rPr lang="en-US" sz="3400" dirty="0"/>
              <a:t>This is still a model of certainty (where the farmer knows the cost of the innovation and the profits she will receive after the innovation is </a:t>
            </a:r>
            <a:r>
              <a:rPr lang="en-US" sz="3400" dirty="0" smtClean="0"/>
              <a:t>implemented)</a:t>
            </a:r>
          </a:p>
          <a:p>
            <a:pPr lvl="1">
              <a:lnSpc>
                <a:spcPct val="120000"/>
              </a:lnSpc>
            </a:pPr>
            <a:r>
              <a:rPr lang="en-US" sz="3400" u="sng" dirty="0" smtClean="0"/>
              <a:t>Is </a:t>
            </a:r>
            <a:r>
              <a:rPr lang="en-US" sz="3400" u="sng" dirty="0"/>
              <a:t>this realistic?</a:t>
            </a:r>
            <a:r>
              <a:rPr lang="en-US" sz="3400" dirty="0"/>
              <a:t> </a:t>
            </a:r>
          </a:p>
          <a:p>
            <a:pPr lvl="2">
              <a:lnSpc>
                <a:spcPct val="120000"/>
              </a:lnSpc>
            </a:pPr>
            <a:r>
              <a:rPr lang="en-US" sz="3400" dirty="0" smtClean="0"/>
              <a:t>NO - </a:t>
            </a:r>
            <a:r>
              <a:rPr lang="en-US" sz="3400" dirty="0"/>
              <a:t>there is a great deal of uncertainty (risk) associated with </a:t>
            </a:r>
            <a:r>
              <a:rPr lang="en-US" sz="3400" dirty="0" smtClean="0"/>
              <a:t>innovation</a:t>
            </a:r>
            <a:endParaRPr lang="en-US" sz="3400" dirty="0"/>
          </a:p>
        </p:txBody>
      </p:sp>
    </p:spTree>
    <p:extLst>
      <p:ext uri="{BB962C8B-B14F-4D97-AF65-F5344CB8AC3E}">
        <p14:creationId xmlns:p14="http://schemas.microsoft.com/office/powerpoint/2010/main" val="66411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Friday Presentations</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Additional readings posted on Blackboard under “content” tab</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smtClean="0"/>
              <a:t>Still needing </a:t>
            </a:r>
            <a:r>
              <a:rPr lang="en-US" sz="1800" dirty="0"/>
              <a:t>a group: Horvath, </a:t>
            </a:r>
            <a:r>
              <a:rPr lang="en-US" sz="1800" dirty="0" err="1" smtClean="0"/>
              <a:t>Tornes</a:t>
            </a:r>
            <a:endParaRPr lang="en-US" sz="1800" dirty="0" smtClean="0"/>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62200"/>
            <a:ext cx="8763000" cy="2938335"/>
          </a:xfrm>
          <a:prstGeom prst="rect">
            <a:avLst/>
          </a:prstGeom>
        </p:spPr>
      </p:pic>
    </p:spTree>
    <p:extLst>
      <p:ext uri="{BB962C8B-B14F-4D97-AF65-F5344CB8AC3E}">
        <p14:creationId xmlns:p14="http://schemas.microsoft.com/office/powerpoint/2010/main" val="399041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43712"/>
          </a:xfrm>
        </p:spPr>
        <p:txBody>
          <a:bodyPr>
            <a:normAutofit fontScale="90000"/>
          </a:bodyPr>
          <a:lstStyle/>
          <a:p>
            <a:r>
              <a:rPr lang="en-US" dirty="0" smtClean="0"/>
              <a:t>Market Structures</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282618847"/>
              </p:ext>
            </p:extLst>
          </p:nvPr>
        </p:nvGraphicFramePr>
        <p:xfrm>
          <a:off x="457200" y="1524000"/>
          <a:ext cx="8229600" cy="4790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Perfect Competition</a:t>
                      </a:r>
                      <a:endParaRPr lang="en-US" dirty="0"/>
                    </a:p>
                  </a:txBody>
                  <a:tcPr/>
                </a:tc>
                <a:tc>
                  <a:txBody>
                    <a:bodyPr/>
                    <a:lstStyle/>
                    <a:p>
                      <a:pPr algn="ctr"/>
                      <a:r>
                        <a:rPr lang="en-US" dirty="0" smtClean="0"/>
                        <a:t>Oligopoly</a:t>
                      </a:r>
                      <a:endParaRPr lang="en-US" dirty="0"/>
                    </a:p>
                  </a:txBody>
                  <a:tcPr/>
                </a:tc>
                <a:tc>
                  <a:txBody>
                    <a:bodyPr/>
                    <a:lstStyle/>
                    <a:p>
                      <a:pPr algn="ctr"/>
                      <a:r>
                        <a:rPr lang="en-US" dirty="0" smtClean="0"/>
                        <a:t>Monopoly</a:t>
                      </a:r>
                      <a:endParaRPr lang="en-US" dirty="0"/>
                    </a:p>
                  </a:txBody>
                  <a:tcPr/>
                </a:tc>
              </a:tr>
              <a:tr h="370840">
                <a:tc>
                  <a:txBody>
                    <a:bodyPr/>
                    <a:lstStyle/>
                    <a:p>
                      <a:r>
                        <a:rPr lang="en-US" dirty="0" smtClean="0"/>
                        <a:t>Large</a:t>
                      </a:r>
                      <a:r>
                        <a:rPr lang="en-US" baseline="0" dirty="0" smtClean="0"/>
                        <a:t> # firms</a:t>
                      </a:r>
                      <a:endParaRPr lang="en-US" dirty="0"/>
                    </a:p>
                  </a:txBody>
                  <a:tcPr/>
                </a:tc>
                <a:tc>
                  <a:txBody>
                    <a:bodyPr/>
                    <a:lstStyle/>
                    <a:p>
                      <a:r>
                        <a:rPr lang="en-US" dirty="0" smtClean="0"/>
                        <a:t>Few firms</a:t>
                      </a:r>
                      <a:endParaRPr lang="en-US" dirty="0"/>
                    </a:p>
                  </a:txBody>
                  <a:tcPr/>
                </a:tc>
                <a:tc>
                  <a:txBody>
                    <a:bodyPr/>
                    <a:lstStyle/>
                    <a:p>
                      <a:r>
                        <a:rPr lang="en-US" dirty="0" smtClean="0"/>
                        <a:t>One firm</a:t>
                      </a:r>
                      <a:endParaRPr lang="en-US" dirty="0"/>
                    </a:p>
                  </a:txBody>
                  <a:tcPr/>
                </a:tc>
              </a:tr>
              <a:tr h="370840">
                <a:tc>
                  <a:txBody>
                    <a:bodyPr/>
                    <a:lstStyle/>
                    <a:p>
                      <a:r>
                        <a:rPr kumimoji="0" lang="en-US" kern="1200" dirty="0" smtClean="0">
                          <a:solidFill>
                            <a:schemeClr val="dk1"/>
                          </a:solidFill>
                          <a:latin typeface="+mn-lt"/>
                          <a:ea typeface="+mn-ea"/>
                          <a:cs typeface="+mn-cs"/>
                        </a:rPr>
                        <a:t>Homogeneous product</a:t>
                      </a:r>
                      <a:endParaRPr kumimoji="0" lang="en-US" kern="1200" dirty="0">
                        <a:solidFill>
                          <a:schemeClr val="dk1"/>
                        </a:solidFill>
                        <a:latin typeface="+mn-lt"/>
                        <a:ea typeface="+mn-ea"/>
                        <a:cs typeface="+mn-cs"/>
                      </a:endParaRPr>
                    </a:p>
                  </a:txBody>
                  <a:tcPr/>
                </a:tc>
                <a:tc>
                  <a:txBody>
                    <a:bodyPr/>
                    <a:lstStyle/>
                    <a:p>
                      <a:r>
                        <a:rPr lang="en-US" dirty="0" smtClean="0"/>
                        <a:t>Heterogeneous </a:t>
                      </a:r>
                      <a:r>
                        <a:rPr lang="en-US" dirty="0" smtClean="0"/>
                        <a:t>(Autos)</a:t>
                      </a:r>
                      <a:r>
                        <a:rPr lang="en-US" baseline="0" dirty="0" smtClean="0"/>
                        <a:t> </a:t>
                      </a:r>
                      <a:r>
                        <a:rPr lang="en-US" baseline="0" dirty="0" smtClean="0"/>
                        <a:t>or Homogeneous </a:t>
                      </a:r>
                      <a:r>
                        <a:rPr lang="en-US" baseline="0" smtClean="0"/>
                        <a:t>(Steel) </a:t>
                      </a:r>
                      <a:r>
                        <a:rPr lang="en-US" baseline="0" dirty="0" smtClean="0"/>
                        <a:t>product</a:t>
                      </a:r>
                      <a:endParaRPr lang="en-US" dirty="0"/>
                    </a:p>
                  </a:txBody>
                  <a:tcPr/>
                </a:tc>
                <a:tc>
                  <a:txBody>
                    <a:bodyPr/>
                    <a:lstStyle/>
                    <a:p>
                      <a:r>
                        <a:rPr lang="en-US" dirty="0" smtClean="0"/>
                        <a:t>-</a:t>
                      </a:r>
                      <a:endParaRPr lang="en-US" dirty="0"/>
                    </a:p>
                  </a:txBody>
                  <a:tcPr/>
                </a:tc>
              </a:tr>
              <a:tr h="370840">
                <a:tc>
                  <a:txBody>
                    <a:bodyPr/>
                    <a:lstStyle/>
                    <a:p>
                      <a:r>
                        <a:rPr kumimoji="0" lang="en-US" kern="1200" dirty="0" smtClean="0">
                          <a:solidFill>
                            <a:schemeClr val="dk1"/>
                          </a:solidFill>
                          <a:latin typeface="+mn-lt"/>
                          <a:ea typeface="+mn-ea"/>
                          <a:cs typeface="+mn-cs"/>
                        </a:rPr>
                        <a:t>No barriers</a:t>
                      </a:r>
                      <a:r>
                        <a:rPr kumimoji="0" lang="en-US" kern="1200" baseline="0" dirty="0" smtClean="0">
                          <a:solidFill>
                            <a:schemeClr val="dk1"/>
                          </a:solidFill>
                          <a:latin typeface="+mn-lt"/>
                          <a:ea typeface="+mn-ea"/>
                          <a:cs typeface="+mn-cs"/>
                        </a:rPr>
                        <a:t> to entry/exit</a:t>
                      </a:r>
                      <a:endParaRPr kumimoji="0" lang="en-US" kern="1200" dirty="0">
                        <a:solidFill>
                          <a:schemeClr val="dk1"/>
                        </a:solidFill>
                        <a:latin typeface="+mn-lt"/>
                        <a:ea typeface="+mn-ea"/>
                        <a:cs typeface="+mn-cs"/>
                      </a:endParaRPr>
                    </a:p>
                  </a:txBody>
                  <a:tcPr/>
                </a:tc>
                <a:tc>
                  <a:txBody>
                    <a:bodyPr/>
                    <a:lstStyle/>
                    <a:p>
                      <a:r>
                        <a:rPr lang="en-US" dirty="0" smtClean="0"/>
                        <a:t>High barriers to entry/exit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Barriers to entry.</a:t>
                      </a:r>
                      <a:r>
                        <a:rPr lang="en-US" baseline="0" dirty="0" smtClean="0"/>
                        <a:t> E.g., patent, economy of scale</a:t>
                      </a:r>
                      <a:endParaRPr lang="en-US" dirty="0" smtClean="0"/>
                    </a:p>
                  </a:txBody>
                  <a:tcPr/>
                </a:tc>
              </a:tr>
              <a:tr h="370840">
                <a:tc>
                  <a:txBody>
                    <a:bodyPr/>
                    <a:lstStyle/>
                    <a:p>
                      <a:r>
                        <a:rPr kumimoji="0" lang="en-US" kern="1200" dirty="0" smtClean="0">
                          <a:solidFill>
                            <a:schemeClr val="dk1"/>
                          </a:solidFill>
                          <a:latin typeface="+mn-lt"/>
                          <a:ea typeface="+mn-ea"/>
                          <a:cs typeface="+mn-cs"/>
                        </a:rPr>
                        <a:t>Horizontal demand curve</a:t>
                      </a:r>
                      <a:endParaRPr kumimoji="0" lang="en-US" kern="1200" dirty="0">
                        <a:solidFill>
                          <a:schemeClr val="dk1"/>
                        </a:solidFill>
                        <a:latin typeface="+mn-lt"/>
                        <a:ea typeface="+mn-ea"/>
                        <a:cs typeface="+mn-cs"/>
                      </a:endParaRPr>
                    </a:p>
                  </a:txBody>
                  <a:tcPr/>
                </a:tc>
                <a:tc>
                  <a:txBody>
                    <a:bodyPr/>
                    <a:lstStyle/>
                    <a:p>
                      <a:r>
                        <a:rPr lang="en-US" dirty="0" smtClean="0"/>
                        <a:t>Downward sloping demand curve</a:t>
                      </a:r>
                      <a:endParaRPr lang="en-US" dirty="0"/>
                    </a:p>
                  </a:txBody>
                  <a:tcPr/>
                </a:tc>
                <a:tc>
                  <a:txBody>
                    <a:bodyPr/>
                    <a:lstStyle/>
                    <a:p>
                      <a:r>
                        <a:rPr lang="en-US" dirty="0" smtClean="0"/>
                        <a:t>Downward sloping demand curve</a:t>
                      </a:r>
                      <a:endParaRPr lang="en-US" dirty="0"/>
                    </a:p>
                  </a:txBody>
                  <a:tcPr/>
                </a:tc>
              </a:tr>
              <a:tr h="370840">
                <a:tc>
                  <a:txBody>
                    <a:bodyPr/>
                    <a:lstStyle/>
                    <a:p>
                      <a:r>
                        <a:rPr kumimoji="0" lang="en-US" kern="1200" dirty="0" smtClean="0">
                          <a:solidFill>
                            <a:schemeClr val="dk1"/>
                          </a:solidFill>
                          <a:latin typeface="+mn-lt"/>
                          <a:ea typeface="+mn-ea"/>
                          <a:cs typeface="+mn-cs"/>
                        </a:rPr>
                        <a:t>Price taker, Profits(</a:t>
                      </a:r>
                      <a:r>
                        <a:rPr kumimoji="0" lang="el-GR" kern="1200" dirty="0" smtClean="0">
                          <a:solidFill>
                            <a:schemeClr val="dk1"/>
                          </a:solidFill>
                          <a:latin typeface="+mn-lt"/>
                          <a:ea typeface="+mn-ea"/>
                          <a:cs typeface="+mn-cs"/>
                        </a:rPr>
                        <a:t>Π</a:t>
                      </a:r>
                      <a:r>
                        <a:rPr kumimoji="0" lang="en-US" kern="1200" dirty="0" smtClean="0">
                          <a:solidFill>
                            <a:schemeClr val="dk1"/>
                          </a:solidFill>
                          <a:latin typeface="+mn-lt"/>
                          <a:ea typeface="+mn-ea"/>
                          <a:cs typeface="+mn-cs"/>
                        </a:rPr>
                        <a:t>)=0</a:t>
                      </a:r>
                      <a:endParaRPr kumimoji="0" lang="en-US"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Price setter , </a:t>
                      </a:r>
                      <a:r>
                        <a:rPr kumimoji="0" lang="el-GR" kern="1200" dirty="0" smtClean="0">
                          <a:solidFill>
                            <a:schemeClr val="dk1"/>
                          </a:solidFill>
                          <a:latin typeface="+mn-lt"/>
                          <a:ea typeface="+mn-ea"/>
                          <a:cs typeface="+mn-cs"/>
                        </a:rPr>
                        <a:t>Π</a:t>
                      </a:r>
                      <a:r>
                        <a:rPr kumimoji="0" lang="en-US" kern="1200" dirty="0" smtClean="0">
                          <a:solidFill>
                            <a:schemeClr val="dk1"/>
                          </a:solidFill>
                          <a:latin typeface="+mn-lt"/>
                          <a:ea typeface="+mn-ea"/>
                          <a:cs typeface="+mn-cs"/>
                        </a:rPr>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Price setter , </a:t>
                      </a:r>
                      <a:r>
                        <a:rPr kumimoji="0" lang="el-GR" kern="1200" dirty="0" smtClean="0">
                          <a:solidFill>
                            <a:schemeClr val="dk1"/>
                          </a:solidFill>
                          <a:latin typeface="+mn-lt"/>
                          <a:ea typeface="+mn-ea"/>
                          <a:cs typeface="+mn-cs"/>
                        </a:rPr>
                        <a:t>Π</a:t>
                      </a:r>
                      <a:r>
                        <a:rPr kumimoji="0" lang="en-US" kern="1200" dirty="0" smtClean="0">
                          <a:solidFill>
                            <a:schemeClr val="dk1"/>
                          </a:solidFill>
                          <a:latin typeface="+mn-lt"/>
                          <a:ea typeface="+mn-ea"/>
                          <a:cs typeface="+mn-cs"/>
                        </a:rPr>
                        <a:t>&gt;0</a:t>
                      </a:r>
                    </a:p>
                  </a:txBody>
                  <a:tcPr/>
                </a:tc>
              </a:tr>
              <a:tr h="370840">
                <a:tc>
                  <a:txBody>
                    <a:bodyPr/>
                    <a:lstStyle/>
                    <a:p>
                      <a:r>
                        <a:rPr lang="en-US" dirty="0" smtClean="0"/>
                        <a:t>P=MC=MR</a:t>
                      </a:r>
                      <a:endParaRPr lang="en-US" dirty="0"/>
                    </a:p>
                  </a:txBody>
                  <a:tcPr/>
                </a:tc>
                <a:tc>
                  <a:txBody>
                    <a:bodyPr/>
                    <a:lstStyle/>
                    <a:p>
                      <a:r>
                        <a:rPr lang="en-US" dirty="0" smtClean="0"/>
                        <a:t>MR=MC</a:t>
                      </a:r>
                      <a:endParaRPr lang="en-US" dirty="0"/>
                    </a:p>
                  </a:txBody>
                  <a:tcPr/>
                </a:tc>
                <a:tc>
                  <a:txBody>
                    <a:bodyPr/>
                    <a:lstStyle/>
                    <a:p>
                      <a:r>
                        <a:rPr lang="en-US" dirty="0" smtClean="0"/>
                        <a:t>MR=MC</a:t>
                      </a:r>
                      <a:endParaRPr lang="en-US" dirty="0"/>
                    </a:p>
                  </a:txBody>
                  <a:tcPr/>
                </a:tc>
              </a:tr>
              <a:tr h="370840">
                <a:tc>
                  <a:txBody>
                    <a:bodyPr/>
                    <a:lstStyle/>
                    <a:p>
                      <a:r>
                        <a:rPr lang="en-US" dirty="0" smtClean="0"/>
                        <a:t>Efficient outcome</a:t>
                      </a:r>
                      <a:endParaRPr lang="en-US" dirty="0"/>
                    </a:p>
                  </a:txBody>
                  <a:tcPr/>
                </a:tc>
                <a:tc>
                  <a:txBody>
                    <a:bodyPr/>
                    <a:lstStyle/>
                    <a:p>
                      <a:endParaRPr lang="en-US" dirty="0"/>
                    </a:p>
                  </a:txBody>
                  <a:tcPr/>
                </a:tc>
                <a:tc>
                  <a:txBody>
                    <a:bodyPr/>
                    <a:lstStyle/>
                    <a:p>
                      <a:r>
                        <a:rPr lang="en-US" dirty="0" smtClean="0"/>
                        <a:t>Inefficient outcome</a:t>
                      </a:r>
                      <a:endParaRPr lang="en-US" dirty="0"/>
                    </a:p>
                  </a:txBody>
                  <a:tcPr/>
                </a:tc>
              </a:tr>
              <a:tr h="370840">
                <a:tc>
                  <a:txBody>
                    <a:bodyPr/>
                    <a:lstStyle/>
                    <a:p>
                      <a:r>
                        <a:rPr lang="en-US" dirty="0" smtClean="0"/>
                        <a:t>-</a:t>
                      </a:r>
                      <a:endParaRPr lang="en-US" dirty="0"/>
                    </a:p>
                  </a:txBody>
                  <a:tcPr/>
                </a:tc>
                <a:tc>
                  <a:txBody>
                    <a:bodyPr/>
                    <a:lstStyle/>
                    <a:p>
                      <a:r>
                        <a:rPr lang="en-US" dirty="0" smtClean="0"/>
                        <a:t>Strategic competition</a:t>
                      </a:r>
                      <a:endParaRPr lang="en-US" dirty="0"/>
                    </a:p>
                  </a:txBody>
                  <a:tcPr/>
                </a:tc>
                <a:tc>
                  <a:txBody>
                    <a:bodyPr/>
                    <a:lstStyle/>
                    <a:p>
                      <a:r>
                        <a:rPr lang="en-US" dirty="0" smtClean="0"/>
                        <a:t>No competition</a:t>
                      </a:r>
                      <a:endParaRPr lang="en-US" dirty="0"/>
                    </a:p>
                  </a:txBody>
                  <a:tcPr/>
                </a:tc>
              </a:tr>
              <a:tr h="370840">
                <a:tc>
                  <a:txBody>
                    <a:bodyPr/>
                    <a:lstStyle/>
                    <a:p>
                      <a:r>
                        <a:rPr lang="en-US" dirty="0" smtClean="0"/>
                        <a:t>Perfect knowledge</a:t>
                      </a:r>
                      <a:endParaRPr lang="en-US" dirty="0"/>
                    </a:p>
                  </a:txBody>
                  <a:tcPr/>
                </a:tc>
                <a:tc>
                  <a:txBody>
                    <a:bodyPr/>
                    <a:lstStyle/>
                    <a:p>
                      <a:r>
                        <a:rPr lang="en-US" dirty="0" smtClean="0"/>
                        <a:t>Incomplete knowledge</a:t>
                      </a:r>
                      <a:endParaRPr lang="en-US" dirty="0"/>
                    </a:p>
                  </a:txBody>
                  <a:tcPr/>
                </a:tc>
                <a:tc>
                  <a:txBody>
                    <a:bodyPr/>
                    <a:lstStyle/>
                    <a:p>
                      <a:r>
                        <a:rPr lang="en-US" dirty="0" smtClean="0"/>
                        <a:t>Proprietary</a:t>
                      </a:r>
                      <a:r>
                        <a:rPr lang="en-US" baseline="0" dirty="0" smtClean="0"/>
                        <a:t> knowledge</a:t>
                      </a:r>
                      <a:endParaRPr lang="en-US" dirty="0"/>
                    </a:p>
                  </a:txBody>
                  <a:tcPr/>
                </a:tc>
              </a:tr>
            </a:tbl>
          </a:graphicData>
        </a:graphic>
      </p:graphicFrame>
      <p:sp>
        <p:nvSpPr>
          <p:cNvPr id="13" name="Left-Right Arrow 12"/>
          <p:cNvSpPr/>
          <p:nvPr/>
        </p:nvSpPr>
        <p:spPr>
          <a:xfrm>
            <a:off x="4114800" y="5334000"/>
            <a:ext cx="7620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1981200" y="1295400"/>
            <a:ext cx="51054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7200" y="1217710"/>
            <a:ext cx="1600200" cy="307777"/>
          </a:xfrm>
          <a:prstGeom prst="rect">
            <a:avLst/>
          </a:prstGeom>
          <a:noFill/>
        </p:spPr>
        <p:txBody>
          <a:bodyPr wrap="square" rtlCol="0">
            <a:spAutoFit/>
          </a:bodyPr>
          <a:lstStyle/>
          <a:p>
            <a:r>
              <a:rPr lang="en-US" sz="1400" dirty="0" smtClean="0"/>
              <a:t>More competitive</a:t>
            </a:r>
            <a:endParaRPr lang="en-US" sz="1400" dirty="0"/>
          </a:p>
        </p:txBody>
      </p:sp>
      <p:sp>
        <p:nvSpPr>
          <p:cNvPr id="16" name="TextBox 15"/>
          <p:cNvSpPr txBox="1"/>
          <p:nvPr/>
        </p:nvSpPr>
        <p:spPr>
          <a:xfrm>
            <a:off x="7086600" y="1216221"/>
            <a:ext cx="1600200" cy="307777"/>
          </a:xfrm>
          <a:prstGeom prst="rect">
            <a:avLst/>
          </a:prstGeom>
          <a:noFill/>
        </p:spPr>
        <p:txBody>
          <a:bodyPr wrap="square" rtlCol="0">
            <a:spAutoFit/>
          </a:bodyPr>
          <a:lstStyle/>
          <a:p>
            <a:r>
              <a:rPr lang="en-US" sz="1400" dirty="0" smtClean="0"/>
              <a:t>Less competitive</a:t>
            </a:r>
            <a:endParaRPr lang="en-US" sz="1400" dirty="0"/>
          </a:p>
        </p:txBody>
      </p:sp>
    </p:spTree>
    <p:extLst>
      <p:ext uri="{BB962C8B-B14F-4D97-AF65-F5344CB8AC3E}">
        <p14:creationId xmlns:p14="http://schemas.microsoft.com/office/powerpoint/2010/main" val="254600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Structures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5638800" cy="427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92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a:t>What type of firm </a:t>
            </a:r>
            <a:r>
              <a:rPr lang="en-US" sz="4000" dirty="0" smtClean="0"/>
              <a:t>innovates?</a:t>
            </a:r>
            <a:endParaRPr lang="en-US" sz="4000" dirty="0"/>
          </a:p>
        </p:txBody>
      </p:sp>
      <p:sp>
        <p:nvSpPr>
          <p:cNvPr id="3" name="Content Placeholder 2"/>
          <p:cNvSpPr>
            <a:spLocks noGrp="1"/>
          </p:cNvSpPr>
          <p:nvPr>
            <p:ph idx="1"/>
          </p:nvPr>
        </p:nvSpPr>
        <p:spPr>
          <a:xfrm>
            <a:off x="457200" y="1295400"/>
            <a:ext cx="8229600" cy="5029200"/>
          </a:xfrm>
        </p:spPr>
        <p:txBody>
          <a:bodyPr>
            <a:normAutofit fontScale="40000" lnSpcReduction="20000"/>
          </a:bodyPr>
          <a:lstStyle/>
          <a:p>
            <a:pPr marL="0" indent="0">
              <a:buNone/>
            </a:pPr>
            <a:r>
              <a:rPr lang="en-US" sz="4400" b="1" dirty="0" smtClean="0"/>
              <a:t>(a) </a:t>
            </a:r>
            <a:r>
              <a:rPr lang="en-US" sz="6000" b="1" dirty="0" smtClean="0">
                <a:solidFill>
                  <a:srgbClr val="00B050"/>
                </a:solidFill>
              </a:rPr>
              <a:t>Perfectly </a:t>
            </a:r>
            <a:r>
              <a:rPr lang="en-US" sz="6000" b="1" dirty="0">
                <a:solidFill>
                  <a:srgbClr val="00B050"/>
                </a:solidFill>
              </a:rPr>
              <a:t>c</a:t>
            </a:r>
            <a:r>
              <a:rPr lang="en-US" sz="6000" b="1" dirty="0" smtClean="0">
                <a:solidFill>
                  <a:srgbClr val="00B050"/>
                </a:solidFill>
              </a:rPr>
              <a:t>ompetitive firm</a:t>
            </a:r>
            <a:r>
              <a:rPr lang="en-US" sz="4400" b="1" dirty="0" smtClean="0"/>
              <a:t>?  </a:t>
            </a:r>
          </a:p>
          <a:p>
            <a:pPr marL="0" indent="0">
              <a:buNone/>
            </a:pPr>
            <a:endParaRPr lang="en-US" dirty="0" smtClean="0"/>
          </a:p>
          <a:p>
            <a:pPr marL="0" indent="0">
              <a:buNone/>
            </a:pPr>
            <a:endParaRPr lang="en-US" dirty="0" smtClean="0"/>
          </a:p>
          <a:p>
            <a:pPr marL="0" indent="0">
              <a:buNone/>
            </a:pPr>
            <a:r>
              <a:rPr lang="en-US" sz="4500" u="sng" dirty="0" smtClean="0"/>
              <a:t>Example: Corn Farmer</a:t>
            </a:r>
          </a:p>
          <a:p>
            <a:pPr marL="0" indent="0">
              <a:buNone/>
            </a:pPr>
            <a:endParaRPr lang="en-US" sz="4500" u="sng" dirty="0" smtClean="0"/>
          </a:p>
          <a:p>
            <a:pPr marL="0" indent="0">
              <a:buNone/>
            </a:pPr>
            <a:endParaRPr lang="en-US" dirty="0" smtClean="0"/>
          </a:p>
          <a:p>
            <a:pPr marL="0" lvl="0" indent="0">
              <a:lnSpc>
                <a:spcPct val="120000"/>
              </a:lnSpc>
              <a:buNone/>
            </a:pPr>
            <a:r>
              <a:rPr lang="en-US" sz="3800" b="1" dirty="0"/>
              <a:t>What if one farmer comes up with a better way of cultivating or weeding or harvesting</a:t>
            </a:r>
            <a:r>
              <a:rPr lang="en-US" sz="3800" b="1" dirty="0" smtClean="0"/>
              <a:t>?</a:t>
            </a:r>
            <a:endParaRPr lang="en-US" sz="3800" b="1" dirty="0"/>
          </a:p>
          <a:p>
            <a:pPr marL="0" indent="0">
              <a:lnSpc>
                <a:spcPct val="120000"/>
              </a:lnSpc>
              <a:buNone/>
            </a:pPr>
            <a:r>
              <a:rPr lang="en-US" sz="3800" dirty="0" smtClean="0"/>
              <a:t>(Remember </a:t>
            </a:r>
            <a:r>
              <a:rPr lang="en-US" sz="3800" dirty="0"/>
              <a:t>by assumption there is equal access to inputs and </a:t>
            </a:r>
            <a:r>
              <a:rPr lang="en-US" sz="3800" dirty="0" smtClean="0"/>
              <a:t>technology.  Therefore competitors quickly adopt the new technology too.)</a:t>
            </a:r>
          </a:p>
          <a:p>
            <a:pPr marL="393192" lvl="1" indent="0">
              <a:buNone/>
            </a:pPr>
            <a:endParaRPr lang="en-US" sz="3800" dirty="0"/>
          </a:p>
          <a:p>
            <a:pPr marL="514350" indent="-514350">
              <a:buFont typeface="+mj-lt"/>
              <a:buAutoNum type="arabicPeriod"/>
            </a:pPr>
            <a:r>
              <a:rPr lang="en-US" sz="3800" dirty="0"/>
              <a:t>Supply increases</a:t>
            </a:r>
          </a:p>
          <a:p>
            <a:pPr marL="514350" indent="-514350">
              <a:buFont typeface="+mj-lt"/>
              <a:buAutoNum type="arabicPeriod"/>
            </a:pPr>
            <a:r>
              <a:rPr lang="en-US" sz="3800" dirty="0"/>
              <a:t>Price drops until ∏=0 again</a:t>
            </a:r>
          </a:p>
          <a:p>
            <a:pPr marL="514350" indent="-514350">
              <a:buFont typeface="+mj-lt"/>
              <a:buAutoNum type="arabicPeriod"/>
            </a:pPr>
            <a:r>
              <a:rPr lang="en-US" sz="3800" dirty="0"/>
              <a:t>The innovative farmer’s reward is lower prices, profits are still zero, and she/he incurred the cost of the </a:t>
            </a:r>
            <a:r>
              <a:rPr lang="en-US" sz="3800" dirty="0" smtClean="0"/>
              <a:t>innovation</a:t>
            </a:r>
          </a:p>
          <a:p>
            <a:endParaRPr lang="en-US" sz="3800" dirty="0"/>
          </a:p>
          <a:p>
            <a:pPr marL="0" indent="0">
              <a:buNone/>
            </a:pPr>
            <a:r>
              <a:rPr lang="en-US" sz="3800" b="1" dirty="0" smtClean="0"/>
              <a:t>Therefore there </a:t>
            </a:r>
            <a:r>
              <a:rPr lang="en-US" sz="3800" b="1" dirty="0"/>
              <a:t>is no (or little) incentive for the perfectly competitive firm to </a:t>
            </a:r>
            <a:r>
              <a:rPr lang="en-US" sz="3800" b="1" dirty="0" smtClean="0"/>
              <a:t>innovate</a:t>
            </a:r>
          </a:p>
          <a:p>
            <a:pPr marL="0" indent="0">
              <a:buNone/>
            </a:pPr>
            <a:endParaRPr lang="en-US" sz="3800" b="1" dirty="0"/>
          </a:p>
          <a:p>
            <a:pPr marL="0" indent="0">
              <a:buNone/>
            </a:pPr>
            <a:r>
              <a:rPr lang="en-US" sz="3800" dirty="0" smtClean="0"/>
              <a:t>Why</a:t>
            </a:r>
            <a:r>
              <a:rPr lang="en-US" sz="3800" dirty="0"/>
              <a:t>? </a:t>
            </a:r>
            <a:r>
              <a:rPr lang="en-US" sz="3800" u="sng" dirty="0"/>
              <a:t>complete </a:t>
            </a:r>
            <a:r>
              <a:rPr lang="en-US" sz="3800" u="sng" dirty="0" err="1"/>
              <a:t>i</a:t>
            </a:r>
            <a:r>
              <a:rPr lang="en-US" sz="3800" u="sng" dirty="0" err="1" smtClean="0"/>
              <a:t>nappropriability</a:t>
            </a:r>
            <a:r>
              <a:rPr lang="en-US" sz="3800" u="sng" dirty="0" smtClean="0"/>
              <a:t> </a:t>
            </a:r>
          </a:p>
          <a:p>
            <a:pPr marL="0" indent="0">
              <a:buNone/>
            </a:pPr>
            <a:endParaRPr lang="en-US" sz="3800" u="sng" dirty="0"/>
          </a:p>
          <a:p>
            <a:pPr marL="0" indent="0">
              <a:lnSpc>
                <a:spcPct val="120000"/>
              </a:lnSpc>
              <a:buNone/>
            </a:pPr>
            <a:r>
              <a:rPr lang="en-US" sz="3800" b="1" u="sng" dirty="0" err="1" smtClean="0"/>
              <a:t>Appropriability</a:t>
            </a:r>
            <a:r>
              <a:rPr lang="en-US" sz="3800" b="1" dirty="0"/>
              <a:t>: </a:t>
            </a:r>
            <a:r>
              <a:rPr lang="en-US" sz="3800" dirty="0"/>
              <a:t>the environmental factors that allow an innovator to capture the profits generated by an </a:t>
            </a:r>
            <a:r>
              <a:rPr lang="en-US" sz="3800" dirty="0" smtClean="0"/>
              <a:t>innovation</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838199"/>
            <a:ext cx="3073400" cy="1745345"/>
          </a:xfrm>
          <a:prstGeom prst="rect">
            <a:avLst/>
          </a:prstGeom>
        </p:spPr>
      </p:pic>
    </p:spTree>
    <p:extLst>
      <p:ext uri="{BB962C8B-B14F-4D97-AF65-F5344CB8AC3E}">
        <p14:creationId xmlns:p14="http://schemas.microsoft.com/office/powerpoint/2010/main" val="25708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What type of firm innovates?</a:t>
            </a:r>
          </a:p>
        </p:txBody>
      </p:sp>
      <p:sp>
        <p:nvSpPr>
          <p:cNvPr id="3" name="Content Placeholder 2"/>
          <p:cNvSpPr>
            <a:spLocks noGrp="1"/>
          </p:cNvSpPr>
          <p:nvPr>
            <p:ph idx="1"/>
          </p:nvPr>
        </p:nvSpPr>
        <p:spPr>
          <a:xfrm>
            <a:off x="457200" y="1752600"/>
            <a:ext cx="8229600" cy="4572000"/>
          </a:xfrm>
        </p:spPr>
        <p:txBody>
          <a:bodyPr>
            <a:normAutofit/>
          </a:bodyPr>
          <a:lstStyle/>
          <a:p>
            <a:pPr marL="0" indent="0">
              <a:buNone/>
            </a:pPr>
            <a:r>
              <a:rPr lang="en-US" sz="2400" b="1" dirty="0" smtClean="0"/>
              <a:t>(b) </a:t>
            </a:r>
            <a:r>
              <a:rPr lang="en-US" sz="2400" b="1" dirty="0" smtClean="0">
                <a:solidFill>
                  <a:srgbClr val="00B050"/>
                </a:solidFill>
              </a:rPr>
              <a:t>Stable </a:t>
            </a:r>
            <a:r>
              <a:rPr lang="en-US" sz="2400" b="1" dirty="0">
                <a:solidFill>
                  <a:srgbClr val="00B050"/>
                </a:solidFill>
              </a:rPr>
              <a:t>Monopoly </a:t>
            </a:r>
            <a:r>
              <a:rPr lang="en-US" sz="2400" b="1" dirty="0"/>
              <a:t>(natural or legislated)? </a:t>
            </a:r>
            <a:endParaRPr lang="en-US" sz="2400" b="1" dirty="0" smtClean="0"/>
          </a:p>
          <a:p>
            <a:pPr marL="0" indent="0">
              <a:buNone/>
            </a:pPr>
            <a:endParaRPr lang="en-US" sz="2000" b="1" dirty="0"/>
          </a:p>
          <a:p>
            <a:r>
              <a:rPr lang="en-US" sz="2000" dirty="0"/>
              <a:t>Monopolists are only constrained by demand and their own costs because they have market power (∏</a:t>
            </a:r>
            <a:r>
              <a:rPr lang="en-US" sz="2000" baseline="-25000" dirty="0"/>
              <a:t>m</a:t>
            </a:r>
            <a:r>
              <a:rPr lang="en-US" sz="2000" dirty="0"/>
              <a:t> &gt; 0</a:t>
            </a:r>
            <a:r>
              <a:rPr lang="en-US" sz="2000" dirty="0" smtClean="0"/>
              <a:t>)</a:t>
            </a:r>
          </a:p>
          <a:p>
            <a:endParaRPr lang="en-US" sz="2000" dirty="0"/>
          </a:p>
          <a:p>
            <a:r>
              <a:rPr lang="en-US" sz="2000" dirty="0" smtClean="0"/>
              <a:t>There </a:t>
            </a:r>
            <a:r>
              <a:rPr lang="en-US" sz="2000" dirty="0"/>
              <a:t>is little incentive for the monopolist to innovate; they already make positive economic </a:t>
            </a:r>
            <a:r>
              <a:rPr lang="en-US" sz="2000" dirty="0" smtClean="0"/>
              <a:t>profits</a:t>
            </a:r>
          </a:p>
          <a:p>
            <a:endParaRPr lang="en-US" sz="2000" dirty="0"/>
          </a:p>
          <a:p>
            <a:r>
              <a:rPr lang="en-US" sz="2000" dirty="0"/>
              <a:t>M</a:t>
            </a:r>
            <a:r>
              <a:rPr lang="en-US" sz="2000" dirty="0" smtClean="0"/>
              <a:t>onopolies do engage in basic research when they can recoup their research and development (R&amp;D) outlays</a:t>
            </a:r>
            <a:endParaRPr lang="en-US" sz="2000" dirty="0"/>
          </a:p>
          <a:p>
            <a:pPr marL="0" indent="0">
              <a:buNone/>
            </a:pPr>
            <a:endParaRPr lang="en-US"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050588"/>
            <a:ext cx="2057400" cy="1268552"/>
          </a:xfrm>
          <a:prstGeom prst="rect">
            <a:avLst/>
          </a:prstGeom>
        </p:spPr>
      </p:pic>
    </p:spTree>
    <p:extLst>
      <p:ext uri="{BB962C8B-B14F-4D97-AF65-F5344CB8AC3E}">
        <p14:creationId xmlns:p14="http://schemas.microsoft.com/office/powerpoint/2010/main" val="18711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72000"/>
          </a:xfrm>
        </p:spPr>
        <p:txBody>
          <a:bodyPr>
            <a:normAutofit fontScale="85000" lnSpcReduction="20000"/>
          </a:bodyPr>
          <a:lstStyle/>
          <a:p>
            <a:pPr marL="0" indent="0">
              <a:buNone/>
            </a:pPr>
            <a:r>
              <a:rPr lang="en-US" sz="2400" b="1" dirty="0" smtClean="0"/>
              <a:t>(c) </a:t>
            </a:r>
            <a:r>
              <a:rPr lang="en-US" sz="2800" b="1" dirty="0" smtClean="0">
                <a:solidFill>
                  <a:srgbClr val="00B050"/>
                </a:solidFill>
              </a:rPr>
              <a:t>Oligopolistic </a:t>
            </a:r>
            <a:r>
              <a:rPr lang="en-US" sz="2800" b="1" dirty="0">
                <a:solidFill>
                  <a:srgbClr val="00B050"/>
                </a:solidFill>
              </a:rPr>
              <a:t>firm</a:t>
            </a:r>
            <a:r>
              <a:rPr lang="en-US" sz="2400" b="1" dirty="0"/>
              <a:t>? </a:t>
            </a:r>
            <a:endParaRPr lang="en-US" sz="2400" b="1" dirty="0" smtClean="0"/>
          </a:p>
          <a:p>
            <a:pPr marL="0" indent="0">
              <a:buNone/>
            </a:pPr>
            <a:endParaRPr lang="en-US" sz="2400" b="1" dirty="0" smtClean="0"/>
          </a:p>
          <a:p>
            <a:pPr lvl="0"/>
            <a:r>
              <a:rPr lang="en-US" sz="2000" dirty="0" smtClean="0"/>
              <a:t>Few firms</a:t>
            </a:r>
          </a:p>
          <a:p>
            <a:pPr lvl="0"/>
            <a:r>
              <a:rPr lang="en-US" sz="2000" dirty="0" smtClean="0"/>
              <a:t>High </a:t>
            </a:r>
            <a:r>
              <a:rPr lang="en-US" sz="2000" dirty="0"/>
              <a:t>barriers to entry</a:t>
            </a:r>
          </a:p>
          <a:p>
            <a:pPr lvl="0"/>
            <a:r>
              <a:rPr lang="en-US" sz="2000" dirty="0"/>
              <a:t>Interdependence of firms</a:t>
            </a:r>
          </a:p>
          <a:p>
            <a:pPr marL="0" lvl="0" indent="0">
              <a:buNone/>
            </a:pPr>
            <a:endParaRPr lang="en-US" sz="2000" dirty="0"/>
          </a:p>
          <a:p>
            <a:pPr marL="0" indent="0">
              <a:buNone/>
            </a:pPr>
            <a:r>
              <a:rPr lang="en-US" sz="2000" b="1" dirty="0"/>
              <a:t>Oligopoly is fertile ground for innovation since firms use innovation as a competitive tool to secure market power→ ∏&gt;0</a:t>
            </a:r>
          </a:p>
          <a:p>
            <a:pPr marL="0" indent="0">
              <a:buNone/>
            </a:pPr>
            <a:endParaRPr lang="en-US" sz="2000" dirty="0"/>
          </a:p>
          <a:p>
            <a:pPr marL="0" indent="0">
              <a:buNone/>
            </a:pPr>
            <a:r>
              <a:rPr lang="en-US" sz="2000" b="1" dirty="0"/>
              <a:t>What happens if oligopolies don’t innovate?</a:t>
            </a:r>
          </a:p>
          <a:p>
            <a:r>
              <a:rPr lang="en-US" sz="2100" dirty="0"/>
              <a:t>Market power is generally competed away from market entry (making future </a:t>
            </a:r>
            <a:r>
              <a:rPr lang="en-US" sz="2100" dirty="0" smtClean="0"/>
              <a:t>expected profits E</a:t>
            </a:r>
            <a:r>
              <a:rPr lang="en-US" sz="2100" dirty="0"/>
              <a:t>(∏) = 0)</a:t>
            </a:r>
          </a:p>
          <a:p>
            <a:pPr lvl="1"/>
            <a:r>
              <a:rPr lang="en-US" sz="1900" dirty="0"/>
              <a:t>Note: high sunk/fixed costs may provide a sufficient barrier to entry even in the long </a:t>
            </a:r>
            <a:r>
              <a:rPr lang="en-US" sz="1900" dirty="0" smtClean="0"/>
              <a:t>run</a:t>
            </a:r>
          </a:p>
          <a:p>
            <a:r>
              <a:rPr lang="en-US" sz="2200" dirty="0"/>
              <a:t>Products become obsolete and markets </a:t>
            </a:r>
            <a:r>
              <a:rPr lang="en-US" sz="2200" dirty="0" smtClean="0"/>
              <a:t>disappear</a:t>
            </a:r>
          </a:p>
          <a:p>
            <a:pPr marL="0" indent="0">
              <a:buNone/>
            </a:pPr>
            <a:endParaRPr lang="en-US" sz="2200" dirty="0"/>
          </a:p>
          <a:p>
            <a:pPr marL="0" indent="0">
              <a:buNone/>
            </a:pPr>
            <a:r>
              <a:rPr lang="en-US" sz="2400" u="sng" dirty="0"/>
              <a:t>Oligopolies must </a:t>
            </a:r>
            <a:r>
              <a:rPr lang="en-US" sz="2400" b="1" u="sng" dirty="0"/>
              <a:t>i</a:t>
            </a:r>
            <a:r>
              <a:rPr lang="en-US" sz="2400" b="1" u="sng" dirty="0" smtClean="0"/>
              <a:t>nnovate or </a:t>
            </a:r>
            <a:r>
              <a:rPr lang="en-US" sz="2400" b="1" u="sng" dirty="0"/>
              <a:t>die</a:t>
            </a:r>
            <a:r>
              <a:rPr lang="en-US" sz="2400" b="1" u="sng" dirty="0" smtClean="0"/>
              <a:t>!</a:t>
            </a:r>
            <a:endParaRPr lang="en-US" sz="2400" dirty="0" smtClean="0"/>
          </a:p>
          <a:p>
            <a:endParaRPr lang="en-US" sz="2200" dirty="0"/>
          </a:p>
          <a:p>
            <a:pPr lvl="1"/>
            <a:endParaRPr lang="en-US" sz="1900" dirty="0"/>
          </a:p>
          <a:p>
            <a:pPr marL="0" indent="0">
              <a:buNone/>
            </a:pPr>
            <a:endParaRPr lang="en-US" sz="2400" dirty="0"/>
          </a:p>
          <a:p>
            <a:pPr marL="0" indent="0">
              <a:buNone/>
            </a:pPr>
            <a:endParaRPr lang="en-US" sz="2400" b="1" dirty="0"/>
          </a:p>
        </p:txBody>
      </p:sp>
      <p:sp>
        <p:nvSpPr>
          <p:cNvPr id="2" name="Title 1"/>
          <p:cNvSpPr>
            <a:spLocks noGrp="1"/>
          </p:cNvSpPr>
          <p:nvPr>
            <p:ph type="title"/>
          </p:nvPr>
        </p:nvSpPr>
        <p:spPr>
          <a:xfrm>
            <a:off x="457200" y="704088"/>
            <a:ext cx="8229600" cy="743712"/>
          </a:xfrm>
        </p:spPr>
        <p:txBody>
          <a:bodyPr>
            <a:normAutofit/>
          </a:bodyPr>
          <a:lstStyle/>
          <a:p>
            <a:r>
              <a:rPr lang="en-US" sz="4000" dirty="0"/>
              <a:t>What type of firm innovates?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447800"/>
            <a:ext cx="2514600" cy="1885950"/>
          </a:xfrm>
          <a:prstGeom prst="rect">
            <a:avLst/>
          </a:prstGeom>
        </p:spPr>
      </p:pic>
    </p:spTree>
    <p:extLst>
      <p:ext uri="{BB962C8B-B14F-4D97-AF65-F5344CB8AC3E}">
        <p14:creationId xmlns:p14="http://schemas.microsoft.com/office/powerpoint/2010/main" val="15716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i="1" dirty="0"/>
              <a:t>Class Activity</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marL="0" indent="0">
              <a:buNone/>
            </a:pPr>
            <a:r>
              <a:rPr lang="en-US" sz="2100" dirty="0"/>
              <a:t>Say for some reason there is </a:t>
            </a:r>
            <a:r>
              <a:rPr lang="en-US" sz="2100" b="1" dirty="0"/>
              <a:t>not</a:t>
            </a:r>
            <a:r>
              <a:rPr lang="en-US" sz="2100" dirty="0"/>
              <a:t> complete </a:t>
            </a:r>
            <a:r>
              <a:rPr lang="en-US" sz="2100" dirty="0" err="1"/>
              <a:t>inappropriability</a:t>
            </a:r>
            <a:r>
              <a:rPr lang="en-US" sz="2100" dirty="0"/>
              <a:t> (note that this is relaxing the assumptions of the perfectly competitive market as not all firms have equal access to tech)</a:t>
            </a:r>
          </a:p>
          <a:p>
            <a:pPr marL="514350" indent="-514350">
              <a:lnSpc>
                <a:spcPct val="150000"/>
              </a:lnSpc>
              <a:buFont typeface="+mj-lt"/>
              <a:buAutoNum type="arabicPeriod"/>
            </a:pPr>
            <a:r>
              <a:rPr lang="en-US" sz="1700" dirty="0" smtClean="0"/>
              <a:t>Draw </a:t>
            </a:r>
            <a:r>
              <a:rPr lang="en-US" sz="1700" dirty="0"/>
              <a:t>the following progression of events within the perfectly competitive S-D framework for the corn market on one </a:t>
            </a:r>
            <a:r>
              <a:rPr lang="en-US" sz="1700" dirty="0" smtClean="0"/>
              <a:t>graph,</a:t>
            </a:r>
          </a:p>
          <a:p>
            <a:pPr marL="850392" lvl="1" indent="-457200">
              <a:lnSpc>
                <a:spcPct val="150000"/>
              </a:lnSpc>
              <a:buFont typeface="+mj-lt"/>
              <a:buAutoNum type="alphaLcParenR"/>
            </a:pPr>
            <a:r>
              <a:rPr lang="en-US" sz="1700" dirty="0" smtClean="0"/>
              <a:t>Period </a:t>
            </a:r>
            <a:r>
              <a:rPr lang="en-US" sz="1700" dirty="0"/>
              <a:t>1: before corn </a:t>
            </a:r>
            <a:r>
              <a:rPr lang="en-US" sz="1700" dirty="0" smtClean="0"/>
              <a:t>innovation</a:t>
            </a:r>
          </a:p>
          <a:p>
            <a:pPr marL="850392" lvl="1" indent="-457200">
              <a:lnSpc>
                <a:spcPct val="150000"/>
              </a:lnSpc>
              <a:buFont typeface="+mj-lt"/>
              <a:buAutoNum type="alphaLcParenR"/>
            </a:pPr>
            <a:r>
              <a:rPr lang="en-US" sz="1700" dirty="0" smtClean="0"/>
              <a:t>Period </a:t>
            </a:r>
            <a:r>
              <a:rPr lang="en-US" sz="1700" dirty="0"/>
              <a:t>2: one corn innovator brings corn to market (but other farmers aren’t using innovation) making her a lower cost corn </a:t>
            </a:r>
            <a:r>
              <a:rPr lang="en-US" sz="1700" dirty="0" smtClean="0"/>
              <a:t>producer</a:t>
            </a:r>
          </a:p>
          <a:p>
            <a:pPr marL="850392" lvl="1" indent="-457200">
              <a:lnSpc>
                <a:spcPct val="150000"/>
              </a:lnSpc>
              <a:buFont typeface="+mj-lt"/>
              <a:buAutoNum type="alphaLcParenR"/>
            </a:pPr>
            <a:r>
              <a:rPr lang="en-US" sz="1700" dirty="0" smtClean="0"/>
              <a:t>Period </a:t>
            </a:r>
            <a:r>
              <a:rPr lang="en-US" sz="1700" dirty="0"/>
              <a:t>3: all corn farmers are using the corn </a:t>
            </a:r>
            <a:r>
              <a:rPr lang="en-US" sz="1700" dirty="0" smtClean="0"/>
              <a:t>innovation</a:t>
            </a:r>
            <a:endParaRPr lang="en-US" sz="1700" dirty="0"/>
          </a:p>
          <a:p>
            <a:pPr marL="514350" indent="-514350">
              <a:lnSpc>
                <a:spcPct val="150000"/>
              </a:lnSpc>
              <a:buFont typeface="+mj-lt"/>
              <a:buAutoNum type="arabicPeriod"/>
            </a:pPr>
            <a:r>
              <a:rPr lang="en-US" sz="1700" dirty="0" smtClean="0"/>
              <a:t>What </a:t>
            </a:r>
            <a:r>
              <a:rPr lang="en-US" sz="1700" dirty="0"/>
              <a:t>happens to equilibrium over the 3 periods?</a:t>
            </a:r>
          </a:p>
          <a:p>
            <a:pPr marL="514350" indent="-514350">
              <a:lnSpc>
                <a:spcPct val="150000"/>
              </a:lnSpc>
              <a:buFont typeface="+mj-lt"/>
              <a:buAutoNum type="arabicPeriod"/>
            </a:pPr>
            <a:r>
              <a:rPr lang="en-US" sz="1700" dirty="0" smtClean="0"/>
              <a:t>What </a:t>
            </a:r>
            <a:r>
              <a:rPr lang="en-US" sz="1700" dirty="0"/>
              <a:t>happens to the profit of the innovative farmer over the 3 periods?</a:t>
            </a:r>
          </a:p>
          <a:p>
            <a:pPr marL="514350" indent="-514350">
              <a:lnSpc>
                <a:spcPct val="150000"/>
              </a:lnSpc>
              <a:buFont typeface="+mj-lt"/>
              <a:buAutoNum type="arabicPeriod"/>
            </a:pPr>
            <a:r>
              <a:rPr lang="en-US" sz="1700" dirty="0" smtClean="0"/>
              <a:t>Is </a:t>
            </a:r>
            <a:r>
              <a:rPr lang="en-US" sz="1700" dirty="0"/>
              <a:t>there incentive for the innovative farmer to carry out the cost of the innovation?</a:t>
            </a:r>
          </a:p>
          <a:p>
            <a:pPr marL="514350" indent="-514350">
              <a:lnSpc>
                <a:spcPct val="150000"/>
              </a:lnSpc>
              <a:buFont typeface="+mj-lt"/>
              <a:buAutoNum type="arabicPeriod"/>
            </a:pPr>
            <a:r>
              <a:rPr lang="en-US" sz="1700" dirty="0" smtClean="0"/>
              <a:t>What </a:t>
            </a:r>
            <a:r>
              <a:rPr lang="en-US" sz="1700" dirty="0"/>
              <a:t>are the welfare implications from the changes?</a:t>
            </a:r>
          </a:p>
          <a:p>
            <a:pPr marL="0" indent="0">
              <a:buNone/>
            </a:pPr>
            <a:endParaRPr lang="en-US" dirty="0"/>
          </a:p>
        </p:txBody>
      </p:sp>
    </p:spTree>
    <p:extLst>
      <p:ext uri="{BB962C8B-B14F-4D97-AF65-F5344CB8AC3E}">
        <p14:creationId xmlns:p14="http://schemas.microsoft.com/office/powerpoint/2010/main" val="33405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i="1" dirty="0"/>
              <a:t>Class Activity</a:t>
            </a:r>
            <a:endParaRPr lang="en-US" dirty="0"/>
          </a:p>
        </p:txBody>
      </p:sp>
      <p:sp>
        <p:nvSpPr>
          <p:cNvPr id="3" name="Content Placeholder 2"/>
          <p:cNvSpPr>
            <a:spLocks noGrp="1"/>
          </p:cNvSpPr>
          <p:nvPr>
            <p:ph idx="1"/>
          </p:nvPr>
        </p:nvSpPr>
        <p:spPr>
          <a:xfrm>
            <a:off x="457200" y="1752600"/>
            <a:ext cx="8229600" cy="4572000"/>
          </a:xfrm>
        </p:spPr>
        <p:txBody>
          <a:bodyPr/>
          <a:lstStyle/>
          <a:p>
            <a:pPr marL="0" indent="0">
              <a:buNone/>
            </a:pPr>
            <a:endParaRPr lang="en-US" dirty="0">
              <a:solidFill>
                <a:srgbClr val="FF0000"/>
              </a:solidFill>
            </a:endParaRPr>
          </a:p>
        </p:txBody>
      </p:sp>
      <p:cxnSp>
        <p:nvCxnSpPr>
          <p:cNvPr id="5" name="Straight Connector 4"/>
          <p:cNvCxnSpPr/>
          <p:nvPr/>
        </p:nvCxnSpPr>
        <p:spPr>
          <a:xfrm>
            <a:off x="2133600" y="2438400"/>
            <a:ext cx="0" cy="2667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5105400"/>
            <a:ext cx="365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57800" y="5257800"/>
            <a:ext cx="685800" cy="430887"/>
          </a:xfrm>
          <a:prstGeom prst="rect">
            <a:avLst/>
          </a:prstGeom>
          <a:noFill/>
        </p:spPr>
        <p:txBody>
          <a:bodyPr wrap="square" rtlCol="0">
            <a:spAutoFit/>
          </a:bodyPr>
          <a:lstStyle/>
          <a:p>
            <a:r>
              <a:rPr lang="en-US" sz="1100" dirty="0" smtClean="0"/>
              <a:t>Bushels of Corn</a:t>
            </a:r>
            <a:endParaRPr lang="en-US" sz="1100" dirty="0"/>
          </a:p>
        </p:txBody>
      </p:sp>
      <p:sp>
        <p:nvSpPr>
          <p:cNvPr id="12" name="TextBox 11"/>
          <p:cNvSpPr txBox="1"/>
          <p:nvPr/>
        </p:nvSpPr>
        <p:spPr>
          <a:xfrm>
            <a:off x="1371600" y="2458844"/>
            <a:ext cx="735980" cy="261610"/>
          </a:xfrm>
          <a:prstGeom prst="rect">
            <a:avLst/>
          </a:prstGeom>
          <a:noFill/>
        </p:spPr>
        <p:txBody>
          <a:bodyPr wrap="square" rtlCol="0">
            <a:spAutoFit/>
          </a:bodyPr>
          <a:lstStyle/>
          <a:p>
            <a:r>
              <a:rPr lang="en-US" sz="1100" dirty="0" smtClean="0"/>
              <a:t>$/Bushel</a:t>
            </a:r>
            <a:endParaRPr lang="en-US" sz="1100" dirty="0"/>
          </a:p>
        </p:txBody>
      </p:sp>
      <p:cxnSp>
        <p:nvCxnSpPr>
          <p:cNvPr id="16" name="Straight Connector 15"/>
          <p:cNvCxnSpPr/>
          <p:nvPr/>
        </p:nvCxnSpPr>
        <p:spPr>
          <a:xfrm>
            <a:off x="2476500" y="2695178"/>
            <a:ext cx="2400300" cy="22505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2085" y="4607162"/>
            <a:ext cx="228600" cy="338554"/>
          </a:xfrm>
          <a:prstGeom prst="rect">
            <a:avLst/>
          </a:prstGeom>
          <a:noFill/>
        </p:spPr>
        <p:txBody>
          <a:bodyPr wrap="square" rtlCol="0">
            <a:spAutoFit/>
          </a:bodyPr>
          <a:lstStyle/>
          <a:p>
            <a:r>
              <a:rPr lang="en-US" sz="1600" dirty="0" smtClean="0"/>
              <a:t>D</a:t>
            </a:r>
            <a:endParaRPr lang="en-US" sz="1600" dirty="0"/>
          </a:p>
        </p:txBody>
      </p:sp>
      <p:cxnSp>
        <p:nvCxnSpPr>
          <p:cNvPr id="19" name="Straight Connector 18"/>
          <p:cNvCxnSpPr/>
          <p:nvPr/>
        </p:nvCxnSpPr>
        <p:spPr>
          <a:xfrm flipV="1">
            <a:off x="2133600" y="2362200"/>
            <a:ext cx="1828800" cy="1676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2800" y="2121998"/>
            <a:ext cx="800100" cy="338554"/>
          </a:xfrm>
          <a:prstGeom prst="rect">
            <a:avLst/>
          </a:prstGeom>
          <a:noFill/>
        </p:spPr>
        <p:txBody>
          <a:bodyPr wrap="square" rtlCol="0">
            <a:spAutoFit/>
          </a:bodyPr>
          <a:lstStyle/>
          <a:p>
            <a:r>
              <a:rPr lang="en-US" sz="1600" dirty="0" smtClean="0"/>
              <a:t>MC</a:t>
            </a:r>
            <a:r>
              <a:rPr lang="en-US" sz="1600" baseline="-25000" dirty="0"/>
              <a:t>1</a:t>
            </a:r>
            <a:endParaRPr lang="en-US" sz="1600" dirty="0"/>
          </a:p>
        </p:txBody>
      </p:sp>
      <p:cxnSp>
        <p:nvCxnSpPr>
          <p:cNvPr id="21" name="Straight Connector 20"/>
          <p:cNvCxnSpPr/>
          <p:nvPr/>
        </p:nvCxnSpPr>
        <p:spPr>
          <a:xfrm flipV="1">
            <a:off x="2819400" y="2438400"/>
            <a:ext cx="1828800" cy="1676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3600" y="4114800"/>
            <a:ext cx="685800" cy="3048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66785" y="2356624"/>
            <a:ext cx="800100" cy="338554"/>
          </a:xfrm>
          <a:prstGeom prst="rect">
            <a:avLst/>
          </a:prstGeom>
          <a:noFill/>
        </p:spPr>
        <p:txBody>
          <a:bodyPr wrap="square" rtlCol="0">
            <a:spAutoFit/>
          </a:bodyPr>
          <a:lstStyle/>
          <a:p>
            <a:r>
              <a:rPr lang="en-US" sz="1600" dirty="0" smtClean="0"/>
              <a:t>MC</a:t>
            </a:r>
            <a:r>
              <a:rPr lang="en-US" sz="1600" baseline="-25000" dirty="0" smtClean="0"/>
              <a:t>2</a:t>
            </a:r>
            <a:endParaRPr lang="en-US" sz="1600" dirty="0"/>
          </a:p>
        </p:txBody>
      </p:sp>
      <p:cxnSp>
        <p:nvCxnSpPr>
          <p:cNvPr id="26" name="Straight Connector 25"/>
          <p:cNvCxnSpPr/>
          <p:nvPr/>
        </p:nvCxnSpPr>
        <p:spPr>
          <a:xfrm flipV="1">
            <a:off x="2107580" y="4157990"/>
            <a:ext cx="3607420" cy="26161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66885" y="3769076"/>
            <a:ext cx="800100" cy="338554"/>
          </a:xfrm>
          <a:prstGeom prst="rect">
            <a:avLst/>
          </a:prstGeom>
          <a:noFill/>
        </p:spPr>
        <p:txBody>
          <a:bodyPr wrap="square" rtlCol="0">
            <a:spAutoFit/>
          </a:bodyPr>
          <a:lstStyle/>
          <a:p>
            <a:r>
              <a:rPr lang="en-US" sz="1600" dirty="0" smtClean="0"/>
              <a:t>MC</a:t>
            </a:r>
            <a:r>
              <a:rPr lang="en-US" sz="1600" baseline="-25000" dirty="0"/>
              <a:t>3</a:t>
            </a:r>
            <a:endParaRPr lang="en-US" sz="1600" dirty="0"/>
          </a:p>
        </p:txBody>
      </p:sp>
      <p:cxnSp>
        <p:nvCxnSpPr>
          <p:cNvPr id="29" name="Straight Connector 28"/>
          <p:cNvCxnSpPr/>
          <p:nvPr/>
        </p:nvCxnSpPr>
        <p:spPr>
          <a:xfrm>
            <a:off x="3048000" y="3200400"/>
            <a:ext cx="0" cy="1981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107580" y="3200400"/>
            <a:ext cx="94042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39590" y="3069595"/>
            <a:ext cx="367990" cy="261610"/>
          </a:xfrm>
          <a:prstGeom prst="rect">
            <a:avLst/>
          </a:prstGeom>
          <a:noFill/>
        </p:spPr>
        <p:txBody>
          <a:bodyPr wrap="square" rtlCol="0">
            <a:spAutoFit/>
          </a:bodyPr>
          <a:lstStyle/>
          <a:p>
            <a:r>
              <a:rPr lang="en-US" sz="1100" dirty="0" smtClean="0"/>
              <a:t>P</a:t>
            </a:r>
            <a:r>
              <a:rPr lang="en-US" sz="1100" baseline="-25000" dirty="0" smtClean="0"/>
              <a:t>1</a:t>
            </a:r>
            <a:r>
              <a:rPr lang="en-US" sz="1100" baseline="30000" dirty="0" smtClean="0"/>
              <a:t>*</a:t>
            </a:r>
            <a:endParaRPr lang="en-US" sz="1100" dirty="0"/>
          </a:p>
        </p:txBody>
      </p:sp>
      <p:sp>
        <p:nvSpPr>
          <p:cNvPr id="34" name="TextBox 33"/>
          <p:cNvSpPr txBox="1"/>
          <p:nvPr/>
        </p:nvSpPr>
        <p:spPr>
          <a:xfrm>
            <a:off x="2864005" y="5181600"/>
            <a:ext cx="367990" cy="261610"/>
          </a:xfrm>
          <a:prstGeom prst="rect">
            <a:avLst/>
          </a:prstGeom>
          <a:noFill/>
        </p:spPr>
        <p:txBody>
          <a:bodyPr wrap="square" rtlCol="0">
            <a:spAutoFit/>
          </a:bodyPr>
          <a:lstStyle/>
          <a:p>
            <a:r>
              <a:rPr lang="en-US" sz="1100" dirty="0" smtClean="0"/>
              <a:t>Q</a:t>
            </a:r>
            <a:r>
              <a:rPr lang="en-US" sz="1100" baseline="-25000" dirty="0" smtClean="0"/>
              <a:t>1</a:t>
            </a:r>
            <a:r>
              <a:rPr lang="en-US" sz="1100" baseline="30000" dirty="0" smtClean="0"/>
              <a:t>*</a:t>
            </a:r>
            <a:endParaRPr lang="en-US" sz="1100" dirty="0"/>
          </a:p>
        </p:txBody>
      </p:sp>
      <p:cxnSp>
        <p:nvCxnSpPr>
          <p:cNvPr id="38" name="Straight Connector 37"/>
          <p:cNvCxnSpPr/>
          <p:nvPr/>
        </p:nvCxnSpPr>
        <p:spPr>
          <a:xfrm flipH="1">
            <a:off x="2057400" y="3602623"/>
            <a:ext cx="135952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16920" y="3602623"/>
            <a:ext cx="3717" cy="157897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726580" y="3507466"/>
            <a:ext cx="367990" cy="261610"/>
          </a:xfrm>
          <a:prstGeom prst="rect">
            <a:avLst/>
          </a:prstGeom>
          <a:noFill/>
        </p:spPr>
        <p:txBody>
          <a:bodyPr wrap="square" rtlCol="0">
            <a:spAutoFit/>
          </a:bodyPr>
          <a:lstStyle/>
          <a:p>
            <a:r>
              <a:rPr lang="en-US" sz="1100" dirty="0" smtClean="0"/>
              <a:t>P</a:t>
            </a:r>
            <a:r>
              <a:rPr lang="en-US" sz="1100" baseline="-25000" dirty="0"/>
              <a:t>2</a:t>
            </a:r>
            <a:r>
              <a:rPr lang="en-US" sz="1100" baseline="30000" dirty="0" smtClean="0"/>
              <a:t>*</a:t>
            </a:r>
            <a:endParaRPr lang="en-US" sz="1100" dirty="0"/>
          </a:p>
        </p:txBody>
      </p:sp>
      <p:sp>
        <p:nvSpPr>
          <p:cNvPr id="51" name="TextBox 50"/>
          <p:cNvSpPr txBox="1"/>
          <p:nvPr/>
        </p:nvSpPr>
        <p:spPr>
          <a:xfrm>
            <a:off x="1765610" y="4157990"/>
            <a:ext cx="367990" cy="261610"/>
          </a:xfrm>
          <a:prstGeom prst="rect">
            <a:avLst/>
          </a:prstGeom>
          <a:noFill/>
        </p:spPr>
        <p:txBody>
          <a:bodyPr wrap="square" rtlCol="0">
            <a:spAutoFit/>
          </a:bodyPr>
          <a:lstStyle/>
          <a:p>
            <a:r>
              <a:rPr lang="en-US" sz="1100" dirty="0" smtClean="0"/>
              <a:t>P</a:t>
            </a:r>
            <a:r>
              <a:rPr lang="en-US" sz="1100" baseline="-25000" dirty="0"/>
              <a:t>3</a:t>
            </a:r>
            <a:r>
              <a:rPr lang="en-US" sz="1100" baseline="30000" dirty="0" smtClean="0"/>
              <a:t>*</a:t>
            </a:r>
            <a:endParaRPr lang="en-US" sz="1100" dirty="0"/>
          </a:p>
        </p:txBody>
      </p:sp>
      <p:sp>
        <p:nvSpPr>
          <p:cNvPr id="52" name="TextBox 51"/>
          <p:cNvSpPr txBox="1"/>
          <p:nvPr/>
        </p:nvSpPr>
        <p:spPr>
          <a:xfrm>
            <a:off x="3283104" y="5181600"/>
            <a:ext cx="469746" cy="261610"/>
          </a:xfrm>
          <a:prstGeom prst="rect">
            <a:avLst/>
          </a:prstGeom>
          <a:noFill/>
        </p:spPr>
        <p:txBody>
          <a:bodyPr wrap="square" rtlCol="0">
            <a:spAutoFit/>
          </a:bodyPr>
          <a:lstStyle/>
          <a:p>
            <a:r>
              <a:rPr lang="en-US" sz="1100" dirty="0" smtClean="0"/>
              <a:t>Q</a:t>
            </a:r>
            <a:r>
              <a:rPr lang="en-US" sz="1100" baseline="-25000" dirty="0"/>
              <a:t>2</a:t>
            </a:r>
            <a:r>
              <a:rPr lang="en-US" sz="1100" baseline="30000" dirty="0" smtClean="0"/>
              <a:t>*</a:t>
            </a:r>
            <a:endParaRPr lang="en-US" sz="1100" dirty="0"/>
          </a:p>
        </p:txBody>
      </p:sp>
      <p:sp>
        <p:nvSpPr>
          <p:cNvPr id="53" name="TextBox 52"/>
          <p:cNvSpPr txBox="1"/>
          <p:nvPr/>
        </p:nvSpPr>
        <p:spPr>
          <a:xfrm>
            <a:off x="4038600" y="5181600"/>
            <a:ext cx="425605" cy="261610"/>
          </a:xfrm>
          <a:prstGeom prst="rect">
            <a:avLst/>
          </a:prstGeom>
          <a:noFill/>
        </p:spPr>
        <p:txBody>
          <a:bodyPr wrap="square" rtlCol="0">
            <a:spAutoFit/>
          </a:bodyPr>
          <a:lstStyle/>
          <a:p>
            <a:r>
              <a:rPr lang="en-US" sz="1100" dirty="0" smtClean="0"/>
              <a:t>Q</a:t>
            </a:r>
            <a:r>
              <a:rPr lang="en-US" sz="1100" baseline="-25000" dirty="0"/>
              <a:t>3</a:t>
            </a:r>
            <a:r>
              <a:rPr lang="en-US" sz="1100" baseline="30000" dirty="0" smtClean="0"/>
              <a:t>*</a:t>
            </a:r>
            <a:endParaRPr lang="en-US" sz="1100" dirty="0"/>
          </a:p>
        </p:txBody>
      </p:sp>
      <p:cxnSp>
        <p:nvCxnSpPr>
          <p:cNvPr id="55" name="Straight Connector 54"/>
          <p:cNvCxnSpPr/>
          <p:nvPr/>
        </p:nvCxnSpPr>
        <p:spPr>
          <a:xfrm flipH="1" flipV="1">
            <a:off x="2107580" y="4267200"/>
            <a:ext cx="1987706" cy="77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161264" y="4267979"/>
            <a:ext cx="1" cy="91362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8184" y="3638271"/>
            <a:ext cx="1429215" cy="461665"/>
          </a:xfrm>
          <a:prstGeom prst="rect">
            <a:avLst/>
          </a:prstGeom>
          <a:noFill/>
        </p:spPr>
        <p:txBody>
          <a:bodyPr wrap="square" rtlCol="0">
            <a:spAutoFit/>
          </a:bodyPr>
          <a:lstStyle/>
          <a:p>
            <a:r>
              <a:rPr lang="en-US" sz="1200" b="1" dirty="0" smtClean="0">
                <a:solidFill>
                  <a:srgbClr val="7030A0"/>
                </a:solidFill>
              </a:rPr>
              <a:t>Innovative farmer’s </a:t>
            </a:r>
            <a:r>
              <a:rPr lang="en-US" sz="1200" b="1" dirty="0">
                <a:solidFill>
                  <a:srgbClr val="7030A0"/>
                </a:solidFill>
              </a:rPr>
              <a:t>s</a:t>
            </a:r>
            <a:r>
              <a:rPr lang="en-US" sz="1200" b="1" dirty="0" smtClean="0">
                <a:solidFill>
                  <a:srgbClr val="7030A0"/>
                </a:solidFill>
              </a:rPr>
              <a:t>upply</a:t>
            </a:r>
            <a:endParaRPr lang="en-US" sz="1200" b="1" dirty="0">
              <a:solidFill>
                <a:srgbClr val="7030A0"/>
              </a:solidFill>
            </a:endParaRPr>
          </a:p>
        </p:txBody>
      </p:sp>
      <p:cxnSp>
        <p:nvCxnSpPr>
          <p:cNvPr id="62" name="Straight Arrow Connector 61"/>
          <p:cNvCxnSpPr/>
          <p:nvPr/>
        </p:nvCxnSpPr>
        <p:spPr>
          <a:xfrm>
            <a:off x="1828800" y="4038600"/>
            <a:ext cx="748990" cy="1524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62000" y="2274178"/>
            <a:ext cx="533400" cy="369332"/>
          </a:xfrm>
          <a:prstGeom prst="rect">
            <a:avLst/>
          </a:prstGeom>
          <a:noFill/>
        </p:spPr>
        <p:txBody>
          <a:bodyPr wrap="square" rtlCol="0">
            <a:spAutoFit/>
          </a:bodyPr>
          <a:lstStyle/>
          <a:p>
            <a:r>
              <a:rPr lang="en-US" dirty="0" smtClean="0"/>
              <a:t>(1)</a:t>
            </a:r>
            <a:endParaRPr lang="en-US" dirty="0"/>
          </a:p>
        </p:txBody>
      </p:sp>
      <p:sp>
        <p:nvSpPr>
          <p:cNvPr id="68" name="TextBox 67"/>
          <p:cNvSpPr txBox="1"/>
          <p:nvPr/>
        </p:nvSpPr>
        <p:spPr>
          <a:xfrm>
            <a:off x="789646" y="5495545"/>
            <a:ext cx="4874941" cy="1200329"/>
          </a:xfrm>
          <a:prstGeom prst="rect">
            <a:avLst/>
          </a:prstGeom>
          <a:noFill/>
        </p:spPr>
        <p:txBody>
          <a:bodyPr wrap="square" rtlCol="0">
            <a:spAutoFit/>
          </a:bodyPr>
          <a:lstStyle/>
          <a:p>
            <a:r>
              <a:rPr lang="en-US" dirty="0" smtClean="0"/>
              <a:t>(2) 	P</a:t>
            </a:r>
            <a:r>
              <a:rPr lang="en-US" baseline="-25000" dirty="0" smtClean="0"/>
              <a:t>1</a:t>
            </a:r>
            <a:r>
              <a:rPr lang="en-US" baseline="30000" dirty="0" smtClean="0"/>
              <a:t>*</a:t>
            </a:r>
            <a:r>
              <a:rPr lang="en-US" dirty="0"/>
              <a:t>&gt;</a:t>
            </a:r>
            <a:r>
              <a:rPr lang="en-US" dirty="0" smtClean="0"/>
              <a:t>P</a:t>
            </a:r>
            <a:r>
              <a:rPr lang="en-US" baseline="-25000" dirty="0" smtClean="0"/>
              <a:t>2</a:t>
            </a:r>
            <a:r>
              <a:rPr lang="en-US" baseline="30000" dirty="0" smtClean="0"/>
              <a:t>*</a:t>
            </a:r>
            <a:r>
              <a:rPr lang="en-US" dirty="0" smtClean="0"/>
              <a:t>&gt;P</a:t>
            </a:r>
            <a:r>
              <a:rPr lang="en-US" baseline="-25000" dirty="0" smtClean="0"/>
              <a:t>3</a:t>
            </a:r>
            <a:r>
              <a:rPr lang="en-US" baseline="30000" dirty="0" smtClean="0"/>
              <a:t>*</a:t>
            </a:r>
            <a:endParaRPr lang="en-US" dirty="0"/>
          </a:p>
          <a:p>
            <a:r>
              <a:rPr lang="en-US" dirty="0" smtClean="0"/>
              <a:t>	Q</a:t>
            </a:r>
            <a:r>
              <a:rPr lang="en-US" baseline="-25000" dirty="0" smtClean="0"/>
              <a:t>1</a:t>
            </a:r>
            <a:r>
              <a:rPr lang="en-US" baseline="30000" dirty="0" smtClean="0"/>
              <a:t>*</a:t>
            </a:r>
            <a:r>
              <a:rPr lang="en-US" dirty="0"/>
              <a:t>&lt;</a:t>
            </a:r>
            <a:r>
              <a:rPr lang="en-US" dirty="0" smtClean="0"/>
              <a:t>Q</a:t>
            </a:r>
            <a:r>
              <a:rPr lang="en-US" baseline="-25000" dirty="0" smtClean="0"/>
              <a:t>2</a:t>
            </a:r>
            <a:r>
              <a:rPr lang="en-US" baseline="30000" dirty="0" smtClean="0"/>
              <a:t>*</a:t>
            </a:r>
            <a:r>
              <a:rPr lang="en-US" dirty="0"/>
              <a:t>&lt;</a:t>
            </a:r>
            <a:r>
              <a:rPr lang="en-US" dirty="0" smtClean="0"/>
              <a:t>Q</a:t>
            </a:r>
            <a:r>
              <a:rPr lang="en-US" baseline="-25000" dirty="0" smtClean="0"/>
              <a:t>3</a:t>
            </a:r>
            <a:r>
              <a:rPr lang="en-US" baseline="30000" dirty="0" smtClean="0"/>
              <a:t>*</a:t>
            </a:r>
            <a:endParaRPr lang="en-US" dirty="0" smtClean="0"/>
          </a:p>
          <a:p>
            <a:endParaRPr lang="en-US" dirty="0"/>
          </a:p>
          <a:p>
            <a:endParaRPr lang="en-US" dirty="0"/>
          </a:p>
        </p:txBody>
      </p:sp>
    </p:spTree>
    <p:extLst>
      <p:ext uri="{BB962C8B-B14F-4D97-AF65-F5344CB8AC3E}">
        <p14:creationId xmlns:p14="http://schemas.microsoft.com/office/powerpoint/2010/main" val="127655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7" grpId="0"/>
      <p:bldP spid="20" grpId="0"/>
      <p:bldP spid="24" grpId="0"/>
      <p:bldP spid="27" grpId="0"/>
      <p:bldP spid="33" grpId="0"/>
      <p:bldP spid="34" grpId="0"/>
      <p:bldP spid="50" grpId="0"/>
      <p:bldP spid="51" grpId="0"/>
      <p:bldP spid="52" grpId="0"/>
      <p:bldP spid="53" grpId="0"/>
      <p:bldP spid="60" grpId="0"/>
      <p:bldP spid="6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908</TotalTime>
  <Words>862</Words>
  <Application>Microsoft Office PowerPoint</Application>
  <PresentationFormat>On-screen Show (4:3)</PresentationFormat>
  <Paragraphs>158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EBGN 320 – Economics and Technology</vt:lpstr>
      <vt:lpstr>Friday Presentations</vt:lpstr>
      <vt:lpstr>Market Structures</vt:lpstr>
      <vt:lpstr>Market Structures</vt:lpstr>
      <vt:lpstr>What type of firm innovates?</vt:lpstr>
      <vt:lpstr>What type of firm innovates?</vt:lpstr>
      <vt:lpstr>What type of firm innovates?</vt:lpstr>
      <vt:lpstr>Class Activity</vt:lpstr>
      <vt:lpstr>Class Activity</vt:lpstr>
      <vt:lpstr>Class Activity</vt:lpstr>
      <vt:lpstr>Class Activity</vt:lpstr>
      <vt:lpstr>Class 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37</cp:revision>
  <cp:lastPrinted>2012-01-20T18:31:44Z</cp:lastPrinted>
  <dcterms:created xsi:type="dcterms:W3CDTF">2012-01-16T16:07:42Z</dcterms:created>
  <dcterms:modified xsi:type="dcterms:W3CDTF">2013-01-14T21:53:58Z</dcterms:modified>
</cp:coreProperties>
</file>