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63" r:id="rId4"/>
    <p:sldId id="264" r:id="rId5"/>
    <p:sldId id="257" r:id="rId6"/>
    <p:sldId id="258" r:id="rId7"/>
    <p:sldId id="259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61" r:id="rId17"/>
    <p:sldId id="262" r:id="rId1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T:\Documents\A_Gradschool\T.%20EBGN%20320\Spring%202013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T:\Documents\A_Gradschool\T.%20EBGN%20320\Spring%202013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T:\Documents\A_Gradschool\T.%20EBGN%20320\Spring%202013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Farmer 1 Supply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Sheet1!$B$3:$B$12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Sheet1!$A$3:$A$12</c:f>
              <c:numCache>
                <c:formatCode>General</c:formatCode>
                <c:ptCount val="1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52384"/>
        <c:axId val="112788224"/>
      </c:scatterChart>
      <c:valAx>
        <c:axId val="10435238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Bushels of Corn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788224"/>
        <c:crosses val="autoZero"/>
        <c:crossBetween val="midCat"/>
      </c:valAx>
      <c:valAx>
        <c:axId val="1127882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Price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4352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Farmer 2 Supply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Sheet1!$E$3:$E$12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12800"/>
        <c:axId val="112814720"/>
      </c:scatterChart>
      <c:valAx>
        <c:axId val="1128128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Bushels of Corn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814720"/>
        <c:crosses val="autoZero"/>
        <c:crossBetween val="midCat"/>
      </c:valAx>
      <c:valAx>
        <c:axId val="1128147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Price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812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Market Supply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Sheet1!$H$3:$H$12</c:f>
              <c:numCache>
                <c:formatCode>General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yVal>
          <c:smooth val="1"/>
        </c:ser>
        <c:ser>
          <c:idx val="1"/>
          <c:order val="1"/>
          <c:tx>
            <c:v>f1</c:v>
          </c:tx>
          <c:xVal>
            <c:numRef>
              <c:f>Sheet1!$B$3:$B$12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Sheet1!$A$3:$A$12</c:f>
              <c:numCache>
                <c:formatCode>General</c:formatCode>
                <c:ptCount val="1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52352"/>
        <c:axId val="113116672"/>
      </c:scatterChart>
      <c:valAx>
        <c:axId val="1128523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Bushels of Corn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116672"/>
        <c:crosses val="autoZero"/>
        <c:crossBetween val="midCat"/>
      </c:valAx>
      <c:valAx>
        <c:axId val="1131166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1" dirty="0"/>
                  <a:t>Price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852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CD62-F70D-46FC-A873-B74A13D0F80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EF05-6638-4602-806D-951DB81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EF05-6638-4602-806D-951DB81562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0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The Market for </a:t>
            </a:r>
            <a:r>
              <a:rPr lang="en-US" b="1" dirty="0"/>
              <a:t>Innovation </a:t>
            </a:r>
            <a:endParaRPr lang="en-US" b="1" dirty="0" smtClean="0"/>
          </a:p>
          <a:p>
            <a:r>
              <a:rPr lang="en-US" dirty="0" smtClean="0"/>
              <a:t>January 16,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/>
              <a:t>Knowledge as a public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What is the marginal cost of an extra user of a public good once it has been provided?</a:t>
            </a:r>
          </a:p>
          <a:p>
            <a:pPr lvl="1"/>
            <a:r>
              <a:rPr lang="en-US" dirty="0"/>
              <a:t>Zero!	</a:t>
            </a:r>
          </a:p>
          <a:p>
            <a:r>
              <a:rPr lang="en-US" dirty="0"/>
              <a:t>Efficient allocation calls for prices = MC = zero!</a:t>
            </a:r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this price profit driven firms will not seek to innovate</a:t>
            </a:r>
          </a:p>
          <a:p>
            <a:r>
              <a:rPr lang="en-US" dirty="0" smtClean="0"/>
              <a:t>If firms can charge a price above MC then some users of the good will be excluded resulting in an inefficient market</a:t>
            </a:r>
          </a:p>
        </p:txBody>
      </p:sp>
    </p:spTree>
    <p:extLst>
      <p:ext uri="{BB962C8B-B14F-4D97-AF65-F5344CB8AC3E}">
        <p14:creationId xmlns:p14="http://schemas.microsoft.com/office/powerpoint/2010/main" val="14896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/>
              <a:t>Knowledge as a public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can the market failure of underinvestment in R&amp;D when knowledge is a public good be corrected?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smtClean="0"/>
              <a:t>“In </a:t>
            </a:r>
            <a:r>
              <a:rPr lang="en-US" sz="2200" b="1" dirty="0"/>
              <a:t>a free enterprise economy the profitability of invention requires a suboptimal allocation of resources</a:t>
            </a:r>
            <a:r>
              <a:rPr lang="en-US" sz="2200" b="1" dirty="0" smtClean="0"/>
              <a:t>.” </a:t>
            </a:r>
            <a:r>
              <a:rPr lang="en-US" sz="2200" dirty="0" smtClean="0"/>
              <a:t>– Arrow, 1962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property rights over the innovation that results from the application of the new knowledge, e.g., patents, copyright,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Government can provide the public good – or at least encourages its provision</a:t>
            </a:r>
          </a:p>
          <a:p>
            <a:pPr marL="880110" lvl="1" indent="-514350"/>
            <a:r>
              <a:rPr lang="en-US" dirty="0" smtClean="0"/>
              <a:t>Government funding of basic R&amp;D</a:t>
            </a:r>
          </a:p>
          <a:p>
            <a:pPr marL="880110" lvl="1" indent="-514350"/>
            <a:r>
              <a:rPr lang="en-US" dirty="0" smtClean="0"/>
              <a:t>Provide tax breaks and subsidies to firms in near-market R&amp;D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Innovation </a:t>
            </a:r>
            <a:r>
              <a:rPr lang="en-GB" sz="4400" dirty="0" smtClean="0"/>
              <a:t>as </a:t>
            </a:r>
            <a:r>
              <a:rPr lang="en-GB" sz="4400" dirty="0"/>
              <a:t>a private good with positive externalities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r>
              <a:rPr lang="en-US" dirty="0" smtClean="0"/>
              <a:t>Knowledge created during near-market applied R&amp;D might be considered as </a:t>
            </a:r>
            <a:r>
              <a:rPr lang="en-GB" sz="2800" dirty="0"/>
              <a:t>a private good with positive externalities </a:t>
            </a:r>
            <a:endParaRPr lang="en-GB" sz="2800" dirty="0" smtClean="0"/>
          </a:p>
          <a:p>
            <a:r>
              <a:rPr lang="en-GB" sz="2800" dirty="0" smtClean="0"/>
              <a:t>Why a private good?</a:t>
            </a:r>
          </a:p>
          <a:p>
            <a:pPr lvl="1"/>
            <a:r>
              <a:rPr lang="en-GB" dirty="0" smtClean="0"/>
              <a:t>They have gained intellectual property rights (IPRs) to the knowledge or they have not shared their knowledge and hold a trade secret</a:t>
            </a:r>
          </a:p>
          <a:p>
            <a:r>
              <a:rPr lang="en-GB" dirty="0" smtClean="0"/>
              <a:t>What are the positive externalities?</a:t>
            </a:r>
          </a:p>
          <a:p>
            <a:pPr lvl="1"/>
            <a:r>
              <a:rPr lang="en-US" u="sng" dirty="0" smtClean="0"/>
              <a:t>Spillovers</a:t>
            </a:r>
            <a:r>
              <a:rPr lang="en-US" dirty="0" smtClean="0"/>
              <a:t> - the </a:t>
            </a:r>
            <a:r>
              <a:rPr lang="en-US" dirty="0"/>
              <a:t>firm cannot charge all the beneficiaries of its innovation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96112"/>
          </a:xfrm>
        </p:spPr>
        <p:txBody>
          <a:bodyPr>
            <a:noAutofit/>
          </a:bodyPr>
          <a:lstStyle/>
          <a:p>
            <a:r>
              <a:rPr lang="en-US" sz="4000" dirty="0"/>
              <a:t>Indivisibilities, uncertainty, and capital </a:t>
            </a:r>
            <a:r>
              <a:rPr lang="en-US" sz="4000" dirty="0" smtClean="0"/>
              <a:t>markets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indivisibilities?</a:t>
            </a:r>
          </a:p>
          <a:p>
            <a:pPr lvl="1"/>
            <a:r>
              <a:rPr lang="en-US" dirty="0" smtClean="0"/>
              <a:t>Large fixed costs associated with R&amp;D</a:t>
            </a:r>
          </a:p>
          <a:p>
            <a:pPr lvl="1"/>
            <a:r>
              <a:rPr lang="en-US" dirty="0" smtClean="0"/>
              <a:t>With large fixed costs to create new knowledge a firm will be unlikely to undertake an innovation if they cannot charge a price above the competitive market equilibrium to cover these costs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14800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Indivisibilities, uncertainty, and capital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120"/>
          </a:xfrm>
        </p:spPr>
        <p:txBody>
          <a:bodyPr/>
          <a:lstStyle/>
          <a:p>
            <a:r>
              <a:rPr lang="en-US" dirty="0"/>
              <a:t>Uncertainty may lead to underinvestment in innovation if a firm cannot spread its risk out across a number of R&amp;D investments</a:t>
            </a:r>
          </a:p>
          <a:p>
            <a:r>
              <a:rPr lang="en-US" dirty="0"/>
              <a:t>Financiers are likely to </a:t>
            </a:r>
            <a:r>
              <a:rPr lang="en-US" u="sng" dirty="0"/>
              <a:t>underinvest in R&amp;D </a:t>
            </a:r>
            <a:r>
              <a:rPr lang="en-US" dirty="0"/>
              <a:t>because they will have </a:t>
            </a:r>
            <a:r>
              <a:rPr lang="en-US" u="sng" dirty="0"/>
              <a:t>incomplete knowledge </a:t>
            </a:r>
            <a:r>
              <a:rPr lang="en-US" dirty="0"/>
              <a:t>of the innovation and cannot </a:t>
            </a:r>
            <a:r>
              <a:rPr lang="en-US" dirty="0" smtClean="0"/>
              <a:t>price </a:t>
            </a:r>
            <a:r>
              <a:rPr lang="en-US" dirty="0"/>
              <a:t>the risk </a:t>
            </a:r>
            <a:r>
              <a:rPr lang="en-US" dirty="0" smtClean="0"/>
              <a:t>correctly</a:t>
            </a:r>
          </a:p>
          <a:p>
            <a:pPr marL="0" indent="0">
              <a:buNone/>
            </a:pPr>
            <a:r>
              <a:rPr lang="en-US" b="1" dirty="0" smtClean="0"/>
              <a:t>How can firms deal with these problems?</a:t>
            </a:r>
          </a:p>
          <a:p>
            <a:pPr lvl="1"/>
            <a:r>
              <a:rPr lang="en-US" dirty="0" smtClean="0"/>
              <a:t>Collaborate and share the risk!</a:t>
            </a:r>
          </a:p>
          <a:p>
            <a:pPr lvl="1"/>
            <a:r>
              <a:rPr lang="en-US" dirty="0" smtClean="0"/>
              <a:t>Joint ventures are becoming increasingly common in many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GB" sz="4400" dirty="0"/>
              <a:t>Patent races and </a:t>
            </a:r>
            <a:r>
              <a:rPr lang="en-GB" sz="4400" dirty="0" smtClean="0"/>
              <a:t>duplication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5715000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Firms may engage in ‘patent races’ for a new technology</a:t>
            </a:r>
          </a:p>
          <a:p>
            <a:r>
              <a:rPr lang="en-US" dirty="0" smtClean="0"/>
              <a:t>This duplication of effort results in an inefficient allocation of resources (capital, labor) and is thus a market failure</a:t>
            </a:r>
          </a:p>
          <a:p>
            <a:r>
              <a:rPr lang="en-US" dirty="0" smtClean="0"/>
              <a:t>Again, firms can deal with this by sharing technology and establishing technology consortiums and joint ventures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200"/>
            <a:ext cx="2673350" cy="29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Example: </a:t>
            </a:r>
            <a:r>
              <a:rPr lang="en-US" sz="3200" dirty="0" smtClean="0"/>
              <a:t>uncertain </a:t>
            </a:r>
            <a:r>
              <a:rPr lang="en-US" sz="3200" dirty="0"/>
              <a:t>s</a:t>
            </a:r>
            <a:r>
              <a:rPr lang="en-US" sz="3200" dirty="0" smtClean="0"/>
              <a:t>ocial </a:t>
            </a:r>
            <a:r>
              <a:rPr lang="en-US" sz="3200" dirty="0"/>
              <a:t>s</a:t>
            </a:r>
            <a:r>
              <a:rPr lang="en-US" sz="3200" dirty="0" smtClean="0"/>
              <a:t>upply </a:t>
            </a:r>
            <a:r>
              <a:rPr lang="en-US" sz="3200" dirty="0" smtClean="0"/>
              <a:t>of </a:t>
            </a:r>
            <a:r>
              <a:rPr lang="en-US" sz="3200" dirty="0" smtClean="0"/>
              <a:t>innovation</a:t>
            </a:r>
            <a:endParaRPr lang="en-US" sz="3200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ctual </a:t>
            </a:r>
            <a:r>
              <a:rPr lang="en-US" sz="1800" dirty="0" err="1" smtClean="0"/>
              <a:t>MC</a:t>
            </a:r>
            <a:r>
              <a:rPr lang="en-US" sz="1800" baseline="-25000" dirty="0" err="1" smtClean="0"/>
              <a:t>Social</a:t>
            </a:r>
            <a:r>
              <a:rPr lang="en-US" sz="1800" dirty="0" smtClean="0"/>
              <a:t> </a:t>
            </a:r>
            <a:r>
              <a:rPr lang="en-US" sz="1800" dirty="0"/>
              <a:t>is at the low confidence </a:t>
            </a:r>
            <a:r>
              <a:rPr lang="en-US" sz="1800" dirty="0" smtClean="0"/>
              <a:t>interval </a:t>
            </a:r>
          </a:p>
          <a:p>
            <a:r>
              <a:rPr lang="en-US" sz="1800" dirty="0" smtClean="0"/>
              <a:t>The government </a:t>
            </a:r>
            <a:r>
              <a:rPr lang="en-US" sz="1800" dirty="0"/>
              <a:t>has funded a number of projects or helped firms reduce risk so that the innovation market is at the </a:t>
            </a:r>
            <a:r>
              <a:rPr lang="en-US" sz="1800" i="1" dirty="0"/>
              <a:t>expected </a:t>
            </a:r>
            <a:r>
              <a:rPr lang="en-US" sz="1800" dirty="0"/>
              <a:t>social </a:t>
            </a:r>
            <a:r>
              <a:rPr lang="en-US" sz="1800" dirty="0" smtClean="0"/>
              <a:t>optimum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13976" y="2488213"/>
            <a:ext cx="0" cy="266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13976" y="5155213"/>
            <a:ext cx="36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9576" y="2508657"/>
            <a:ext cx="888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Price of Innovation (R&amp;D)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83718" y="4106555"/>
            <a:ext cx="0" cy="10486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6542" y="3812277"/>
            <a:ext cx="90696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3766" y="4030869"/>
            <a:ext cx="509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</a:t>
            </a:r>
            <a:r>
              <a:rPr lang="en-US" sz="1100" baseline="-25000" dirty="0" err="1" smtClean="0"/>
              <a:t>exp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346265" y="5231413"/>
            <a:ext cx="49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Q</a:t>
            </a:r>
            <a:r>
              <a:rPr lang="en-US" sz="1100" baseline="-25000" dirty="0" err="1" smtClean="0"/>
              <a:t>exp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2206542" y="2480779"/>
            <a:ext cx="3107473" cy="2141034"/>
          </a:xfrm>
          <a:custGeom>
            <a:avLst/>
            <a:gdLst>
              <a:gd name="connsiteX0" fmla="*/ 0 w 3107473"/>
              <a:gd name="connsiteY0" fmla="*/ 2141034 h 2141034"/>
              <a:gd name="connsiteX1" fmla="*/ 1063083 w 3107473"/>
              <a:gd name="connsiteY1" fmla="*/ 1776761 h 2141034"/>
              <a:gd name="connsiteX2" fmla="*/ 2133600 w 3107473"/>
              <a:gd name="connsiteY2" fmla="*/ 1107688 h 2141034"/>
              <a:gd name="connsiteX3" fmla="*/ 3107473 w 3107473"/>
              <a:gd name="connsiteY3" fmla="*/ 0 h 21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473" h="2141034">
                <a:moveTo>
                  <a:pt x="0" y="2141034"/>
                </a:moveTo>
                <a:cubicBezTo>
                  <a:pt x="353741" y="2045009"/>
                  <a:pt x="707483" y="1948985"/>
                  <a:pt x="1063083" y="1776761"/>
                </a:cubicBezTo>
                <a:cubicBezTo>
                  <a:pt x="1418683" y="1604537"/>
                  <a:pt x="1792868" y="1403815"/>
                  <a:pt x="2133600" y="1107688"/>
                </a:cubicBezTo>
                <a:cubicBezTo>
                  <a:pt x="2474332" y="811561"/>
                  <a:pt x="2955073" y="257717"/>
                  <a:pt x="31074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47791" y="2845052"/>
            <a:ext cx="3137209" cy="2081561"/>
          </a:xfrm>
          <a:custGeom>
            <a:avLst/>
            <a:gdLst>
              <a:gd name="connsiteX0" fmla="*/ 0 w 3137209"/>
              <a:gd name="connsiteY0" fmla="*/ 0 h 2081561"/>
              <a:gd name="connsiteX1" fmla="*/ 735980 w 3137209"/>
              <a:gd name="connsiteY1" fmla="*/ 892098 h 2081561"/>
              <a:gd name="connsiteX2" fmla="*/ 1962614 w 3137209"/>
              <a:gd name="connsiteY2" fmla="*/ 1672683 h 2081561"/>
              <a:gd name="connsiteX3" fmla="*/ 3137209 w 3137209"/>
              <a:gd name="connsiteY3" fmla="*/ 2081561 h 2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209" h="2081561">
                <a:moveTo>
                  <a:pt x="0" y="0"/>
                </a:moveTo>
                <a:cubicBezTo>
                  <a:pt x="204439" y="306659"/>
                  <a:pt x="408878" y="613318"/>
                  <a:pt x="735980" y="892098"/>
                </a:cubicBezTo>
                <a:cubicBezTo>
                  <a:pt x="1063082" y="1170878"/>
                  <a:pt x="1562409" y="1474439"/>
                  <a:pt x="1962614" y="1672683"/>
                </a:cubicBezTo>
                <a:cubicBezTo>
                  <a:pt x="2362819" y="1870927"/>
                  <a:pt x="2957551" y="2018371"/>
                  <a:pt x="3137209" y="208156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8800" y="2248497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S=</a:t>
            </a:r>
            <a:r>
              <a:rPr lang="en-US" sz="1100" dirty="0" err="1" smtClean="0"/>
              <a:t>MC</a:t>
            </a:r>
            <a:r>
              <a:rPr lang="en-US" sz="1100" baseline="-25000" dirty="0" err="1" smtClean="0"/>
              <a:t>social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184239" y="4110335"/>
            <a:ext cx="1411070" cy="513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27040" y="3626305"/>
            <a:ext cx="48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</a:t>
            </a:r>
            <a:r>
              <a:rPr lang="en-US" sz="1100" baseline="-25000" dirty="0" smtClean="0"/>
              <a:t>act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13508" y="3771024"/>
            <a:ext cx="0" cy="13841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9145" y="5231270"/>
            <a:ext cx="49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Q</a:t>
            </a:r>
            <a:r>
              <a:rPr lang="en-US" sz="1100" baseline="-25000" dirty="0" err="1" smtClean="0"/>
              <a:t>act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956138" y="4950661"/>
            <a:ext cx="106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 of Innovation / </a:t>
            </a:r>
            <a:r>
              <a:rPr lang="en-US" sz="1100" dirty="0"/>
              <a:t>t</a:t>
            </a:r>
            <a:r>
              <a:rPr lang="en-US" sz="1100" dirty="0" smtClean="0"/>
              <a:t>ime period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408800" y="4660563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D=</a:t>
            </a:r>
            <a:r>
              <a:rPr lang="en-US" sz="1100" dirty="0" err="1" smtClean="0"/>
              <a:t>MB</a:t>
            </a:r>
            <a:r>
              <a:rPr lang="en-US" sz="1100" baseline="-25000" dirty="0" err="1" smtClean="0"/>
              <a:t>social</a:t>
            </a:r>
            <a:endParaRPr lang="en-US" sz="1100" dirty="0"/>
          </a:p>
        </p:txBody>
      </p:sp>
      <p:sp>
        <p:nvSpPr>
          <p:cNvPr id="22" name="Freeform 21"/>
          <p:cNvSpPr/>
          <p:nvPr/>
        </p:nvSpPr>
        <p:spPr>
          <a:xfrm>
            <a:off x="2342215" y="2379302"/>
            <a:ext cx="2153585" cy="1738261"/>
          </a:xfrm>
          <a:custGeom>
            <a:avLst/>
            <a:gdLst>
              <a:gd name="connsiteX0" fmla="*/ 0 w 3107473"/>
              <a:gd name="connsiteY0" fmla="*/ 2141034 h 2141034"/>
              <a:gd name="connsiteX1" fmla="*/ 1063083 w 3107473"/>
              <a:gd name="connsiteY1" fmla="*/ 1776761 h 2141034"/>
              <a:gd name="connsiteX2" fmla="*/ 2133600 w 3107473"/>
              <a:gd name="connsiteY2" fmla="*/ 1107688 h 2141034"/>
              <a:gd name="connsiteX3" fmla="*/ 3107473 w 3107473"/>
              <a:gd name="connsiteY3" fmla="*/ 0 h 21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473" h="2141034">
                <a:moveTo>
                  <a:pt x="0" y="2141034"/>
                </a:moveTo>
                <a:cubicBezTo>
                  <a:pt x="353741" y="2045009"/>
                  <a:pt x="707483" y="1948985"/>
                  <a:pt x="1063083" y="1776761"/>
                </a:cubicBezTo>
                <a:cubicBezTo>
                  <a:pt x="1418683" y="1604537"/>
                  <a:pt x="1792868" y="1403815"/>
                  <a:pt x="2133600" y="1107688"/>
                </a:cubicBezTo>
                <a:cubicBezTo>
                  <a:pt x="2474332" y="811561"/>
                  <a:pt x="2955073" y="257717"/>
                  <a:pt x="3107473" y="0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342214" y="3291244"/>
            <a:ext cx="3529361" cy="1657792"/>
          </a:xfrm>
          <a:custGeom>
            <a:avLst/>
            <a:gdLst>
              <a:gd name="connsiteX0" fmla="*/ 0 w 3107473"/>
              <a:gd name="connsiteY0" fmla="*/ 2141034 h 2141034"/>
              <a:gd name="connsiteX1" fmla="*/ 1063083 w 3107473"/>
              <a:gd name="connsiteY1" fmla="*/ 1776761 h 2141034"/>
              <a:gd name="connsiteX2" fmla="*/ 2133600 w 3107473"/>
              <a:gd name="connsiteY2" fmla="*/ 1107688 h 2141034"/>
              <a:gd name="connsiteX3" fmla="*/ 3107473 w 3107473"/>
              <a:gd name="connsiteY3" fmla="*/ 0 h 21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473" h="2141034">
                <a:moveTo>
                  <a:pt x="0" y="2141034"/>
                </a:moveTo>
                <a:cubicBezTo>
                  <a:pt x="353741" y="2045009"/>
                  <a:pt x="707483" y="1948985"/>
                  <a:pt x="1063083" y="1776761"/>
                </a:cubicBezTo>
                <a:cubicBezTo>
                  <a:pt x="1418683" y="1604537"/>
                  <a:pt x="1792868" y="1403815"/>
                  <a:pt x="2133600" y="1107688"/>
                </a:cubicBezTo>
                <a:cubicBezTo>
                  <a:pt x="2474332" y="811561"/>
                  <a:pt x="2955073" y="257717"/>
                  <a:pt x="3107473" y="0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41270" y="3301149"/>
            <a:ext cx="13139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 Confidence Interval - </a:t>
            </a:r>
            <a:r>
              <a:rPr lang="en-US" sz="1100" dirty="0" err="1"/>
              <a:t>MC</a:t>
            </a:r>
            <a:r>
              <a:rPr lang="en-US" sz="1100" baseline="-25000" dirty="0" err="1"/>
              <a:t>social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5525" y="2248497"/>
            <a:ext cx="1359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 Confidence Interval - </a:t>
            </a:r>
            <a:r>
              <a:rPr lang="en-US" sz="1100" dirty="0" err="1"/>
              <a:t>MC</a:t>
            </a:r>
            <a:r>
              <a:rPr lang="en-US" sz="1100" baseline="-25000" dirty="0" err="1"/>
              <a:t>social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11264" y="3610269"/>
            <a:ext cx="554485" cy="37363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01689" y="3681670"/>
            <a:ext cx="70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DWL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670" y="5362218"/>
            <a:ext cx="7532662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Q</a:t>
            </a:r>
            <a:r>
              <a:rPr lang="en-US" sz="1600" b="1" baseline="-25000" dirty="0" err="1" smtClean="0"/>
              <a:t>expected</a:t>
            </a:r>
            <a:r>
              <a:rPr lang="en-US" sz="1600" b="1" baseline="30000" dirty="0" smtClean="0"/>
              <a:t>*</a:t>
            </a:r>
            <a:r>
              <a:rPr lang="en-US" sz="1600" b="1" dirty="0" smtClean="0"/>
              <a:t> &gt; </a:t>
            </a:r>
            <a:r>
              <a:rPr lang="en-US" sz="1600" b="1" dirty="0" err="1" smtClean="0"/>
              <a:t>Q</a:t>
            </a:r>
            <a:r>
              <a:rPr lang="en-US" sz="1600" b="1" baseline="-25000" dirty="0" err="1" smtClean="0"/>
              <a:t>actual</a:t>
            </a:r>
            <a:r>
              <a:rPr lang="en-US" sz="1600" b="1" baseline="30000" dirty="0" smtClean="0"/>
              <a:t>*</a:t>
            </a:r>
          </a:p>
          <a:p>
            <a:endParaRPr lang="en-US" sz="1100" b="1" baseline="30000" dirty="0" smtClean="0"/>
          </a:p>
          <a:p>
            <a:r>
              <a:rPr lang="en-US" sz="1400" dirty="0"/>
              <a:t>W</a:t>
            </a:r>
            <a:r>
              <a:rPr lang="en-US" sz="1400" dirty="0" smtClean="0"/>
              <a:t>e </a:t>
            </a:r>
            <a:r>
              <a:rPr lang="en-US" sz="1400" dirty="0"/>
              <a:t>get too much </a:t>
            </a:r>
            <a:r>
              <a:rPr lang="en-US" sz="1400" dirty="0" smtClean="0"/>
              <a:t>innovation because the </a:t>
            </a:r>
            <a:r>
              <a:rPr lang="en-US" sz="1400" dirty="0"/>
              <a:t>government is funding too many R&amp;D projects that are producing innovations society doesn’t actually want, and the wasted money is shown as deadweight </a:t>
            </a:r>
            <a:r>
              <a:rPr lang="en-US" sz="1400" dirty="0" smtClean="0"/>
              <a:t>loss</a:t>
            </a:r>
            <a:endParaRPr lang="en-US" sz="14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19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15" grpId="0"/>
      <p:bldP spid="17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9" grpId="0" animBg="1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/>
              <a:t>Uncertain </a:t>
            </a:r>
            <a:r>
              <a:rPr lang="en-US" sz="4000" dirty="0" smtClean="0"/>
              <a:t>social </a:t>
            </a:r>
            <a:r>
              <a:rPr lang="en-US" sz="4000" dirty="0"/>
              <a:t>s</a:t>
            </a:r>
            <a:r>
              <a:rPr lang="en-US" sz="4000" dirty="0" smtClean="0"/>
              <a:t>upply </a:t>
            </a:r>
            <a:r>
              <a:rPr lang="en-US" sz="4000" dirty="0"/>
              <a:t>of </a:t>
            </a:r>
            <a:r>
              <a:rPr lang="en-US" sz="4000" dirty="0" smtClean="0"/>
              <a:t>innovation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/>
              <a:t>Although it is seems fairly certain that the private market supplies too little </a:t>
            </a:r>
            <a:r>
              <a:rPr lang="en-US" sz="1800" b="1" dirty="0" smtClean="0"/>
              <a:t>innovation, </a:t>
            </a:r>
            <a:r>
              <a:rPr lang="en-US" sz="1800" b="1" dirty="0"/>
              <a:t>it is hard to say how much the government should intervene to supply the actual socially optimal level of innovation under </a:t>
            </a:r>
            <a:r>
              <a:rPr lang="en-US" sz="1800" b="1" dirty="0" smtClean="0"/>
              <a:t>uncertainty.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u="sng" dirty="0"/>
              <a:t>The </a:t>
            </a:r>
            <a:r>
              <a:rPr lang="en-US" sz="1800" b="1" u="sng" dirty="0" smtClean="0"/>
              <a:t>Static </a:t>
            </a:r>
            <a:r>
              <a:rPr lang="en-US" sz="1800" b="1" u="sng" dirty="0"/>
              <a:t>S-D model and </a:t>
            </a:r>
            <a:r>
              <a:rPr lang="en-US" sz="1800" b="1" u="sng" dirty="0" smtClean="0"/>
              <a:t>Innovation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In real life, we often find firms that are not acting like the profit </a:t>
            </a:r>
            <a:r>
              <a:rPr lang="en-US" sz="1800" dirty="0" err="1"/>
              <a:t>maximizers</a:t>
            </a:r>
            <a:r>
              <a:rPr lang="en-US" sz="1800" dirty="0"/>
              <a:t>  we assume with the perfect competition </a:t>
            </a:r>
            <a:r>
              <a:rPr lang="en-US" sz="1800" dirty="0" smtClean="0"/>
              <a:t>S-D model.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In the static S-D model there is no need for the firm to spend money on </a:t>
            </a:r>
            <a:r>
              <a:rPr lang="en-US" sz="1800" dirty="0" smtClean="0"/>
              <a:t>R&amp;D </a:t>
            </a:r>
            <a:r>
              <a:rPr lang="en-US" sz="1800" dirty="0"/>
              <a:t>because they only optimize over one </a:t>
            </a:r>
            <a:r>
              <a:rPr lang="en-US" sz="1800" dirty="0" smtClean="0"/>
              <a:t>period - </a:t>
            </a:r>
            <a:r>
              <a:rPr lang="en-US" sz="1800" dirty="0"/>
              <a:t>the period in question. The benefits from R&amp;D and innovation come in future, but the costs come </a:t>
            </a:r>
            <a:r>
              <a:rPr lang="en-US" sz="1800" dirty="0" smtClean="0"/>
              <a:t>today.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The model </a:t>
            </a:r>
            <a:r>
              <a:rPr lang="en-US" sz="1800" dirty="0"/>
              <a:t>can’t account for why a firm, oligopolistic or otherwise, would invest in innovation for a future </a:t>
            </a:r>
            <a:r>
              <a:rPr lang="en-US" sz="1800" dirty="0" smtClean="0"/>
              <a:t>period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A </a:t>
            </a:r>
            <a:r>
              <a:rPr lang="en-US" sz="1800" b="1" dirty="0"/>
              <a:t>dynamic model is </a:t>
            </a:r>
            <a:r>
              <a:rPr lang="en-US" sz="1800" b="1" dirty="0" smtClean="0"/>
              <a:t>needed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19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</a:t>
            </a:r>
            <a:r>
              <a:rPr lang="en-US" dirty="0" smtClean="0"/>
              <a:t>supply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125092"/>
              </p:ext>
            </p:extLst>
          </p:nvPr>
        </p:nvGraphicFramePr>
        <p:xfrm>
          <a:off x="381000" y="1524000"/>
          <a:ext cx="3581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395440"/>
              </p:ext>
            </p:extLst>
          </p:nvPr>
        </p:nvGraphicFramePr>
        <p:xfrm>
          <a:off x="4800600" y="1524000"/>
          <a:ext cx="3810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259977"/>
              </p:ext>
            </p:extLst>
          </p:nvPr>
        </p:nvGraphicFramePr>
        <p:xfrm>
          <a:off x="2133600" y="3886200"/>
          <a:ext cx="4572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Plus 7"/>
          <p:cNvSpPr/>
          <p:nvPr/>
        </p:nvSpPr>
        <p:spPr>
          <a:xfrm>
            <a:off x="4038600" y="2362200"/>
            <a:ext cx="6858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1447800" y="4821044"/>
            <a:ext cx="609600" cy="685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/>
              <a:t>growth </a:t>
            </a:r>
            <a:r>
              <a:rPr lang="en-US" sz="4000" dirty="0"/>
              <a:t>m</a:t>
            </a:r>
            <a:r>
              <a:rPr lang="en-US" sz="4000" dirty="0" smtClean="0"/>
              <a:t>iracle </a:t>
            </a:r>
            <a:r>
              <a:rPr lang="en-US" sz="4000" dirty="0" smtClean="0"/>
              <a:t>of </a:t>
            </a:r>
            <a:r>
              <a:rPr lang="en-US" sz="4000" dirty="0" smtClean="0"/>
              <a:t>free-enterprise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29" y="4114800"/>
            <a:ext cx="2647950" cy="1724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47925"/>
            <a:ext cx="262890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18764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27" y="2100262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33900"/>
            <a:ext cx="262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Market </a:t>
            </a:r>
            <a:r>
              <a:rPr lang="en-US" b="1" dirty="0" smtClean="0"/>
              <a:t>failures </a:t>
            </a:r>
            <a:r>
              <a:rPr lang="en-US" b="1" dirty="0" smtClean="0"/>
              <a:t>result in markets that are </a:t>
            </a:r>
            <a:r>
              <a:rPr lang="en-US" b="1" dirty="0"/>
              <a:t>not efficient, examples:</a:t>
            </a:r>
          </a:p>
          <a:p>
            <a:pPr lvl="1"/>
            <a:r>
              <a:rPr lang="en-US" dirty="0"/>
              <a:t>Monopoly</a:t>
            </a:r>
          </a:p>
          <a:p>
            <a:pPr lvl="1"/>
            <a:r>
              <a:rPr lang="en-US" dirty="0"/>
              <a:t>Externalities</a:t>
            </a:r>
          </a:p>
          <a:p>
            <a:pPr lvl="1"/>
            <a:r>
              <a:rPr lang="en-US" dirty="0"/>
              <a:t>Public </a:t>
            </a:r>
            <a:r>
              <a:rPr lang="en-US" dirty="0" smtClean="0"/>
              <a:t>goods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Governments </a:t>
            </a:r>
            <a:r>
              <a:rPr lang="en-US" dirty="0"/>
              <a:t>can intervene to correct or partially correct market failures </a:t>
            </a:r>
            <a:r>
              <a:rPr lang="en-US" dirty="0" smtClean="0"/>
              <a:t>by,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egulating </a:t>
            </a:r>
            <a:r>
              <a:rPr lang="en-US" dirty="0"/>
              <a:t>the monopoly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firms and consumers internalize externalities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control of and providing public </a:t>
            </a:r>
            <a:r>
              <a:rPr lang="en-US" dirty="0" smtClean="0"/>
              <a:t>goods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b="1" dirty="0" smtClean="0"/>
              <a:t>These </a:t>
            </a:r>
            <a:r>
              <a:rPr lang="en-US" b="1" dirty="0"/>
              <a:t>interventions move the market towards the efficient </a:t>
            </a:r>
            <a:r>
              <a:rPr lang="en-US" b="1" dirty="0" smtClean="0"/>
              <a:t>outcome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1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72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/>
              <a:t>market </a:t>
            </a:r>
            <a:r>
              <a:rPr lang="en-US" sz="3600" dirty="0" smtClean="0"/>
              <a:t>for </a:t>
            </a:r>
            <a:r>
              <a:rPr lang="en-US" sz="3600" dirty="0" smtClean="0"/>
              <a:t>innovation</a:t>
            </a:r>
            <a:r>
              <a:rPr lang="en-US" sz="3600" dirty="0" smtClean="0"/>
              <a:t>: How </a:t>
            </a:r>
            <a:r>
              <a:rPr lang="en-US" sz="3600" dirty="0"/>
              <a:t>much innovation is optimal for society?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2438400"/>
            <a:ext cx="0" cy="266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33600" y="5105400"/>
            <a:ext cx="36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5257800"/>
            <a:ext cx="106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 of Innovation / </a:t>
            </a:r>
            <a:r>
              <a:rPr lang="en-US" sz="1100" dirty="0"/>
              <a:t>t</a:t>
            </a:r>
            <a:r>
              <a:rPr lang="en-US" sz="1100" dirty="0" smtClean="0"/>
              <a:t>ime period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458844"/>
            <a:ext cx="888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Price of Innovation (R&amp;D)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03342" y="4056742"/>
            <a:ext cx="0" cy="10486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33600" y="4038600"/>
            <a:ext cx="13697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5873" y="3870624"/>
            <a:ext cx="367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</a:t>
            </a:r>
            <a:r>
              <a:rPr lang="en-US" sz="1100" baseline="-25000" dirty="0" err="1"/>
              <a:t>p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265889" y="5181600"/>
            <a:ext cx="49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Q</a:t>
            </a:r>
            <a:r>
              <a:rPr lang="en-US" sz="1100" baseline="-25000" dirty="0" err="1"/>
              <a:t>p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sp>
        <p:nvSpPr>
          <p:cNvPr id="21" name="Freeform 20"/>
          <p:cNvSpPr/>
          <p:nvPr/>
        </p:nvSpPr>
        <p:spPr>
          <a:xfrm>
            <a:off x="2126166" y="2430966"/>
            <a:ext cx="3107473" cy="2141034"/>
          </a:xfrm>
          <a:custGeom>
            <a:avLst/>
            <a:gdLst>
              <a:gd name="connsiteX0" fmla="*/ 0 w 3107473"/>
              <a:gd name="connsiteY0" fmla="*/ 2141034 h 2141034"/>
              <a:gd name="connsiteX1" fmla="*/ 1063083 w 3107473"/>
              <a:gd name="connsiteY1" fmla="*/ 1776761 h 2141034"/>
              <a:gd name="connsiteX2" fmla="*/ 2133600 w 3107473"/>
              <a:gd name="connsiteY2" fmla="*/ 1107688 h 2141034"/>
              <a:gd name="connsiteX3" fmla="*/ 3107473 w 3107473"/>
              <a:gd name="connsiteY3" fmla="*/ 0 h 21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473" h="2141034">
                <a:moveTo>
                  <a:pt x="0" y="2141034"/>
                </a:moveTo>
                <a:cubicBezTo>
                  <a:pt x="353741" y="2045009"/>
                  <a:pt x="707483" y="1948985"/>
                  <a:pt x="1063083" y="1776761"/>
                </a:cubicBezTo>
                <a:cubicBezTo>
                  <a:pt x="1418683" y="1604537"/>
                  <a:pt x="1792868" y="1403815"/>
                  <a:pt x="2133600" y="1107688"/>
                </a:cubicBezTo>
                <a:cubicBezTo>
                  <a:pt x="2474332" y="811561"/>
                  <a:pt x="2955073" y="257717"/>
                  <a:pt x="31074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67415" y="2795239"/>
            <a:ext cx="3137209" cy="2081561"/>
          </a:xfrm>
          <a:custGeom>
            <a:avLst/>
            <a:gdLst>
              <a:gd name="connsiteX0" fmla="*/ 0 w 3137209"/>
              <a:gd name="connsiteY0" fmla="*/ 0 h 2081561"/>
              <a:gd name="connsiteX1" fmla="*/ 735980 w 3137209"/>
              <a:gd name="connsiteY1" fmla="*/ 892098 h 2081561"/>
              <a:gd name="connsiteX2" fmla="*/ 1962614 w 3137209"/>
              <a:gd name="connsiteY2" fmla="*/ 1672683 h 2081561"/>
              <a:gd name="connsiteX3" fmla="*/ 3137209 w 3137209"/>
              <a:gd name="connsiteY3" fmla="*/ 2081561 h 2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209" h="2081561">
                <a:moveTo>
                  <a:pt x="0" y="0"/>
                </a:moveTo>
                <a:cubicBezTo>
                  <a:pt x="204439" y="306659"/>
                  <a:pt x="408878" y="613318"/>
                  <a:pt x="735980" y="892098"/>
                </a:cubicBezTo>
                <a:cubicBezTo>
                  <a:pt x="1063082" y="1170878"/>
                  <a:pt x="1562409" y="1474439"/>
                  <a:pt x="1962614" y="1672683"/>
                </a:cubicBezTo>
                <a:cubicBezTo>
                  <a:pt x="2362819" y="1870927"/>
                  <a:pt x="2957551" y="2018371"/>
                  <a:pt x="3137209" y="208156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67416" y="2758926"/>
            <a:ext cx="3447584" cy="1813074"/>
          </a:xfrm>
          <a:custGeom>
            <a:avLst/>
            <a:gdLst>
              <a:gd name="connsiteX0" fmla="*/ 0 w 3137209"/>
              <a:gd name="connsiteY0" fmla="*/ 0 h 2081561"/>
              <a:gd name="connsiteX1" fmla="*/ 735980 w 3137209"/>
              <a:gd name="connsiteY1" fmla="*/ 892098 h 2081561"/>
              <a:gd name="connsiteX2" fmla="*/ 1962614 w 3137209"/>
              <a:gd name="connsiteY2" fmla="*/ 1672683 h 2081561"/>
              <a:gd name="connsiteX3" fmla="*/ 3137209 w 3137209"/>
              <a:gd name="connsiteY3" fmla="*/ 2081561 h 2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209" h="2081561">
                <a:moveTo>
                  <a:pt x="0" y="0"/>
                </a:moveTo>
                <a:cubicBezTo>
                  <a:pt x="204439" y="306659"/>
                  <a:pt x="408878" y="613318"/>
                  <a:pt x="735980" y="892098"/>
                </a:cubicBezTo>
                <a:cubicBezTo>
                  <a:pt x="1063082" y="1170878"/>
                  <a:pt x="1562409" y="1474439"/>
                  <a:pt x="1962614" y="1672683"/>
                </a:cubicBezTo>
                <a:cubicBezTo>
                  <a:pt x="2362819" y="1870927"/>
                  <a:pt x="2957551" y="2018371"/>
                  <a:pt x="3137209" y="208156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07580" y="3771900"/>
            <a:ext cx="3607420" cy="800099"/>
          </a:xfrm>
          <a:custGeom>
            <a:avLst/>
            <a:gdLst>
              <a:gd name="connsiteX0" fmla="*/ 0 w 3107473"/>
              <a:gd name="connsiteY0" fmla="*/ 2141034 h 2141034"/>
              <a:gd name="connsiteX1" fmla="*/ 1063083 w 3107473"/>
              <a:gd name="connsiteY1" fmla="*/ 1776761 h 2141034"/>
              <a:gd name="connsiteX2" fmla="*/ 2133600 w 3107473"/>
              <a:gd name="connsiteY2" fmla="*/ 1107688 h 2141034"/>
              <a:gd name="connsiteX3" fmla="*/ 3107473 w 3107473"/>
              <a:gd name="connsiteY3" fmla="*/ 0 h 21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473" h="2141034">
                <a:moveTo>
                  <a:pt x="0" y="2141034"/>
                </a:moveTo>
                <a:cubicBezTo>
                  <a:pt x="353741" y="2045009"/>
                  <a:pt x="707483" y="1948985"/>
                  <a:pt x="1063083" y="1776761"/>
                </a:cubicBezTo>
                <a:cubicBezTo>
                  <a:pt x="1418683" y="1604537"/>
                  <a:pt x="1792868" y="1403815"/>
                  <a:pt x="2133600" y="1107688"/>
                </a:cubicBezTo>
                <a:cubicBezTo>
                  <a:pt x="2474332" y="811561"/>
                  <a:pt x="2955073" y="257717"/>
                  <a:pt x="310747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38439" y="3501483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=</a:t>
            </a:r>
            <a:r>
              <a:rPr lang="en-US" sz="1100" dirty="0" err="1" smtClean="0"/>
              <a:t>MC</a:t>
            </a:r>
            <a:r>
              <a:rPr lang="en-US" sz="1100" baseline="-25000" dirty="0" err="1" smtClean="0"/>
              <a:t>social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2153" y="2161214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r>
              <a:rPr lang="en-US" sz="1100" baseline="-25000" dirty="0" smtClean="0"/>
              <a:t>1</a:t>
            </a:r>
            <a:r>
              <a:rPr lang="en-US" sz="1100" dirty="0" smtClean="0"/>
              <a:t>=</a:t>
            </a:r>
            <a:r>
              <a:rPr lang="en-US" sz="1100" dirty="0" err="1" smtClean="0"/>
              <a:t>MC</a:t>
            </a:r>
            <a:r>
              <a:rPr lang="en-US" sz="1100" baseline="-25000" dirty="0" err="1" smtClean="0"/>
              <a:t>private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441795" y="4745995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</a:t>
            </a:r>
            <a:r>
              <a:rPr lang="en-US" sz="1100" baseline="-25000" dirty="0" smtClean="0"/>
              <a:t>1</a:t>
            </a:r>
            <a:r>
              <a:rPr lang="en-US" sz="1100" dirty="0" smtClean="0"/>
              <a:t>=</a:t>
            </a:r>
            <a:r>
              <a:rPr lang="en-US" sz="1100" dirty="0" err="1" smtClean="0"/>
              <a:t>MB</a:t>
            </a:r>
            <a:r>
              <a:rPr lang="en-US" sz="1100" baseline="-25000" dirty="0" err="1" smtClean="0"/>
              <a:t>private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3059" y="4344994"/>
            <a:ext cx="106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=</a:t>
            </a:r>
            <a:r>
              <a:rPr lang="en-US" sz="1100" dirty="0" err="1" smtClean="0"/>
              <a:t>MB</a:t>
            </a:r>
            <a:r>
              <a:rPr lang="en-US" sz="1100" baseline="-25000" dirty="0" err="1" smtClean="0"/>
              <a:t>social</a:t>
            </a:r>
            <a:endParaRPr lang="en-US" sz="1100" dirty="0"/>
          </a:p>
        </p:txBody>
      </p:sp>
      <p:cxnSp>
        <p:nvCxnSpPr>
          <p:cNvPr id="39" name="Straight Connector 38"/>
          <p:cNvCxnSpPr>
            <a:stCxn id="31" idx="2"/>
          </p:cNvCxnSpPr>
          <p:nvPr/>
        </p:nvCxnSpPr>
        <p:spPr>
          <a:xfrm flipH="1">
            <a:off x="2107580" y="4215861"/>
            <a:ext cx="2316618" cy="513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65610" y="4214189"/>
            <a:ext cx="367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</a:t>
            </a:r>
            <a:r>
              <a:rPr lang="en-US" sz="1100" baseline="-25000" dirty="0"/>
              <a:t>s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429774" y="4215861"/>
            <a:ext cx="0" cy="88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5185317"/>
            <a:ext cx="49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</a:t>
            </a:r>
            <a:r>
              <a:rPr lang="en-US" sz="1100" baseline="-25000" dirty="0" smtClean="0"/>
              <a:t>s</a:t>
            </a:r>
            <a:r>
              <a:rPr lang="en-US" sz="1100" baseline="30000" dirty="0" smtClean="0"/>
              <a:t>*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20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1" grpId="0" animBg="1"/>
      <p:bldP spid="22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>
            <a:noAutofit/>
          </a:bodyPr>
          <a:lstStyle/>
          <a:p>
            <a:r>
              <a:rPr lang="en-US" sz="3200" dirty="0"/>
              <a:t>How much innovation is optimal for society?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 dirty="0"/>
              <a:t>S</a:t>
            </a:r>
            <a:r>
              <a:rPr lang="en-US" sz="3600" b="1" baseline="-25000" dirty="0"/>
              <a:t>P</a:t>
            </a:r>
            <a:r>
              <a:rPr lang="en-US" sz="3600" b="1" dirty="0"/>
              <a:t> &lt; S</a:t>
            </a:r>
            <a:r>
              <a:rPr lang="en-US" sz="3600" b="1" baseline="-25000" dirty="0"/>
              <a:t>S</a:t>
            </a:r>
            <a:r>
              <a:rPr lang="en-US" sz="3600" b="1" dirty="0"/>
              <a:t> </a:t>
            </a:r>
            <a:r>
              <a:rPr lang="en-US" sz="2800" dirty="0"/>
              <a:t>	</a:t>
            </a:r>
            <a:r>
              <a:rPr lang="en-US" sz="2800" dirty="0" smtClean="0"/>
              <a:t>A number </a:t>
            </a:r>
            <a:r>
              <a:rPr lang="en-US" sz="2800" dirty="0"/>
              <a:t>of R&amp;D projects that society wants are NOT undertaken by the private </a:t>
            </a:r>
            <a:r>
              <a:rPr lang="en-US" sz="2800" dirty="0" smtClean="0"/>
              <a:t>market </a:t>
            </a:r>
            <a:r>
              <a:rPr lang="en-US" sz="2800" dirty="0"/>
              <a:t>for one or more of the following reasons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The innovation provides no financial incentive to private firms because </a:t>
            </a:r>
            <a:r>
              <a:rPr lang="en-US" sz="2800" dirty="0" smtClean="0"/>
              <a:t>of</a:t>
            </a:r>
            <a:endParaRPr lang="en-US" sz="2400" dirty="0"/>
          </a:p>
          <a:p>
            <a:pPr marL="850392" lvl="1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 err="1"/>
              <a:t>Inappropriability</a:t>
            </a:r>
            <a:r>
              <a:rPr lang="en-US" dirty="0"/>
              <a:t> </a:t>
            </a:r>
            <a:endParaRPr lang="en-US" sz="2000" dirty="0"/>
          </a:p>
          <a:p>
            <a:pPr marL="850392" lvl="1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There is no private market for the innovation (think about going to the moon)</a:t>
            </a:r>
            <a:endParaRPr lang="en-US" sz="2000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Private firms are risk averse</a:t>
            </a:r>
            <a:endParaRPr lang="en-US" sz="2400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H</a:t>
            </a:r>
            <a:r>
              <a:rPr lang="en-US" sz="2800" dirty="0" smtClean="0"/>
              <a:t>igh </a:t>
            </a:r>
            <a:r>
              <a:rPr lang="en-US" sz="2800" dirty="0"/>
              <a:t>fixed costs of </a:t>
            </a:r>
            <a:r>
              <a:rPr lang="en-US" sz="2800" dirty="0" smtClean="0"/>
              <a:t>R&amp;D </a:t>
            </a:r>
            <a:r>
              <a:rPr lang="en-US" sz="2800" dirty="0"/>
              <a:t>provide an entry barrier to the innovation market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828800" y="192265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Autofit/>
          </a:bodyPr>
          <a:lstStyle/>
          <a:p>
            <a:r>
              <a:rPr lang="en-US" sz="3200" dirty="0"/>
              <a:t>How much innovation is optimal for society?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</a:t>
            </a:r>
            <a:r>
              <a:rPr lang="en-US" b="1" baseline="-25000" dirty="0"/>
              <a:t>P</a:t>
            </a:r>
            <a:r>
              <a:rPr lang="en-US" b="1" dirty="0"/>
              <a:t> &lt; D</a:t>
            </a:r>
            <a:r>
              <a:rPr lang="en-US" b="1" baseline="-25000" dirty="0"/>
              <a:t>S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Private </a:t>
            </a:r>
            <a:r>
              <a:rPr lang="en-US" dirty="0"/>
              <a:t>demand for innovation is less than the social demand for innovation, which also includes demand from the government (ex. military innovations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means </a:t>
            </a:r>
            <a:r>
              <a:rPr lang="en-US" b="1" u="sng" dirty="0"/>
              <a:t>positive externalities</a:t>
            </a:r>
            <a:r>
              <a:rPr lang="en-US" b="1" dirty="0"/>
              <a:t> exist in the innovation market; this </a:t>
            </a:r>
            <a:r>
              <a:rPr lang="en-US" b="1" u="sng" dirty="0"/>
              <a:t>market failure</a:t>
            </a:r>
            <a:r>
              <a:rPr lang="en-US" b="1" dirty="0"/>
              <a:t> means that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Q</a:t>
            </a:r>
            <a:r>
              <a:rPr lang="en-US" b="1" baseline="-25000" dirty="0"/>
              <a:t>P</a:t>
            </a:r>
            <a:r>
              <a:rPr lang="en-US" b="1" baseline="30000" dirty="0"/>
              <a:t>*</a:t>
            </a:r>
            <a:r>
              <a:rPr lang="en-US" b="1" dirty="0"/>
              <a:t> &lt; Q</a:t>
            </a:r>
            <a:r>
              <a:rPr lang="en-US" b="1" baseline="-25000" dirty="0"/>
              <a:t>S</a:t>
            </a:r>
            <a:r>
              <a:rPr lang="en-US" b="1" baseline="30000" dirty="0"/>
              <a:t>*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dirty="0" smtClean="0"/>
              <a:t>The </a:t>
            </a:r>
            <a:r>
              <a:rPr lang="en-US" dirty="0"/>
              <a:t>level of innovation that takes place in the private market </a:t>
            </a:r>
            <a:r>
              <a:rPr lang="en-US" dirty="0" smtClean="0"/>
              <a:t>is </a:t>
            </a:r>
            <a:r>
              <a:rPr lang="en-US" dirty="0"/>
              <a:t>less than the level at the efficient social </a:t>
            </a:r>
            <a:r>
              <a:rPr lang="en-US" dirty="0" smtClean="0"/>
              <a:t>outcome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</a:t>
            </a:r>
            <a:r>
              <a:rPr lang="en-US" b="1" baseline="-25000" dirty="0"/>
              <a:t>S</a:t>
            </a:r>
            <a:r>
              <a:rPr lang="en-US" b="1" baseline="30000" dirty="0"/>
              <a:t>*</a:t>
            </a:r>
            <a:r>
              <a:rPr lang="en-US" b="1" dirty="0"/>
              <a:t> &lt; P</a:t>
            </a:r>
            <a:r>
              <a:rPr lang="en-US" b="1" baseline="-25000" dirty="0"/>
              <a:t>P</a:t>
            </a:r>
            <a:r>
              <a:rPr lang="en-US" b="1" baseline="30000" dirty="0"/>
              <a:t>*</a:t>
            </a:r>
            <a:r>
              <a:rPr lang="en-US" b="1" dirty="0"/>
              <a:t> </a:t>
            </a:r>
            <a:r>
              <a:rPr lang="en-US" dirty="0"/>
              <a:t>→ On the margin the </a:t>
            </a:r>
            <a:r>
              <a:rPr lang="en-US" dirty="0" smtClean="0"/>
              <a:t>R&amp;D </a:t>
            </a:r>
            <a:r>
              <a:rPr lang="en-US" dirty="0"/>
              <a:t>costs per innovation are less at the social optimum than at the private equilibrium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GB" sz="4000" dirty="0"/>
              <a:t>Innovations and </a:t>
            </a:r>
            <a:r>
              <a:rPr lang="en-GB" sz="4000" dirty="0" smtClean="0"/>
              <a:t>market </a:t>
            </a:r>
            <a:r>
              <a:rPr lang="en-GB" sz="4000" dirty="0"/>
              <a:t>f</a:t>
            </a:r>
            <a:r>
              <a:rPr lang="en-GB" sz="4000" dirty="0" smtClean="0"/>
              <a:t>ailure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Four cases of market failure to consider: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New knowledge underlying innovation </a:t>
            </a:r>
            <a:r>
              <a:rPr lang="en-GB" dirty="0"/>
              <a:t>as a public good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Innovation as a private good with positive externalities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Indivisibilities</a:t>
            </a:r>
            <a:r>
              <a:rPr lang="en-US" dirty="0"/>
              <a:t>, uncertainty, and capital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Patent </a:t>
            </a:r>
            <a:r>
              <a:rPr lang="en-GB" dirty="0"/>
              <a:t>races and duplication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Knowledge as a public good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public good?</a:t>
            </a:r>
          </a:p>
          <a:p>
            <a:pPr lvl="1"/>
            <a:r>
              <a:rPr lang="en-US" dirty="0" smtClean="0"/>
              <a:t>It is a non-rival good</a:t>
            </a:r>
          </a:p>
          <a:p>
            <a:pPr lvl="2"/>
            <a:r>
              <a:rPr lang="en-US" dirty="0"/>
              <a:t>Use of the good does not reduce the goods availability to others, e.g., a mathematical theorem, a </a:t>
            </a:r>
            <a:r>
              <a:rPr lang="en-US" dirty="0" smtClean="0"/>
              <a:t>lighthouse</a:t>
            </a:r>
          </a:p>
          <a:p>
            <a:pPr lvl="1"/>
            <a:r>
              <a:rPr lang="en-US" dirty="0" smtClean="0"/>
              <a:t>It can be non-excludable too – “Pure public good”</a:t>
            </a:r>
          </a:p>
          <a:p>
            <a:pPr lvl="2"/>
            <a:r>
              <a:rPr lang="en-US" dirty="0" smtClean="0"/>
              <a:t>E.g., Air, Oceans</a:t>
            </a:r>
          </a:p>
          <a:p>
            <a:endParaRPr lang="en-US" dirty="0" smtClean="0"/>
          </a:p>
          <a:p>
            <a:r>
              <a:rPr lang="en-US" dirty="0" smtClean="0"/>
              <a:t>Basic research can often be considered a public good, e.g., university research that has a wide variety of potential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667512" lvl="2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482</TotalTime>
  <Words>992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EBGN 320 – Economics and Technology</vt:lpstr>
      <vt:lpstr>Market supply</vt:lpstr>
      <vt:lpstr>The growth miracle of free-enterprise?</vt:lpstr>
      <vt:lpstr>Market failure</vt:lpstr>
      <vt:lpstr>The market for innovation: How much innovation is optimal for society?</vt:lpstr>
      <vt:lpstr>How much innovation is optimal for society?</vt:lpstr>
      <vt:lpstr>How much innovation is optimal for society?</vt:lpstr>
      <vt:lpstr>Innovations and market failure</vt:lpstr>
      <vt:lpstr>Knowledge as a public good</vt:lpstr>
      <vt:lpstr>Knowledge as a public good</vt:lpstr>
      <vt:lpstr>Knowledge as a public good</vt:lpstr>
      <vt:lpstr>Innovation as a private good with positive externalities </vt:lpstr>
      <vt:lpstr>Indivisibilities, uncertainty, and capital markets</vt:lpstr>
      <vt:lpstr>Indivisibilities, uncertainty, and capital markets</vt:lpstr>
      <vt:lpstr>Patent races and duplication</vt:lpstr>
      <vt:lpstr>Example: uncertain social supply of innovation</vt:lpstr>
      <vt:lpstr>Uncertain social supply of innovation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57</cp:revision>
  <cp:lastPrinted>2012-01-20T18:31:44Z</cp:lastPrinted>
  <dcterms:created xsi:type="dcterms:W3CDTF">2012-01-16T16:07:42Z</dcterms:created>
  <dcterms:modified xsi:type="dcterms:W3CDTF">2013-01-16T17:38:58Z</dcterms:modified>
</cp:coreProperties>
</file>