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17"/>
  </p:handoutMasterIdLst>
  <p:sldIdLst>
    <p:sldId id="256" r:id="rId2"/>
    <p:sldId id="271" r:id="rId3"/>
    <p:sldId id="259" r:id="rId4"/>
    <p:sldId id="267" r:id="rId5"/>
    <p:sldId id="268" r:id="rId6"/>
    <p:sldId id="260" r:id="rId7"/>
    <p:sldId id="269" r:id="rId8"/>
    <p:sldId id="270" r:id="rId9"/>
    <p:sldId id="261" r:id="rId10"/>
    <p:sldId id="258" r:id="rId11"/>
    <p:sldId id="262" r:id="rId12"/>
    <p:sldId id="263" r:id="rId13"/>
    <p:sldId id="264" r:id="rId14"/>
    <p:sldId id="265" r:id="rId15"/>
    <p:sldId id="266" r:id="rId16"/>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35" d="100"/>
          <a:sy n="135" d="100"/>
        </p:scale>
        <p:origin x="-92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6F789A57-DE9D-4526-B605-0ABECD732693}" type="datetimeFigureOut">
              <a:rPr lang="en-US" smtClean="0"/>
              <a:t>1/21/2013</a:t>
            </a:fld>
            <a:endParaRPr lang="en-US"/>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6F2C3CAD-BDE6-40B5-AC1E-A84CA3888C04}" type="slidenum">
              <a:rPr lang="en-US" smtClean="0"/>
              <a:t>‹#›</a:t>
            </a:fld>
            <a:endParaRPr lang="en-US"/>
          </a:p>
        </p:txBody>
      </p:sp>
    </p:spTree>
    <p:extLst>
      <p:ext uri="{BB962C8B-B14F-4D97-AF65-F5344CB8AC3E}">
        <p14:creationId xmlns:p14="http://schemas.microsoft.com/office/powerpoint/2010/main" val="261542945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CB3669B-3D1A-473C-BBD4-CC6196B2CA1C}" type="datetimeFigureOut">
              <a:rPr lang="en-US" smtClean="0"/>
              <a:t>1/21/2013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B3669B-3D1A-473C-BBD4-CC6196B2CA1C}" type="datetimeFigureOut">
              <a:rPr lang="en-US" smtClean="0"/>
              <a:t>1/21/2013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1/21/2013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CB3669B-3D1A-473C-BBD4-CC6196B2CA1C}" type="datetimeFigureOut">
              <a:rPr lang="en-US" smtClean="0"/>
              <a:t>1/21/2013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B3669B-3D1A-473C-BBD4-CC6196B2CA1C}" type="datetimeFigureOut">
              <a:rPr lang="en-US" smtClean="0"/>
              <a:t>1/21/2013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3669B-3D1A-473C-BBD4-CC6196B2CA1C}" type="datetimeFigureOut">
              <a:rPr lang="en-US" smtClean="0"/>
              <a:t>1/21/2013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1/21/2013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B3669B-3D1A-473C-BBD4-CC6196B2CA1C}" type="datetimeFigureOut">
              <a:rPr lang="en-US" smtClean="0"/>
              <a:t>1/21/2013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8E514AD-3BE6-41D3-BF49-4D2F3086EA2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CB3669B-3D1A-473C-BBD4-CC6196B2CA1C}" type="datetimeFigureOut">
              <a:rPr lang="en-US" smtClean="0"/>
              <a:t>1/21/2013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8E514AD-3BE6-41D3-BF49-4D2F3086EA2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bananaguard.com/"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smtClean="0"/>
              <a:t>EBGN 320 – Economics and Technology</a:t>
            </a:r>
            <a:endParaRPr lang="en-US" sz="3200" dirty="0"/>
          </a:p>
        </p:txBody>
      </p:sp>
      <p:sp>
        <p:nvSpPr>
          <p:cNvPr id="3" name="Subtitle 2"/>
          <p:cNvSpPr>
            <a:spLocks noGrp="1"/>
          </p:cNvSpPr>
          <p:nvPr>
            <p:ph type="subTitle" idx="1"/>
          </p:nvPr>
        </p:nvSpPr>
        <p:spPr/>
        <p:txBody>
          <a:bodyPr/>
          <a:lstStyle/>
          <a:p>
            <a:r>
              <a:rPr lang="en-US" sz="1800" b="1" dirty="0" smtClean="0"/>
              <a:t>Patents and Innovation</a:t>
            </a:r>
          </a:p>
          <a:p>
            <a:r>
              <a:rPr lang="en-US" sz="1600" dirty="0" smtClean="0"/>
              <a:t>January 21, 2013</a:t>
            </a:r>
            <a:endParaRPr lang="en-US" sz="1600" dirty="0"/>
          </a:p>
        </p:txBody>
      </p:sp>
    </p:spTree>
    <p:extLst>
      <p:ext uri="{BB962C8B-B14F-4D97-AF65-F5344CB8AC3E}">
        <p14:creationId xmlns:p14="http://schemas.microsoft.com/office/powerpoint/2010/main" val="1369503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The Patent System Tradeoffs</a:t>
            </a:r>
            <a:endParaRPr lang="en-US" dirty="0"/>
          </a:p>
        </p:txBody>
      </p:sp>
      <p:sp>
        <p:nvSpPr>
          <p:cNvPr id="3" name="Content Placeholder 2"/>
          <p:cNvSpPr>
            <a:spLocks noGrp="1"/>
          </p:cNvSpPr>
          <p:nvPr>
            <p:ph idx="1"/>
          </p:nvPr>
        </p:nvSpPr>
        <p:spPr>
          <a:xfrm>
            <a:off x="457200" y="1524000"/>
            <a:ext cx="8229600" cy="4800600"/>
          </a:xfrm>
        </p:spPr>
        <p:txBody>
          <a:bodyPr/>
          <a:lstStyle/>
          <a:p>
            <a:pPr marL="0" indent="0">
              <a:buNone/>
            </a:pP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4262884"/>
              </p:ext>
            </p:extLst>
          </p:nvPr>
        </p:nvGraphicFramePr>
        <p:xfrm>
          <a:off x="609600" y="1793240"/>
          <a:ext cx="7772400" cy="4622800"/>
        </p:xfrm>
        <a:graphic>
          <a:graphicData uri="http://schemas.openxmlformats.org/drawingml/2006/table">
            <a:tbl>
              <a:tblPr firstRow="1" bandRow="1">
                <a:tableStyleId>{5C22544A-7EE6-4342-B048-85BDC9FD1C3A}</a:tableStyleId>
              </a:tblPr>
              <a:tblGrid>
                <a:gridCol w="2590800"/>
                <a:gridCol w="2590800"/>
                <a:gridCol w="2590800"/>
              </a:tblGrid>
              <a:tr h="599440">
                <a:tc>
                  <a:txBody>
                    <a:bodyPr/>
                    <a:lstStyle/>
                    <a:p>
                      <a:r>
                        <a:rPr lang="en-US" dirty="0" smtClean="0"/>
                        <a:t>Effects on:</a:t>
                      </a:r>
                      <a:endParaRPr lang="en-US" dirty="0"/>
                    </a:p>
                  </a:txBody>
                  <a:tcPr/>
                </a:tc>
                <a:tc>
                  <a:txBody>
                    <a:bodyPr/>
                    <a:lstStyle/>
                    <a:p>
                      <a:pPr algn="ctr"/>
                      <a:r>
                        <a:rPr lang="en-US" dirty="0" smtClean="0"/>
                        <a:t>Benefit</a:t>
                      </a:r>
                      <a:endParaRPr lang="en-US" dirty="0"/>
                    </a:p>
                  </a:txBody>
                  <a:tcPr/>
                </a:tc>
                <a:tc>
                  <a:txBody>
                    <a:bodyPr/>
                    <a:lstStyle/>
                    <a:p>
                      <a:pPr algn="ctr"/>
                      <a:r>
                        <a:rPr lang="en-US" dirty="0" smtClean="0"/>
                        <a:t>Cost</a:t>
                      </a:r>
                      <a:endParaRPr lang="en-US" dirty="0"/>
                    </a:p>
                  </a:txBody>
                  <a:tcPr/>
                </a:tc>
              </a:tr>
              <a:tr h="370840">
                <a:tc>
                  <a:txBody>
                    <a:bodyPr/>
                    <a:lstStyle/>
                    <a:p>
                      <a:r>
                        <a:rPr lang="en-US" dirty="0" smtClean="0"/>
                        <a:t>Innovation</a:t>
                      </a:r>
                      <a:endParaRPr lang="en-US" dirty="0"/>
                    </a:p>
                  </a:txBody>
                  <a:tcPr/>
                </a:tc>
                <a:tc>
                  <a:txBody>
                    <a:bodyPr/>
                    <a:lstStyle/>
                    <a:p>
                      <a:pPr marL="285750" indent="-285750">
                        <a:buFont typeface="Arial" pitchFamily="34" charset="0"/>
                        <a:buChar char="•"/>
                      </a:pPr>
                      <a:r>
                        <a:rPr lang="en-US" dirty="0" smtClean="0"/>
                        <a:t>Creates an incentive for R&amp;D</a:t>
                      </a:r>
                    </a:p>
                    <a:p>
                      <a:pPr marL="285750" indent="-285750">
                        <a:buFont typeface="Arial" pitchFamily="34" charset="0"/>
                        <a:buChar char="•"/>
                      </a:pPr>
                      <a:r>
                        <a:rPr lang="en-US" dirty="0" smtClean="0"/>
                        <a:t>Promotes the diffusion of ideas</a:t>
                      </a:r>
                      <a:endParaRPr lang="en-US" dirty="0"/>
                    </a:p>
                  </a:txBody>
                  <a:tcPr/>
                </a:tc>
                <a:tc>
                  <a:txBody>
                    <a:bodyPr/>
                    <a:lstStyle/>
                    <a:p>
                      <a:pPr marL="285750" indent="-285750">
                        <a:buFont typeface="Arial" pitchFamily="34" charset="0"/>
                        <a:buChar char="•"/>
                      </a:pPr>
                      <a:r>
                        <a:rPr lang="en-US" dirty="0" smtClean="0"/>
                        <a:t>Innovation may be under utilized</a:t>
                      </a:r>
                    </a:p>
                    <a:p>
                      <a:pPr marL="285750" indent="-285750">
                        <a:buFont typeface="Arial" pitchFamily="34" charset="0"/>
                        <a:buChar char="•"/>
                      </a:pPr>
                      <a:r>
                        <a:rPr lang="en-US" dirty="0" smtClean="0"/>
                        <a:t>Impedes the development</a:t>
                      </a:r>
                      <a:r>
                        <a:rPr lang="en-US" baseline="0" dirty="0" smtClean="0"/>
                        <a:t> of new ideas and inventions</a:t>
                      </a:r>
                    </a:p>
                    <a:p>
                      <a:pPr marL="285750" indent="-285750">
                        <a:buFont typeface="Arial" pitchFamily="34" charset="0"/>
                        <a:buChar char="•"/>
                      </a:pPr>
                      <a:r>
                        <a:rPr lang="en-US" baseline="0" dirty="0" smtClean="0"/>
                        <a:t>Raises transaction costs</a:t>
                      </a:r>
                      <a:endParaRPr lang="en-US" dirty="0"/>
                    </a:p>
                  </a:txBody>
                  <a:tcPr/>
                </a:tc>
              </a:tr>
              <a:tr h="370840">
                <a:tc>
                  <a:txBody>
                    <a:bodyPr/>
                    <a:lstStyle/>
                    <a:p>
                      <a:r>
                        <a:rPr lang="en-US" dirty="0" smtClean="0"/>
                        <a:t>Competition</a:t>
                      </a:r>
                      <a:endParaRPr lang="en-US" dirty="0"/>
                    </a:p>
                  </a:txBody>
                  <a:tcPr/>
                </a:tc>
                <a:tc>
                  <a:txBody>
                    <a:bodyPr/>
                    <a:lstStyle/>
                    <a:p>
                      <a:pPr marL="285750" indent="-285750">
                        <a:buFont typeface="Arial" pitchFamily="34" charset="0"/>
                        <a:buChar char="•"/>
                      </a:pPr>
                      <a:r>
                        <a:rPr lang="en-US" dirty="0" smtClean="0"/>
                        <a:t>Facilitates</a:t>
                      </a:r>
                      <a:r>
                        <a:rPr lang="en-US" baseline="0" dirty="0" smtClean="0"/>
                        <a:t> the entry of new small firms with limited assets</a:t>
                      </a:r>
                    </a:p>
                    <a:p>
                      <a:pPr marL="285750" indent="-285750">
                        <a:buFont typeface="Arial" pitchFamily="34" charset="0"/>
                        <a:buChar char="•"/>
                      </a:pPr>
                      <a:r>
                        <a:rPr lang="en-US" baseline="0" dirty="0" smtClean="0"/>
                        <a:t>Allows trading of inventive knowledge and markets for technology</a:t>
                      </a:r>
                      <a:endParaRPr lang="en-US" dirty="0"/>
                    </a:p>
                  </a:txBody>
                  <a:tcPr/>
                </a:tc>
                <a:tc>
                  <a:txBody>
                    <a:bodyPr/>
                    <a:lstStyle/>
                    <a:p>
                      <a:pPr marL="285750" indent="-285750">
                        <a:buFont typeface="Arial" pitchFamily="34" charset="0"/>
                        <a:buChar char="•"/>
                      </a:pPr>
                      <a:r>
                        <a:rPr lang="en-US" dirty="0" smtClean="0"/>
                        <a:t>Creates</a:t>
                      </a:r>
                      <a:r>
                        <a:rPr lang="en-US" baseline="0" dirty="0" smtClean="0"/>
                        <a:t> short-term monopolies, which may become long term in network industries</a:t>
                      </a:r>
                      <a:endParaRPr lang="en-US" dirty="0"/>
                    </a:p>
                  </a:txBody>
                  <a:tcPr/>
                </a:tc>
              </a:tr>
            </a:tbl>
          </a:graphicData>
        </a:graphic>
      </p:graphicFrame>
      <p:sp>
        <p:nvSpPr>
          <p:cNvPr id="5" name="TextBox 4"/>
          <p:cNvSpPr txBox="1"/>
          <p:nvPr/>
        </p:nvSpPr>
        <p:spPr>
          <a:xfrm>
            <a:off x="6705600" y="5867400"/>
            <a:ext cx="1752600" cy="338554"/>
          </a:xfrm>
          <a:prstGeom prst="rect">
            <a:avLst/>
          </a:prstGeom>
          <a:noFill/>
        </p:spPr>
        <p:txBody>
          <a:bodyPr wrap="square" rtlCol="0">
            <a:spAutoFit/>
          </a:bodyPr>
          <a:lstStyle/>
          <a:p>
            <a:r>
              <a:rPr lang="en-US" sz="1600" i="1" dirty="0" smtClean="0"/>
              <a:t>Hall (2007)</a:t>
            </a:r>
            <a:endParaRPr lang="en-US" sz="1600" i="1" dirty="0"/>
          </a:p>
        </p:txBody>
      </p:sp>
    </p:spTree>
    <p:extLst>
      <p:ext uri="{BB962C8B-B14F-4D97-AF65-F5344CB8AC3E}">
        <p14:creationId xmlns:p14="http://schemas.microsoft.com/office/powerpoint/2010/main" val="1387847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Social Costs of Patents</a:t>
            </a: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pPr marL="514350" indent="-514350">
              <a:buFont typeface="+mj-lt"/>
              <a:buAutoNum type="arabicPeriod"/>
            </a:pPr>
            <a:r>
              <a:rPr lang="en-US" b="1" dirty="0"/>
              <a:t>Innovation may be under </a:t>
            </a:r>
            <a:r>
              <a:rPr lang="en-US" b="1" dirty="0" smtClean="0"/>
              <a:t>utilized</a:t>
            </a:r>
          </a:p>
          <a:p>
            <a:pPr marL="822960" lvl="1" indent="-457200"/>
            <a:r>
              <a:rPr lang="en-US" dirty="0" smtClean="0"/>
              <a:t>A firm may not even develop a patent and prevent others from doing so  e.g., Watt engine could not use crank!</a:t>
            </a:r>
            <a:endParaRPr lang="en-US" dirty="0"/>
          </a:p>
          <a:p>
            <a:pPr marL="514350" indent="-514350">
              <a:buFont typeface="+mj-lt"/>
              <a:buAutoNum type="arabicPeriod"/>
            </a:pPr>
            <a:r>
              <a:rPr lang="en-US" b="1" dirty="0" smtClean="0"/>
              <a:t>Patents impedes </a:t>
            </a:r>
            <a:r>
              <a:rPr lang="en-US" b="1" dirty="0"/>
              <a:t>the development of new ideas and </a:t>
            </a:r>
            <a:r>
              <a:rPr lang="en-US" b="1" dirty="0" smtClean="0"/>
              <a:t>inventions – </a:t>
            </a:r>
            <a:r>
              <a:rPr lang="en-US" dirty="0" smtClean="0"/>
              <a:t>An inventor is both a leader and a follower</a:t>
            </a:r>
          </a:p>
          <a:p>
            <a:pPr marL="514350" indent="-514350">
              <a:buFont typeface="+mj-lt"/>
              <a:buAutoNum type="arabicPeriod"/>
            </a:pPr>
            <a:endParaRPr lang="en-US" i="1" dirty="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r>
              <a:rPr lang="en-US" b="1" dirty="0" smtClean="0"/>
              <a:t>Patents raise </a:t>
            </a:r>
            <a:r>
              <a:rPr lang="en-US" b="1" dirty="0"/>
              <a:t>transaction </a:t>
            </a:r>
            <a:r>
              <a:rPr lang="en-US" b="1" dirty="0" smtClean="0"/>
              <a:t>costs</a:t>
            </a:r>
          </a:p>
          <a:p>
            <a:pPr marL="822960" lvl="1" indent="-457200"/>
            <a:r>
              <a:rPr lang="en-US" dirty="0" smtClean="0"/>
              <a:t>Legal costs of infringement can be very high</a:t>
            </a:r>
          </a:p>
          <a:p>
            <a:pPr marL="1097280" lvl="2" indent="-457200"/>
            <a:r>
              <a:rPr lang="en-US" dirty="0" smtClean="0"/>
              <a:t>1991 - $1 billion or 27% of R&amp;D expenditures!</a:t>
            </a:r>
          </a:p>
          <a:p>
            <a:pPr marL="0" indent="0">
              <a:buNone/>
            </a:pPr>
            <a:endParaRPr lang="en-US" dirty="0"/>
          </a:p>
          <a:p>
            <a:pPr marL="0" indent="0">
              <a:buNone/>
            </a:pPr>
            <a:r>
              <a:rPr lang="en-US" b="1" dirty="0" smtClean="0"/>
              <a:t>How are these costs mitigated?</a:t>
            </a:r>
          </a:p>
          <a:p>
            <a:pPr marL="0" indent="0">
              <a:buNone/>
            </a:pPr>
            <a:r>
              <a:rPr lang="en-US" dirty="0" smtClean="0"/>
              <a:t>Licensing agreements!</a:t>
            </a:r>
          </a:p>
          <a:p>
            <a:pPr marL="365760" lvl="1" indent="0">
              <a:buNone/>
            </a:pPr>
            <a:endParaRPr lang="en-US" dirty="0"/>
          </a:p>
        </p:txBody>
      </p:sp>
      <p:sp>
        <p:nvSpPr>
          <p:cNvPr id="4" name="Right Arrow 3"/>
          <p:cNvSpPr/>
          <p:nvPr/>
        </p:nvSpPr>
        <p:spPr>
          <a:xfrm>
            <a:off x="1905000" y="3372534"/>
            <a:ext cx="1295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ight Arrow 4"/>
          <p:cNvSpPr/>
          <p:nvPr/>
        </p:nvSpPr>
        <p:spPr>
          <a:xfrm>
            <a:off x="4953000" y="3425092"/>
            <a:ext cx="1295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94006" y="3163669"/>
            <a:ext cx="1143000" cy="646331"/>
          </a:xfrm>
          <a:prstGeom prst="rect">
            <a:avLst/>
          </a:prstGeom>
          <a:noFill/>
        </p:spPr>
        <p:txBody>
          <a:bodyPr wrap="square" rtlCol="0">
            <a:spAutoFit/>
          </a:bodyPr>
          <a:lstStyle/>
          <a:p>
            <a:r>
              <a:rPr lang="en-US" dirty="0" smtClean="0"/>
              <a:t>Previous Research</a:t>
            </a:r>
            <a:endParaRPr lang="en-US" dirty="0"/>
          </a:p>
        </p:txBody>
      </p:sp>
      <p:sp>
        <p:nvSpPr>
          <p:cNvPr id="9" name="TextBox 8"/>
          <p:cNvSpPr txBox="1"/>
          <p:nvPr/>
        </p:nvSpPr>
        <p:spPr>
          <a:xfrm>
            <a:off x="3581400" y="3201769"/>
            <a:ext cx="1143000" cy="646331"/>
          </a:xfrm>
          <a:prstGeom prst="rect">
            <a:avLst/>
          </a:prstGeom>
          <a:noFill/>
        </p:spPr>
        <p:txBody>
          <a:bodyPr wrap="square" rtlCol="0">
            <a:spAutoFit/>
          </a:bodyPr>
          <a:lstStyle/>
          <a:p>
            <a:r>
              <a:rPr lang="en-US" dirty="0" smtClean="0"/>
              <a:t>Current</a:t>
            </a:r>
          </a:p>
          <a:p>
            <a:r>
              <a:rPr lang="en-US" dirty="0" smtClean="0"/>
              <a:t>Research</a:t>
            </a:r>
            <a:endParaRPr lang="en-US" dirty="0"/>
          </a:p>
        </p:txBody>
      </p:sp>
      <p:sp>
        <p:nvSpPr>
          <p:cNvPr id="10" name="TextBox 9"/>
          <p:cNvSpPr txBox="1"/>
          <p:nvPr/>
        </p:nvSpPr>
        <p:spPr>
          <a:xfrm>
            <a:off x="6540305" y="3180863"/>
            <a:ext cx="1143000" cy="646331"/>
          </a:xfrm>
          <a:prstGeom prst="rect">
            <a:avLst/>
          </a:prstGeom>
          <a:noFill/>
        </p:spPr>
        <p:txBody>
          <a:bodyPr wrap="square" rtlCol="0">
            <a:spAutoFit/>
          </a:bodyPr>
          <a:lstStyle/>
          <a:p>
            <a:r>
              <a:rPr lang="en-US" dirty="0" smtClean="0"/>
              <a:t>Future Research</a:t>
            </a:r>
            <a:endParaRPr lang="en-US" dirty="0"/>
          </a:p>
        </p:txBody>
      </p:sp>
      <p:cxnSp>
        <p:nvCxnSpPr>
          <p:cNvPr id="12" name="Straight Arrow Connector 11"/>
          <p:cNvCxnSpPr/>
          <p:nvPr/>
        </p:nvCxnSpPr>
        <p:spPr>
          <a:xfrm flipH="1">
            <a:off x="1765496" y="3959636"/>
            <a:ext cx="19812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92923" y="3679456"/>
            <a:ext cx="1676400" cy="276999"/>
          </a:xfrm>
          <a:prstGeom prst="rect">
            <a:avLst/>
          </a:prstGeom>
          <a:noFill/>
        </p:spPr>
        <p:txBody>
          <a:bodyPr wrap="square" rtlCol="0">
            <a:spAutoFit/>
          </a:bodyPr>
          <a:lstStyle/>
          <a:p>
            <a:r>
              <a:rPr lang="en-US" sz="1200" dirty="0" smtClean="0"/>
              <a:t>Requires these patents</a:t>
            </a:r>
            <a:endParaRPr lang="en-US" sz="1200" dirty="0"/>
          </a:p>
        </p:txBody>
      </p:sp>
      <p:cxnSp>
        <p:nvCxnSpPr>
          <p:cNvPr id="14" name="Straight Arrow Connector 13"/>
          <p:cNvCxnSpPr/>
          <p:nvPr/>
        </p:nvCxnSpPr>
        <p:spPr>
          <a:xfrm>
            <a:off x="4737296" y="3999745"/>
            <a:ext cx="1853418"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87705" y="3709600"/>
            <a:ext cx="1752600" cy="276999"/>
          </a:xfrm>
          <a:prstGeom prst="rect">
            <a:avLst/>
          </a:prstGeom>
          <a:noFill/>
        </p:spPr>
        <p:txBody>
          <a:bodyPr wrap="square" rtlCol="0">
            <a:spAutoFit/>
          </a:bodyPr>
          <a:lstStyle/>
          <a:p>
            <a:r>
              <a:rPr lang="en-US" sz="1200" dirty="0" smtClean="0"/>
              <a:t>Patents may prevent</a:t>
            </a: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3948249"/>
            <a:ext cx="2046625" cy="2253165"/>
          </a:xfrm>
          <a:prstGeom prst="rect">
            <a:avLst/>
          </a:prstGeom>
        </p:spPr>
      </p:pic>
    </p:spTree>
    <p:extLst>
      <p:ext uri="{BB962C8B-B14F-4D97-AF65-F5344CB8AC3E}">
        <p14:creationId xmlns:p14="http://schemas.microsoft.com/office/powerpoint/2010/main" val="313686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9" grpId="0"/>
      <p:bldP spid="10" grpId="0"/>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a:t>Social B</a:t>
            </a:r>
            <a:r>
              <a:rPr lang="en-US" dirty="0" smtClean="0"/>
              <a:t>enefits </a:t>
            </a:r>
            <a:r>
              <a:rPr lang="en-US" dirty="0"/>
              <a:t>of Patents</a:t>
            </a:r>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pPr marL="0" indent="0">
              <a:buNone/>
            </a:pPr>
            <a:r>
              <a:rPr lang="en-US" b="1" dirty="0" smtClean="0"/>
              <a:t>Disclosure: </a:t>
            </a:r>
            <a:r>
              <a:rPr lang="en-US" dirty="0" smtClean="0"/>
              <a:t>When filing for a patent, a firm must disclose detailed information about the invention</a:t>
            </a:r>
          </a:p>
          <a:p>
            <a:pPr marL="0" indent="0">
              <a:buNone/>
            </a:pPr>
            <a:endParaRPr lang="en-US" b="1" dirty="0"/>
          </a:p>
          <a:p>
            <a:pPr marL="0" indent="0">
              <a:buNone/>
            </a:pPr>
            <a:r>
              <a:rPr lang="en-US" b="1" dirty="0" smtClean="0"/>
              <a:t>Benefits of Disclosure:</a:t>
            </a:r>
          </a:p>
          <a:p>
            <a:pPr marL="880110" lvl="1" indent="-514350">
              <a:buFont typeface="+mj-lt"/>
              <a:buAutoNum type="arabicPeriod"/>
            </a:pPr>
            <a:r>
              <a:rPr lang="en-US" dirty="0" smtClean="0"/>
              <a:t>Free access to technology information for all</a:t>
            </a:r>
          </a:p>
          <a:p>
            <a:pPr marL="880110" lvl="1" indent="-514350">
              <a:buFont typeface="+mj-lt"/>
              <a:buAutoNum type="arabicPeriod"/>
            </a:pPr>
            <a:r>
              <a:rPr lang="en-US" dirty="0" smtClean="0"/>
              <a:t>Rapid diffusion of technology after 20 years</a:t>
            </a:r>
          </a:p>
          <a:p>
            <a:pPr marL="880110" lvl="1" indent="-514350">
              <a:buFont typeface="+mj-lt"/>
              <a:buAutoNum type="arabicPeriod"/>
            </a:pPr>
            <a:r>
              <a:rPr lang="en-US" dirty="0" smtClean="0"/>
              <a:t>Less duplication</a:t>
            </a:r>
          </a:p>
          <a:p>
            <a:pPr marL="880110" lvl="1" indent="-514350">
              <a:buFont typeface="+mj-lt"/>
              <a:buAutoNum type="arabicPeriod"/>
            </a:pPr>
            <a:r>
              <a:rPr lang="en-US" dirty="0" smtClean="0"/>
              <a:t>Inspires new ideas and workarounds</a:t>
            </a:r>
          </a:p>
          <a:p>
            <a:pPr marL="0" indent="0">
              <a:buNone/>
            </a:pPr>
            <a:endParaRPr lang="en-US" dirty="0"/>
          </a:p>
          <a:p>
            <a:pPr marL="0" indent="0">
              <a:buNone/>
            </a:pPr>
            <a:r>
              <a:rPr lang="en-US" b="1" dirty="0" smtClean="0"/>
              <a:t>Disclosure carries spillover risk for the filing firm</a:t>
            </a:r>
          </a:p>
          <a:p>
            <a:pPr marL="0" indent="0">
              <a:buNone/>
            </a:pPr>
            <a:r>
              <a:rPr lang="en-US" dirty="0" smtClean="0"/>
              <a:t>Firms may forgo the patent process with another option to recovery their sunk costs of R&amp;D</a:t>
            </a:r>
          </a:p>
          <a:p>
            <a:pPr marL="880110" lvl="1" indent="-514350">
              <a:buFont typeface="+mj-lt"/>
              <a:buAutoNum type="arabicPeriod"/>
            </a:pPr>
            <a:r>
              <a:rPr lang="en-US" dirty="0" smtClean="0"/>
              <a:t>Trade secret - Keep the innovation secret </a:t>
            </a:r>
          </a:p>
          <a:p>
            <a:pPr marL="880110" lvl="1" indent="-514350">
              <a:buFont typeface="+mj-lt"/>
              <a:buAutoNum type="arabicPeriod"/>
            </a:pPr>
            <a:r>
              <a:rPr lang="en-US" dirty="0" smtClean="0"/>
              <a:t>Rely on lead time, first mover, advantage in getting their product to make</a:t>
            </a:r>
          </a:p>
          <a:p>
            <a:pPr marL="880110" lvl="1" indent="-514350">
              <a:buFont typeface="+mj-lt"/>
              <a:buAutoNum type="arabicPeriod"/>
            </a:pPr>
            <a:endParaRPr lang="en-US" dirty="0" smtClean="0"/>
          </a:p>
          <a:p>
            <a:pPr marL="0" indent="0">
              <a:buNone/>
            </a:pPr>
            <a:endParaRPr lang="en-US" b="1" dirty="0" smtClean="0"/>
          </a:p>
          <a:p>
            <a:pPr marL="880110" lvl="1" indent="-514350">
              <a:buFont typeface="+mj-lt"/>
              <a:buAutoNum type="arabicPeriod"/>
            </a:pPr>
            <a:endParaRPr lang="en-US" dirty="0"/>
          </a:p>
        </p:txBody>
      </p:sp>
    </p:spTree>
    <p:extLst>
      <p:ext uri="{BB962C8B-B14F-4D97-AF65-F5344CB8AC3E}">
        <p14:creationId xmlns:p14="http://schemas.microsoft.com/office/powerpoint/2010/main" val="359558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Strategic Patenting</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pPr marL="0" indent="0">
              <a:buNone/>
            </a:pPr>
            <a:r>
              <a:rPr lang="en-US" b="1" dirty="0"/>
              <a:t>Strategic </a:t>
            </a:r>
            <a:r>
              <a:rPr lang="en-US" b="1" dirty="0" smtClean="0"/>
              <a:t>Patenting: </a:t>
            </a:r>
            <a:r>
              <a:rPr lang="en-US" dirty="0" smtClean="0"/>
              <a:t>use </a:t>
            </a:r>
            <a:r>
              <a:rPr lang="en-US" dirty="0"/>
              <a:t>of the patent system to attain a strategic advantage over technological </a:t>
            </a:r>
            <a:r>
              <a:rPr lang="en-US" dirty="0" smtClean="0"/>
              <a:t>rivals</a:t>
            </a:r>
          </a:p>
          <a:p>
            <a:pPr marL="0" indent="0">
              <a:buNone/>
            </a:pPr>
            <a:endParaRPr lang="en-US" dirty="0"/>
          </a:p>
          <a:p>
            <a:pPr marL="0" indent="0">
              <a:buNone/>
            </a:pPr>
            <a:r>
              <a:rPr lang="en-US" b="1" dirty="0" smtClean="0"/>
              <a:t>Strong patent law encourages strategic patenting</a:t>
            </a:r>
          </a:p>
          <a:p>
            <a:pPr marL="0" indent="0">
              <a:buNone/>
            </a:pPr>
            <a:endParaRPr lang="en-US" dirty="0"/>
          </a:p>
          <a:p>
            <a:pPr marL="0" indent="0">
              <a:buNone/>
            </a:pPr>
            <a:r>
              <a:rPr lang="en-US" b="1" dirty="0" smtClean="0"/>
              <a:t>Strategic patenting:</a:t>
            </a:r>
          </a:p>
          <a:p>
            <a:pPr marL="880110" lvl="1" indent="-514350">
              <a:buFont typeface="+mj-lt"/>
              <a:buAutoNum type="arabicPeriod"/>
            </a:pPr>
            <a:r>
              <a:rPr lang="en-US" dirty="0" smtClean="0"/>
              <a:t>Encourages cross-license agreements and “patent-pools”</a:t>
            </a:r>
          </a:p>
          <a:p>
            <a:pPr marL="880110" lvl="1" indent="-514350">
              <a:buFont typeface="+mj-lt"/>
              <a:buAutoNum type="arabicPeriod"/>
            </a:pPr>
            <a:r>
              <a:rPr lang="en-US" dirty="0" smtClean="0"/>
              <a:t>Avoids costly litigation</a:t>
            </a:r>
          </a:p>
          <a:p>
            <a:pPr marL="880110" lvl="1" indent="-514350">
              <a:buFont typeface="+mj-lt"/>
              <a:buAutoNum type="arabicPeriod"/>
            </a:pPr>
            <a:r>
              <a:rPr lang="en-US" dirty="0" smtClean="0"/>
              <a:t>Creates barriers to entry requiring entrants to hold a portfolio of patents</a:t>
            </a:r>
          </a:p>
          <a:p>
            <a:pPr marL="880110" lvl="1" indent="-514350">
              <a:buFont typeface="+mj-lt"/>
              <a:buAutoNum type="arabicPeriod"/>
            </a:pPr>
            <a:r>
              <a:rPr lang="en-US" dirty="0" smtClean="0"/>
              <a:t>Large firms tend to have an advantage over small firms as the cost of litigation falls more heavily on the small firm</a:t>
            </a:r>
            <a:endParaRPr lang="en-US" dirty="0"/>
          </a:p>
        </p:txBody>
      </p:sp>
    </p:spTree>
    <p:extLst>
      <p:ext uri="{BB962C8B-B14F-4D97-AF65-F5344CB8AC3E}">
        <p14:creationId xmlns:p14="http://schemas.microsoft.com/office/powerpoint/2010/main" val="157321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smtClean="0"/>
              <a:t>Patents and Tech Transfer</a:t>
            </a:r>
            <a:endParaRPr lang="en-US" sz="4000" dirty="0"/>
          </a:p>
        </p:txBody>
      </p:sp>
      <p:sp>
        <p:nvSpPr>
          <p:cNvPr id="3" name="Content Placeholder 2"/>
          <p:cNvSpPr>
            <a:spLocks noGrp="1"/>
          </p:cNvSpPr>
          <p:nvPr>
            <p:ph idx="1"/>
          </p:nvPr>
        </p:nvSpPr>
        <p:spPr>
          <a:xfrm>
            <a:off x="457200" y="1600200"/>
            <a:ext cx="8229600" cy="4724400"/>
          </a:xfrm>
        </p:spPr>
        <p:txBody>
          <a:bodyPr/>
          <a:lstStyle/>
          <a:p>
            <a:pPr marL="0" indent="0">
              <a:buNone/>
            </a:pPr>
            <a:r>
              <a:rPr lang="en-US" dirty="0" smtClean="0"/>
              <a:t>Strong patent law also encourages technology transfer through </a:t>
            </a:r>
            <a:r>
              <a:rPr lang="en-US" b="1" dirty="0" smtClean="0"/>
              <a:t>licensing</a:t>
            </a:r>
          </a:p>
          <a:p>
            <a:pPr lvl="1"/>
            <a:r>
              <a:rPr lang="en-US" dirty="0" smtClean="0"/>
              <a:t>Licensing may also come with trade secrets and </a:t>
            </a:r>
            <a:r>
              <a:rPr lang="en-US" dirty="0" smtClean="0"/>
              <a:t>know-how </a:t>
            </a:r>
            <a:r>
              <a:rPr lang="en-US" dirty="0"/>
              <a:t>(</a:t>
            </a:r>
            <a:r>
              <a:rPr lang="en-US" dirty="0" smtClean="0"/>
              <a:t>tacit knowledge</a:t>
            </a:r>
            <a:r>
              <a:rPr lang="en-US" i="1" dirty="0" smtClean="0"/>
              <a:t>)</a:t>
            </a:r>
            <a:endParaRPr lang="en-US" i="1" dirty="0" smtClean="0"/>
          </a:p>
          <a:p>
            <a:pPr marL="0" indent="0">
              <a:buNone/>
            </a:pPr>
            <a:endParaRPr lang="en-US" dirty="0" smtClean="0"/>
          </a:p>
          <a:p>
            <a:pPr marL="0" indent="0">
              <a:buNone/>
            </a:pPr>
            <a:r>
              <a:rPr lang="en-US" dirty="0" smtClean="0"/>
              <a:t>Strong patent law also encourages </a:t>
            </a:r>
            <a:r>
              <a:rPr lang="en-US" b="1" dirty="0" smtClean="0"/>
              <a:t>vertical specialization </a:t>
            </a:r>
            <a:r>
              <a:rPr lang="en-US" dirty="0" smtClean="0"/>
              <a:t>as small firms can improve on licensed technology</a:t>
            </a:r>
            <a:endParaRPr lang="en-US" dirty="0"/>
          </a:p>
        </p:txBody>
      </p:sp>
    </p:spTree>
    <p:extLst>
      <p:ext uri="{BB962C8B-B14F-4D97-AF65-F5344CB8AC3E}">
        <p14:creationId xmlns:p14="http://schemas.microsoft.com/office/powerpoint/2010/main" val="1332484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200" dirty="0"/>
              <a:t>Leahy-Smith America Invents Act (AIA) </a:t>
            </a:r>
          </a:p>
        </p:txBody>
      </p:sp>
      <p:sp>
        <p:nvSpPr>
          <p:cNvPr id="3" name="Content Placeholder 2"/>
          <p:cNvSpPr>
            <a:spLocks noGrp="1"/>
          </p:cNvSpPr>
          <p:nvPr>
            <p:ph idx="1"/>
          </p:nvPr>
        </p:nvSpPr>
        <p:spPr>
          <a:xfrm>
            <a:off x="457200" y="1676400"/>
            <a:ext cx="8229600" cy="4648200"/>
          </a:xfrm>
        </p:spPr>
        <p:txBody>
          <a:bodyPr>
            <a:normAutofit lnSpcReduction="10000"/>
          </a:bodyPr>
          <a:lstStyle/>
          <a:p>
            <a:r>
              <a:rPr lang="en-US" dirty="0" smtClean="0"/>
              <a:t>Changes the </a:t>
            </a:r>
            <a:r>
              <a:rPr lang="en-US" dirty="0"/>
              <a:t>patent </a:t>
            </a:r>
            <a:r>
              <a:rPr lang="en-US" dirty="0" smtClean="0"/>
              <a:t>process from </a:t>
            </a:r>
            <a:r>
              <a:rPr lang="en-US" dirty="0"/>
              <a:t>the present "first-to-invent" system to a </a:t>
            </a:r>
            <a:r>
              <a:rPr lang="en-US" dirty="0" smtClean="0"/>
              <a:t>“first-to-file“</a:t>
            </a:r>
          </a:p>
          <a:p>
            <a:endParaRPr lang="en-US" dirty="0"/>
          </a:p>
          <a:p>
            <a:r>
              <a:rPr lang="en-US" dirty="0" smtClean="0"/>
              <a:t>Allows, third-parties to comment on applications during the patenting process</a:t>
            </a:r>
          </a:p>
          <a:p>
            <a:endParaRPr lang="en-US" dirty="0"/>
          </a:p>
          <a:p>
            <a:r>
              <a:rPr lang="en-US" dirty="0" smtClean="0"/>
              <a:t>Critics state that the change in the law will suit larger companies over independent inventors</a:t>
            </a:r>
          </a:p>
          <a:p>
            <a:endParaRPr lang="en-US" dirty="0"/>
          </a:p>
          <a:p>
            <a:r>
              <a:rPr lang="en-US" dirty="0" smtClean="0"/>
              <a:t>Passed on </a:t>
            </a:r>
            <a:r>
              <a:rPr lang="en-US" dirty="0"/>
              <a:t>September 16, </a:t>
            </a:r>
            <a:r>
              <a:rPr lang="en-US" dirty="0" smtClean="0"/>
              <a:t>2011, will apply from </a:t>
            </a:r>
            <a:r>
              <a:rPr lang="en-US" dirty="0"/>
              <a:t>March 16, 2013</a:t>
            </a:r>
          </a:p>
        </p:txBody>
      </p:sp>
    </p:spTree>
    <p:extLst>
      <p:ext uri="{BB962C8B-B14F-4D97-AF65-F5344CB8AC3E}">
        <p14:creationId xmlns:p14="http://schemas.microsoft.com/office/powerpoint/2010/main" val="134585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For Friday 1/25/2013</a:t>
            </a:r>
            <a:endParaRPr lang="en-US" dirty="0"/>
          </a:p>
        </p:txBody>
      </p:sp>
      <p:sp>
        <p:nvSpPr>
          <p:cNvPr id="3" name="Content Placeholder 2"/>
          <p:cNvSpPr>
            <a:spLocks noGrp="1"/>
          </p:cNvSpPr>
          <p:nvPr>
            <p:ph idx="1"/>
          </p:nvPr>
        </p:nvSpPr>
        <p:spPr>
          <a:xfrm>
            <a:off x="457200" y="1524000"/>
            <a:ext cx="8229600" cy="4800600"/>
          </a:xfrm>
        </p:spPr>
        <p:txBody>
          <a:bodyPr/>
          <a:lstStyle/>
          <a:p>
            <a:pPr marL="0" indent="0">
              <a:buNone/>
            </a:pPr>
            <a:r>
              <a:rPr lang="en-US" dirty="0"/>
              <a:t>Chapter 2 of </a:t>
            </a:r>
            <a:r>
              <a:rPr lang="en-US" dirty="0" err="1"/>
              <a:t>Greenhalgh</a:t>
            </a:r>
            <a:r>
              <a:rPr lang="en-US" dirty="0"/>
              <a:t> and answer questions (2), (3), and (4</a:t>
            </a:r>
            <a:r>
              <a:rPr lang="en-US" dirty="0" smtClean="0"/>
              <a:t>)</a:t>
            </a:r>
          </a:p>
          <a:p>
            <a:pPr marL="0" indent="0">
              <a:buNone/>
            </a:pPr>
            <a:endParaRPr lang="en-US" dirty="0" smtClean="0"/>
          </a:p>
          <a:p>
            <a:pPr marL="0" indent="0">
              <a:buNone/>
            </a:pPr>
            <a:r>
              <a:rPr lang="en-US" b="1" dirty="0" smtClean="0"/>
              <a:t>Readings</a:t>
            </a:r>
            <a:endParaRPr lang="en-US" b="1" dirty="0"/>
          </a:p>
          <a:p>
            <a:r>
              <a:rPr lang="en-US" dirty="0"/>
              <a:t>Apple versus </a:t>
            </a:r>
            <a:r>
              <a:rPr lang="en-US" dirty="0" smtClean="0"/>
              <a:t>Samsung</a:t>
            </a:r>
          </a:p>
          <a:p>
            <a:r>
              <a:rPr lang="en-US" dirty="0"/>
              <a:t>Why There Are Too Many Patents in </a:t>
            </a:r>
            <a:r>
              <a:rPr lang="en-US" dirty="0" smtClean="0"/>
              <a:t>America</a:t>
            </a:r>
          </a:p>
          <a:p>
            <a:r>
              <a:rPr lang="en-US" dirty="0"/>
              <a:t>Who Owns the Genome</a:t>
            </a:r>
            <a:r>
              <a:rPr lang="en-US" dirty="0" smtClean="0"/>
              <a:t>?</a:t>
            </a:r>
          </a:p>
          <a:p>
            <a:r>
              <a:rPr lang="en-US" dirty="0" smtClean="0"/>
              <a:t>Patent </a:t>
            </a:r>
            <a:r>
              <a:rPr lang="en-US" dirty="0"/>
              <a:t>Trolls Eat Startups </a:t>
            </a:r>
            <a:r>
              <a:rPr lang="en-US" dirty="0" smtClean="0"/>
              <a:t>First</a:t>
            </a:r>
          </a:p>
          <a:p>
            <a:pPr marL="0" indent="0">
              <a:buNone/>
            </a:pPr>
            <a:r>
              <a:rPr lang="en-US" dirty="0"/>
              <a:t>G</a:t>
            </a:r>
            <a:r>
              <a:rPr lang="en-US" dirty="0" smtClean="0"/>
              <a:t>roup 2: Chao, Ho, </a:t>
            </a:r>
            <a:r>
              <a:rPr lang="en-US" dirty="0" err="1" smtClean="0"/>
              <a:t>Boeckner</a:t>
            </a:r>
            <a:r>
              <a:rPr lang="en-US" dirty="0" smtClean="0"/>
              <a:t>, </a:t>
            </a:r>
            <a:r>
              <a:rPr lang="en-US" dirty="0" err="1" smtClean="0"/>
              <a:t>Trainoff</a:t>
            </a:r>
            <a:endParaRPr lang="en-US" dirty="0"/>
          </a:p>
        </p:txBody>
      </p:sp>
    </p:spTree>
    <p:extLst>
      <p:ext uri="{BB962C8B-B14F-4D97-AF65-F5344CB8AC3E}">
        <p14:creationId xmlns:p14="http://schemas.microsoft.com/office/powerpoint/2010/main" val="567751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Intellectual </a:t>
            </a:r>
            <a:r>
              <a:rPr lang="en-US" dirty="0"/>
              <a:t>P</a:t>
            </a:r>
            <a:r>
              <a:rPr lang="en-US" dirty="0" smtClean="0"/>
              <a:t>roperty Rights</a:t>
            </a:r>
            <a:endParaRPr lang="en-US" dirty="0"/>
          </a:p>
        </p:txBody>
      </p:sp>
      <p:sp>
        <p:nvSpPr>
          <p:cNvPr id="3" name="Content Placeholder 2"/>
          <p:cNvSpPr>
            <a:spLocks noGrp="1"/>
          </p:cNvSpPr>
          <p:nvPr>
            <p:ph idx="1"/>
          </p:nvPr>
        </p:nvSpPr>
        <p:spPr>
          <a:xfrm>
            <a:off x="457200" y="1752600"/>
            <a:ext cx="8229600" cy="4572000"/>
          </a:xfrm>
        </p:spPr>
        <p:txBody>
          <a:bodyPr>
            <a:normAutofit/>
          </a:bodyPr>
          <a:lstStyle/>
          <a:p>
            <a:pPr marL="365760" lvl="1" indent="0">
              <a:buNone/>
            </a:pPr>
            <a:r>
              <a:rPr lang="en-US" sz="2600" i="1" dirty="0" smtClean="0"/>
              <a:t>The </a:t>
            </a:r>
            <a:r>
              <a:rPr lang="en-US" sz="2600" i="1" dirty="0"/>
              <a:t>Congress shall have Power …. To promote the Progress of Science and useful Arts, by securing for limited Times to Authors and Inventors the exclusive Right to their respective Writings and Discoveries; </a:t>
            </a:r>
            <a:r>
              <a:rPr lang="en-US" sz="2600" dirty="0"/>
              <a:t>- U.S. Constitution - Article I, Section 8, Clause 8</a:t>
            </a:r>
          </a:p>
          <a:p>
            <a:pPr marL="365760" lvl="1" indent="0">
              <a:buNone/>
            </a:pPr>
            <a:endParaRPr lang="en-US" sz="2600" dirty="0" smtClean="0"/>
          </a:p>
          <a:p>
            <a:pPr marL="365760" lvl="1" indent="0">
              <a:buNone/>
            </a:pPr>
            <a:r>
              <a:rPr lang="en-GB" sz="2600" b="1" dirty="0" smtClean="0"/>
              <a:t>Main </a:t>
            </a:r>
            <a:r>
              <a:rPr lang="en-GB" sz="2600" b="1" dirty="0"/>
              <a:t>types of intellectual property</a:t>
            </a:r>
          </a:p>
          <a:p>
            <a:pPr marL="880110" lvl="1" indent="-514350">
              <a:buFont typeface="+mj-lt"/>
              <a:buAutoNum type="arabicPeriod"/>
            </a:pPr>
            <a:r>
              <a:rPr lang="en-GB" sz="2600" dirty="0"/>
              <a:t>Patents</a:t>
            </a:r>
          </a:p>
          <a:p>
            <a:pPr marL="880110" lvl="1" indent="-514350">
              <a:buFont typeface="+mj-lt"/>
              <a:buAutoNum type="arabicPeriod"/>
            </a:pPr>
            <a:r>
              <a:rPr lang="en-GB" sz="2600" dirty="0"/>
              <a:t>Trade marks</a:t>
            </a:r>
          </a:p>
          <a:p>
            <a:pPr marL="880110" lvl="1" indent="-514350">
              <a:buFont typeface="+mj-lt"/>
              <a:buAutoNum type="arabicPeriod"/>
            </a:pPr>
            <a:r>
              <a:rPr lang="en-GB" sz="2600" dirty="0" smtClean="0"/>
              <a:t>Copyright</a:t>
            </a:r>
            <a:endParaRPr lang="en-GB" sz="2600"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5625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381000"/>
          </a:xfrm>
        </p:spPr>
        <p:txBody>
          <a:bodyPr>
            <a:normAutofit fontScale="90000"/>
          </a:bodyPr>
          <a:lstStyle/>
          <a:p>
            <a:r>
              <a:rPr lang="en-US" dirty="0" smtClean="0"/>
              <a:t>Patents  </a:t>
            </a:r>
            <a:endParaRPr lang="en-US" dirty="0"/>
          </a:p>
        </p:txBody>
      </p:sp>
      <p:sp>
        <p:nvSpPr>
          <p:cNvPr id="3" name="Content Placeholder 2"/>
          <p:cNvSpPr>
            <a:spLocks noGrp="1"/>
          </p:cNvSpPr>
          <p:nvPr>
            <p:ph idx="1"/>
          </p:nvPr>
        </p:nvSpPr>
        <p:spPr>
          <a:xfrm>
            <a:off x="381000" y="1295400"/>
            <a:ext cx="8229600" cy="4846320"/>
          </a:xfrm>
        </p:spPr>
        <p:txBody>
          <a:bodyPr/>
          <a:lstStyle/>
          <a:p>
            <a:pPr marL="0" indent="0">
              <a:buNone/>
            </a:pPr>
            <a:r>
              <a:rPr lang="en-US" b="1" dirty="0"/>
              <a:t>Patent: </a:t>
            </a:r>
            <a:r>
              <a:rPr lang="en-US" dirty="0"/>
              <a:t>A grant made by a government that confers upon the creator of an invention the sole right to make, use, and sell that invention for a set period of time</a:t>
            </a:r>
          </a:p>
          <a:p>
            <a:pPr marL="0" indent="0">
              <a:buNone/>
            </a:pPr>
            <a:endParaRPr lang="en-US" sz="1000" b="1" dirty="0" smtClean="0"/>
          </a:p>
          <a:p>
            <a:pPr marL="0" indent="0">
              <a:buNone/>
            </a:pPr>
            <a:r>
              <a:rPr lang="en-US" b="1" dirty="0" smtClean="0"/>
              <a:t>To qualify for a patent the invention must meet three conditions:</a:t>
            </a:r>
          </a:p>
          <a:p>
            <a:pPr marL="880110" lvl="1" indent="-514350">
              <a:buFont typeface="+mj-lt"/>
              <a:buAutoNum type="arabicPeriod"/>
            </a:pPr>
            <a:r>
              <a:rPr lang="en-US" dirty="0"/>
              <a:t>N</a:t>
            </a:r>
            <a:r>
              <a:rPr lang="en-US" dirty="0" smtClean="0"/>
              <a:t>ovelty </a:t>
            </a:r>
          </a:p>
          <a:p>
            <a:pPr marL="880110" lvl="1" indent="-514350">
              <a:buFont typeface="+mj-lt"/>
              <a:buAutoNum type="arabicPeriod"/>
            </a:pPr>
            <a:r>
              <a:rPr lang="en-US" dirty="0" err="1" smtClean="0"/>
              <a:t>Nonobviousness</a:t>
            </a:r>
            <a:endParaRPr lang="en-US" dirty="0" smtClean="0"/>
          </a:p>
          <a:p>
            <a:pPr marL="880110" lvl="1" indent="-514350">
              <a:buFont typeface="+mj-lt"/>
              <a:buAutoNum type="arabicPeriod"/>
            </a:pPr>
            <a:r>
              <a:rPr lang="en-US" dirty="0"/>
              <a:t>S</a:t>
            </a:r>
            <a:r>
              <a:rPr lang="en-US" dirty="0" smtClean="0"/>
              <a:t>uitability </a:t>
            </a:r>
            <a:r>
              <a:rPr lang="en-US" dirty="0"/>
              <a:t>for industrial application</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3200399"/>
            <a:ext cx="2209800" cy="3593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353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04088"/>
            <a:ext cx="8229600" cy="667512"/>
          </a:xfrm>
        </p:spPr>
        <p:txBody>
          <a:bodyPr>
            <a:normAutofit fontScale="90000"/>
          </a:bodyPr>
          <a:lstStyle/>
          <a:p>
            <a:r>
              <a:rPr lang="en-US" dirty="0" smtClean="0"/>
              <a:t>What can you patent?</a:t>
            </a:r>
            <a:endParaRPr lang="en-US" dirty="0"/>
          </a:p>
        </p:txBody>
      </p:sp>
      <p:sp>
        <p:nvSpPr>
          <p:cNvPr id="5" name="Content Placeholder 4"/>
          <p:cNvSpPr>
            <a:spLocks noGrp="1"/>
          </p:cNvSpPr>
          <p:nvPr>
            <p:ph sz="half" idx="1"/>
          </p:nvPr>
        </p:nvSpPr>
        <p:spPr/>
        <p:txBody>
          <a:bodyPr>
            <a:normAutofit/>
          </a:bodyPr>
          <a:lstStyle/>
          <a:p>
            <a:pPr marL="0" indent="0">
              <a:buNone/>
            </a:pPr>
            <a:endParaRPr lang="en-US" sz="1600" dirty="0" smtClean="0">
              <a:hlinkClick r:id="rId2"/>
            </a:endParaRPr>
          </a:p>
          <a:p>
            <a:pPr marL="0" indent="0">
              <a:buNone/>
            </a:pPr>
            <a:endParaRPr lang="en-US" sz="1600" dirty="0">
              <a:hlinkClick r:id="rId2"/>
            </a:endParaRPr>
          </a:p>
          <a:p>
            <a:pPr marL="0" indent="0">
              <a:buNone/>
            </a:pPr>
            <a:endParaRPr lang="en-US" sz="1600" dirty="0" smtClean="0">
              <a:hlinkClick r:id="rId2"/>
            </a:endParaRPr>
          </a:p>
          <a:p>
            <a:pPr marL="0" indent="0">
              <a:buNone/>
            </a:pPr>
            <a:endParaRPr lang="en-US" sz="1600" dirty="0">
              <a:hlinkClick r:id="rId2"/>
            </a:endParaRPr>
          </a:p>
          <a:p>
            <a:pPr marL="0" indent="0">
              <a:buNone/>
            </a:pPr>
            <a:endParaRPr lang="en-US" sz="1600" dirty="0" smtClean="0">
              <a:hlinkClick r:id="rId2"/>
            </a:endParaRPr>
          </a:p>
          <a:p>
            <a:pPr marL="0" indent="0">
              <a:buNone/>
            </a:pPr>
            <a:endParaRPr lang="en-US" sz="1600" dirty="0">
              <a:hlinkClick r:id="rId2"/>
            </a:endParaRPr>
          </a:p>
          <a:p>
            <a:pPr marL="0" indent="0">
              <a:buNone/>
            </a:pPr>
            <a:endParaRPr lang="en-US" sz="1600" dirty="0" smtClean="0">
              <a:hlinkClick r:id="rId2"/>
            </a:endParaRPr>
          </a:p>
          <a:p>
            <a:pPr marL="0" indent="0">
              <a:buNone/>
            </a:pPr>
            <a:endParaRPr lang="en-US" sz="1600" dirty="0">
              <a:hlinkClick r:id="rId2"/>
            </a:endParaRPr>
          </a:p>
          <a:p>
            <a:pPr marL="0" indent="0">
              <a:buNone/>
            </a:pPr>
            <a:endParaRPr lang="en-US" sz="1600" dirty="0" smtClean="0">
              <a:hlinkClick r:id="rId2"/>
            </a:endParaRPr>
          </a:p>
          <a:p>
            <a:pPr marL="0" indent="0">
              <a:buNone/>
            </a:pPr>
            <a:endParaRPr lang="en-US" sz="1600" dirty="0">
              <a:hlinkClick r:id="rId2"/>
            </a:endParaRPr>
          </a:p>
          <a:p>
            <a:pPr marL="0" indent="0">
              <a:buNone/>
            </a:pPr>
            <a:endParaRPr lang="en-US" sz="1600" dirty="0" smtClean="0">
              <a:hlinkClick r:id="rId2"/>
            </a:endParaRPr>
          </a:p>
          <a:p>
            <a:pPr marL="0" indent="0">
              <a:buNone/>
            </a:pPr>
            <a:endParaRPr lang="en-US" sz="1600" dirty="0">
              <a:hlinkClick r:id="rId2"/>
            </a:endParaRPr>
          </a:p>
          <a:p>
            <a:pPr marL="0" indent="0">
              <a:buNone/>
            </a:pPr>
            <a:endParaRPr lang="en-US" sz="1600" dirty="0" smtClean="0">
              <a:hlinkClick r:id="rId2"/>
            </a:endParaRPr>
          </a:p>
          <a:p>
            <a:pPr marL="0" indent="0">
              <a:buNone/>
            </a:pPr>
            <a:endParaRPr lang="en-US" sz="1600" dirty="0" smtClean="0">
              <a:hlinkClick r:id="rId2"/>
            </a:endParaRPr>
          </a:p>
          <a:p>
            <a:pPr marL="0" indent="0">
              <a:buNone/>
            </a:pPr>
            <a:r>
              <a:rPr lang="en-US" sz="1600" dirty="0" smtClean="0">
                <a:hlinkClick r:id="rId2"/>
              </a:rPr>
              <a:t>http</a:t>
            </a:r>
            <a:r>
              <a:rPr lang="en-US" sz="1600" dirty="0">
                <a:hlinkClick r:id="rId2"/>
              </a:rPr>
              <a:t>://www.bananaguard.com/</a:t>
            </a:r>
            <a:endParaRPr lang="en-US" sz="1600" dirty="0"/>
          </a:p>
        </p:txBody>
      </p:sp>
      <p:pic>
        <p:nvPicPr>
          <p:cNvPr id="7"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53000" y="1676400"/>
            <a:ext cx="3124669" cy="443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447800"/>
            <a:ext cx="3505200" cy="422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262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Patent Law</a:t>
            </a:r>
            <a:endParaRPr lang="en-US" dirty="0"/>
          </a:p>
        </p:txBody>
      </p:sp>
      <p:sp>
        <p:nvSpPr>
          <p:cNvPr id="3" name="Content Placeholder 2"/>
          <p:cNvSpPr>
            <a:spLocks noGrp="1"/>
          </p:cNvSpPr>
          <p:nvPr>
            <p:ph idx="1"/>
          </p:nvPr>
        </p:nvSpPr>
        <p:spPr>
          <a:xfrm>
            <a:off x="457200" y="1295400"/>
            <a:ext cx="8229600" cy="5029200"/>
          </a:xfrm>
        </p:spPr>
        <p:txBody>
          <a:bodyPr>
            <a:normAutofit lnSpcReduction="10000"/>
          </a:bodyPr>
          <a:lstStyle/>
          <a:p>
            <a:pPr marL="0" indent="0">
              <a:buNone/>
            </a:pPr>
            <a:r>
              <a:rPr lang="en-US" dirty="0" smtClean="0"/>
              <a:t>In the 1970s, concern that the US was lagging behind other countries in innovation led to a series of strengthening amendments to patent law</a:t>
            </a:r>
          </a:p>
          <a:p>
            <a:pPr lvl="1"/>
            <a:r>
              <a:rPr lang="en-US" dirty="0" smtClean="0"/>
              <a:t>Strengthened protection</a:t>
            </a:r>
          </a:p>
          <a:p>
            <a:pPr lvl="1"/>
            <a:r>
              <a:rPr lang="en-US" dirty="0" smtClean="0"/>
              <a:t>Easier enforcement</a:t>
            </a:r>
          </a:p>
          <a:p>
            <a:pPr lvl="1"/>
            <a:r>
              <a:rPr lang="en-US" dirty="0" smtClean="0"/>
              <a:t>Longer patent terms</a:t>
            </a:r>
          </a:p>
          <a:p>
            <a:pPr lvl="1"/>
            <a:r>
              <a:rPr lang="en-US" dirty="0" smtClean="0"/>
              <a:t>Extension to software, biotech, and business </a:t>
            </a:r>
            <a:r>
              <a:rPr lang="en-US" dirty="0" smtClean="0"/>
              <a:t>methods</a:t>
            </a:r>
          </a:p>
          <a:p>
            <a:pPr lvl="2"/>
            <a:r>
              <a:rPr lang="en-US" sz="1900" b="1" dirty="0"/>
              <a:t>B</a:t>
            </a:r>
            <a:r>
              <a:rPr lang="en-US" sz="1900" b="1" dirty="0" smtClean="0"/>
              <a:t>usiness method example</a:t>
            </a:r>
            <a:r>
              <a:rPr lang="en-US" sz="1900" dirty="0" smtClean="0"/>
              <a:t>: (U.S. Pat No. 5,960,411) Amazon.com “1-click” system that allows customers to bypass address and credit card forms because Amazon can get this information from their account.</a:t>
            </a:r>
            <a:endParaRPr lang="en-US" sz="1900" dirty="0" smtClean="0"/>
          </a:p>
          <a:p>
            <a:r>
              <a:rPr lang="en-US" dirty="0" smtClean="0"/>
              <a:t>The result was a surge in the number of patent applications </a:t>
            </a:r>
            <a:r>
              <a:rPr lang="en-US" dirty="0"/>
              <a:t>f</a:t>
            </a:r>
            <a:r>
              <a:rPr lang="en-US" dirty="0" smtClean="0"/>
              <a:t>rom the early 1980s to the present day</a:t>
            </a:r>
          </a:p>
        </p:txBody>
      </p:sp>
    </p:spTree>
    <p:extLst>
      <p:ext uri="{BB962C8B-B14F-4D97-AF65-F5344CB8AC3E}">
        <p14:creationId xmlns:p14="http://schemas.microsoft.com/office/powerpoint/2010/main" val="136322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a:t>Patent Theory</a:t>
            </a:r>
          </a:p>
        </p:txBody>
      </p:sp>
      <p:sp>
        <p:nvSpPr>
          <p:cNvPr id="3" name="Content Placeholder 2"/>
          <p:cNvSpPr>
            <a:spLocks noGrp="1"/>
          </p:cNvSpPr>
          <p:nvPr>
            <p:ph idx="1"/>
          </p:nvPr>
        </p:nvSpPr>
        <p:spPr>
          <a:xfrm>
            <a:off x="457200" y="1447800"/>
            <a:ext cx="8229600" cy="4876800"/>
          </a:xfrm>
        </p:spPr>
        <p:txBody>
          <a:bodyPr/>
          <a:lstStyle/>
          <a:p>
            <a:pPr marL="0" indent="0">
              <a:buNone/>
            </a:pPr>
            <a:r>
              <a:rPr lang="en-GB" b="1" dirty="0" smtClean="0"/>
              <a:t>A </a:t>
            </a:r>
            <a:r>
              <a:rPr lang="en-GB" b="1" dirty="0"/>
              <a:t>drastic process </a:t>
            </a:r>
            <a:r>
              <a:rPr lang="en-GB" b="1" dirty="0" smtClean="0"/>
              <a:t>innovation </a:t>
            </a:r>
            <a:r>
              <a:rPr lang="en-GB" dirty="0" smtClean="0"/>
              <a:t>– </a:t>
            </a:r>
            <a:r>
              <a:rPr lang="en-GB" dirty="0" err="1" smtClean="0"/>
              <a:t>Greenhalgh</a:t>
            </a:r>
            <a:r>
              <a:rPr lang="en-GB" dirty="0" smtClean="0"/>
              <a:t>, Figure 2.1</a:t>
            </a:r>
          </a:p>
          <a:p>
            <a:pPr marL="0" indent="0">
              <a:buNone/>
            </a:pPr>
            <a:endParaRPr lang="en-GB" dirty="0"/>
          </a:p>
          <a:p>
            <a:pPr marL="0" indent="0">
              <a:buNone/>
            </a:pPr>
            <a:endParaRPr lang="en-US" dirty="0"/>
          </a:p>
        </p:txBody>
      </p:sp>
      <p:pic>
        <p:nvPicPr>
          <p:cNvPr id="4" name="Picture 2" descr="Fig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09800"/>
            <a:ext cx="5715000" cy="416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9446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38200"/>
          </a:xfrm>
        </p:spPr>
        <p:txBody>
          <a:bodyPr>
            <a:normAutofit/>
          </a:bodyPr>
          <a:lstStyle/>
          <a:p>
            <a:r>
              <a:rPr lang="en-GB" sz="4000" dirty="0"/>
              <a:t>A drastic </a:t>
            </a:r>
            <a:r>
              <a:rPr lang="en-GB" sz="4000" dirty="0" smtClean="0"/>
              <a:t>product innovation!</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752600"/>
            <a:ext cx="5000625" cy="4000500"/>
          </a:xfrm>
        </p:spPr>
      </p:pic>
    </p:spTree>
    <p:extLst>
      <p:ext uri="{BB962C8B-B14F-4D97-AF65-F5344CB8AC3E}">
        <p14:creationId xmlns:p14="http://schemas.microsoft.com/office/powerpoint/2010/main" val="2603878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Patent Theory</a:t>
            </a:r>
            <a:endParaRPr lang="en-US" dirty="0"/>
          </a:p>
        </p:txBody>
      </p:sp>
      <p:sp>
        <p:nvSpPr>
          <p:cNvPr id="3" name="Content Placeholder 2"/>
          <p:cNvSpPr>
            <a:spLocks noGrp="1"/>
          </p:cNvSpPr>
          <p:nvPr>
            <p:ph idx="1"/>
          </p:nvPr>
        </p:nvSpPr>
        <p:spPr>
          <a:xfrm>
            <a:off x="457200" y="1524000"/>
            <a:ext cx="8229600" cy="4800600"/>
          </a:xfrm>
        </p:spPr>
        <p:txBody>
          <a:bodyPr/>
          <a:lstStyle/>
          <a:p>
            <a:pPr marL="0" indent="0">
              <a:buNone/>
            </a:pPr>
            <a:r>
              <a:rPr lang="en-US" b="1" dirty="0" smtClean="0"/>
              <a:t>Stronger patents stimulate innovation, encourage firms to disclose their inventions and facilitate efficient technology transfer</a:t>
            </a:r>
            <a:endParaRPr lang="en-US" b="1" dirty="0"/>
          </a:p>
          <a:p>
            <a:pPr marL="0" indent="0">
              <a:buNone/>
            </a:pPr>
            <a:endParaRPr lang="en-US" dirty="0"/>
          </a:p>
          <a:p>
            <a:pPr marL="0" indent="0">
              <a:buNone/>
            </a:pPr>
            <a:r>
              <a:rPr lang="en-US" dirty="0" smtClean="0"/>
              <a:t>New research questions this relationship between patents and innovation</a:t>
            </a:r>
          </a:p>
          <a:p>
            <a:pPr marL="0" indent="0">
              <a:buNone/>
            </a:pPr>
            <a:endParaRPr lang="en-US" dirty="0"/>
          </a:p>
          <a:p>
            <a:pPr marL="0" indent="0">
              <a:buNone/>
            </a:pPr>
            <a:r>
              <a:rPr lang="en-US" sz="1800" dirty="0" smtClean="0"/>
              <a:t>Possible inverted U curve for patent strength</a:t>
            </a:r>
          </a:p>
          <a:p>
            <a:pPr marL="0" indent="0">
              <a:buNone/>
            </a:pPr>
            <a:endParaRPr lang="en-US" sz="1800" dirty="0"/>
          </a:p>
          <a:p>
            <a:pPr marL="0" indent="0">
              <a:buNone/>
            </a:pPr>
            <a:r>
              <a:rPr lang="en-US" sz="1800" b="1" dirty="0" smtClean="0"/>
              <a:t>Where is the USA on this curve?</a:t>
            </a:r>
          </a:p>
        </p:txBody>
      </p:sp>
      <p:cxnSp>
        <p:nvCxnSpPr>
          <p:cNvPr id="7" name="Straight Arrow Connector 6"/>
          <p:cNvCxnSpPr/>
          <p:nvPr/>
        </p:nvCxnSpPr>
        <p:spPr>
          <a:xfrm flipV="1">
            <a:off x="5562600" y="3962400"/>
            <a:ext cx="0" cy="2057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562600" y="5943600"/>
            <a:ext cx="2743200" cy="76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5845126" y="4346825"/>
            <a:ext cx="1681089" cy="1357624"/>
          </a:xfrm>
          <a:custGeom>
            <a:avLst/>
            <a:gdLst>
              <a:gd name="connsiteX0" fmla="*/ 0 w 1681089"/>
              <a:gd name="connsiteY0" fmla="*/ 1357624 h 1357624"/>
              <a:gd name="connsiteX1" fmla="*/ 689317 w 1681089"/>
              <a:gd name="connsiteY1" fmla="*/ 92 h 1357624"/>
              <a:gd name="connsiteX2" fmla="*/ 1681089 w 1681089"/>
              <a:gd name="connsiteY2" fmla="*/ 1287286 h 1357624"/>
            </a:gdLst>
            <a:ahLst/>
            <a:cxnLst>
              <a:cxn ang="0">
                <a:pos x="connsiteX0" y="connsiteY0"/>
              </a:cxn>
              <a:cxn ang="0">
                <a:pos x="connsiteX1" y="connsiteY1"/>
              </a:cxn>
              <a:cxn ang="0">
                <a:pos x="connsiteX2" y="connsiteY2"/>
              </a:cxn>
            </a:cxnLst>
            <a:rect l="l" t="t" r="r" b="b"/>
            <a:pathLst>
              <a:path w="1681089" h="1357624">
                <a:moveTo>
                  <a:pt x="0" y="1357624"/>
                </a:moveTo>
                <a:cubicBezTo>
                  <a:pt x="204568" y="684719"/>
                  <a:pt x="409136" y="11815"/>
                  <a:pt x="689317" y="92"/>
                </a:cubicBezTo>
                <a:cubicBezTo>
                  <a:pt x="969498" y="-11631"/>
                  <a:pt x="1509932" y="1091511"/>
                  <a:pt x="1681089" y="12872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25926" y="3962400"/>
            <a:ext cx="1219200" cy="523220"/>
          </a:xfrm>
          <a:prstGeom prst="rect">
            <a:avLst/>
          </a:prstGeom>
          <a:noFill/>
        </p:spPr>
        <p:txBody>
          <a:bodyPr wrap="square" rtlCol="0">
            <a:spAutoFit/>
          </a:bodyPr>
          <a:lstStyle/>
          <a:p>
            <a:r>
              <a:rPr lang="en-US" sz="1400" dirty="0" smtClean="0"/>
              <a:t>Social Welfare</a:t>
            </a:r>
            <a:endParaRPr lang="en-US" sz="1400" dirty="0"/>
          </a:p>
        </p:txBody>
      </p:sp>
      <p:sp>
        <p:nvSpPr>
          <p:cNvPr id="14" name="TextBox 13"/>
          <p:cNvSpPr txBox="1"/>
          <p:nvPr/>
        </p:nvSpPr>
        <p:spPr>
          <a:xfrm>
            <a:off x="7696200" y="5334000"/>
            <a:ext cx="1219200" cy="523220"/>
          </a:xfrm>
          <a:prstGeom prst="rect">
            <a:avLst/>
          </a:prstGeom>
          <a:noFill/>
        </p:spPr>
        <p:txBody>
          <a:bodyPr wrap="square" rtlCol="0">
            <a:spAutoFit/>
          </a:bodyPr>
          <a:lstStyle/>
          <a:p>
            <a:r>
              <a:rPr lang="en-US" sz="1400" dirty="0" smtClean="0"/>
              <a:t>Strength of Patent Law</a:t>
            </a:r>
            <a:endParaRPr lang="en-US" sz="1400" dirty="0"/>
          </a:p>
        </p:txBody>
      </p:sp>
    </p:spTree>
    <p:extLst>
      <p:ext uri="{BB962C8B-B14F-4D97-AF65-F5344CB8AC3E}">
        <p14:creationId xmlns:p14="http://schemas.microsoft.com/office/powerpoint/2010/main" val="8150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3294</TotalTime>
  <Words>782</Words>
  <Application>Microsoft Office PowerPoint</Application>
  <PresentationFormat>On-screen Show (4:3)</PresentationFormat>
  <Paragraphs>135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EBGN 320 – Economics and Technology</vt:lpstr>
      <vt:lpstr>For Friday 1/25/2013</vt:lpstr>
      <vt:lpstr>Intellectual Property Rights</vt:lpstr>
      <vt:lpstr>Patents  </vt:lpstr>
      <vt:lpstr>What can you patent?</vt:lpstr>
      <vt:lpstr>Patent Law</vt:lpstr>
      <vt:lpstr>Patent Theory</vt:lpstr>
      <vt:lpstr>A drastic product innovation!</vt:lpstr>
      <vt:lpstr>Patent Theory</vt:lpstr>
      <vt:lpstr>The Patent System Tradeoffs</vt:lpstr>
      <vt:lpstr>Social Costs of Patents</vt:lpstr>
      <vt:lpstr>Social Benefits of Patents</vt:lpstr>
      <vt:lpstr>Strategic Patenting</vt:lpstr>
      <vt:lpstr>Patents and Tech Transfer</vt:lpstr>
      <vt:lpstr>Leahy-Smith America Invents Act (AIA)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EBGN 320 – Economics and Technology</dc:title>
  <dc:creator>Donal</dc:creator>
  <cp:lastModifiedBy>Donal O'Sullivan</cp:lastModifiedBy>
  <cp:revision>222</cp:revision>
  <cp:lastPrinted>2012-03-19T18:04:10Z</cp:lastPrinted>
  <dcterms:created xsi:type="dcterms:W3CDTF">2012-01-16T16:07:42Z</dcterms:created>
  <dcterms:modified xsi:type="dcterms:W3CDTF">2013-01-21T17:56:01Z</dcterms:modified>
</cp:coreProperties>
</file>