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handoutMasterIdLst>
    <p:handoutMasterId r:id="rId29"/>
  </p:handoutMasterIdLst>
  <p:sldIdLst>
    <p:sldId id="256" r:id="rId2"/>
    <p:sldId id="257" r:id="rId3"/>
    <p:sldId id="258" r:id="rId4"/>
    <p:sldId id="259" r:id="rId5"/>
    <p:sldId id="261" r:id="rId6"/>
    <p:sldId id="260" r:id="rId7"/>
    <p:sldId id="262" r:id="rId8"/>
    <p:sldId id="263" r:id="rId9"/>
    <p:sldId id="264" r:id="rId10"/>
    <p:sldId id="266" r:id="rId11"/>
    <p:sldId id="265"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5" d="100"/>
          <a:sy n="135" d="100"/>
        </p:scale>
        <p:origin x="-924" y="5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1/23/2013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42B6498D-9958-4C81-BABB-90EAE3B49378}" type="datetimeFigureOut">
              <a:rPr lang="en-US" smtClean="0"/>
              <a:t>1/23/2013</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363"/>
            <a:ext cx="5486400" cy="4191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7138"/>
            <a:ext cx="29718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5137"/>
          </a:xfrm>
          <a:prstGeom prst="rect">
            <a:avLst/>
          </a:prstGeom>
        </p:spPr>
        <p:txBody>
          <a:bodyPr vert="horz" lIns="91440" tIns="45720" rIns="91440" bIns="45720" rtlCol="0" anchor="b"/>
          <a:lstStyle>
            <a:lvl1pPr algn="r">
              <a:defRPr sz="1200"/>
            </a:lvl1pPr>
          </a:lstStyle>
          <a:p>
            <a:fld id="{7016134B-CE54-4141-B740-6C2C20349EC8}" type="slidenum">
              <a:rPr lang="en-US" smtClean="0"/>
              <a:t>‹#›</a:t>
            </a:fld>
            <a:endParaRPr lang="en-US"/>
          </a:p>
        </p:txBody>
      </p:sp>
    </p:spTree>
    <p:extLst>
      <p:ext uri="{BB962C8B-B14F-4D97-AF65-F5344CB8AC3E}">
        <p14:creationId xmlns:p14="http://schemas.microsoft.com/office/powerpoint/2010/main" val="2409720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1/23/2013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1/23/2013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1/23/2013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1/23/2013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1/23/2013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b="1" dirty="0"/>
              <a:t>Trademarks and Trade </a:t>
            </a:r>
            <a:r>
              <a:rPr lang="en-US" sz="1800" b="1" dirty="0" smtClean="0"/>
              <a:t>Secrets </a:t>
            </a:r>
          </a:p>
          <a:p>
            <a:r>
              <a:rPr lang="en-US" sz="1600" dirty="0" smtClean="0"/>
              <a:t>January 23, 2013</a:t>
            </a:r>
            <a:endParaRPr lang="en-US" sz="1600"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a:t>Trade Secret vs. Patent</a:t>
            </a:r>
          </a:p>
        </p:txBody>
      </p:sp>
      <p:sp>
        <p:nvSpPr>
          <p:cNvPr id="3" name="Content Placeholder 2"/>
          <p:cNvSpPr>
            <a:spLocks noGrp="1"/>
          </p:cNvSpPr>
          <p:nvPr>
            <p:ph idx="1"/>
          </p:nvPr>
        </p:nvSpPr>
        <p:spPr/>
        <p:txBody>
          <a:bodyPr/>
          <a:lstStyle/>
          <a:p>
            <a:pPr marL="0" lvl="1" indent="0">
              <a:buClr>
                <a:schemeClr val="accent3"/>
              </a:buClr>
              <a:buSzPct val="95000"/>
              <a:buNone/>
            </a:pPr>
            <a:r>
              <a:rPr lang="en-US" dirty="0"/>
              <a:t>A</a:t>
            </a:r>
            <a:r>
              <a:rPr lang="en-US" dirty="0" smtClean="0"/>
              <a:t>s </a:t>
            </a:r>
            <a:r>
              <a:rPr lang="en-US" dirty="0"/>
              <a:t>patent law cannot be tailored to cover every case, </a:t>
            </a:r>
            <a:r>
              <a:rPr lang="en-US" dirty="0" smtClean="0"/>
              <a:t>trade </a:t>
            </a:r>
            <a:r>
              <a:rPr lang="en-US" dirty="0"/>
              <a:t>secret </a:t>
            </a:r>
            <a:r>
              <a:rPr lang="en-US" dirty="0" smtClean="0"/>
              <a:t>law </a:t>
            </a:r>
            <a:r>
              <a:rPr lang="en-US" dirty="0"/>
              <a:t>supplements patent </a:t>
            </a:r>
            <a:r>
              <a:rPr lang="en-US" dirty="0" smtClean="0"/>
              <a:t>law particularly for cases where:</a:t>
            </a:r>
          </a:p>
          <a:p>
            <a:pPr marL="0" lvl="1" indent="0">
              <a:buClr>
                <a:schemeClr val="accent3"/>
              </a:buClr>
              <a:buSzPct val="95000"/>
              <a:buNone/>
            </a:pPr>
            <a:endParaRPr lang="en-US" dirty="0" smtClean="0"/>
          </a:p>
          <a:p>
            <a:pPr marL="1005840" lvl="3" indent="-457200">
              <a:buSzPct val="95000"/>
              <a:buFont typeface="+mj-lt"/>
              <a:buAutoNum type="arabicPeriod"/>
            </a:pPr>
            <a:r>
              <a:rPr lang="en-US" sz="2400" dirty="0" smtClean="0"/>
              <a:t>The patent is too costly</a:t>
            </a:r>
          </a:p>
          <a:p>
            <a:pPr marL="1005840" lvl="3" indent="-457200">
              <a:buSzPct val="95000"/>
              <a:buFont typeface="+mj-lt"/>
              <a:buAutoNum type="arabicPeriod"/>
            </a:pPr>
            <a:r>
              <a:rPr lang="en-US" sz="2400" dirty="0" smtClean="0"/>
              <a:t>The invention is too valuable</a:t>
            </a:r>
          </a:p>
          <a:p>
            <a:pPr marL="1005840" lvl="3" indent="-457200">
              <a:buSzPct val="95000"/>
              <a:buFont typeface="+mj-lt"/>
              <a:buAutoNum type="arabicPeriod"/>
            </a:pPr>
            <a:r>
              <a:rPr lang="en-US" sz="2400" dirty="0" smtClean="0"/>
              <a:t>The invention is seen as obvious</a:t>
            </a:r>
            <a:endParaRPr lang="en-US" sz="2400" dirty="0"/>
          </a:p>
          <a:p>
            <a:endParaRPr lang="en-US" dirty="0"/>
          </a:p>
        </p:txBody>
      </p:sp>
    </p:spTree>
    <p:extLst>
      <p:ext uri="{BB962C8B-B14F-4D97-AF65-F5344CB8AC3E}">
        <p14:creationId xmlns:p14="http://schemas.microsoft.com/office/powerpoint/2010/main" val="226511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smtClean="0"/>
              <a:t>Limitations of Trade Secret Law</a:t>
            </a:r>
            <a:endParaRPr lang="en-US" sz="4000" dirty="0"/>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pPr marL="0" indent="0">
              <a:buNone/>
            </a:pPr>
            <a:r>
              <a:rPr lang="en-US" b="1" dirty="0" smtClean="0"/>
              <a:t>Why is trade secret law limited to theft?</a:t>
            </a:r>
          </a:p>
          <a:p>
            <a:pPr marL="0" indent="0">
              <a:buNone/>
            </a:pPr>
            <a:endParaRPr lang="en-US" b="1" dirty="0" smtClean="0"/>
          </a:p>
          <a:p>
            <a:pPr marL="0" indent="0">
              <a:buNone/>
            </a:pPr>
            <a:r>
              <a:rPr lang="en-US" dirty="0" smtClean="0"/>
              <a:t>The cooperative nature of information production requires a balance between access to other’s information and protection of own information</a:t>
            </a:r>
          </a:p>
          <a:p>
            <a:pPr marL="0" indent="0">
              <a:buNone/>
            </a:pPr>
            <a:endParaRPr lang="en-US" dirty="0"/>
          </a:p>
          <a:p>
            <a:r>
              <a:rPr lang="en-US" dirty="0" smtClean="0"/>
              <a:t>The law manages these inconsistent desires by </a:t>
            </a:r>
            <a:r>
              <a:rPr lang="en-US" b="1" dirty="0" smtClean="0"/>
              <a:t>prohibiting only the most costly </a:t>
            </a:r>
            <a:r>
              <a:rPr lang="en-US" dirty="0" smtClean="0"/>
              <a:t>means of unmasking commercial secrets</a:t>
            </a:r>
          </a:p>
          <a:p>
            <a:pPr lvl="1"/>
            <a:r>
              <a:rPr lang="en-US" dirty="0" smtClean="0"/>
              <a:t>E.g., </a:t>
            </a:r>
            <a:r>
              <a:rPr lang="en-US" b="1" dirty="0" smtClean="0"/>
              <a:t>Costly defensive measures </a:t>
            </a:r>
            <a:r>
              <a:rPr lang="en-US" dirty="0" smtClean="0"/>
              <a:t>- if the law did not enforce employee confidentiality agreements, companies would be forced to go to great and expensive lengths to separate employees from attaining complete information</a:t>
            </a:r>
          </a:p>
          <a:p>
            <a:r>
              <a:rPr lang="en-US" dirty="0" smtClean="0"/>
              <a:t>Also, theft (while a public welfare gain in this case) reduces the incentive to invent</a:t>
            </a:r>
            <a:endParaRPr lang="en-US" dirty="0"/>
          </a:p>
        </p:txBody>
      </p:sp>
    </p:spTree>
    <p:extLst>
      <p:ext uri="{BB962C8B-B14F-4D97-AF65-F5344CB8AC3E}">
        <p14:creationId xmlns:p14="http://schemas.microsoft.com/office/powerpoint/2010/main" val="313038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5400" dirty="0"/>
              <a:t>Limitations of Trade Secret Law</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marL="0" indent="0">
              <a:buNone/>
            </a:pPr>
            <a:r>
              <a:rPr lang="en-US" b="1" dirty="0" smtClean="0"/>
              <a:t>Why not prevent reverse engineering too?</a:t>
            </a:r>
          </a:p>
          <a:p>
            <a:pPr marL="0" indent="0">
              <a:buNone/>
            </a:pPr>
            <a:endParaRPr lang="en-US" b="1" dirty="0"/>
          </a:p>
          <a:p>
            <a:pPr lvl="1"/>
            <a:r>
              <a:rPr lang="en-US" dirty="0" smtClean="0"/>
              <a:t>The social benefits outweigh the social costs!</a:t>
            </a:r>
          </a:p>
          <a:p>
            <a:pPr lvl="1"/>
            <a:r>
              <a:rPr lang="en-US" dirty="0" smtClean="0"/>
              <a:t>Other firms gain information from reverse engineering in a similar way to disclosure with patenting</a:t>
            </a:r>
          </a:p>
          <a:p>
            <a:pPr lvl="1"/>
            <a:r>
              <a:rPr lang="en-US" dirty="0" smtClean="0"/>
              <a:t>Other firms may improve on the invention and generate new knowledge</a:t>
            </a:r>
          </a:p>
          <a:p>
            <a:pPr lvl="1"/>
            <a:r>
              <a:rPr lang="en-US" dirty="0" smtClean="0"/>
              <a:t>Savings from absence of litigation over legal protection</a:t>
            </a:r>
          </a:p>
          <a:p>
            <a:pPr lvl="1"/>
            <a:r>
              <a:rPr lang="en-US" dirty="0" smtClean="0"/>
              <a:t>There is a cost associated with reverse engineering and this cuts down on free-riding</a:t>
            </a:r>
          </a:p>
          <a:p>
            <a:pPr marL="393192"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95393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800" dirty="0"/>
              <a:t>Limitations of Trade Secret Law</a:t>
            </a:r>
            <a:endParaRPr lang="en-US" dirty="0"/>
          </a:p>
        </p:txBody>
      </p:sp>
      <p:sp>
        <p:nvSpPr>
          <p:cNvPr id="3" name="Content Placeholder 2"/>
          <p:cNvSpPr>
            <a:spLocks noGrp="1"/>
          </p:cNvSpPr>
          <p:nvPr>
            <p:ph idx="1"/>
          </p:nvPr>
        </p:nvSpPr>
        <p:spPr>
          <a:xfrm>
            <a:off x="457200" y="1524000"/>
            <a:ext cx="8229600" cy="4800600"/>
          </a:xfrm>
        </p:spPr>
        <p:txBody>
          <a:bodyPr>
            <a:normAutofit fontScale="85000" lnSpcReduction="10000"/>
          </a:bodyPr>
          <a:lstStyle/>
          <a:p>
            <a:pPr marL="0" indent="0">
              <a:buNone/>
            </a:pPr>
            <a:r>
              <a:rPr lang="en-US" b="1" dirty="0" smtClean="0"/>
              <a:t>Theft </a:t>
            </a:r>
            <a:r>
              <a:rPr lang="en-US" b="1" dirty="0"/>
              <a:t>and reverse engineering are substitute ways for a competitor to acquire an </a:t>
            </a:r>
            <a:r>
              <a:rPr lang="en-US" b="1" dirty="0" smtClean="0"/>
              <a:t>invention</a:t>
            </a:r>
          </a:p>
          <a:p>
            <a:pPr lvl="1"/>
            <a:r>
              <a:rPr lang="en-US" b="1" dirty="0" smtClean="0">
                <a:solidFill>
                  <a:srgbClr val="FF0000"/>
                </a:solidFill>
              </a:rPr>
              <a:t>Trade secret law encourages the reverse engineering approach</a:t>
            </a:r>
          </a:p>
          <a:p>
            <a:pPr marL="0" indent="0">
              <a:buNone/>
            </a:pPr>
            <a:endParaRPr lang="en-US" dirty="0"/>
          </a:p>
          <a:p>
            <a:pPr marL="0" indent="0">
              <a:buNone/>
            </a:pPr>
            <a:r>
              <a:rPr lang="en-US" u="sng" dirty="0" smtClean="0"/>
              <a:t>A law that forbid both forms of acquiring trade secrets would be:</a:t>
            </a:r>
          </a:p>
          <a:p>
            <a:pPr marL="514350" indent="-514350">
              <a:buFont typeface="+mj-lt"/>
              <a:buAutoNum type="arabicPeriod"/>
            </a:pPr>
            <a:r>
              <a:rPr lang="en-US" dirty="0" smtClean="0"/>
              <a:t>Similar to copyright law (which penalizes copying) but stronger as it also protects ideas</a:t>
            </a:r>
          </a:p>
          <a:p>
            <a:pPr marL="1062990" lvl="4" indent="-514350">
              <a:buSzPct val="95000"/>
            </a:pPr>
            <a:r>
              <a:rPr lang="en-US" dirty="0"/>
              <a:t>Not worried about copying because there is a cost associated with reverse </a:t>
            </a:r>
            <a:r>
              <a:rPr lang="en-US" dirty="0" smtClean="0"/>
              <a:t>engineering</a:t>
            </a:r>
          </a:p>
          <a:p>
            <a:pPr marL="514350" indent="-514350">
              <a:buFont typeface="+mj-lt"/>
              <a:buAutoNum type="arabicPeriod"/>
            </a:pPr>
            <a:r>
              <a:rPr lang="en-US" dirty="0" smtClean="0"/>
              <a:t>Possibly stronger than patent law because of the unlimited term – although it would not prevent independent discovery</a:t>
            </a:r>
          </a:p>
          <a:p>
            <a:pPr marL="0" indent="0">
              <a:buNone/>
            </a:pPr>
            <a:endParaRPr lang="en-US" dirty="0" smtClean="0"/>
          </a:p>
          <a:p>
            <a:pPr marL="0" indent="0">
              <a:buNone/>
            </a:pPr>
            <a:r>
              <a:rPr lang="en-US" b="1" dirty="0" smtClean="0"/>
              <a:t>Thus, trade secret law is stronger than copyright law, but weaker than patent law</a:t>
            </a:r>
          </a:p>
          <a:p>
            <a:endParaRPr lang="en-US" dirty="0" smtClean="0"/>
          </a:p>
          <a:p>
            <a:pPr marL="0" indent="0">
              <a:buNone/>
            </a:pPr>
            <a:endParaRPr lang="en-US" dirty="0"/>
          </a:p>
        </p:txBody>
      </p:sp>
    </p:spTree>
    <p:extLst>
      <p:ext uri="{BB962C8B-B14F-4D97-AF65-F5344CB8AC3E}">
        <p14:creationId xmlns:p14="http://schemas.microsoft.com/office/powerpoint/2010/main" val="343047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b="1" dirty="0" smtClean="0"/>
              <a:t>Copyright Law and </a:t>
            </a:r>
            <a:r>
              <a:rPr lang="en-US" sz="1800" b="1" dirty="0" smtClean="0"/>
              <a:t>Economics</a:t>
            </a:r>
          </a:p>
          <a:p>
            <a:r>
              <a:rPr lang="en-US" sz="1600" dirty="0" smtClean="0"/>
              <a:t>January 23</a:t>
            </a:r>
            <a:r>
              <a:rPr lang="en-US" sz="1600" dirty="0" smtClean="0"/>
              <a:t>, 2013</a:t>
            </a:r>
            <a:endParaRPr lang="en-US" sz="1600" dirty="0"/>
          </a:p>
        </p:txBody>
      </p:sp>
    </p:spTree>
    <p:extLst>
      <p:ext uri="{BB962C8B-B14F-4D97-AF65-F5344CB8AC3E}">
        <p14:creationId xmlns:p14="http://schemas.microsoft.com/office/powerpoint/2010/main" val="4146595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Copyright ©</a:t>
            </a:r>
            <a:endParaRPr lang="en-US" dirty="0"/>
          </a:p>
        </p:txBody>
      </p:sp>
      <p:sp>
        <p:nvSpPr>
          <p:cNvPr id="3" name="Content Placeholder 2"/>
          <p:cNvSpPr>
            <a:spLocks noGrp="1"/>
          </p:cNvSpPr>
          <p:nvPr>
            <p:ph idx="1"/>
          </p:nvPr>
        </p:nvSpPr>
        <p:spPr>
          <a:xfrm>
            <a:off x="457200" y="1600200"/>
            <a:ext cx="8229600" cy="4724400"/>
          </a:xfrm>
        </p:spPr>
        <p:txBody>
          <a:bodyPr/>
          <a:lstStyle/>
          <a:p>
            <a:pPr marL="0" indent="0">
              <a:buNone/>
            </a:pPr>
            <a:r>
              <a:rPr lang="en-US" b="1" dirty="0" smtClean="0"/>
              <a:t>What new songs did Elvis release last year?</a:t>
            </a:r>
          </a:p>
          <a:p>
            <a:pPr marL="0" indent="0">
              <a:buNone/>
            </a:pPr>
            <a:endParaRPr lang="en-US" dirty="0" smtClean="0"/>
          </a:p>
          <a:p>
            <a:pPr marL="0" indent="0">
              <a:buNone/>
            </a:pPr>
            <a:r>
              <a:rPr lang="en-US" dirty="0" smtClean="0"/>
              <a:t>None</a:t>
            </a:r>
          </a:p>
          <a:p>
            <a:pPr marL="0" indent="0">
              <a:buNone/>
            </a:pPr>
            <a:endParaRPr lang="en-US"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How much money did Elvis make last year?</a:t>
            </a:r>
            <a:endParaRPr lang="en-US" dirty="0" smtClean="0"/>
          </a:p>
          <a:p>
            <a:pPr marL="0" indent="0">
              <a:buNone/>
            </a:pPr>
            <a:r>
              <a:rPr lang="en-US" dirty="0" smtClean="0"/>
              <a:t>$55 million</a:t>
            </a:r>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2133600"/>
            <a:ext cx="2095500" cy="2705100"/>
          </a:xfrm>
          <a:prstGeom prst="rect">
            <a:avLst/>
          </a:prstGeom>
        </p:spPr>
      </p:pic>
    </p:spTree>
    <p:extLst>
      <p:ext uri="{BB962C8B-B14F-4D97-AF65-F5344CB8AC3E}">
        <p14:creationId xmlns:p14="http://schemas.microsoft.com/office/powerpoint/2010/main" val="30097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Patent and Copyright</a:t>
            </a:r>
            <a:endParaRPr lang="en-US" dirty="0"/>
          </a:p>
        </p:txBody>
      </p:sp>
      <p:sp>
        <p:nvSpPr>
          <p:cNvPr id="3" name="Content Placeholder 2"/>
          <p:cNvSpPr>
            <a:spLocks noGrp="1"/>
          </p:cNvSpPr>
          <p:nvPr>
            <p:ph idx="1"/>
          </p:nvPr>
        </p:nvSpPr>
        <p:spPr/>
        <p:txBody>
          <a:bodyPr/>
          <a:lstStyle/>
          <a:p>
            <a:pPr marL="0" indent="0">
              <a:buNone/>
            </a:pPr>
            <a:r>
              <a:rPr lang="en-US" b="1" dirty="0" smtClean="0"/>
              <a:t>Patent: </a:t>
            </a:r>
            <a:r>
              <a:rPr lang="en-US" dirty="0" smtClean="0"/>
              <a:t>A </a:t>
            </a:r>
            <a:r>
              <a:rPr lang="en-US" dirty="0"/>
              <a:t>grant made by a government that confers upon the creator of an invention the sole right to make, use, </a:t>
            </a:r>
            <a:r>
              <a:rPr lang="en-US" dirty="0" smtClean="0"/>
              <a:t>and </a:t>
            </a:r>
            <a:r>
              <a:rPr lang="en-US" dirty="0"/>
              <a:t>sell that invention for a set period of </a:t>
            </a:r>
            <a:r>
              <a:rPr lang="en-US" dirty="0" smtClean="0"/>
              <a:t>time</a:t>
            </a:r>
          </a:p>
          <a:p>
            <a:pPr marL="0" indent="0">
              <a:buNone/>
            </a:pPr>
            <a:endParaRPr lang="en-US" dirty="0"/>
          </a:p>
          <a:p>
            <a:pPr marL="0" indent="0">
              <a:buNone/>
            </a:pPr>
            <a:r>
              <a:rPr lang="en-US" b="1" dirty="0" smtClean="0"/>
              <a:t>Copyright: </a:t>
            </a:r>
            <a:r>
              <a:rPr lang="en-US" dirty="0" smtClean="0"/>
              <a:t>The </a:t>
            </a:r>
            <a:r>
              <a:rPr lang="en-US" dirty="0"/>
              <a:t>legal right granted to an author, composer, playwright, publisher, or distributor to exclusive publication, production, sale, or distribution of a literary, musical, dramatic, or artistic work</a:t>
            </a:r>
          </a:p>
        </p:txBody>
      </p:sp>
    </p:spTree>
    <p:extLst>
      <p:ext uri="{BB962C8B-B14F-4D97-AF65-F5344CB8AC3E}">
        <p14:creationId xmlns:p14="http://schemas.microsoft.com/office/powerpoint/2010/main" val="29103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Patent and </a:t>
            </a:r>
            <a:r>
              <a:rPr lang="en-US" dirty="0" smtClean="0"/>
              <a:t>Copyright Law</a:t>
            </a:r>
            <a:endParaRPr lang="en-US" dirty="0"/>
          </a:p>
        </p:txBody>
      </p:sp>
      <p:sp>
        <p:nvSpPr>
          <p:cNvPr id="6" name="Text Placeholder 5"/>
          <p:cNvSpPr>
            <a:spLocks noGrp="1"/>
          </p:cNvSpPr>
          <p:nvPr>
            <p:ph type="body" idx="1"/>
          </p:nvPr>
        </p:nvSpPr>
        <p:spPr>
          <a:xfrm>
            <a:off x="457200" y="1371600"/>
            <a:ext cx="4040188" cy="609600"/>
          </a:xfrm>
        </p:spPr>
        <p:txBody>
          <a:bodyPr/>
          <a:lstStyle/>
          <a:p>
            <a:pPr algn="ctr"/>
            <a:r>
              <a:rPr lang="en-US" dirty="0" smtClean="0"/>
              <a:t>Patent</a:t>
            </a:r>
            <a:endParaRPr lang="en-US" dirty="0"/>
          </a:p>
        </p:txBody>
      </p:sp>
      <p:sp>
        <p:nvSpPr>
          <p:cNvPr id="8" name="Text Placeholder 7"/>
          <p:cNvSpPr>
            <a:spLocks noGrp="1"/>
          </p:cNvSpPr>
          <p:nvPr>
            <p:ph type="body" sz="half" idx="3"/>
          </p:nvPr>
        </p:nvSpPr>
        <p:spPr>
          <a:xfrm>
            <a:off x="4645025" y="1371601"/>
            <a:ext cx="4041775" cy="609599"/>
          </a:xfrm>
        </p:spPr>
        <p:txBody>
          <a:bodyPr/>
          <a:lstStyle/>
          <a:p>
            <a:pPr algn="ctr"/>
            <a:r>
              <a:rPr lang="en-US" dirty="0" smtClean="0"/>
              <a:t>Copyright</a:t>
            </a:r>
            <a:endParaRPr lang="en-US" dirty="0"/>
          </a:p>
        </p:txBody>
      </p:sp>
      <p:sp>
        <p:nvSpPr>
          <p:cNvPr id="7" name="Content Placeholder 6"/>
          <p:cNvSpPr>
            <a:spLocks noGrp="1"/>
          </p:cNvSpPr>
          <p:nvPr>
            <p:ph sz="quarter" idx="2"/>
          </p:nvPr>
        </p:nvSpPr>
        <p:spPr>
          <a:xfrm>
            <a:off x="457200" y="2209800"/>
            <a:ext cx="4040188" cy="4150520"/>
          </a:xfrm>
        </p:spPr>
        <p:txBody>
          <a:bodyPr>
            <a:normAutofit/>
          </a:bodyPr>
          <a:lstStyle/>
          <a:p>
            <a:r>
              <a:rPr lang="en-US" dirty="0" smtClean="0"/>
              <a:t>Offers protection to the inventor so that they may recover costs of invention</a:t>
            </a:r>
          </a:p>
          <a:p>
            <a:pPr marL="0" indent="0">
              <a:buNone/>
            </a:pPr>
            <a:endParaRPr lang="en-US" dirty="0" smtClean="0"/>
          </a:p>
          <a:p>
            <a:r>
              <a:rPr lang="en-US" dirty="0" smtClean="0"/>
              <a:t>Typical term lasts 20 years</a:t>
            </a:r>
            <a:endParaRPr lang="en-US" dirty="0"/>
          </a:p>
          <a:p>
            <a:pPr marL="0" indent="0">
              <a:buNone/>
            </a:pPr>
            <a:endParaRPr lang="en-US" dirty="0" smtClean="0"/>
          </a:p>
          <a:p>
            <a:r>
              <a:rPr lang="en-US" dirty="0" smtClean="0"/>
              <a:t>Does not permit copying</a:t>
            </a:r>
          </a:p>
          <a:p>
            <a:endParaRPr lang="en-US" dirty="0" smtClean="0"/>
          </a:p>
          <a:p>
            <a:r>
              <a:rPr lang="en-US" dirty="0"/>
              <a:t>P</a:t>
            </a:r>
            <a:r>
              <a:rPr lang="en-US" dirty="0" smtClean="0"/>
              <a:t>atents </a:t>
            </a:r>
            <a:r>
              <a:rPr lang="en-US" dirty="0"/>
              <a:t>screened by </a:t>
            </a:r>
            <a:r>
              <a:rPr lang="en-US" dirty="0" smtClean="0"/>
              <a:t>the </a:t>
            </a:r>
            <a:r>
              <a:rPr lang="en-US" dirty="0"/>
              <a:t>Patent and Trademark office</a:t>
            </a:r>
          </a:p>
          <a:p>
            <a:endParaRPr lang="en-US" dirty="0" smtClean="0"/>
          </a:p>
          <a:p>
            <a:endParaRPr lang="en-US" dirty="0"/>
          </a:p>
        </p:txBody>
      </p:sp>
      <p:sp>
        <p:nvSpPr>
          <p:cNvPr id="9" name="Content Placeholder 8"/>
          <p:cNvSpPr>
            <a:spLocks noGrp="1"/>
          </p:cNvSpPr>
          <p:nvPr>
            <p:ph sz="quarter" idx="4"/>
          </p:nvPr>
        </p:nvSpPr>
        <p:spPr>
          <a:xfrm>
            <a:off x="4645025" y="2133600"/>
            <a:ext cx="4041775" cy="4226720"/>
          </a:xfrm>
        </p:spPr>
        <p:txBody>
          <a:bodyPr>
            <a:normAutofit lnSpcReduction="10000"/>
          </a:bodyPr>
          <a:lstStyle/>
          <a:p>
            <a:r>
              <a:rPr lang="en-US" dirty="0" smtClean="0"/>
              <a:t>Offers protection to the creator so that they may recover the costs of creation</a:t>
            </a:r>
          </a:p>
          <a:p>
            <a:pPr marL="0" indent="0">
              <a:buNone/>
            </a:pPr>
            <a:endParaRPr lang="en-US" dirty="0" smtClean="0"/>
          </a:p>
          <a:p>
            <a:r>
              <a:rPr lang="en-US" dirty="0" smtClean="0"/>
              <a:t>Term lasts for the life of the creator + 70 or 95 years for a corporation</a:t>
            </a:r>
          </a:p>
          <a:p>
            <a:pPr marL="0" indent="0">
              <a:buNone/>
            </a:pPr>
            <a:endParaRPr lang="en-US" dirty="0" smtClean="0"/>
          </a:p>
          <a:p>
            <a:r>
              <a:rPr lang="en-US" dirty="0" smtClean="0"/>
              <a:t>Allows some amount of copying</a:t>
            </a:r>
          </a:p>
          <a:p>
            <a:endParaRPr lang="en-US" dirty="0" smtClean="0"/>
          </a:p>
          <a:p>
            <a:r>
              <a:rPr lang="en-US" dirty="0"/>
              <a:t>Copyright is </a:t>
            </a:r>
            <a:r>
              <a:rPr lang="en-US" dirty="0" smtClean="0"/>
              <a:t>asserted</a:t>
            </a:r>
            <a:endParaRPr lang="en-US" dirty="0"/>
          </a:p>
        </p:txBody>
      </p:sp>
    </p:spTree>
    <p:extLst>
      <p:ext uri="{BB962C8B-B14F-4D97-AF65-F5344CB8AC3E}">
        <p14:creationId xmlns:p14="http://schemas.microsoft.com/office/powerpoint/2010/main" val="71323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Fair-Use</a:t>
            </a: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pPr marL="0" indent="0">
              <a:buNone/>
            </a:pPr>
            <a:r>
              <a:rPr lang="en-US" dirty="0"/>
              <a:t>Copyright allows some amount of copying </a:t>
            </a:r>
            <a:endParaRPr lang="en-US" dirty="0" smtClean="0"/>
          </a:p>
          <a:p>
            <a:pPr marL="0" indent="0">
              <a:buNone/>
            </a:pPr>
            <a:r>
              <a:rPr lang="en-US" dirty="0" smtClean="0"/>
              <a:t>or </a:t>
            </a:r>
            <a:r>
              <a:rPr lang="en-US" dirty="0"/>
              <a:t>“fair –use”</a:t>
            </a:r>
          </a:p>
          <a:p>
            <a:pPr lvl="1"/>
            <a:r>
              <a:rPr lang="en-US" dirty="0" smtClean="0"/>
              <a:t>Parody – Robot Chicken Star Wars</a:t>
            </a:r>
            <a:endParaRPr lang="en-US" dirty="0"/>
          </a:p>
          <a:p>
            <a:pPr lvl="1"/>
            <a:r>
              <a:rPr lang="en-US" dirty="0"/>
              <a:t>Quotation</a:t>
            </a:r>
          </a:p>
          <a:p>
            <a:pPr lvl="1"/>
            <a:r>
              <a:rPr lang="en-US" dirty="0"/>
              <a:t>Criticism</a:t>
            </a:r>
          </a:p>
          <a:p>
            <a:pPr marL="0" indent="0">
              <a:buNone/>
            </a:pPr>
            <a:endParaRPr lang="en-US" dirty="0" smtClean="0"/>
          </a:p>
          <a:p>
            <a:pPr marL="0" indent="0">
              <a:buNone/>
            </a:pPr>
            <a:r>
              <a:rPr lang="en-US" dirty="0" smtClean="0"/>
              <a:t>Fair </a:t>
            </a:r>
            <a:r>
              <a:rPr lang="en-US" dirty="0"/>
              <a:t>use has no counterpart in regular property law as only one person at a time can use physical </a:t>
            </a:r>
            <a:r>
              <a:rPr lang="en-US" dirty="0" smtClean="0"/>
              <a:t>property</a:t>
            </a:r>
          </a:p>
          <a:p>
            <a:pPr marL="0" indent="0">
              <a:buNone/>
            </a:pPr>
            <a:endParaRPr lang="en-US" dirty="0"/>
          </a:p>
          <a:p>
            <a:pPr marL="0" indent="0">
              <a:buNone/>
            </a:pPr>
            <a:r>
              <a:rPr lang="en-US" dirty="0" smtClean="0"/>
              <a:t>Intellectual </a:t>
            </a:r>
            <a:r>
              <a:rPr lang="en-US" dirty="0"/>
              <a:t>property is a public </a:t>
            </a:r>
            <a:r>
              <a:rPr lang="en-US" dirty="0" smtClean="0"/>
              <a:t>good, its use by one person does not prevent simultaneous use by another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1143000"/>
            <a:ext cx="1828800" cy="2706624"/>
          </a:xfrm>
          <a:prstGeom prst="rect">
            <a:avLst/>
          </a:prstGeom>
        </p:spPr>
      </p:pic>
    </p:spTree>
    <p:extLst>
      <p:ext uri="{BB962C8B-B14F-4D97-AF65-F5344CB8AC3E}">
        <p14:creationId xmlns:p14="http://schemas.microsoft.com/office/powerpoint/2010/main" val="87611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04088"/>
            <a:ext cx="8229600" cy="743712"/>
          </a:xfrm>
        </p:spPr>
        <p:txBody>
          <a:bodyPr>
            <a:normAutofit fontScale="90000"/>
          </a:bodyPr>
          <a:lstStyle/>
          <a:p>
            <a:r>
              <a:rPr lang="en-US" dirty="0" smtClean="0"/>
              <a:t>Copyright Term</a:t>
            </a:r>
            <a:endParaRPr lang="en-US" dirty="0"/>
          </a:p>
        </p:txBody>
      </p:sp>
      <p:sp>
        <p:nvSpPr>
          <p:cNvPr id="8" name="Content Placeholder 7"/>
          <p:cNvSpPr>
            <a:spLocks noGrp="1"/>
          </p:cNvSpPr>
          <p:nvPr>
            <p:ph idx="1"/>
          </p:nvPr>
        </p:nvSpPr>
        <p:spPr>
          <a:xfrm>
            <a:off x="457200" y="1600200"/>
            <a:ext cx="8229600" cy="4724400"/>
          </a:xfrm>
        </p:spPr>
        <p:txBody>
          <a:bodyPr>
            <a:normAutofit fontScale="92500"/>
          </a:bodyPr>
          <a:lstStyle/>
          <a:p>
            <a:pPr marL="0" indent="0">
              <a:buNone/>
            </a:pPr>
            <a:r>
              <a:rPr lang="en-US" b="1" dirty="0" smtClean="0"/>
              <a:t>Key Question: How long should the copyright last?</a:t>
            </a:r>
          </a:p>
          <a:p>
            <a:pPr marL="0" indent="0">
              <a:buNone/>
            </a:pPr>
            <a:endParaRPr lang="en-US" b="1" dirty="0"/>
          </a:p>
          <a:p>
            <a:pPr marL="0" indent="0">
              <a:buNone/>
            </a:pPr>
            <a:r>
              <a:rPr lang="en-US" u="sng" dirty="0" smtClean="0"/>
              <a:t>Society’s trade-off</a:t>
            </a:r>
          </a:p>
          <a:p>
            <a:pPr marL="0" indent="0">
              <a:buNone/>
            </a:pPr>
            <a:r>
              <a:rPr lang="en-US" dirty="0" smtClean="0"/>
              <a:t>The copyright period allows the creator to </a:t>
            </a:r>
            <a:r>
              <a:rPr lang="en-US" dirty="0"/>
              <a:t>recover their costs of creation by setting their price greater than their marginal cost of </a:t>
            </a:r>
            <a:r>
              <a:rPr lang="en-US" dirty="0" smtClean="0"/>
              <a:t>production (which would often be zero)</a:t>
            </a:r>
          </a:p>
          <a:p>
            <a:pPr marL="0" indent="0">
              <a:buNone/>
            </a:pPr>
            <a:endParaRPr lang="en-US" dirty="0"/>
          </a:p>
          <a:p>
            <a:pPr marL="0" indent="0">
              <a:buNone/>
            </a:pPr>
            <a:r>
              <a:rPr lang="en-US" dirty="0" smtClean="0"/>
              <a:t>However, spillover benefits to society are limited during the copyright term </a:t>
            </a:r>
          </a:p>
          <a:p>
            <a:r>
              <a:rPr lang="en-US" dirty="0" smtClean="0"/>
              <a:t>“copy left” movement argues that the growth of the cultural commons dependent on expiration of copyrights</a:t>
            </a:r>
            <a:endParaRPr lang="en-US" dirty="0"/>
          </a:p>
        </p:txBody>
      </p:sp>
    </p:spTree>
    <p:extLst>
      <p:ext uri="{BB962C8B-B14F-4D97-AF65-F5344CB8AC3E}">
        <p14:creationId xmlns:p14="http://schemas.microsoft.com/office/powerpoint/2010/main" val="138609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Trademarks ® </a:t>
            </a:r>
            <a:r>
              <a:rPr lang="en-US" sz="3600" baseline="30000" dirty="0" smtClean="0"/>
              <a:t>TM</a:t>
            </a:r>
            <a:r>
              <a:rPr lang="en-US" dirty="0" smtClean="0"/>
              <a:t> </a:t>
            </a:r>
            <a:endParaRPr lang="en-US" dirty="0"/>
          </a:p>
        </p:txBody>
      </p:sp>
      <p:sp>
        <p:nvSpPr>
          <p:cNvPr id="3" name="Content Placeholder 2"/>
          <p:cNvSpPr>
            <a:spLocks noGrp="1"/>
          </p:cNvSpPr>
          <p:nvPr>
            <p:ph idx="1"/>
          </p:nvPr>
        </p:nvSpPr>
        <p:spPr>
          <a:xfrm>
            <a:off x="457200" y="1600200"/>
            <a:ext cx="8229600" cy="4724400"/>
          </a:xfrm>
        </p:spPr>
        <p:txBody>
          <a:bodyPr>
            <a:normAutofit fontScale="92500"/>
          </a:bodyPr>
          <a:lstStyle/>
          <a:p>
            <a:pPr marL="0" indent="0">
              <a:buNone/>
            </a:pPr>
            <a:r>
              <a:rPr lang="en-US" b="1" dirty="0" smtClean="0"/>
              <a:t>Trademark: </a:t>
            </a:r>
            <a:r>
              <a:rPr lang="en-US" dirty="0" smtClean="0"/>
              <a:t>A </a:t>
            </a:r>
            <a:r>
              <a:rPr lang="en-US" dirty="0"/>
              <a:t>symbol, word, or words legally registered or established by use as representing a company or </a:t>
            </a:r>
            <a:r>
              <a:rPr lang="en-US" dirty="0" smtClean="0"/>
              <a:t>product</a:t>
            </a:r>
          </a:p>
          <a:p>
            <a:pPr marL="0" indent="0">
              <a:buNone/>
            </a:pPr>
            <a:endParaRPr lang="en-US" dirty="0"/>
          </a:p>
          <a:p>
            <a:r>
              <a:rPr lang="en-US" sz="2200" dirty="0" smtClean="0"/>
              <a:t>Can be registered ® or unregistered TM</a:t>
            </a:r>
          </a:p>
          <a:p>
            <a:r>
              <a:rPr lang="en-US" sz="2200" dirty="0"/>
              <a:t>The trademark must be actively used to be maintained</a:t>
            </a:r>
          </a:p>
          <a:p>
            <a:r>
              <a:rPr lang="en-US" sz="2200" dirty="0"/>
              <a:t>Provides some monopoly power to the holder allowing them to charge a higher price than their competitors, e.g., Apple laptops</a:t>
            </a:r>
          </a:p>
          <a:p>
            <a:r>
              <a:rPr lang="en-US" sz="2200" dirty="0"/>
              <a:t>Granting of this monopoly power flows from consumer-search-cost </a:t>
            </a:r>
            <a:r>
              <a:rPr lang="en-US" sz="2200" dirty="0" smtClean="0"/>
              <a:t>rationale</a:t>
            </a:r>
          </a:p>
          <a:p>
            <a:pPr lvl="1"/>
            <a:r>
              <a:rPr lang="en-US" sz="2000" dirty="0" smtClean="0"/>
              <a:t>“The </a:t>
            </a:r>
            <a:r>
              <a:rPr lang="en-US" sz="2000" dirty="0"/>
              <a:t>full price is the sum of the nominal price and the consumer’s search costs, and those costs are lower for branded goods, so that the full price need be no higher than that of a </a:t>
            </a:r>
            <a:r>
              <a:rPr lang="en-US" sz="2000" dirty="0" err="1"/>
              <a:t>nonbranded</a:t>
            </a:r>
            <a:r>
              <a:rPr lang="en-US" sz="2000" dirty="0"/>
              <a:t> substitute” – Posner, 2005</a:t>
            </a:r>
          </a:p>
        </p:txBody>
      </p:sp>
    </p:spTree>
    <p:extLst>
      <p:ext uri="{BB962C8B-B14F-4D97-AF65-F5344CB8AC3E}">
        <p14:creationId xmlns:p14="http://schemas.microsoft.com/office/powerpoint/2010/main" val="375143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Copyright Term</a:t>
            </a:r>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marL="0" indent="0">
              <a:buNone/>
            </a:pPr>
            <a:r>
              <a:rPr lang="en-US" dirty="0" smtClean="0"/>
              <a:t>The current copyright term is for the life of the creator + 70 years this was increased in 1998 from </a:t>
            </a:r>
            <a:r>
              <a:rPr lang="en-US" dirty="0"/>
              <a:t>for the life of the creator + </a:t>
            </a:r>
            <a:r>
              <a:rPr lang="en-US" dirty="0" smtClean="0"/>
              <a:t>50</a:t>
            </a:r>
          </a:p>
          <a:p>
            <a:pPr marL="0" indent="0">
              <a:buNone/>
            </a:pPr>
            <a:r>
              <a:rPr lang="en-US" b="1" dirty="0" smtClean="0"/>
              <a:t>What effect would this have on creation?</a:t>
            </a:r>
          </a:p>
          <a:p>
            <a:pPr marL="0" indent="0">
              <a:buNone/>
            </a:pPr>
            <a:endParaRPr lang="en-US" b="1" dirty="0" smtClean="0"/>
          </a:p>
          <a:p>
            <a:pPr marL="0" indent="0">
              <a:buNone/>
            </a:pPr>
            <a:r>
              <a:rPr lang="en-US" dirty="0" smtClean="0"/>
              <a:t>Say a copyrighted work - written at 40 years of age by a person who dies at 80 - yields $1 a year in perpetuity at a discount rate of 10%</a:t>
            </a:r>
          </a:p>
          <a:p>
            <a:pPr marL="0" indent="0">
              <a:buNone/>
            </a:pPr>
            <a:r>
              <a:rPr lang="en-US" dirty="0" smtClean="0"/>
              <a:t>PV perpetuity = 1/r = $10</a:t>
            </a:r>
          </a:p>
          <a:p>
            <a:pPr marL="0" indent="0">
              <a:buNone/>
            </a:pPr>
            <a:r>
              <a:rPr lang="en-US" dirty="0" smtClean="0"/>
              <a:t>Under a limited copyright PV= (1-e</a:t>
            </a:r>
            <a:r>
              <a:rPr lang="en-US" baseline="30000" dirty="0" smtClean="0"/>
              <a:t>-rt</a:t>
            </a:r>
            <a:r>
              <a:rPr lang="en-US" dirty="0" smtClean="0"/>
              <a:t>)/r</a:t>
            </a:r>
          </a:p>
          <a:p>
            <a:pPr marL="0" indent="0">
              <a:buNone/>
            </a:pPr>
            <a:r>
              <a:rPr lang="en-US" dirty="0" smtClean="0"/>
              <a:t>For t=25 -&gt; PV= $9.08</a:t>
            </a:r>
          </a:p>
          <a:p>
            <a:pPr marL="0" indent="0">
              <a:buNone/>
            </a:pPr>
            <a:r>
              <a:rPr lang="en-US" dirty="0" smtClean="0"/>
              <a:t>For life(80-40 + 50), t=90 -&gt; PV=$9.998</a:t>
            </a:r>
          </a:p>
          <a:p>
            <a:pPr marL="0" indent="0">
              <a:buNone/>
            </a:pPr>
            <a:r>
              <a:rPr lang="en-US" dirty="0" smtClean="0"/>
              <a:t>For </a:t>
            </a:r>
            <a:r>
              <a:rPr lang="en-US" dirty="0"/>
              <a:t>life(80-40 + </a:t>
            </a:r>
            <a:r>
              <a:rPr lang="en-US" dirty="0" smtClean="0"/>
              <a:t>70</a:t>
            </a:r>
            <a:r>
              <a:rPr lang="en-US" dirty="0"/>
              <a:t>), </a:t>
            </a:r>
            <a:r>
              <a:rPr lang="en-US" dirty="0" smtClean="0"/>
              <a:t>t=110 -&gt; PV=$9.9997</a:t>
            </a:r>
          </a:p>
          <a:p>
            <a:pPr marL="0" indent="0">
              <a:buNone/>
            </a:pPr>
            <a:endParaRPr lang="en-US" dirty="0" smtClean="0"/>
          </a:p>
          <a:p>
            <a:pPr marL="0" indent="0">
              <a:buNone/>
            </a:pPr>
            <a:r>
              <a:rPr lang="en-US" b="1" dirty="0" smtClean="0"/>
              <a:t>Thus, the increase in the term should have little effect on creation</a:t>
            </a:r>
            <a:endParaRPr lang="en-US" b="1" dirty="0"/>
          </a:p>
        </p:txBody>
      </p:sp>
    </p:spTree>
    <p:extLst>
      <p:ext uri="{BB962C8B-B14F-4D97-AF65-F5344CB8AC3E}">
        <p14:creationId xmlns:p14="http://schemas.microsoft.com/office/powerpoint/2010/main" val="22402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Copyright Term</a:t>
            </a:r>
          </a:p>
        </p:txBody>
      </p:sp>
      <p:sp>
        <p:nvSpPr>
          <p:cNvPr id="3" name="Content Placeholder 2"/>
          <p:cNvSpPr>
            <a:spLocks noGrp="1"/>
          </p:cNvSpPr>
          <p:nvPr>
            <p:ph idx="1"/>
          </p:nvPr>
        </p:nvSpPr>
        <p:spPr>
          <a:xfrm>
            <a:off x="457200" y="1447800"/>
            <a:ext cx="8229600" cy="4876800"/>
          </a:xfrm>
        </p:spPr>
        <p:txBody>
          <a:bodyPr/>
          <a:lstStyle/>
          <a:p>
            <a:pPr marL="0" indent="0">
              <a:buNone/>
            </a:pPr>
            <a:r>
              <a:rPr lang="en-US" dirty="0" smtClean="0"/>
              <a:t>In addition, the change in copyright law was made retroactive as so applied to works that had already been produced</a:t>
            </a:r>
          </a:p>
          <a:p>
            <a:pPr marL="0" indent="0">
              <a:buNone/>
            </a:pPr>
            <a:endParaRPr lang="en-US" dirty="0"/>
          </a:p>
          <a:p>
            <a:pPr marL="0" indent="0">
              <a:buNone/>
            </a:pPr>
            <a:r>
              <a:rPr lang="en-US" b="1" dirty="0" smtClean="0"/>
              <a:t>What effect did this have on creation of new works?</a:t>
            </a:r>
          </a:p>
          <a:p>
            <a:pPr marL="0" indent="0">
              <a:buNone/>
            </a:pPr>
            <a:r>
              <a:rPr lang="en-US" dirty="0" smtClean="0"/>
              <a:t>Zero!</a:t>
            </a:r>
          </a:p>
          <a:p>
            <a:pPr marL="0" indent="0">
              <a:buNone/>
            </a:pPr>
            <a:endParaRPr lang="en-US" dirty="0"/>
          </a:p>
          <a:p>
            <a:pPr marL="0" indent="0">
              <a:buNone/>
            </a:pPr>
            <a:r>
              <a:rPr lang="en-US" dirty="0" smtClean="0"/>
              <a:t>However, a longer copyright term may preserve the value of the work by preventing cheap devaluation from imitation, e.g., Mickey Mouse image is closely protected by Disney and also maintained through marketing</a:t>
            </a:r>
            <a:endParaRPr lang="en-US" dirty="0"/>
          </a:p>
        </p:txBody>
      </p:sp>
    </p:spTree>
    <p:extLst>
      <p:ext uri="{BB962C8B-B14F-4D97-AF65-F5344CB8AC3E}">
        <p14:creationId xmlns:p14="http://schemas.microsoft.com/office/powerpoint/2010/main" val="241943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Drawbacks to Long Copyright Term</a:t>
            </a:r>
            <a:endParaRPr lang="en-US"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marL="0" indent="0">
              <a:buNone/>
            </a:pPr>
            <a:r>
              <a:rPr lang="en-US" dirty="0"/>
              <a:t>Longer copyright </a:t>
            </a:r>
            <a:r>
              <a:rPr lang="en-US" dirty="0" smtClean="0"/>
              <a:t>terms can increase </a:t>
            </a:r>
            <a:r>
              <a:rPr lang="en-US" b="1" dirty="0" smtClean="0"/>
              <a:t>transaction costs </a:t>
            </a:r>
            <a:r>
              <a:rPr lang="en-US" dirty="0" smtClean="0"/>
              <a:t>as it can be difficult to track down the copyright holder</a:t>
            </a:r>
          </a:p>
          <a:p>
            <a:pPr lvl="1"/>
            <a:r>
              <a:rPr lang="en-US" dirty="0" smtClean="0"/>
              <a:t>Increased </a:t>
            </a:r>
            <a:r>
              <a:rPr lang="en-US" dirty="0"/>
              <a:t>transaction </a:t>
            </a:r>
            <a:r>
              <a:rPr lang="en-US" dirty="0" smtClean="0"/>
              <a:t>costs therefore raises </a:t>
            </a:r>
            <a:r>
              <a:rPr lang="en-US" dirty="0"/>
              <a:t>costs to produce new </a:t>
            </a:r>
            <a:r>
              <a:rPr lang="en-US" dirty="0" smtClean="0"/>
              <a:t>work</a:t>
            </a:r>
          </a:p>
          <a:p>
            <a:pPr lvl="2"/>
            <a:r>
              <a:rPr lang="en-US" dirty="0" smtClean="0"/>
              <a:t>Registration could reduce these transaction costs</a:t>
            </a:r>
          </a:p>
          <a:p>
            <a:pPr lvl="1"/>
            <a:r>
              <a:rPr lang="en-US" dirty="0" smtClean="0"/>
              <a:t>Longer terms lead to increased </a:t>
            </a:r>
            <a:r>
              <a:rPr lang="en-US" b="1" dirty="0" smtClean="0"/>
              <a:t>rent-seeking (copyright trolls)</a:t>
            </a:r>
          </a:p>
          <a:p>
            <a:pPr marL="0" indent="0">
              <a:buNone/>
            </a:pPr>
            <a:endParaRPr lang="en-US" dirty="0"/>
          </a:p>
          <a:p>
            <a:pPr marL="0" indent="0">
              <a:buNone/>
            </a:pPr>
            <a:r>
              <a:rPr lang="en-US" b="1" dirty="0"/>
              <a:t>Intellectual public domain </a:t>
            </a:r>
            <a:r>
              <a:rPr lang="en-US" dirty="0"/>
              <a:t>is a source of </a:t>
            </a:r>
            <a:r>
              <a:rPr lang="en-US" b="1" dirty="0"/>
              <a:t>vital inputs </a:t>
            </a:r>
            <a:r>
              <a:rPr lang="en-US" dirty="0"/>
              <a:t>into intellectual </a:t>
            </a:r>
            <a:r>
              <a:rPr lang="en-US" dirty="0" smtClean="0"/>
              <a:t>property, thus the sooner the copyrights expire the better, e.g., hip-hop sampling</a:t>
            </a:r>
            <a:endParaRPr lang="en-US" dirty="0"/>
          </a:p>
          <a:p>
            <a:pPr marL="0" indent="0">
              <a:buNone/>
            </a:pPr>
            <a:endParaRPr lang="en-US" dirty="0" smtClean="0"/>
          </a:p>
          <a:p>
            <a:pPr marL="0" indent="0">
              <a:buNone/>
            </a:pPr>
            <a:r>
              <a:rPr lang="en-US" b="1" dirty="0" smtClean="0"/>
              <a:t>The optimal </a:t>
            </a:r>
            <a:r>
              <a:rPr lang="en-US" b="1" dirty="0"/>
              <a:t>copyright term is </a:t>
            </a:r>
            <a:r>
              <a:rPr lang="en-US" b="1" dirty="0" smtClean="0"/>
              <a:t>unresolved at this point</a:t>
            </a:r>
          </a:p>
          <a:p>
            <a:pPr marL="0" indent="0">
              <a:buNone/>
            </a:pPr>
            <a:endParaRPr lang="en-US" dirty="0"/>
          </a:p>
          <a:p>
            <a:pPr marL="0" indent="0">
              <a:buNone/>
            </a:pPr>
            <a:r>
              <a:rPr lang="en-US" b="1" dirty="0" smtClean="0"/>
              <a:t>Asymmetry </a:t>
            </a:r>
            <a:r>
              <a:rPr lang="en-US" b="1" dirty="0"/>
              <a:t>between the </a:t>
            </a:r>
            <a:r>
              <a:rPr lang="en-US" b="1" dirty="0" smtClean="0"/>
              <a:t>interest </a:t>
            </a:r>
            <a:r>
              <a:rPr lang="en-US" b="1" dirty="0"/>
              <a:t>of owners and users </a:t>
            </a:r>
            <a:r>
              <a:rPr lang="en-US" b="1" dirty="0" smtClean="0"/>
              <a:t>relating to copyright law </a:t>
            </a:r>
          </a:p>
          <a:p>
            <a:pPr lvl="1"/>
            <a:r>
              <a:rPr lang="en-US" dirty="0" smtClean="0"/>
              <a:t>Owners </a:t>
            </a:r>
            <a:r>
              <a:rPr lang="en-US" dirty="0"/>
              <a:t>have a large stake in </a:t>
            </a:r>
            <a:r>
              <a:rPr lang="en-US" dirty="0" smtClean="0"/>
              <a:t>extending rights</a:t>
            </a:r>
          </a:p>
          <a:p>
            <a:pPr lvl="1"/>
            <a:r>
              <a:rPr lang="en-US" dirty="0"/>
              <a:t>U</a:t>
            </a:r>
            <a:r>
              <a:rPr lang="en-US" dirty="0" smtClean="0"/>
              <a:t>sers have a small stake</a:t>
            </a:r>
          </a:p>
          <a:p>
            <a:pPr lvl="1"/>
            <a:r>
              <a:rPr lang="en-US" dirty="0" smtClean="0"/>
              <a:t>Thus, the owners lobby for </a:t>
            </a:r>
            <a:r>
              <a:rPr lang="en-US" dirty="0"/>
              <a:t>copyright laws </a:t>
            </a:r>
            <a:r>
              <a:rPr lang="en-US" dirty="0" smtClean="0"/>
              <a:t>to be extended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1553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Digital Media</a:t>
            </a:r>
            <a:endParaRPr lang="en-US" dirty="0"/>
          </a:p>
        </p:txBody>
      </p:sp>
      <p:sp>
        <p:nvSpPr>
          <p:cNvPr id="3" name="Content Placeholder 2"/>
          <p:cNvSpPr>
            <a:spLocks noGrp="1"/>
          </p:cNvSpPr>
          <p:nvPr>
            <p:ph idx="1"/>
          </p:nvPr>
        </p:nvSpPr>
        <p:spPr>
          <a:xfrm>
            <a:off x="457200" y="1447800"/>
            <a:ext cx="8229600" cy="4876800"/>
          </a:xfrm>
        </p:spPr>
        <p:txBody>
          <a:bodyPr/>
          <a:lstStyle/>
          <a:p>
            <a:pPr marL="0" indent="0">
              <a:buNone/>
            </a:pPr>
            <a:r>
              <a:rPr lang="en-US" b="1" dirty="0" smtClean="0"/>
              <a:t>The Internet – one giant out of control copying machine?</a:t>
            </a:r>
          </a:p>
          <a:p>
            <a:pPr marL="0" indent="0">
              <a:buNone/>
            </a:pPr>
            <a:endParaRPr lang="en-US" dirty="0"/>
          </a:p>
          <a:p>
            <a:pPr marL="0" indent="0">
              <a:buNone/>
            </a:pPr>
            <a:r>
              <a:rPr lang="en-US" dirty="0" smtClean="0"/>
              <a:t>“The </a:t>
            </a:r>
            <a:r>
              <a:rPr lang="en-US" dirty="0"/>
              <a:t>new opportunities offered by digital production far outweigh the problems</a:t>
            </a:r>
            <a:r>
              <a:rPr lang="en-US" dirty="0" smtClean="0"/>
              <a:t>” –</a:t>
            </a:r>
            <a:r>
              <a:rPr lang="en-US" i="1" dirty="0" smtClean="0"/>
              <a:t> Hal Varian, Google Economist</a:t>
            </a:r>
          </a:p>
          <a:p>
            <a:pPr marL="0" indent="0">
              <a:buNone/>
            </a:pPr>
            <a:endParaRPr lang="en-US" i="1" dirty="0" smtClean="0"/>
          </a:p>
          <a:p>
            <a:pPr marL="0" indent="0">
              <a:buNone/>
            </a:pPr>
            <a:r>
              <a:rPr lang="en-US" dirty="0" smtClean="0"/>
              <a:t>The internet enables </a:t>
            </a:r>
            <a:r>
              <a:rPr lang="en-US" dirty="0"/>
              <a:t>producers to broaden their reach and distribution by orders of magnitude</a:t>
            </a:r>
            <a:endParaRPr lang="en-US" i="1"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9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Digital Media</a:t>
            </a: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marL="0" indent="0">
              <a:buNone/>
            </a:pPr>
            <a:r>
              <a:rPr lang="en-US" dirty="0"/>
              <a:t>Digital technology changes 2 significant costs</a:t>
            </a:r>
            <a:r>
              <a:rPr lang="en-US" dirty="0" smtClean="0"/>
              <a:t>:</a:t>
            </a:r>
          </a:p>
          <a:p>
            <a:pPr marL="0" indent="0">
              <a:buNone/>
            </a:pPr>
            <a:endParaRPr lang="en-US" dirty="0"/>
          </a:p>
          <a:p>
            <a:pPr lvl="0"/>
            <a:r>
              <a:rPr lang="en-US" b="1" dirty="0"/>
              <a:t>Reproduction </a:t>
            </a:r>
            <a:r>
              <a:rPr lang="en-US" b="1" dirty="0" smtClean="0"/>
              <a:t>costs, e.g., CD is a perfect copy </a:t>
            </a:r>
          </a:p>
          <a:p>
            <a:pPr lvl="0"/>
            <a:r>
              <a:rPr lang="en-US" b="1" dirty="0" smtClean="0"/>
              <a:t>Distribution costs, e.g., Radio broadcast </a:t>
            </a:r>
            <a:endParaRPr lang="en-US" b="1" dirty="0"/>
          </a:p>
          <a:p>
            <a:pPr marL="0" indent="0">
              <a:buNone/>
            </a:pPr>
            <a:endParaRPr lang="en-US" dirty="0" smtClean="0"/>
          </a:p>
          <a:p>
            <a:pPr marL="0" indent="0">
              <a:buNone/>
            </a:pPr>
            <a:r>
              <a:rPr lang="en-US" dirty="0" smtClean="0"/>
              <a:t>Digital </a:t>
            </a:r>
            <a:r>
              <a:rPr lang="en-US" dirty="0"/>
              <a:t>tech is </a:t>
            </a:r>
            <a:r>
              <a:rPr lang="en-US" dirty="0" smtClean="0"/>
              <a:t>uniquely </a:t>
            </a:r>
            <a:r>
              <a:rPr lang="en-US" dirty="0"/>
              <a:t>potent because it lowers both of these </a:t>
            </a:r>
            <a:r>
              <a:rPr lang="en-US" dirty="0" smtClean="0"/>
              <a:t>costs</a:t>
            </a:r>
          </a:p>
          <a:p>
            <a:pPr marL="0" indent="0">
              <a:buNone/>
            </a:pPr>
            <a:endParaRPr lang="en-US" dirty="0"/>
          </a:p>
          <a:p>
            <a:pPr marL="0" indent="0">
              <a:buNone/>
            </a:pPr>
            <a:r>
              <a:rPr lang="en-US" dirty="0" smtClean="0"/>
              <a:t>Varian recommends giving away some content because costs are so low and information products are experience goods – this can lead to a larger market for the product and lower average costs</a:t>
            </a:r>
            <a:endParaRPr lang="en-US" dirty="0"/>
          </a:p>
        </p:txBody>
      </p:sp>
    </p:spTree>
    <p:extLst>
      <p:ext uri="{BB962C8B-B14F-4D97-AF65-F5344CB8AC3E}">
        <p14:creationId xmlns:p14="http://schemas.microsoft.com/office/powerpoint/2010/main" val="38862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Value/Copyright Trade-off</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Less stringent copyright protection makes the product more valuable to the user (because they can use it more liberally), thus a higher price can be charged</a:t>
            </a:r>
          </a:p>
          <a:p>
            <a:pPr marL="0" indent="0">
              <a:buNone/>
            </a:pPr>
            <a:endParaRPr lang="en-US" dirty="0"/>
          </a:p>
          <a:p>
            <a:pPr marL="0" indent="0">
              <a:buNone/>
            </a:pPr>
            <a:r>
              <a:rPr lang="en-US" dirty="0" smtClean="0"/>
              <a:t>However, less copyright protection also increases the likelihood of illegal copies being produced</a:t>
            </a:r>
          </a:p>
          <a:p>
            <a:pPr marL="0" indent="0">
              <a:buNone/>
            </a:pPr>
            <a:endParaRPr lang="en-US" dirty="0"/>
          </a:p>
          <a:p>
            <a:pPr marL="0" indent="0">
              <a:buNone/>
            </a:pPr>
            <a:r>
              <a:rPr lang="en-US" dirty="0" smtClean="0"/>
              <a:t>The focus should be how to exploit </a:t>
            </a:r>
            <a:r>
              <a:rPr lang="en-US" b="1" dirty="0" smtClean="0"/>
              <a:t>economies of scale</a:t>
            </a:r>
            <a:r>
              <a:rPr lang="en-US" dirty="0" smtClean="0"/>
              <a:t>!</a:t>
            </a:r>
          </a:p>
          <a:p>
            <a:pPr marL="0" indent="0">
              <a:buNone/>
            </a:pPr>
            <a:endParaRPr lang="en-US" dirty="0"/>
          </a:p>
          <a:p>
            <a:pPr marL="0" indent="0">
              <a:buNone/>
            </a:pPr>
            <a:r>
              <a:rPr lang="en-US" dirty="0" smtClean="0"/>
              <a:t>Firms should focus on maximizing the value of intellectual property not on copyright protection</a:t>
            </a:r>
            <a:endParaRPr lang="en-US" dirty="0"/>
          </a:p>
        </p:txBody>
      </p:sp>
    </p:spTree>
    <p:extLst>
      <p:ext uri="{BB962C8B-B14F-4D97-AF65-F5344CB8AC3E}">
        <p14:creationId xmlns:p14="http://schemas.microsoft.com/office/powerpoint/2010/main" val="386647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Piracy of </a:t>
            </a:r>
            <a:r>
              <a:rPr lang="en-US" dirty="0" smtClean="0"/>
              <a:t>Copyrighted </a:t>
            </a:r>
            <a:r>
              <a:rPr lang="en-US" dirty="0"/>
              <a:t>M</a:t>
            </a:r>
            <a:r>
              <a:rPr lang="en-US" dirty="0" smtClean="0"/>
              <a:t>aterial </a:t>
            </a:r>
            <a:endParaRPr lang="en-US" dirty="0"/>
          </a:p>
        </p:txBody>
      </p:sp>
      <p:sp>
        <p:nvSpPr>
          <p:cNvPr id="3" name="Content Placeholder 2"/>
          <p:cNvSpPr>
            <a:spLocks noGrp="1"/>
          </p:cNvSpPr>
          <p:nvPr>
            <p:ph idx="1"/>
          </p:nvPr>
        </p:nvSpPr>
        <p:spPr>
          <a:xfrm>
            <a:off x="457200" y="1676400"/>
            <a:ext cx="8229600" cy="4648200"/>
          </a:xfrm>
        </p:spPr>
        <p:txBody>
          <a:bodyPr>
            <a:normAutofit fontScale="92500"/>
          </a:bodyPr>
          <a:lstStyle/>
          <a:p>
            <a:pPr marL="0" indent="0">
              <a:buNone/>
            </a:pPr>
            <a:r>
              <a:rPr lang="en-US" dirty="0"/>
              <a:t>The </a:t>
            </a:r>
            <a:r>
              <a:rPr lang="en-US" dirty="0" smtClean="0"/>
              <a:t>existence </a:t>
            </a:r>
            <a:r>
              <a:rPr lang="en-US" dirty="0"/>
              <a:t>of illicit copies may inflict economic harm on the owner but it may </a:t>
            </a:r>
            <a:r>
              <a:rPr lang="en-US" dirty="0" smtClean="0"/>
              <a:t>not!</a:t>
            </a:r>
          </a:p>
          <a:p>
            <a:pPr marL="0" indent="0">
              <a:buNone/>
            </a:pPr>
            <a:endParaRPr lang="en-US" dirty="0"/>
          </a:p>
          <a:p>
            <a:r>
              <a:rPr lang="en-US" dirty="0"/>
              <a:t>Piracy of copyrighted material – “theft” may not be appropriate as </a:t>
            </a:r>
            <a:r>
              <a:rPr lang="en-US" dirty="0" smtClean="0"/>
              <a:t>physical </a:t>
            </a:r>
            <a:r>
              <a:rPr lang="en-US" dirty="0"/>
              <a:t>theft deprives the owner of the asset whereas copying does </a:t>
            </a:r>
            <a:r>
              <a:rPr lang="en-US" dirty="0" smtClean="0"/>
              <a:t>not</a:t>
            </a:r>
            <a:endParaRPr lang="en-US" dirty="0"/>
          </a:p>
          <a:p>
            <a:endParaRPr lang="en-US" dirty="0"/>
          </a:p>
          <a:p>
            <a:r>
              <a:rPr lang="en-US" dirty="0"/>
              <a:t>If the software pirate could not or would not pay for the original copy, then </a:t>
            </a:r>
            <a:r>
              <a:rPr lang="en-US" dirty="0" smtClean="0"/>
              <a:t>piracy </a:t>
            </a:r>
            <a:r>
              <a:rPr lang="en-US" dirty="0"/>
              <a:t>does not cost the owner any sales!  </a:t>
            </a:r>
            <a:r>
              <a:rPr lang="en-US" dirty="0" smtClean="0"/>
              <a:t>In fact</a:t>
            </a:r>
            <a:r>
              <a:rPr lang="en-US" dirty="0"/>
              <a:t>, the original owner may benefit if the expansion of the user base confers </a:t>
            </a:r>
            <a:r>
              <a:rPr lang="en-US" b="1" dirty="0"/>
              <a:t>network effects </a:t>
            </a:r>
            <a:r>
              <a:rPr lang="en-US" dirty="0"/>
              <a:t>to the owner!</a:t>
            </a:r>
          </a:p>
          <a:p>
            <a:endParaRPr lang="en-US" dirty="0"/>
          </a:p>
        </p:txBody>
      </p:sp>
    </p:spTree>
    <p:extLst>
      <p:ext uri="{BB962C8B-B14F-4D97-AF65-F5344CB8AC3E}">
        <p14:creationId xmlns:p14="http://schemas.microsoft.com/office/powerpoint/2010/main" val="190021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Trade Secret</a:t>
            </a:r>
            <a:endParaRPr lang="en-US" dirty="0"/>
          </a:p>
        </p:txBody>
      </p:sp>
      <p:sp>
        <p:nvSpPr>
          <p:cNvPr id="3" name="Content Placeholder 2"/>
          <p:cNvSpPr>
            <a:spLocks noGrp="1"/>
          </p:cNvSpPr>
          <p:nvPr>
            <p:ph idx="1"/>
          </p:nvPr>
        </p:nvSpPr>
        <p:spPr>
          <a:xfrm>
            <a:off x="457200" y="1524000"/>
            <a:ext cx="8229600" cy="4770120"/>
          </a:xfrm>
        </p:spPr>
        <p:txBody>
          <a:bodyPr/>
          <a:lstStyle/>
          <a:p>
            <a:pPr marL="0" indent="0">
              <a:buNone/>
            </a:pPr>
            <a:r>
              <a:rPr lang="en-US" dirty="0" smtClean="0"/>
              <a:t>A </a:t>
            </a:r>
            <a:r>
              <a:rPr lang="en-US" b="1" dirty="0" smtClean="0"/>
              <a:t>Trade Secret </a:t>
            </a:r>
            <a:r>
              <a:rPr lang="en-US" dirty="0" smtClean="0"/>
              <a:t>is information that derives economic value from not being generally knowable or easily ascertained</a:t>
            </a:r>
          </a:p>
          <a:p>
            <a:pPr marL="0" indent="0">
              <a:buNone/>
            </a:pPr>
            <a:endParaRPr lang="en-US" dirty="0"/>
          </a:p>
          <a:p>
            <a:pPr marL="0" indent="0">
              <a:buNone/>
            </a:pPr>
            <a:r>
              <a:rPr lang="en-US" u="sng" dirty="0" smtClean="0"/>
              <a:t>Examples: </a:t>
            </a:r>
          </a:p>
          <a:p>
            <a:pPr lvl="1"/>
            <a:r>
              <a:rPr lang="en-US" dirty="0" smtClean="0"/>
              <a:t>Coca-Cola’s secret formula</a:t>
            </a:r>
          </a:p>
          <a:p>
            <a:pPr lvl="1"/>
            <a:r>
              <a:rPr lang="en-US" dirty="0" smtClean="0"/>
              <a:t>Customer lists</a:t>
            </a:r>
          </a:p>
          <a:p>
            <a:pPr lvl="1"/>
            <a:r>
              <a:rPr lang="en-US" dirty="0" smtClean="0"/>
              <a:t>Process “know-how”</a:t>
            </a:r>
          </a:p>
          <a:p>
            <a:pPr lvl="1"/>
            <a:r>
              <a:rPr lang="en-US" dirty="0" smtClean="0"/>
              <a:t>Production costs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497015"/>
            <a:ext cx="2667000" cy="3556000"/>
          </a:xfrm>
          <a:prstGeom prst="rect">
            <a:avLst/>
          </a:prstGeom>
        </p:spPr>
      </p:pic>
    </p:spTree>
    <p:extLst>
      <p:ext uri="{BB962C8B-B14F-4D97-AF65-F5344CB8AC3E}">
        <p14:creationId xmlns:p14="http://schemas.microsoft.com/office/powerpoint/2010/main" val="30295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Trade Secret &amp; the Law</a:t>
            </a:r>
            <a:endParaRPr lang="en-US" dirty="0"/>
          </a:p>
        </p:txBody>
      </p:sp>
      <p:sp>
        <p:nvSpPr>
          <p:cNvPr id="3" name="Content Placeholder 2"/>
          <p:cNvSpPr>
            <a:spLocks noGrp="1"/>
          </p:cNvSpPr>
          <p:nvPr>
            <p:ph idx="1"/>
          </p:nvPr>
        </p:nvSpPr>
        <p:spPr>
          <a:xfrm>
            <a:off x="457200" y="1676400"/>
            <a:ext cx="8229600" cy="4648200"/>
          </a:xfrm>
        </p:spPr>
        <p:txBody>
          <a:bodyPr/>
          <a:lstStyle/>
          <a:p>
            <a:pPr marL="0" indent="0">
              <a:buNone/>
            </a:pPr>
            <a:r>
              <a:rPr lang="en-US" b="1" dirty="0" smtClean="0"/>
              <a:t>Trade secrets are governed by common law at state level</a:t>
            </a:r>
          </a:p>
          <a:p>
            <a:pPr marL="0" indent="0">
              <a:buNone/>
            </a:pPr>
            <a:endParaRPr lang="en-US" b="1" dirty="0" smtClean="0"/>
          </a:p>
          <a:p>
            <a:pPr marL="0" indent="0">
              <a:buNone/>
            </a:pPr>
            <a:r>
              <a:rPr lang="en-US" dirty="0" smtClean="0"/>
              <a:t>In a sense, there is no law on trade secrets – just common law on theft/breach of contract  (</a:t>
            </a:r>
            <a:r>
              <a:rPr lang="en-US" i="1" dirty="0" smtClean="0"/>
              <a:t>Friedman 1991)</a:t>
            </a:r>
          </a:p>
          <a:p>
            <a:pPr marL="0" indent="0">
              <a:buNone/>
            </a:pPr>
            <a:endParaRPr lang="en-US" i="1" dirty="0"/>
          </a:p>
          <a:p>
            <a:pPr marL="0" indent="0">
              <a:buNone/>
            </a:pPr>
            <a:r>
              <a:rPr lang="en-US" b="1" dirty="0" smtClean="0"/>
              <a:t>Legal protection is against theft </a:t>
            </a:r>
            <a:r>
              <a:rPr lang="en-US" dirty="0" smtClean="0"/>
              <a:t>and not against accidental disclosure, reverse engineering, or independent invention</a:t>
            </a:r>
            <a:endParaRPr lang="en-US" dirty="0"/>
          </a:p>
        </p:txBody>
      </p:sp>
    </p:spTree>
    <p:extLst>
      <p:ext uri="{BB962C8B-B14F-4D97-AF65-F5344CB8AC3E}">
        <p14:creationId xmlns:p14="http://schemas.microsoft.com/office/powerpoint/2010/main" val="40727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a:t>Trade Secret vs. Patent</a:t>
            </a:r>
          </a:p>
        </p:txBody>
      </p:sp>
      <p:sp>
        <p:nvSpPr>
          <p:cNvPr id="4" name="Text Placeholder 3"/>
          <p:cNvSpPr>
            <a:spLocks noGrp="1"/>
          </p:cNvSpPr>
          <p:nvPr>
            <p:ph type="body" idx="1"/>
          </p:nvPr>
        </p:nvSpPr>
        <p:spPr/>
        <p:txBody>
          <a:bodyPr/>
          <a:lstStyle/>
          <a:p>
            <a:r>
              <a:rPr lang="en-US" dirty="0" smtClean="0"/>
              <a:t>Patent</a:t>
            </a:r>
            <a:endParaRPr lang="en-US" dirty="0"/>
          </a:p>
        </p:txBody>
      </p:sp>
      <p:sp>
        <p:nvSpPr>
          <p:cNvPr id="6" name="Text Placeholder 5"/>
          <p:cNvSpPr>
            <a:spLocks noGrp="1"/>
          </p:cNvSpPr>
          <p:nvPr>
            <p:ph type="body" sz="half" idx="3"/>
          </p:nvPr>
        </p:nvSpPr>
        <p:spPr/>
        <p:txBody>
          <a:bodyPr/>
          <a:lstStyle/>
          <a:p>
            <a:r>
              <a:rPr lang="en-US" dirty="0" smtClean="0"/>
              <a:t>Trade Secret</a:t>
            </a:r>
            <a:endParaRPr lang="en-US" dirty="0"/>
          </a:p>
        </p:txBody>
      </p:sp>
      <p:sp>
        <p:nvSpPr>
          <p:cNvPr id="5" name="Content Placeholder 4"/>
          <p:cNvSpPr>
            <a:spLocks noGrp="1"/>
          </p:cNvSpPr>
          <p:nvPr>
            <p:ph sz="quarter" idx="2"/>
          </p:nvPr>
        </p:nvSpPr>
        <p:spPr/>
        <p:txBody>
          <a:bodyPr/>
          <a:lstStyle/>
          <a:p>
            <a:r>
              <a:rPr lang="en-US" dirty="0" smtClean="0"/>
              <a:t>20 year legal protection for exclusivity of the </a:t>
            </a:r>
            <a:r>
              <a:rPr lang="en-US" dirty="0"/>
              <a:t>innovation</a:t>
            </a:r>
          </a:p>
          <a:p>
            <a:r>
              <a:rPr lang="en-US" dirty="0" smtClean="0"/>
              <a:t>Full disclosure of innovation process published</a:t>
            </a:r>
          </a:p>
          <a:p>
            <a:r>
              <a:rPr lang="en-US" dirty="0" smtClean="0"/>
              <a:t>After 20 years, the innovation enters public domain</a:t>
            </a:r>
          </a:p>
          <a:p>
            <a:r>
              <a:rPr lang="en-US" dirty="0" smtClean="0"/>
              <a:t>Fixed costs of patent process</a:t>
            </a:r>
          </a:p>
        </p:txBody>
      </p:sp>
      <p:sp>
        <p:nvSpPr>
          <p:cNvPr id="7" name="Content Placeholder 6"/>
          <p:cNvSpPr>
            <a:spLocks noGrp="1"/>
          </p:cNvSpPr>
          <p:nvPr>
            <p:ph sz="quarter" idx="4"/>
          </p:nvPr>
        </p:nvSpPr>
        <p:spPr/>
        <p:txBody>
          <a:bodyPr/>
          <a:lstStyle/>
          <a:p>
            <a:r>
              <a:rPr lang="en-US" dirty="0" smtClean="0"/>
              <a:t>Weak legal protection for exclusivity to innovation</a:t>
            </a:r>
          </a:p>
          <a:p>
            <a:r>
              <a:rPr lang="en-US" dirty="0" smtClean="0"/>
              <a:t>No information published about the innovation</a:t>
            </a:r>
          </a:p>
          <a:p>
            <a:r>
              <a:rPr lang="en-US" dirty="0" smtClean="0"/>
              <a:t>No time limit for exclusivity of innovation</a:t>
            </a:r>
          </a:p>
          <a:p>
            <a:r>
              <a:rPr lang="en-US" dirty="0" smtClean="0"/>
              <a:t>Fixed costs to prevent disclosure of innovation</a:t>
            </a:r>
            <a:endParaRPr lang="en-US" dirty="0"/>
          </a:p>
        </p:txBody>
      </p:sp>
    </p:spTree>
    <p:extLst>
      <p:ext uri="{BB962C8B-B14F-4D97-AF65-F5344CB8AC3E}">
        <p14:creationId xmlns:p14="http://schemas.microsoft.com/office/powerpoint/2010/main" val="915150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Trade Secret vs. Patent</a:t>
            </a:r>
            <a:endParaRPr lang="en-US" dirty="0"/>
          </a:p>
        </p:txBody>
      </p:sp>
      <p:sp>
        <p:nvSpPr>
          <p:cNvPr id="3" name="Content Placeholder 2"/>
          <p:cNvSpPr>
            <a:spLocks noGrp="1"/>
          </p:cNvSpPr>
          <p:nvPr>
            <p:ph idx="1"/>
          </p:nvPr>
        </p:nvSpPr>
        <p:spPr>
          <a:xfrm>
            <a:off x="457200" y="1676400"/>
            <a:ext cx="8229600" cy="4648200"/>
          </a:xfrm>
        </p:spPr>
        <p:txBody>
          <a:bodyPr>
            <a:normAutofit/>
          </a:bodyPr>
          <a:lstStyle/>
          <a:p>
            <a:pPr marL="0" indent="0">
              <a:buNone/>
            </a:pPr>
            <a:r>
              <a:rPr lang="en-US" b="1" dirty="0" smtClean="0"/>
              <a:t>Why would a firm not just patent a trade secret?</a:t>
            </a:r>
          </a:p>
          <a:p>
            <a:pPr marL="0" indent="0">
              <a:buNone/>
            </a:pPr>
            <a:endParaRPr lang="en-US" dirty="0" smtClean="0"/>
          </a:p>
          <a:p>
            <a:pPr marL="0" indent="0">
              <a:buNone/>
            </a:pPr>
            <a:r>
              <a:rPr lang="en-US" u="sng" dirty="0" smtClean="0"/>
              <a:t>Inventor must consider:</a:t>
            </a:r>
          </a:p>
          <a:p>
            <a:pPr marL="880110" lvl="1" indent="-514350">
              <a:buFont typeface="+mj-lt"/>
              <a:buAutoNum type="arabicPeriod"/>
            </a:pPr>
            <a:r>
              <a:rPr lang="en-US" dirty="0" smtClean="0"/>
              <a:t>The expected length of time that it would take a competitor to copy the invention</a:t>
            </a:r>
          </a:p>
          <a:p>
            <a:pPr marL="880110" lvl="1" indent="-514350">
              <a:buFont typeface="+mj-lt"/>
              <a:buAutoNum type="arabicPeriod"/>
            </a:pPr>
            <a:r>
              <a:rPr lang="en-US" dirty="0" smtClean="0"/>
              <a:t>The expected return and how long it takes to achieve this return</a:t>
            </a:r>
          </a:p>
          <a:p>
            <a:pPr marL="880110" lvl="1" indent="-514350">
              <a:buFont typeface="+mj-lt"/>
              <a:buAutoNum type="arabicPeriod"/>
            </a:pPr>
            <a:r>
              <a:rPr lang="en-US" dirty="0" smtClean="0"/>
              <a:t>The costs of patenting the invention (fees &amp; transaction costs)</a:t>
            </a:r>
          </a:p>
        </p:txBody>
      </p:sp>
    </p:spTree>
    <p:extLst>
      <p:ext uri="{BB962C8B-B14F-4D97-AF65-F5344CB8AC3E}">
        <p14:creationId xmlns:p14="http://schemas.microsoft.com/office/powerpoint/2010/main" val="94495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04088"/>
            <a:ext cx="8229600" cy="743712"/>
          </a:xfrm>
        </p:spPr>
        <p:txBody>
          <a:bodyPr>
            <a:normAutofit fontScale="90000"/>
          </a:bodyPr>
          <a:lstStyle/>
          <a:p>
            <a:r>
              <a:rPr lang="en-US" dirty="0"/>
              <a:t>Trade Secret vs. Patent</a:t>
            </a:r>
          </a:p>
        </p:txBody>
      </p:sp>
      <p:sp>
        <p:nvSpPr>
          <p:cNvPr id="8" name="Content Placeholder 7"/>
          <p:cNvSpPr>
            <a:spLocks noGrp="1"/>
          </p:cNvSpPr>
          <p:nvPr>
            <p:ph idx="1"/>
          </p:nvPr>
        </p:nvSpPr>
        <p:spPr>
          <a:xfrm>
            <a:off x="457200" y="1524000"/>
            <a:ext cx="8229600" cy="4800600"/>
          </a:xfrm>
        </p:spPr>
        <p:txBody>
          <a:bodyPr>
            <a:normAutofit fontScale="92500" lnSpcReduction="10000"/>
          </a:bodyPr>
          <a:lstStyle/>
          <a:p>
            <a:pPr marL="0" indent="0">
              <a:buNone/>
            </a:pPr>
            <a:r>
              <a:rPr lang="en-US" b="1" dirty="0" smtClean="0"/>
              <a:t>Case 1: Inventor has a patentable invention of modest value that would take nearly as long as the patent term for another to copy</a:t>
            </a:r>
          </a:p>
          <a:p>
            <a:pPr lvl="1"/>
            <a:r>
              <a:rPr lang="en-US" dirty="0"/>
              <a:t>The costs of protection should be proportional to the value of the invention and would be low if the value of the invention is modest</a:t>
            </a:r>
          </a:p>
          <a:p>
            <a:pPr lvl="1"/>
            <a:r>
              <a:rPr lang="en-US" dirty="0" smtClean="0"/>
              <a:t>If patent cost is more than the expected value of the innovation then the trade secret option is better</a:t>
            </a:r>
          </a:p>
          <a:p>
            <a:pPr lvl="1"/>
            <a:r>
              <a:rPr lang="en-US" dirty="0"/>
              <a:t>With patenting, the inventor must pay the fixed costs associated with the patent process whether the invention is successful or </a:t>
            </a:r>
            <a:r>
              <a:rPr lang="en-US" dirty="0" smtClean="0"/>
              <a:t>not  </a:t>
            </a:r>
          </a:p>
          <a:p>
            <a:pPr lvl="1"/>
            <a:r>
              <a:rPr lang="en-US" dirty="0" smtClean="0"/>
              <a:t>With a trade secret the inventor will only pay the cost associated with protecting the invention if they think it is valuable enough to incite someone to steal it</a:t>
            </a:r>
            <a:endParaRPr lang="en-US" dirty="0"/>
          </a:p>
          <a:p>
            <a:pPr lvl="1"/>
            <a:endParaRPr lang="en-US" dirty="0" smtClean="0"/>
          </a:p>
        </p:txBody>
      </p:sp>
    </p:spTree>
    <p:extLst>
      <p:ext uri="{BB962C8B-B14F-4D97-AF65-F5344CB8AC3E}">
        <p14:creationId xmlns:p14="http://schemas.microsoft.com/office/powerpoint/2010/main" val="407251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Trade Secret vs. Patent</a:t>
            </a:r>
          </a:p>
        </p:txBody>
      </p:sp>
      <p:sp>
        <p:nvSpPr>
          <p:cNvPr id="3" name="Content Placeholder 2"/>
          <p:cNvSpPr>
            <a:spLocks noGrp="1"/>
          </p:cNvSpPr>
          <p:nvPr>
            <p:ph idx="1"/>
          </p:nvPr>
        </p:nvSpPr>
        <p:spPr>
          <a:xfrm>
            <a:off x="457200" y="1524000"/>
            <a:ext cx="8229600" cy="4800600"/>
          </a:xfrm>
        </p:spPr>
        <p:txBody>
          <a:bodyPr>
            <a:normAutofit lnSpcReduction="10000"/>
          </a:bodyPr>
          <a:lstStyle/>
          <a:p>
            <a:pPr marL="0" indent="0">
              <a:buNone/>
            </a:pPr>
            <a:r>
              <a:rPr lang="en-US" b="1" dirty="0"/>
              <a:t>Case </a:t>
            </a:r>
            <a:r>
              <a:rPr lang="en-US" b="1" dirty="0" smtClean="0"/>
              <a:t>2: </a:t>
            </a:r>
            <a:r>
              <a:rPr lang="en-US" b="1" dirty="0"/>
              <a:t>Inventor has a patentable invention </a:t>
            </a:r>
            <a:r>
              <a:rPr lang="en-US" b="1" dirty="0" smtClean="0"/>
              <a:t>that </a:t>
            </a:r>
            <a:r>
              <a:rPr lang="en-US" b="1" dirty="0"/>
              <a:t>would take </a:t>
            </a:r>
            <a:r>
              <a:rPr lang="en-US" b="1" dirty="0" smtClean="0"/>
              <a:t>longer than </a:t>
            </a:r>
            <a:r>
              <a:rPr lang="en-US" b="1" dirty="0"/>
              <a:t>the patent term for another to </a:t>
            </a:r>
            <a:r>
              <a:rPr lang="en-US" b="1" dirty="0" smtClean="0"/>
              <a:t>copy</a:t>
            </a:r>
          </a:p>
          <a:p>
            <a:pPr lvl="1"/>
            <a:r>
              <a:rPr lang="en-US" dirty="0"/>
              <a:t> </a:t>
            </a:r>
            <a:r>
              <a:rPr lang="en-US" dirty="0" smtClean="0"/>
              <a:t>Trade-off between protected revenues for a </a:t>
            </a:r>
            <a:r>
              <a:rPr lang="en-US" dirty="0"/>
              <a:t>limited period</a:t>
            </a:r>
            <a:r>
              <a:rPr lang="en-US" dirty="0" smtClean="0"/>
              <a:t> or potentially unlimited, but unprotected revenues</a:t>
            </a:r>
          </a:p>
          <a:p>
            <a:pPr lvl="1"/>
            <a:r>
              <a:rPr lang="en-US" dirty="0" smtClean="0"/>
              <a:t>By choosing the trade secret option the inventor is contending that the social value of the invention is higher than the patent law assumes</a:t>
            </a:r>
          </a:p>
          <a:p>
            <a:pPr lvl="2"/>
            <a:r>
              <a:rPr lang="en-US" dirty="0" smtClean="0"/>
              <a:t>He plans to demonstrate it though the failure of others to legally copy his invention</a:t>
            </a:r>
          </a:p>
          <a:p>
            <a:pPr lvl="2"/>
            <a:r>
              <a:rPr lang="en-US" dirty="0" smtClean="0"/>
              <a:t>Trade law assists him by ensuring that others can only copy his invention by inventing and not stealing</a:t>
            </a:r>
            <a:endParaRPr lang="en-US" dirty="0"/>
          </a:p>
          <a:p>
            <a:endParaRPr lang="en-US" dirty="0"/>
          </a:p>
        </p:txBody>
      </p:sp>
    </p:spTree>
    <p:extLst>
      <p:ext uri="{BB962C8B-B14F-4D97-AF65-F5344CB8AC3E}">
        <p14:creationId xmlns:p14="http://schemas.microsoft.com/office/powerpoint/2010/main" val="399520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Trade Secret vs. Patent</a:t>
            </a:r>
          </a:p>
        </p:txBody>
      </p:sp>
      <p:sp>
        <p:nvSpPr>
          <p:cNvPr id="3" name="Content Placeholder 2"/>
          <p:cNvSpPr>
            <a:spLocks noGrp="1"/>
          </p:cNvSpPr>
          <p:nvPr>
            <p:ph idx="1"/>
          </p:nvPr>
        </p:nvSpPr>
        <p:spPr>
          <a:xfrm>
            <a:off x="457200" y="1524000"/>
            <a:ext cx="8229600" cy="4800600"/>
          </a:xfrm>
        </p:spPr>
        <p:txBody>
          <a:bodyPr>
            <a:normAutofit lnSpcReduction="10000"/>
          </a:bodyPr>
          <a:lstStyle/>
          <a:p>
            <a:pPr marL="0" indent="0">
              <a:buNone/>
            </a:pPr>
            <a:r>
              <a:rPr lang="en-US" b="1" dirty="0"/>
              <a:t>Case 2: Inventor has a </a:t>
            </a:r>
            <a:r>
              <a:rPr lang="en-US" b="1" dirty="0" smtClean="0"/>
              <a:t>n0n-patentable </a:t>
            </a:r>
            <a:r>
              <a:rPr lang="en-US" b="1" dirty="0"/>
              <a:t>invention that would </a:t>
            </a:r>
            <a:r>
              <a:rPr lang="en-US" b="1" dirty="0" smtClean="0"/>
              <a:t>s0 long to copy that it is worth keeping secret</a:t>
            </a:r>
          </a:p>
          <a:p>
            <a:pPr lvl="1"/>
            <a:r>
              <a:rPr lang="en-US" dirty="0" smtClean="0"/>
              <a:t>The government thinks the invention is obvious and so non-patentable and does not want to over-reward</a:t>
            </a:r>
          </a:p>
          <a:p>
            <a:pPr lvl="1"/>
            <a:r>
              <a:rPr lang="en-US" dirty="0" smtClean="0"/>
              <a:t>The inventor argues that it is not obvious and will demonstrate this by keeping it secret</a:t>
            </a:r>
          </a:p>
          <a:p>
            <a:pPr lvl="1"/>
            <a:r>
              <a:rPr lang="en-US" dirty="0" smtClean="0"/>
              <a:t>If the invention is copied then the government was correct</a:t>
            </a:r>
          </a:p>
          <a:p>
            <a:pPr lvl="1"/>
            <a:r>
              <a:rPr lang="en-US" dirty="0" smtClean="0"/>
              <a:t>If the invention is not copied then the inventor shows the government that they were incorrect and he also receives the return that he would have gotten had the invention been patented</a:t>
            </a:r>
          </a:p>
          <a:p>
            <a:pPr marL="393192" lvl="1" indent="0">
              <a:buNone/>
            </a:pPr>
            <a:endParaRPr lang="en-US" dirty="0"/>
          </a:p>
          <a:p>
            <a:endParaRPr lang="en-US" dirty="0"/>
          </a:p>
        </p:txBody>
      </p:sp>
    </p:spTree>
    <p:extLst>
      <p:ext uri="{BB962C8B-B14F-4D97-AF65-F5344CB8AC3E}">
        <p14:creationId xmlns:p14="http://schemas.microsoft.com/office/powerpoint/2010/main" val="151129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3458</TotalTime>
  <Words>1898</Words>
  <Application>Microsoft Office PowerPoint</Application>
  <PresentationFormat>On-screen Show (4:3)</PresentationFormat>
  <Paragraphs>209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EBGN 320 – Economics and Technology</vt:lpstr>
      <vt:lpstr>Trademarks ® TM </vt:lpstr>
      <vt:lpstr>Trade Secret</vt:lpstr>
      <vt:lpstr>Trade Secret &amp; the Law</vt:lpstr>
      <vt:lpstr>Trade Secret vs. Patent</vt:lpstr>
      <vt:lpstr>Trade Secret vs. Patent</vt:lpstr>
      <vt:lpstr>Trade Secret vs. Patent</vt:lpstr>
      <vt:lpstr>Trade Secret vs. Patent</vt:lpstr>
      <vt:lpstr>Trade Secret vs. Patent</vt:lpstr>
      <vt:lpstr>Trade Secret vs. Patent</vt:lpstr>
      <vt:lpstr>Limitations of Trade Secret Law</vt:lpstr>
      <vt:lpstr>Limitations of Trade Secret Law</vt:lpstr>
      <vt:lpstr>Limitations of Trade Secret Law</vt:lpstr>
      <vt:lpstr>EBGN 320 – Economics and Technology</vt:lpstr>
      <vt:lpstr>Copyright ©</vt:lpstr>
      <vt:lpstr>Patent and Copyright</vt:lpstr>
      <vt:lpstr>Patent and Copyright Law</vt:lpstr>
      <vt:lpstr>Fair-Use</vt:lpstr>
      <vt:lpstr>Copyright Term</vt:lpstr>
      <vt:lpstr>Copyright Term</vt:lpstr>
      <vt:lpstr>Copyright Term</vt:lpstr>
      <vt:lpstr>Drawbacks to Long Copyright Term</vt:lpstr>
      <vt:lpstr>Digital Media</vt:lpstr>
      <vt:lpstr>Digital Media</vt:lpstr>
      <vt:lpstr>Value/Copyright Trade-off</vt:lpstr>
      <vt:lpstr>Piracy of Copyrighted Material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cp:lastModifiedBy>
  <cp:revision>232</cp:revision>
  <cp:lastPrinted>2012-03-19T18:04:10Z</cp:lastPrinted>
  <dcterms:created xsi:type="dcterms:W3CDTF">2012-01-16T16:07:42Z</dcterms:created>
  <dcterms:modified xsi:type="dcterms:W3CDTF">2013-01-23T20:00:01Z</dcterms:modified>
</cp:coreProperties>
</file>