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handoutMasterIdLst>
    <p:handoutMasterId r:id="rId22"/>
  </p:handoutMasterIdLst>
  <p:sldIdLst>
    <p:sldId id="256" r:id="rId2"/>
    <p:sldId id="258" r:id="rId3"/>
    <p:sldId id="262" r:id="rId4"/>
    <p:sldId id="261" r:id="rId5"/>
    <p:sldId id="257" r:id="rId6"/>
    <p:sldId id="267" r:id="rId7"/>
    <p:sldId id="268" r:id="rId8"/>
    <p:sldId id="281" r:id="rId9"/>
    <p:sldId id="269" r:id="rId10"/>
    <p:sldId id="270" r:id="rId11"/>
    <p:sldId id="271" r:id="rId12"/>
    <p:sldId id="278" r:id="rId13"/>
    <p:sldId id="272" r:id="rId14"/>
    <p:sldId id="274" r:id="rId15"/>
    <p:sldId id="275" r:id="rId16"/>
    <p:sldId id="276" r:id="rId17"/>
    <p:sldId id="277" r:id="rId18"/>
    <p:sldId id="279" r:id="rId19"/>
    <p:sldId id="280" r:id="rId20"/>
    <p:sldId id="273" r:id="rId21"/>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35" d="100"/>
          <a:sy n="135" d="100"/>
        </p:scale>
        <p:origin x="-924" y="7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69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693"/>
          </a:xfrm>
          <a:prstGeom prst="rect">
            <a:avLst/>
          </a:prstGeom>
        </p:spPr>
        <p:txBody>
          <a:bodyPr vert="horz" lIns="91440" tIns="45720" rIns="91440" bIns="45720" rtlCol="0"/>
          <a:lstStyle>
            <a:lvl1pPr algn="r">
              <a:defRPr sz="1200"/>
            </a:lvl1pPr>
          </a:lstStyle>
          <a:p>
            <a:fld id="{6F789A57-DE9D-4526-B605-0ABECD732693}" type="datetimeFigureOut">
              <a:rPr lang="en-US" smtClean="0"/>
              <a:t>1/30/2013</a:t>
            </a:fld>
            <a:endParaRPr lang="en-US"/>
          </a:p>
        </p:txBody>
      </p:sp>
      <p:sp>
        <p:nvSpPr>
          <p:cNvPr id="4" name="Footer Placeholder 3"/>
          <p:cNvSpPr>
            <a:spLocks noGrp="1"/>
          </p:cNvSpPr>
          <p:nvPr>
            <p:ph type="ftr" sz="quarter" idx="2"/>
          </p:nvPr>
        </p:nvSpPr>
        <p:spPr>
          <a:xfrm>
            <a:off x="0" y="8846553"/>
            <a:ext cx="2971800" cy="46569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46553"/>
            <a:ext cx="2971800" cy="465693"/>
          </a:xfrm>
          <a:prstGeom prst="rect">
            <a:avLst/>
          </a:prstGeom>
        </p:spPr>
        <p:txBody>
          <a:bodyPr vert="horz" lIns="91440" tIns="45720" rIns="91440" bIns="45720" rtlCol="0" anchor="b"/>
          <a:lstStyle>
            <a:lvl1pPr algn="r">
              <a:defRPr sz="1200"/>
            </a:lvl1pPr>
          </a:lstStyle>
          <a:p>
            <a:fld id="{6F2C3CAD-BDE6-40B5-AC1E-A84CA3888C04}" type="slidenum">
              <a:rPr lang="en-US" smtClean="0"/>
              <a:t>‹#›</a:t>
            </a:fld>
            <a:endParaRPr lang="en-US"/>
          </a:p>
        </p:txBody>
      </p:sp>
    </p:spTree>
    <p:extLst>
      <p:ext uri="{BB962C8B-B14F-4D97-AF65-F5344CB8AC3E}">
        <p14:creationId xmlns:p14="http://schemas.microsoft.com/office/powerpoint/2010/main" val="261542945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CB3669B-3D1A-473C-BBD4-CC6196B2CA1C}" type="datetimeFigureOut">
              <a:rPr lang="en-US" smtClean="0"/>
              <a:t>1/30/2013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8E514AD-3BE6-41D3-BF49-4D2F3086EA2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B3669B-3D1A-473C-BBD4-CC6196B2CA1C}" type="datetimeFigureOut">
              <a:rPr lang="en-US" smtClean="0"/>
              <a:t>1/30/2013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B3669B-3D1A-473C-BBD4-CC6196B2CA1C}" type="datetimeFigureOut">
              <a:rPr lang="en-US" smtClean="0"/>
              <a:t>1/30/2013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B3669B-3D1A-473C-BBD4-CC6196B2CA1C}" type="datetimeFigureOut">
              <a:rPr lang="en-US" smtClean="0"/>
              <a:t>1/30/2013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CB3669B-3D1A-473C-BBD4-CC6196B2CA1C}" type="datetimeFigureOut">
              <a:rPr lang="en-US" smtClean="0"/>
              <a:t>1/30/2013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CB3669B-3D1A-473C-BBD4-CC6196B2CA1C}" type="datetimeFigureOut">
              <a:rPr lang="en-US" smtClean="0"/>
              <a:t>1/30/2013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CB3669B-3D1A-473C-BBD4-CC6196B2CA1C}" type="datetimeFigureOut">
              <a:rPr lang="en-US" smtClean="0"/>
              <a:t>1/30/2013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CB3669B-3D1A-473C-BBD4-CC6196B2CA1C}" type="datetimeFigureOut">
              <a:rPr lang="en-US" smtClean="0"/>
              <a:t>1/30/2013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3669B-3D1A-473C-BBD4-CC6196B2CA1C}" type="datetimeFigureOut">
              <a:rPr lang="en-US" smtClean="0"/>
              <a:t>1/30/2013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CB3669B-3D1A-473C-BBD4-CC6196B2CA1C}" type="datetimeFigureOut">
              <a:rPr lang="en-US" smtClean="0"/>
              <a:t>1/30/2013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CB3669B-3D1A-473C-BBD4-CC6196B2CA1C}" type="datetimeFigureOut">
              <a:rPr lang="en-US" smtClean="0"/>
              <a:t>1/30/2013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8E514AD-3BE6-41D3-BF49-4D2F3086EA23}"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CB3669B-3D1A-473C-BBD4-CC6196B2CA1C}" type="datetimeFigureOut">
              <a:rPr lang="en-US" smtClean="0"/>
              <a:t>1/30/2013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8E514AD-3BE6-41D3-BF49-4D2F3086EA23}"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ideo" Target="http://www.youtube.com/v/ExWfh6sGyso?version=3&amp;hl=en_US"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dirty="0" smtClean="0"/>
              <a:t>EBGN 320 – Economics and Technology</a:t>
            </a:r>
            <a:endParaRPr lang="en-US" sz="3200" dirty="0"/>
          </a:p>
        </p:txBody>
      </p:sp>
      <p:sp>
        <p:nvSpPr>
          <p:cNvPr id="3" name="Subtitle 2"/>
          <p:cNvSpPr>
            <a:spLocks noGrp="1"/>
          </p:cNvSpPr>
          <p:nvPr>
            <p:ph type="subTitle" idx="1"/>
          </p:nvPr>
        </p:nvSpPr>
        <p:spPr/>
        <p:txBody>
          <a:bodyPr/>
          <a:lstStyle/>
          <a:p>
            <a:r>
              <a:rPr lang="en-US" sz="1800" b="1" dirty="0" smtClean="0"/>
              <a:t>The Entrepreneur, The Rule of Law and Innovation</a:t>
            </a:r>
          </a:p>
          <a:p>
            <a:r>
              <a:rPr lang="en-US" sz="1600" dirty="0" smtClean="0"/>
              <a:t>January 28, 2013</a:t>
            </a:r>
            <a:endParaRPr lang="en-US" sz="1600" dirty="0"/>
          </a:p>
        </p:txBody>
      </p:sp>
    </p:spTree>
    <p:extLst>
      <p:ext uri="{BB962C8B-B14F-4D97-AF65-F5344CB8AC3E}">
        <p14:creationId xmlns:p14="http://schemas.microsoft.com/office/powerpoint/2010/main" val="1369503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3600" dirty="0" smtClean="0"/>
              <a:t>Why not Medieval China? (618 ~ 1126 AD</a:t>
            </a:r>
            <a:r>
              <a:rPr lang="en-US" sz="3600" dirty="0"/>
              <a:t>)</a:t>
            </a:r>
          </a:p>
        </p:txBody>
      </p:sp>
      <p:sp>
        <p:nvSpPr>
          <p:cNvPr id="3" name="Content Placeholder 2"/>
          <p:cNvSpPr>
            <a:spLocks noGrp="1"/>
          </p:cNvSpPr>
          <p:nvPr>
            <p:ph idx="1"/>
          </p:nvPr>
        </p:nvSpPr>
        <p:spPr>
          <a:xfrm>
            <a:off x="457200" y="1524000"/>
            <a:ext cx="8229600" cy="4800600"/>
          </a:xfrm>
        </p:spPr>
        <p:txBody>
          <a:bodyPr>
            <a:normAutofit fontScale="70000" lnSpcReduction="20000"/>
          </a:bodyPr>
          <a:lstStyle/>
          <a:p>
            <a:pPr marL="0" lvl="0" indent="0">
              <a:buNone/>
            </a:pPr>
            <a:r>
              <a:rPr lang="en-US" sz="2800" b="1" dirty="0" smtClean="0"/>
              <a:t>China had paper</a:t>
            </a:r>
            <a:r>
              <a:rPr lang="en-US" sz="2800" b="1" dirty="0"/>
              <a:t>, moveable type, water wheel, gun powder, spinning wheel, hydraulic hammers, ship technology, etc</a:t>
            </a:r>
            <a:r>
              <a:rPr lang="en-US" sz="2800" b="1" dirty="0" smtClean="0"/>
              <a:t>..</a:t>
            </a:r>
          </a:p>
          <a:p>
            <a:pPr marL="0" lvl="0" indent="0">
              <a:buNone/>
            </a:pPr>
            <a:endParaRPr lang="en-US" sz="2800" dirty="0"/>
          </a:p>
          <a:p>
            <a:pPr lvl="0"/>
            <a:r>
              <a:rPr lang="en-US" sz="2800" dirty="0" smtClean="0"/>
              <a:t>Technical </a:t>
            </a:r>
            <a:r>
              <a:rPr lang="en-US" sz="2800" dirty="0"/>
              <a:t>know-how was there, but there was little </a:t>
            </a:r>
            <a:r>
              <a:rPr lang="en-US" sz="2800" dirty="0" smtClean="0"/>
              <a:t>implementation</a:t>
            </a:r>
          </a:p>
          <a:p>
            <a:pPr marL="0" lvl="0" indent="0">
              <a:buNone/>
            </a:pPr>
            <a:endParaRPr lang="en-US" sz="2800" dirty="0" smtClean="0"/>
          </a:p>
          <a:p>
            <a:pPr marL="0" lvl="0" indent="0">
              <a:buNone/>
            </a:pPr>
            <a:r>
              <a:rPr lang="en-US" sz="2800" b="1" dirty="0" smtClean="0"/>
              <a:t>Why?</a:t>
            </a:r>
            <a:endParaRPr lang="en-US" sz="2800" b="1" dirty="0"/>
          </a:p>
          <a:p>
            <a:pPr lvl="0"/>
            <a:r>
              <a:rPr lang="en-US" sz="2800" dirty="0"/>
              <a:t>Monarch could claim property</a:t>
            </a:r>
          </a:p>
          <a:p>
            <a:pPr lvl="1"/>
            <a:r>
              <a:rPr lang="en-US" dirty="0" smtClean="0"/>
              <a:t>Therefore, no </a:t>
            </a:r>
            <a:r>
              <a:rPr lang="en-US" dirty="0"/>
              <a:t>investment in capital </a:t>
            </a:r>
            <a:r>
              <a:rPr lang="en-US" dirty="0" smtClean="0"/>
              <a:t>stocks</a:t>
            </a:r>
          </a:p>
          <a:p>
            <a:pPr lvl="1"/>
            <a:endParaRPr lang="en-US" dirty="0"/>
          </a:p>
          <a:p>
            <a:pPr marL="0" indent="0">
              <a:buNone/>
            </a:pPr>
            <a:r>
              <a:rPr lang="en-US" b="1" dirty="0" smtClean="0"/>
              <a:t>Where were the entrepreneurs?</a:t>
            </a:r>
            <a:endParaRPr lang="en-US" dirty="0"/>
          </a:p>
          <a:p>
            <a:pPr lvl="0"/>
            <a:r>
              <a:rPr lang="en-US" sz="2800" dirty="0"/>
              <a:t>Efforts spent on climbing ladder of imperial examinations (calligraphy, philosophy) to gain government </a:t>
            </a:r>
            <a:r>
              <a:rPr lang="en-US" sz="2800" dirty="0" smtClean="0"/>
              <a:t>positions</a:t>
            </a:r>
          </a:p>
          <a:p>
            <a:pPr lvl="1"/>
            <a:r>
              <a:rPr lang="en-US" dirty="0"/>
              <a:t>Officials sought bribes to pay for </a:t>
            </a:r>
            <a:r>
              <a:rPr lang="en-US" dirty="0" smtClean="0"/>
              <a:t>education</a:t>
            </a:r>
            <a:endParaRPr lang="en-US" sz="2800" dirty="0"/>
          </a:p>
          <a:p>
            <a:pPr lvl="0"/>
            <a:endParaRPr lang="en-US" sz="2800" dirty="0" smtClean="0"/>
          </a:p>
          <a:p>
            <a:pPr marL="0" lvl="0" indent="0">
              <a:buNone/>
            </a:pPr>
            <a:r>
              <a:rPr lang="en-US" sz="2800" b="1" dirty="0" smtClean="0"/>
              <a:t>No </a:t>
            </a:r>
            <a:r>
              <a:rPr lang="en-US" sz="2800" b="1" dirty="0"/>
              <a:t>sign of a competitive market where innovation is a primary weapon</a:t>
            </a:r>
          </a:p>
          <a:p>
            <a:endParaRPr lang="en-US" dirty="0"/>
          </a:p>
        </p:txBody>
      </p:sp>
    </p:spTree>
    <p:extLst>
      <p:ext uri="{BB962C8B-B14F-4D97-AF65-F5344CB8AC3E}">
        <p14:creationId xmlns:p14="http://schemas.microsoft.com/office/powerpoint/2010/main" val="26061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dirty="0" smtClean="0"/>
              <a:t>Monasteries in the Middle Ages</a:t>
            </a:r>
            <a:endParaRPr lang="en-US" sz="4000" dirty="0"/>
          </a:p>
        </p:txBody>
      </p:sp>
      <p:sp>
        <p:nvSpPr>
          <p:cNvPr id="3" name="Content Placeholder 2"/>
          <p:cNvSpPr>
            <a:spLocks noGrp="1"/>
          </p:cNvSpPr>
          <p:nvPr>
            <p:ph idx="1"/>
          </p:nvPr>
        </p:nvSpPr>
        <p:spPr>
          <a:xfrm>
            <a:off x="457200" y="1371600"/>
            <a:ext cx="8229600" cy="4953000"/>
          </a:xfrm>
        </p:spPr>
        <p:txBody>
          <a:bodyPr>
            <a:normAutofit fontScale="85000" lnSpcReduction="20000"/>
          </a:bodyPr>
          <a:lstStyle/>
          <a:p>
            <a:pPr marL="0" indent="0">
              <a:buNone/>
            </a:pPr>
            <a:r>
              <a:rPr lang="en-US" sz="2000" b="1" dirty="0" smtClean="0"/>
              <a:t>In Europe </a:t>
            </a:r>
            <a:r>
              <a:rPr lang="en-US" sz="2000" b="1" dirty="0"/>
              <a:t>in the Middle </a:t>
            </a:r>
            <a:r>
              <a:rPr lang="en-US" sz="2000" b="1" dirty="0" smtClean="0"/>
              <a:t>Ages, </a:t>
            </a:r>
            <a:r>
              <a:rPr lang="en-US" sz="2000" b="1" dirty="0"/>
              <a:t>Nobles waged war for </a:t>
            </a:r>
            <a:r>
              <a:rPr lang="en-US" sz="2000" b="1" dirty="0" smtClean="0"/>
              <a:t>profit and </a:t>
            </a:r>
          </a:p>
          <a:p>
            <a:pPr marL="0" indent="0">
              <a:buNone/>
            </a:pPr>
            <a:r>
              <a:rPr lang="en-US" sz="2000" b="1" dirty="0" smtClean="0"/>
              <a:t>rent-seeking was prevalent, but there was a period of innovation!</a:t>
            </a:r>
            <a:endParaRPr lang="en-US" sz="2000" b="1" dirty="0"/>
          </a:p>
          <a:p>
            <a:pPr marL="0" lvl="0" indent="0">
              <a:buNone/>
            </a:pPr>
            <a:endParaRPr lang="en-US" sz="2000" b="1" dirty="0" smtClean="0"/>
          </a:p>
          <a:p>
            <a:pPr marL="0" lvl="0" indent="0">
              <a:buNone/>
            </a:pPr>
            <a:r>
              <a:rPr lang="en-US" sz="2000" b="1" dirty="0" smtClean="0"/>
              <a:t>12</a:t>
            </a:r>
            <a:r>
              <a:rPr lang="en-US" sz="2000" b="1" baseline="30000" dirty="0" smtClean="0"/>
              <a:t>th</a:t>
            </a:r>
            <a:r>
              <a:rPr lang="en-US" sz="2000" b="1" dirty="0" smtClean="0"/>
              <a:t> </a:t>
            </a:r>
            <a:r>
              <a:rPr lang="en-US" sz="2000" b="1" dirty="0"/>
              <a:t>and 13</a:t>
            </a:r>
            <a:r>
              <a:rPr lang="en-US" sz="2000" b="1" baseline="30000" dirty="0"/>
              <a:t>th</a:t>
            </a:r>
            <a:r>
              <a:rPr lang="en-US" sz="2000" b="1" dirty="0"/>
              <a:t> centuries</a:t>
            </a:r>
          </a:p>
          <a:p>
            <a:pPr lvl="0"/>
            <a:r>
              <a:rPr lang="en-US" sz="2000" dirty="0"/>
              <a:t>Era of mechanical innovation exploded </a:t>
            </a:r>
            <a:r>
              <a:rPr lang="en-US" sz="2000" b="1" dirty="0"/>
              <a:t>without a competitive market</a:t>
            </a:r>
            <a:r>
              <a:rPr lang="en-US" sz="2000" dirty="0"/>
              <a:t>, water mills, metallurgy, clocks</a:t>
            </a:r>
          </a:p>
          <a:p>
            <a:pPr lvl="0"/>
            <a:r>
              <a:rPr lang="en-US" sz="2000" dirty="0"/>
              <a:t>Application of existing knowledge</a:t>
            </a:r>
          </a:p>
          <a:p>
            <a:pPr lvl="0"/>
            <a:r>
              <a:rPr lang="en-US" sz="2000" dirty="0"/>
              <a:t>Monopoly power enforced (granted by the king</a:t>
            </a:r>
            <a:r>
              <a:rPr lang="en-US" sz="2000" dirty="0" smtClean="0"/>
              <a:t>)</a:t>
            </a:r>
          </a:p>
          <a:p>
            <a:pPr lvl="1"/>
            <a:r>
              <a:rPr lang="en-US" sz="2000" dirty="0"/>
              <a:t>Invested in pursuit of monopoly power, e.g., water </a:t>
            </a:r>
            <a:r>
              <a:rPr lang="en-US" sz="2000" dirty="0" smtClean="0"/>
              <a:t>mills</a:t>
            </a:r>
            <a:endParaRPr lang="en-US" sz="2000" dirty="0"/>
          </a:p>
          <a:p>
            <a:pPr lvl="0"/>
            <a:r>
              <a:rPr lang="en-US" sz="2000" dirty="0" smtClean="0"/>
              <a:t>Competition among religious </a:t>
            </a:r>
            <a:r>
              <a:rPr lang="en-US" sz="2000" dirty="0"/>
              <a:t>abbeys </a:t>
            </a:r>
            <a:r>
              <a:rPr lang="en-US" sz="2000" dirty="0" smtClean="0"/>
              <a:t>was </a:t>
            </a:r>
            <a:r>
              <a:rPr lang="en-US" sz="2000" dirty="0"/>
              <a:t>driving force especially </a:t>
            </a:r>
            <a:r>
              <a:rPr lang="en-US" sz="2000" dirty="0" smtClean="0"/>
              <a:t>for the </a:t>
            </a:r>
            <a:r>
              <a:rPr lang="en-US" sz="2000" dirty="0"/>
              <a:t>Cistercian monasteries</a:t>
            </a:r>
          </a:p>
          <a:p>
            <a:pPr lvl="1"/>
            <a:r>
              <a:rPr lang="en-US" sz="2000" dirty="0"/>
              <a:t>Innovation allowed more time for prayer</a:t>
            </a:r>
            <a:r>
              <a:rPr lang="en-US" sz="2000" dirty="0" smtClean="0"/>
              <a:t>?</a:t>
            </a:r>
          </a:p>
          <a:p>
            <a:pPr lvl="1"/>
            <a:r>
              <a:rPr lang="en-US" sz="2000" dirty="0" smtClean="0"/>
              <a:t>Expansion of order?</a:t>
            </a:r>
            <a:endParaRPr lang="en-US" sz="2000" dirty="0"/>
          </a:p>
          <a:p>
            <a:pPr marL="0" indent="0">
              <a:buNone/>
            </a:pPr>
            <a:endParaRPr lang="en-US" dirty="0" smtClean="0"/>
          </a:p>
          <a:p>
            <a:pPr marL="0" indent="0">
              <a:buNone/>
            </a:pPr>
            <a:r>
              <a:rPr lang="en-US" b="1" dirty="0" smtClean="0"/>
              <a:t>The monk “was the first intellectual to get dirt under his fingernails.” </a:t>
            </a:r>
            <a:r>
              <a:rPr lang="en-US" dirty="0" smtClean="0"/>
              <a:t>– Lynn White, professor of</a:t>
            </a:r>
            <a:r>
              <a:rPr lang="en-US" dirty="0"/>
              <a:t> </a:t>
            </a:r>
            <a:r>
              <a:rPr lang="en-US" dirty="0" smtClean="0"/>
              <a:t>medieval history</a:t>
            </a:r>
            <a:r>
              <a:rPr lang="en-US" dirty="0"/>
              <a:t> </a:t>
            </a:r>
            <a:r>
              <a:rPr lang="en-US" dirty="0" smtClean="0"/>
              <a:t>at</a:t>
            </a:r>
            <a:r>
              <a:rPr lang="en-US" dirty="0"/>
              <a:t> </a:t>
            </a:r>
            <a:r>
              <a:rPr lang="en-US" dirty="0" smtClean="0"/>
              <a:t>Princeton</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5200" y="457200"/>
            <a:ext cx="1738023" cy="1912525"/>
          </a:xfrm>
          <a:prstGeom prst="rect">
            <a:avLst/>
          </a:prstGeom>
        </p:spPr>
      </p:pic>
    </p:spTree>
    <p:extLst>
      <p:ext uri="{BB962C8B-B14F-4D97-AF65-F5344CB8AC3E}">
        <p14:creationId xmlns:p14="http://schemas.microsoft.com/office/powerpoint/2010/main" val="67688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96112"/>
          </a:xfrm>
        </p:spPr>
        <p:txBody>
          <a:bodyPr>
            <a:normAutofit/>
          </a:bodyPr>
          <a:lstStyle/>
          <a:p>
            <a:r>
              <a:rPr lang="en-US" sz="4000" dirty="0" smtClean="0"/>
              <a:t>Institutional change in the Middle Ages</a:t>
            </a:r>
            <a:endParaRPr lang="en-US" sz="4000" dirty="0"/>
          </a:p>
        </p:txBody>
      </p:sp>
      <p:sp>
        <p:nvSpPr>
          <p:cNvPr id="3" name="Content Placeholder 2"/>
          <p:cNvSpPr>
            <a:spLocks noGrp="1"/>
          </p:cNvSpPr>
          <p:nvPr>
            <p:ph idx="1"/>
          </p:nvPr>
        </p:nvSpPr>
        <p:spPr>
          <a:xfrm>
            <a:off x="457200" y="1676400"/>
            <a:ext cx="8229600" cy="4648200"/>
          </a:xfrm>
        </p:spPr>
        <p:txBody>
          <a:bodyPr>
            <a:noAutofit/>
          </a:bodyPr>
          <a:lstStyle/>
          <a:p>
            <a:pPr marL="0" lvl="0" indent="0">
              <a:buNone/>
            </a:pPr>
            <a:r>
              <a:rPr lang="en-US" sz="1800" b="1" dirty="0" smtClean="0"/>
              <a:t>Middle Ages rulers were “Pauper </a:t>
            </a:r>
            <a:r>
              <a:rPr lang="en-US" sz="1800" b="1" dirty="0"/>
              <a:t>Kings” </a:t>
            </a:r>
          </a:p>
          <a:p>
            <a:pPr lvl="1"/>
            <a:r>
              <a:rPr lang="en-US" sz="1800" dirty="0" smtClean="0"/>
              <a:t>Little real power and bankrupt</a:t>
            </a:r>
          </a:p>
          <a:p>
            <a:pPr marL="393192" lvl="1" indent="0">
              <a:buNone/>
            </a:pPr>
            <a:endParaRPr lang="en-US" sz="1800" dirty="0"/>
          </a:p>
          <a:p>
            <a:pPr marL="0" indent="0">
              <a:buNone/>
            </a:pPr>
            <a:r>
              <a:rPr lang="en-US" sz="1800" b="1" dirty="0" smtClean="0"/>
              <a:t>As in Ancient Rome, commerce was considered disgraceful until..</a:t>
            </a:r>
          </a:p>
          <a:p>
            <a:pPr lvl="1"/>
            <a:r>
              <a:rPr lang="en-US" sz="1800" dirty="0" smtClean="0"/>
              <a:t>1460s: England’s King </a:t>
            </a:r>
            <a:r>
              <a:rPr lang="en-US" sz="1800" dirty="0"/>
              <a:t>Edward IV engaged in trade, Nobles followed</a:t>
            </a:r>
          </a:p>
          <a:p>
            <a:pPr lvl="1"/>
            <a:r>
              <a:rPr lang="en-US" sz="1800" dirty="0"/>
              <a:t>Magna </a:t>
            </a:r>
            <a:r>
              <a:rPr lang="en-US" sz="1800" dirty="0" err="1"/>
              <a:t>Carta</a:t>
            </a:r>
            <a:r>
              <a:rPr lang="en-US" sz="1800" dirty="0"/>
              <a:t> : no taxation without representation, sanctity of property</a:t>
            </a:r>
          </a:p>
          <a:p>
            <a:pPr lvl="1"/>
            <a:r>
              <a:rPr lang="en-US" sz="1800" dirty="0"/>
              <a:t>Battle for power between the kings and their nobles produces the rule of law</a:t>
            </a:r>
          </a:p>
          <a:p>
            <a:pPr lvl="1"/>
            <a:r>
              <a:rPr lang="en-US" sz="1800" dirty="0"/>
              <a:t>Real </a:t>
            </a:r>
            <a:r>
              <a:rPr lang="en-US" sz="1800" dirty="0" smtClean="0"/>
              <a:t>long term winners </a:t>
            </a:r>
            <a:r>
              <a:rPr lang="en-US" sz="1800" dirty="0"/>
              <a:t>were the </a:t>
            </a:r>
            <a:r>
              <a:rPr lang="en-US" sz="1800" dirty="0" smtClean="0"/>
              <a:t>bourgeoisie (owners of capital)</a:t>
            </a:r>
            <a:endParaRPr lang="en-US" sz="1800" dirty="0" smtClean="0"/>
          </a:p>
          <a:p>
            <a:pPr lvl="1"/>
            <a:endParaRPr lang="en-US" sz="1800" dirty="0"/>
          </a:p>
          <a:p>
            <a:pPr marL="0" lvl="0" indent="0">
              <a:buNone/>
            </a:pPr>
            <a:r>
              <a:rPr lang="en-US" sz="1800" b="1" dirty="0"/>
              <a:t>Capitalism became respectable by Industrial Revolution</a:t>
            </a:r>
          </a:p>
          <a:p>
            <a:pPr lvl="1"/>
            <a:r>
              <a:rPr lang="en-US" sz="1800" dirty="0"/>
              <a:t>Capitalist success leads to industrialist power and stronger law</a:t>
            </a:r>
          </a:p>
          <a:p>
            <a:pPr lvl="1"/>
            <a:r>
              <a:rPr lang="en-US" sz="1800" dirty="0"/>
              <a:t>Growth of free-market produces more entrepreneurs that increase capitalist </a:t>
            </a:r>
            <a:r>
              <a:rPr lang="en-US" sz="1800" dirty="0" smtClean="0"/>
              <a:t>growth</a:t>
            </a:r>
            <a:endParaRPr lang="en-US" sz="1800" dirty="0"/>
          </a:p>
        </p:txBody>
      </p:sp>
    </p:spTree>
    <p:extLst>
      <p:ext uri="{BB962C8B-B14F-4D97-AF65-F5344CB8AC3E}">
        <p14:creationId xmlns:p14="http://schemas.microsoft.com/office/powerpoint/2010/main" val="269977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Servile Europe</a:t>
            </a:r>
            <a:endParaRPr lang="en-US" dirty="0"/>
          </a:p>
        </p:txBody>
      </p:sp>
      <p:sp>
        <p:nvSpPr>
          <p:cNvPr id="3" name="Content Placeholder 2"/>
          <p:cNvSpPr>
            <a:spLocks noGrp="1"/>
          </p:cNvSpPr>
          <p:nvPr>
            <p:ph idx="1"/>
          </p:nvPr>
        </p:nvSpPr>
        <p:spPr>
          <a:xfrm>
            <a:off x="457200" y="1371600"/>
            <a:ext cx="8229600" cy="4953000"/>
          </a:xfrm>
        </p:spPr>
        <p:txBody>
          <a:bodyPr>
            <a:normAutofit fontScale="70000" lnSpcReduction="20000"/>
          </a:bodyPr>
          <a:lstStyle/>
          <a:p>
            <a:pPr marL="0" lvl="0" indent="0">
              <a:buNone/>
            </a:pPr>
            <a:r>
              <a:rPr lang="en-US" b="1" i="1" dirty="0" err="1" smtClean="0"/>
              <a:t>Servum</a:t>
            </a:r>
            <a:r>
              <a:rPr lang="en-US" b="1" dirty="0" smtClean="0"/>
              <a:t>: slave, serve, serf</a:t>
            </a:r>
          </a:p>
          <a:p>
            <a:pPr lvl="1"/>
            <a:r>
              <a:rPr lang="en-US" dirty="0"/>
              <a:t>In continental Europe, Serfdom prevalent until </a:t>
            </a:r>
            <a:r>
              <a:rPr lang="en-US" dirty="0" smtClean="0"/>
              <a:t>1850s</a:t>
            </a:r>
          </a:p>
          <a:p>
            <a:pPr lvl="1"/>
            <a:r>
              <a:rPr lang="en-US" dirty="0"/>
              <a:t>80% of labor force in </a:t>
            </a:r>
            <a:r>
              <a:rPr lang="en-US" dirty="0" smtClean="0"/>
              <a:t>agriculture</a:t>
            </a:r>
          </a:p>
          <a:p>
            <a:pPr lvl="1"/>
            <a:r>
              <a:rPr lang="en-US" dirty="0" smtClean="0"/>
              <a:t>Tennant farmers – paid rent as a portion of their harvest or with labor</a:t>
            </a:r>
          </a:p>
          <a:p>
            <a:pPr lvl="1"/>
            <a:r>
              <a:rPr lang="en-US" dirty="0" smtClean="0"/>
              <a:t>Technically “free”, but tied to the land</a:t>
            </a:r>
          </a:p>
          <a:p>
            <a:endParaRPr lang="en-US" dirty="0"/>
          </a:p>
          <a:p>
            <a:pPr marL="0" indent="0">
              <a:buNone/>
            </a:pPr>
            <a:r>
              <a:rPr lang="en-US" sz="2900" b="1" dirty="0" smtClean="0"/>
              <a:t>How about the Nobility?</a:t>
            </a:r>
            <a:endParaRPr lang="en-US" sz="2900" b="1" dirty="0"/>
          </a:p>
          <a:p>
            <a:pPr lvl="0"/>
            <a:r>
              <a:rPr lang="en-US" sz="2800" dirty="0"/>
              <a:t>Nobles </a:t>
            </a:r>
            <a:r>
              <a:rPr lang="en-US" sz="2800" dirty="0" smtClean="0"/>
              <a:t>also resisted </a:t>
            </a:r>
            <a:r>
              <a:rPr lang="en-US" sz="2800" dirty="0"/>
              <a:t>innovation</a:t>
            </a:r>
          </a:p>
          <a:p>
            <a:pPr lvl="1"/>
            <a:r>
              <a:rPr lang="en-US" dirty="0"/>
              <a:t>Feared change might curb their </a:t>
            </a:r>
            <a:r>
              <a:rPr lang="en-US" dirty="0" smtClean="0"/>
              <a:t>powers -&gt; </a:t>
            </a:r>
            <a:r>
              <a:rPr lang="en-US" dirty="0"/>
              <a:t>few progressive </a:t>
            </a:r>
            <a:r>
              <a:rPr lang="en-US" dirty="0" smtClean="0"/>
              <a:t>landlords</a:t>
            </a:r>
            <a:endParaRPr lang="en-US" dirty="0"/>
          </a:p>
          <a:p>
            <a:pPr lvl="1"/>
            <a:r>
              <a:rPr lang="en-US" dirty="0"/>
              <a:t>No competitive markets </a:t>
            </a:r>
            <a:r>
              <a:rPr lang="en-US" dirty="0" smtClean="0"/>
              <a:t>–&gt; </a:t>
            </a:r>
            <a:r>
              <a:rPr lang="en-US" dirty="0"/>
              <a:t>no battle for supremacy</a:t>
            </a:r>
          </a:p>
          <a:p>
            <a:pPr lvl="1"/>
            <a:r>
              <a:rPr lang="en-US" dirty="0"/>
              <a:t>Farms served own needs -</a:t>
            </a:r>
            <a:r>
              <a:rPr lang="en-US" dirty="0" smtClean="0"/>
              <a:t>conspicuous consumption –&gt; </a:t>
            </a:r>
            <a:r>
              <a:rPr lang="en-US" dirty="0"/>
              <a:t>No saving or </a:t>
            </a:r>
            <a:r>
              <a:rPr lang="en-US" dirty="0" smtClean="0"/>
              <a:t>investment</a:t>
            </a:r>
          </a:p>
          <a:p>
            <a:pPr lvl="1"/>
            <a:endParaRPr lang="en-US" dirty="0"/>
          </a:p>
          <a:p>
            <a:pPr marL="0" indent="0">
              <a:buNone/>
            </a:pPr>
            <a:r>
              <a:rPr lang="en-US" sz="2900" b="1" dirty="0" smtClean="0"/>
              <a:t>How was Britain doing?</a:t>
            </a:r>
            <a:endParaRPr lang="en-US" sz="2900" b="1" dirty="0"/>
          </a:p>
          <a:p>
            <a:pPr lvl="0"/>
            <a:r>
              <a:rPr lang="en-US" sz="2800" dirty="0"/>
              <a:t>GDP growth </a:t>
            </a:r>
            <a:r>
              <a:rPr lang="en-US" sz="2800" smtClean="0"/>
              <a:t>during </a:t>
            </a:r>
            <a:r>
              <a:rPr lang="en-US" sz="2800" smtClean="0"/>
              <a:t>First Industrial </a:t>
            </a:r>
            <a:r>
              <a:rPr lang="en-US" sz="2800" dirty="0"/>
              <a:t>Revolution Britain (1730-1830) only 0.03%</a:t>
            </a:r>
          </a:p>
          <a:p>
            <a:pPr lvl="1"/>
            <a:r>
              <a:rPr lang="en-US" dirty="0"/>
              <a:t>Labor still with agriculture</a:t>
            </a:r>
          </a:p>
          <a:p>
            <a:pPr lvl="1"/>
            <a:r>
              <a:rPr lang="en-US" dirty="0" smtClean="0"/>
              <a:t>Agricultural </a:t>
            </a:r>
            <a:r>
              <a:rPr lang="en-US" dirty="0"/>
              <a:t>w</a:t>
            </a:r>
            <a:r>
              <a:rPr lang="en-US" dirty="0" smtClean="0"/>
              <a:t>orkers </a:t>
            </a:r>
            <a:r>
              <a:rPr lang="en-US" dirty="0"/>
              <a:t>fought change, e.g., soil rotation</a:t>
            </a:r>
          </a:p>
          <a:p>
            <a:pPr lvl="1"/>
            <a:r>
              <a:rPr lang="en-US" dirty="0"/>
              <a:t>No incentive to change and, in fact, feared change</a:t>
            </a:r>
          </a:p>
          <a:p>
            <a:pPr marL="0" indent="0">
              <a:buNone/>
            </a:pPr>
            <a:endParaRPr lang="en-US" dirty="0"/>
          </a:p>
        </p:txBody>
      </p:sp>
    </p:spTree>
    <p:extLst>
      <p:ext uri="{BB962C8B-B14F-4D97-AF65-F5344CB8AC3E}">
        <p14:creationId xmlns:p14="http://schemas.microsoft.com/office/powerpoint/2010/main" val="4273737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What changed?</a:t>
            </a:r>
            <a:endParaRPr lang="en-US" dirty="0"/>
          </a:p>
        </p:txBody>
      </p:sp>
      <p:sp>
        <p:nvSpPr>
          <p:cNvPr id="3" name="Content Placeholder 2"/>
          <p:cNvSpPr>
            <a:spLocks noGrp="1"/>
          </p:cNvSpPr>
          <p:nvPr>
            <p:ph idx="1"/>
          </p:nvPr>
        </p:nvSpPr>
        <p:spPr>
          <a:xfrm>
            <a:off x="457200" y="1447800"/>
            <a:ext cx="8229600" cy="4876800"/>
          </a:xfrm>
        </p:spPr>
        <p:txBody>
          <a:bodyPr>
            <a:normAutofit lnSpcReduction="10000"/>
          </a:bodyPr>
          <a:lstStyle/>
          <a:p>
            <a:pPr marL="0" lvl="0" indent="0">
              <a:buNone/>
            </a:pPr>
            <a:r>
              <a:rPr lang="en-US" b="1" dirty="0" smtClean="0"/>
              <a:t>What led to the miracle growth of the past one hundred and fifty years?</a:t>
            </a:r>
            <a:br>
              <a:rPr lang="en-US" b="1" dirty="0" smtClean="0"/>
            </a:br>
            <a:endParaRPr lang="en-US" b="1" dirty="0" smtClean="0"/>
          </a:p>
          <a:p>
            <a:pPr marL="0" lvl="0" indent="0">
              <a:buNone/>
            </a:pPr>
            <a:r>
              <a:rPr lang="en-US" sz="2800" dirty="0" smtClean="0"/>
              <a:t>Modern </a:t>
            </a:r>
            <a:r>
              <a:rPr lang="en-US" sz="2800" dirty="0"/>
              <a:t>growth fueled by </a:t>
            </a:r>
            <a:r>
              <a:rPr lang="en-US" sz="2800" dirty="0" smtClean="0"/>
              <a:t>technical change, </a:t>
            </a:r>
            <a:r>
              <a:rPr lang="en-US" sz="2800" dirty="0"/>
              <a:t>but previous growth by </a:t>
            </a:r>
            <a:r>
              <a:rPr lang="en-US" sz="2800" u="sng" dirty="0"/>
              <a:t>institutional change </a:t>
            </a:r>
            <a:r>
              <a:rPr lang="en-US" sz="2800" dirty="0"/>
              <a:t>(property rights, markets</a:t>
            </a:r>
            <a:r>
              <a:rPr lang="en-US" sz="2800" dirty="0" smtClean="0"/>
              <a:t>)</a:t>
            </a:r>
          </a:p>
          <a:p>
            <a:pPr marL="0" lvl="0" indent="0">
              <a:buNone/>
            </a:pPr>
            <a:endParaRPr lang="en-US" sz="2800" dirty="0" smtClean="0"/>
          </a:p>
          <a:p>
            <a:pPr marL="0" lvl="0" indent="0">
              <a:buNone/>
            </a:pPr>
            <a:r>
              <a:rPr lang="en-US" sz="2800" u="sng" dirty="0" err="1" smtClean="0"/>
              <a:t>Mokyr</a:t>
            </a:r>
            <a:endParaRPr lang="en-US" sz="2800" u="sng" dirty="0"/>
          </a:p>
          <a:p>
            <a:pPr lvl="1"/>
            <a:r>
              <a:rPr lang="en-US" dirty="0" smtClean="0"/>
              <a:t>The British </a:t>
            </a:r>
            <a:r>
              <a:rPr lang="en-US" dirty="0"/>
              <a:t>Industrial Revolution (1760-1830)</a:t>
            </a:r>
          </a:p>
          <a:p>
            <a:pPr lvl="1"/>
            <a:r>
              <a:rPr lang="en-US" dirty="0"/>
              <a:t>The </a:t>
            </a:r>
            <a:r>
              <a:rPr lang="en-US" dirty="0" smtClean="0"/>
              <a:t>Second </a:t>
            </a:r>
            <a:r>
              <a:rPr lang="en-US" dirty="0"/>
              <a:t>Industrial Revolution  (1860)</a:t>
            </a:r>
          </a:p>
          <a:p>
            <a:pPr lvl="1"/>
            <a:r>
              <a:rPr lang="en-US" dirty="0"/>
              <a:t>Third Industrial Revolution  (close of 20</a:t>
            </a:r>
            <a:r>
              <a:rPr lang="en-US" baseline="30000" dirty="0"/>
              <a:t>th</a:t>
            </a:r>
            <a:r>
              <a:rPr lang="en-US" dirty="0"/>
              <a:t> century)</a:t>
            </a:r>
          </a:p>
          <a:p>
            <a:pPr marL="0" indent="0">
              <a:buNone/>
            </a:pPr>
            <a:endParaRPr lang="en-US" b="1" dirty="0"/>
          </a:p>
        </p:txBody>
      </p:sp>
    </p:spTree>
    <p:extLst>
      <p:ext uri="{BB962C8B-B14F-4D97-AF65-F5344CB8AC3E}">
        <p14:creationId xmlns:p14="http://schemas.microsoft.com/office/powerpoint/2010/main" val="376324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Growth and knowledge</a:t>
            </a:r>
            <a:endParaRPr lang="en-US" dirty="0"/>
          </a:p>
        </p:txBody>
      </p:sp>
      <p:sp>
        <p:nvSpPr>
          <p:cNvPr id="3" name="Content Placeholder 2"/>
          <p:cNvSpPr>
            <a:spLocks noGrp="1"/>
          </p:cNvSpPr>
          <p:nvPr>
            <p:ph idx="1"/>
          </p:nvPr>
        </p:nvSpPr>
        <p:spPr>
          <a:xfrm>
            <a:off x="457200" y="1524000"/>
            <a:ext cx="8229600" cy="4800600"/>
          </a:xfrm>
        </p:spPr>
        <p:txBody>
          <a:bodyPr/>
          <a:lstStyle/>
          <a:p>
            <a:pPr marL="0" indent="0">
              <a:buNone/>
            </a:pPr>
            <a:r>
              <a:rPr lang="en-US" dirty="0"/>
              <a:t>Modern economic growth based on growth of stock of useful or “tested knowledge</a:t>
            </a:r>
            <a:r>
              <a:rPr lang="en-US" dirty="0" smtClean="0"/>
              <a:t>” - </a:t>
            </a:r>
            <a:r>
              <a:rPr lang="en-US" dirty="0"/>
              <a:t>Kuznets (1965) </a:t>
            </a:r>
            <a:endParaRPr lang="en-US" dirty="0" smtClean="0"/>
          </a:p>
          <a:p>
            <a:pPr marL="0" indent="0">
              <a:buNone/>
            </a:pPr>
            <a:endParaRPr lang="en-US" dirty="0"/>
          </a:p>
          <a:p>
            <a:pPr marL="0" lvl="0" indent="0">
              <a:buNone/>
            </a:pPr>
            <a:r>
              <a:rPr lang="en-US" sz="2800" dirty="0" smtClean="0"/>
              <a:t>New </a:t>
            </a:r>
            <a:r>
              <a:rPr lang="en-US" sz="2800" dirty="0"/>
              <a:t>techniques </a:t>
            </a:r>
            <a:r>
              <a:rPr lang="en-US" sz="2800" dirty="0" smtClean="0"/>
              <a:t>(innovations )are </a:t>
            </a:r>
            <a:r>
              <a:rPr lang="en-US" sz="2800" dirty="0"/>
              <a:t>created when useful knowledge is mapped onto a set of </a:t>
            </a:r>
            <a:r>
              <a:rPr lang="en-US" sz="2800" dirty="0" smtClean="0"/>
              <a:t>instructions</a:t>
            </a:r>
          </a:p>
          <a:p>
            <a:pPr lvl="1"/>
            <a:r>
              <a:rPr lang="en-US" dirty="0" err="1" smtClean="0"/>
              <a:t>Romer’s</a:t>
            </a:r>
            <a:r>
              <a:rPr lang="en-US" dirty="0" smtClean="0"/>
              <a:t> </a:t>
            </a:r>
            <a:r>
              <a:rPr lang="en-US" dirty="0"/>
              <a:t>recipe</a:t>
            </a:r>
          </a:p>
          <a:p>
            <a:pPr lvl="1"/>
            <a:r>
              <a:rPr lang="en-US" b="1" dirty="0"/>
              <a:t>Access to knowledge </a:t>
            </a:r>
            <a:r>
              <a:rPr lang="en-US" b="1" dirty="0" smtClean="0"/>
              <a:t>very important</a:t>
            </a:r>
            <a:endParaRPr lang="en-US" b="1" dirty="0"/>
          </a:p>
          <a:p>
            <a:pPr marL="0" indent="0">
              <a:buNone/>
            </a:pPr>
            <a:endParaRPr lang="en-US" dirty="0"/>
          </a:p>
        </p:txBody>
      </p:sp>
    </p:spTree>
    <p:extLst>
      <p:ext uri="{BB962C8B-B14F-4D97-AF65-F5344CB8AC3E}">
        <p14:creationId xmlns:p14="http://schemas.microsoft.com/office/powerpoint/2010/main" val="27868395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3600" dirty="0" smtClean="0"/>
              <a:t>Propositional vs. Prescriptive </a:t>
            </a:r>
            <a:r>
              <a:rPr lang="en-US" sz="3600" dirty="0"/>
              <a:t>K</a:t>
            </a:r>
            <a:r>
              <a:rPr lang="en-US" sz="3600" dirty="0" smtClean="0"/>
              <a:t>nowledge</a:t>
            </a:r>
            <a:endParaRPr lang="en-US" sz="3600" dirty="0"/>
          </a:p>
        </p:txBody>
      </p:sp>
      <p:sp>
        <p:nvSpPr>
          <p:cNvPr id="3" name="Content Placeholder 2"/>
          <p:cNvSpPr>
            <a:spLocks noGrp="1"/>
          </p:cNvSpPr>
          <p:nvPr>
            <p:ph idx="1"/>
          </p:nvPr>
        </p:nvSpPr>
        <p:spPr>
          <a:xfrm>
            <a:off x="457200" y="1676400"/>
            <a:ext cx="8229600" cy="4648200"/>
          </a:xfrm>
        </p:spPr>
        <p:txBody>
          <a:bodyPr/>
          <a:lstStyle/>
          <a:p>
            <a:r>
              <a:rPr lang="en-US" dirty="0" smtClean="0"/>
              <a:t>“what” knowledge vs. “how to” knowledge</a:t>
            </a:r>
          </a:p>
          <a:p>
            <a:pPr marL="0" indent="0">
              <a:buNone/>
            </a:pPr>
            <a:endParaRPr lang="en-US" dirty="0" smtClean="0"/>
          </a:p>
          <a:p>
            <a:r>
              <a:rPr lang="en-US" dirty="0"/>
              <a:t>r</a:t>
            </a:r>
            <a:r>
              <a:rPr lang="en-US" dirty="0" smtClean="0"/>
              <a:t>ight/wrong vs. successful/unsuccessful</a:t>
            </a:r>
          </a:p>
          <a:p>
            <a:pPr marL="0" indent="0">
              <a:buNone/>
            </a:pPr>
            <a:endParaRPr lang="en-US" dirty="0" smtClean="0"/>
          </a:p>
          <a:p>
            <a:r>
              <a:rPr lang="en-US" dirty="0"/>
              <a:t>d</a:t>
            </a:r>
            <a:r>
              <a:rPr lang="en-US" dirty="0" smtClean="0"/>
              <a:t>iscoveries vs. inventions</a:t>
            </a:r>
          </a:p>
          <a:p>
            <a:pPr marL="0" indent="0">
              <a:buNone/>
            </a:pPr>
            <a:endParaRPr lang="en-US" dirty="0" smtClean="0"/>
          </a:p>
          <a:p>
            <a:r>
              <a:rPr lang="en-US" dirty="0"/>
              <a:t>n</a:t>
            </a:r>
            <a:r>
              <a:rPr lang="en-US" dirty="0" smtClean="0"/>
              <a:t>ot patentable vs. patentable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2514600"/>
            <a:ext cx="2400635" cy="235300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5016374"/>
            <a:ext cx="1219200" cy="1451429"/>
          </a:xfrm>
          <a:prstGeom prst="rect">
            <a:avLst/>
          </a:prstGeom>
        </p:spPr>
      </p:pic>
    </p:spTree>
    <p:extLst>
      <p:ext uri="{BB962C8B-B14F-4D97-AF65-F5344CB8AC3E}">
        <p14:creationId xmlns:p14="http://schemas.microsoft.com/office/powerpoint/2010/main" val="4092380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The Epistemic Base</a:t>
            </a:r>
            <a:endParaRPr lang="en-US" dirty="0"/>
          </a:p>
        </p:txBody>
      </p:sp>
      <p:sp>
        <p:nvSpPr>
          <p:cNvPr id="3" name="Content Placeholder 2"/>
          <p:cNvSpPr>
            <a:spLocks noGrp="1"/>
          </p:cNvSpPr>
          <p:nvPr>
            <p:ph idx="1"/>
          </p:nvPr>
        </p:nvSpPr>
        <p:spPr>
          <a:xfrm>
            <a:off x="457200" y="1524000"/>
            <a:ext cx="8229600" cy="4800600"/>
          </a:xfrm>
        </p:spPr>
        <p:txBody>
          <a:bodyPr/>
          <a:lstStyle/>
          <a:p>
            <a:pPr marL="0" indent="0">
              <a:buNone/>
            </a:pPr>
            <a:r>
              <a:rPr lang="en-US" b="1" dirty="0" smtClean="0"/>
              <a:t>The level of understanding</a:t>
            </a:r>
          </a:p>
          <a:p>
            <a:endParaRPr lang="en-US" dirty="0"/>
          </a:p>
          <a:p>
            <a:endParaRPr lang="en-US" dirty="0" smtClean="0"/>
          </a:p>
          <a:p>
            <a:endParaRPr lang="en-US" dirty="0"/>
          </a:p>
          <a:p>
            <a:r>
              <a:rPr lang="en-US" dirty="0" smtClean="0"/>
              <a:t>Fixed </a:t>
            </a:r>
            <a:r>
              <a:rPr lang="en-US" dirty="0"/>
              <a:t>factor that is subject to diminishing returns to scale</a:t>
            </a:r>
          </a:p>
          <a:p>
            <a:pPr marL="274320" lvl="1" indent="-274320">
              <a:buClr>
                <a:schemeClr val="accent3"/>
              </a:buClr>
              <a:buSzPct val="95000"/>
            </a:pPr>
            <a:r>
              <a:rPr lang="en-US" sz="2600" dirty="0"/>
              <a:t>Each innovation/technique has a minimum epistemic base</a:t>
            </a:r>
          </a:p>
          <a:p>
            <a:r>
              <a:rPr lang="en-US" dirty="0"/>
              <a:t>Thus, a widening epistemic base is a critical element in continued technological progress</a:t>
            </a:r>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800" y="990600"/>
            <a:ext cx="3276600" cy="2457450"/>
          </a:xfrm>
          <a:prstGeom prst="rect">
            <a:avLst/>
          </a:prstGeom>
        </p:spPr>
      </p:pic>
    </p:spTree>
    <p:extLst>
      <p:ext uri="{BB962C8B-B14F-4D97-AF65-F5344CB8AC3E}">
        <p14:creationId xmlns:p14="http://schemas.microsoft.com/office/powerpoint/2010/main" val="2749205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Autofit/>
          </a:bodyPr>
          <a:lstStyle/>
          <a:p>
            <a:r>
              <a:rPr lang="en-US" sz="3200" dirty="0"/>
              <a:t>The First Industrial Revolution  (1760-1830</a:t>
            </a:r>
            <a:r>
              <a:rPr lang="en-US" sz="3200" dirty="0" smtClean="0"/>
              <a:t>)</a:t>
            </a:r>
            <a:endParaRPr lang="en-US" sz="3200" dirty="0"/>
          </a:p>
        </p:txBody>
      </p:sp>
      <p:sp>
        <p:nvSpPr>
          <p:cNvPr id="3" name="Content Placeholder 2"/>
          <p:cNvSpPr>
            <a:spLocks noGrp="1"/>
          </p:cNvSpPr>
          <p:nvPr>
            <p:ph idx="1"/>
          </p:nvPr>
        </p:nvSpPr>
        <p:spPr>
          <a:xfrm>
            <a:off x="457200" y="1524000"/>
            <a:ext cx="8229600" cy="4800600"/>
          </a:xfrm>
        </p:spPr>
        <p:txBody>
          <a:bodyPr>
            <a:normAutofit fontScale="92500" lnSpcReduction="10000"/>
          </a:bodyPr>
          <a:lstStyle/>
          <a:p>
            <a:pPr marL="514350" lvl="0" indent="-514350">
              <a:buFont typeface="+mj-lt"/>
              <a:buAutoNum type="arabicPeriod"/>
            </a:pPr>
            <a:r>
              <a:rPr lang="en-US" sz="2800" dirty="0"/>
              <a:t>New emphasis on “knowledge</a:t>
            </a:r>
            <a:r>
              <a:rPr lang="en-US" sz="2800" dirty="0" smtClean="0"/>
              <a:t>”</a:t>
            </a:r>
          </a:p>
          <a:p>
            <a:pPr marL="514350" lvl="0" indent="-514350">
              <a:buFont typeface="+mj-lt"/>
              <a:buAutoNum type="arabicPeriod"/>
            </a:pPr>
            <a:r>
              <a:rPr lang="en-US" sz="2800" dirty="0"/>
              <a:t>Epistemic base was more artisanal than scientific</a:t>
            </a:r>
          </a:p>
          <a:p>
            <a:pPr marL="514350" lvl="0" indent="-514350">
              <a:buFont typeface="+mj-lt"/>
              <a:buAutoNum type="arabicPeriod"/>
            </a:pPr>
            <a:r>
              <a:rPr lang="en-US" sz="2800" dirty="0"/>
              <a:t>Social access to science </a:t>
            </a:r>
            <a:r>
              <a:rPr lang="en-US" sz="2800" dirty="0" smtClean="0"/>
              <a:t>–&gt; </a:t>
            </a:r>
            <a:r>
              <a:rPr lang="en-US" sz="2800" dirty="0"/>
              <a:t>closer link to entrepreneurs</a:t>
            </a:r>
          </a:p>
          <a:p>
            <a:pPr marL="514350" lvl="0" indent="-514350">
              <a:buFont typeface="+mj-lt"/>
              <a:buAutoNum type="arabicPeriod"/>
            </a:pPr>
            <a:r>
              <a:rPr lang="en-US" sz="2800" dirty="0"/>
              <a:t>Increased productivity of textbooks, indices, etc.. fueled growth of epistemic </a:t>
            </a:r>
            <a:r>
              <a:rPr lang="en-US" sz="2800" dirty="0" smtClean="0"/>
              <a:t>base</a:t>
            </a:r>
          </a:p>
          <a:p>
            <a:pPr marL="514350" indent="-514350">
              <a:buFont typeface="+mj-lt"/>
              <a:buAutoNum type="arabicPeriod"/>
            </a:pPr>
            <a:r>
              <a:rPr lang="en-US" sz="2800" dirty="0"/>
              <a:t>Improved institutions reduced rent-seeking </a:t>
            </a:r>
            <a:r>
              <a:rPr lang="en-US" sz="2800" dirty="0" smtClean="0"/>
              <a:t>behavior</a:t>
            </a:r>
            <a:endParaRPr lang="en-US" sz="2800" dirty="0"/>
          </a:p>
          <a:p>
            <a:pPr marL="514350" lvl="0" indent="-514350">
              <a:buFont typeface="+mj-lt"/>
              <a:buAutoNum type="arabicPeriod"/>
            </a:pPr>
            <a:r>
              <a:rPr lang="en-US" sz="2800" u="sng" dirty="0"/>
              <a:t>Did not run into diminishing returns as had happened </a:t>
            </a:r>
            <a:r>
              <a:rPr lang="en-US" sz="2800" u="sng" dirty="0" smtClean="0"/>
              <a:t>with previous periods of innovation</a:t>
            </a:r>
            <a:endParaRPr lang="en-US" dirty="0"/>
          </a:p>
          <a:p>
            <a:pPr marL="514350" lvl="0" indent="-514350">
              <a:buFont typeface="+mj-lt"/>
              <a:buAutoNum type="arabicPeriod"/>
            </a:pPr>
            <a:r>
              <a:rPr lang="en-US" sz="2800" dirty="0" smtClean="0"/>
              <a:t>However, social </a:t>
            </a:r>
            <a:r>
              <a:rPr lang="en-US" sz="2800" dirty="0"/>
              <a:t>welfare did not improve much until mid-1840s</a:t>
            </a:r>
          </a:p>
          <a:p>
            <a:pPr marL="0" indent="0">
              <a:buNone/>
            </a:pPr>
            <a:endParaRPr lang="en-US" dirty="0"/>
          </a:p>
        </p:txBody>
      </p:sp>
    </p:spTree>
    <p:extLst>
      <p:ext uri="{BB962C8B-B14F-4D97-AF65-F5344CB8AC3E}">
        <p14:creationId xmlns:p14="http://schemas.microsoft.com/office/powerpoint/2010/main" val="422735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3200" dirty="0"/>
              <a:t>The Second Industrial Revolution  </a:t>
            </a:r>
            <a:r>
              <a:rPr lang="en-US" sz="3200" dirty="0" smtClean="0"/>
              <a:t>(Began 1860)</a:t>
            </a:r>
            <a:endParaRPr lang="en-US" sz="3200" dirty="0"/>
          </a:p>
        </p:txBody>
      </p:sp>
      <p:sp>
        <p:nvSpPr>
          <p:cNvPr id="3" name="Content Placeholder 2"/>
          <p:cNvSpPr>
            <a:spLocks noGrp="1"/>
          </p:cNvSpPr>
          <p:nvPr>
            <p:ph idx="1"/>
          </p:nvPr>
        </p:nvSpPr>
        <p:spPr>
          <a:xfrm>
            <a:off x="457200" y="1524000"/>
            <a:ext cx="8229600" cy="4800600"/>
          </a:xfrm>
        </p:spPr>
        <p:txBody>
          <a:bodyPr>
            <a:normAutofit fontScale="92500" lnSpcReduction="20000"/>
          </a:bodyPr>
          <a:lstStyle/>
          <a:p>
            <a:pPr marL="514350" lvl="0" indent="-514350">
              <a:buFont typeface="+mj-lt"/>
              <a:buAutoNum type="arabicPeriod"/>
            </a:pPr>
            <a:r>
              <a:rPr lang="en-US" dirty="0"/>
              <a:t>Applied and theoretical research </a:t>
            </a:r>
            <a:r>
              <a:rPr lang="en-US" dirty="0" smtClean="0"/>
              <a:t>now complements</a:t>
            </a:r>
            <a:endParaRPr lang="en-US" dirty="0"/>
          </a:p>
          <a:p>
            <a:pPr lvl="1"/>
            <a:r>
              <a:rPr lang="en-US" dirty="0"/>
              <a:t>Aspirin – discovered in 1763, but the science not understood until 1970s</a:t>
            </a:r>
          </a:p>
          <a:p>
            <a:pPr lvl="1"/>
            <a:r>
              <a:rPr lang="en-US" dirty="0"/>
              <a:t>Electricity could not evolve without understanding the science</a:t>
            </a:r>
          </a:p>
          <a:p>
            <a:pPr marL="514350" lvl="0" indent="-514350">
              <a:buFont typeface="+mj-lt"/>
              <a:buAutoNum type="arabicPeriod"/>
            </a:pPr>
            <a:r>
              <a:rPr lang="en-US" dirty="0"/>
              <a:t>After 1850 R&amp;D emerges – less experimental, more directed</a:t>
            </a:r>
          </a:p>
          <a:p>
            <a:pPr marL="514350" lvl="0" indent="-514350">
              <a:buFont typeface="+mj-lt"/>
              <a:buAutoNum type="arabicPeriod"/>
            </a:pPr>
            <a:r>
              <a:rPr lang="en-US" dirty="0"/>
              <a:t>Access to knowledge now cheaper and faster and international– Journals, universities, museums etc.</a:t>
            </a:r>
          </a:p>
          <a:p>
            <a:pPr marL="514350" lvl="0" indent="-514350">
              <a:buFont typeface="+mj-lt"/>
              <a:buAutoNum type="arabicPeriod"/>
            </a:pPr>
            <a:r>
              <a:rPr lang="en-US" dirty="0"/>
              <a:t>Use of statistical knowledge emerged – improved medicine</a:t>
            </a:r>
          </a:p>
          <a:p>
            <a:pPr marL="514350" lvl="0" indent="-514350">
              <a:buFont typeface="+mj-lt"/>
              <a:buAutoNum type="arabicPeriod"/>
            </a:pPr>
            <a:r>
              <a:rPr lang="en-US" dirty="0"/>
              <a:t>Larger </a:t>
            </a:r>
            <a:r>
              <a:rPr lang="en-US" dirty="0" smtClean="0"/>
              <a:t>epistemic </a:t>
            </a:r>
            <a:r>
              <a:rPr lang="en-US" dirty="0"/>
              <a:t>base increases likelihood of major inventions</a:t>
            </a:r>
          </a:p>
          <a:p>
            <a:pPr marL="514350" lvl="0" indent="-514350">
              <a:buFont typeface="+mj-lt"/>
              <a:buAutoNum type="arabicPeriod"/>
            </a:pPr>
            <a:r>
              <a:rPr lang="en-US" dirty="0"/>
              <a:t>Expansion of British capital </a:t>
            </a:r>
            <a:r>
              <a:rPr lang="en-US" dirty="0" smtClean="0"/>
              <a:t>market fuels growth</a:t>
            </a:r>
            <a:endParaRPr lang="en-US" dirty="0"/>
          </a:p>
          <a:p>
            <a:endParaRPr lang="en-US" dirty="0"/>
          </a:p>
        </p:txBody>
      </p:sp>
    </p:spTree>
    <p:extLst>
      <p:ext uri="{BB962C8B-B14F-4D97-AF65-F5344CB8AC3E}">
        <p14:creationId xmlns:p14="http://schemas.microsoft.com/office/powerpoint/2010/main" val="170546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3600" dirty="0"/>
              <a:t>Significance of the Entrepreneur</a:t>
            </a:r>
          </a:p>
        </p:txBody>
      </p:sp>
      <p:sp>
        <p:nvSpPr>
          <p:cNvPr id="3" name="Content Placeholder 2"/>
          <p:cNvSpPr>
            <a:spLocks noGrp="1"/>
          </p:cNvSpPr>
          <p:nvPr>
            <p:ph idx="1"/>
          </p:nvPr>
        </p:nvSpPr>
        <p:spPr>
          <a:xfrm>
            <a:off x="457200" y="1600200"/>
            <a:ext cx="8229600" cy="4724400"/>
          </a:xfrm>
        </p:spPr>
        <p:txBody>
          <a:bodyPr>
            <a:normAutofit fontScale="92500" lnSpcReduction="20000"/>
          </a:bodyPr>
          <a:lstStyle/>
          <a:p>
            <a:pPr marL="0" indent="0">
              <a:buNone/>
            </a:pPr>
            <a:r>
              <a:rPr lang="en-US" b="1" dirty="0" smtClean="0"/>
              <a:t>Entrepreneur = Independent Innovator</a:t>
            </a:r>
          </a:p>
          <a:p>
            <a:pPr marL="0" indent="0">
              <a:buNone/>
            </a:pPr>
            <a:endParaRPr lang="en-US" dirty="0" smtClean="0"/>
          </a:p>
          <a:p>
            <a:pPr marL="0" lvl="0" indent="0">
              <a:buNone/>
            </a:pPr>
            <a:r>
              <a:rPr lang="en-US" dirty="0"/>
              <a:t>“A bold and imaginative deviator from established business patterns and practices, who constantly seeks the opportunity to introduce new products and procedures, to invade new markets, and to create new organizational forms</a:t>
            </a:r>
            <a:r>
              <a:rPr lang="en-US" dirty="0" smtClean="0"/>
              <a:t>.”- </a:t>
            </a:r>
            <a:r>
              <a:rPr lang="en-US" dirty="0" err="1" smtClean="0"/>
              <a:t>Baumol</a:t>
            </a:r>
            <a:r>
              <a:rPr lang="en-US" dirty="0" smtClean="0"/>
              <a:t>, 2002</a:t>
            </a:r>
            <a:endParaRPr lang="en-US" dirty="0"/>
          </a:p>
          <a:p>
            <a:pPr lvl="0"/>
            <a:endParaRPr lang="en-US" dirty="0" smtClean="0"/>
          </a:p>
          <a:p>
            <a:r>
              <a:rPr lang="en-US" dirty="0" smtClean="0"/>
              <a:t>Contribution </a:t>
            </a:r>
            <a:r>
              <a:rPr lang="en-US" dirty="0"/>
              <a:t>may be innovative but not productive for society</a:t>
            </a:r>
          </a:p>
          <a:p>
            <a:r>
              <a:rPr lang="en-US" dirty="0" smtClean="0"/>
              <a:t>Most economic theory </a:t>
            </a:r>
            <a:r>
              <a:rPr lang="en-US" dirty="0"/>
              <a:t>ignores entrepreneurs – hard to define their contribution to </a:t>
            </a:r>
            <a:r>
              <a:rPr lang="en-US" dirty="0" smtClean="0"/>
              <a:t>growth, but entrepreneurs vital for economic </a:t>
            </a:r>
            <a:r>
              <a:rPr lang="en-US" dirty="0"/>
              <a:t>growth </a:t>
            </a:r>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6600" y="228600"/>
            <a:ext cx="1543050" cy="2057400"/>
          </a:xfrm>
          <a:prstGeom prst="rect">
            <a:avLst/>
          </a:prstGeom>
        </p:spPr>
      </p:pic>
    </p:spTree>
    <p:extLst>
      <p:ext uri="{BB962C8B-B14F-4D97-AF65-F5344CB8AC3E}">
        <p14:creationId xmlns:p14="http://schemas.microsoft.com/office/powerpoint/2010/main" val="3826543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438912"/>
          </a:xfrm>
        </p:spPr>
        <p:txBody>
          <a:bodyPr>
            <a:noAutofit/>
          </a:bodyPr>
          <a:lstStyle/>
          <a:p>
            <a:r>
              <a:rPr lang="en-US" sz="3200" dirty="0"/>
              <a:t>A Third </a:t>
            </a:r>
            <a:r>
              <a:rPr lang="en-US" sz="3200" dirty="0" smtClean="0"/>
              <a:t>Revolution?</a:t>
            </a:r>
            <a:endParaRPr lang="en-US" sz="3200" dirty="0"/>
          </a:p>
        </p:txBody>
      </p:sp>
      <p:sp>
        <p:nvSpPr>
          <p:cNvPr id="3" name="Content Placeholder 2"/>
          <p:cNvSpPr>
            <a:spLocks noGrp="1"/>
          </p:cNvSpPr>
          <p:nvPr>
            <p:ph idx="1"/>
          </p:nvPr>
        </p:nvSpPr>
        <p:spPr>
          <a:xfrm>
            <a:off x="457200" y="1600200"/>
            <a:ext cx="8229600" cy="4724400"/>
          </a:xfrm>
        </p:spPr>
        <p:txBody>
          <a:bodyPr>
            <a:normAutofit fontScale="70000" lnSpcReduction="20000"/>
          </a:bodyPr>
          <a:lstStyle/>
          <a:p>
            <a:pPr lvl="0"/>
            <a:r>
              <a:rPr lang="en-US" sz="2800" dirty="0"/>
              <a:t>1914-1973 – few </a:t>
            </a:r>
            <a:r>
              <a:rPr lang="en-US" sz="2800" dirty="0" err="1"/>
              <a:t>macroinventions</a:t>
            </a:r>
            <a:r>
              <a:rPr lang="en-US" sz="2800" dirty="0"/>
              <a:t> (Nuclear power, antibiotics)</a:t>
            </a:r>
          </a:p>
          <a:p>
            <a:pPr lvl="1"/>
            <a:r>
              <a:rPr lang="en-US" dirty="0"/>
              <a:t>Wide epistemic base produced many </a:t>
            </a:r>
            <a:r>
              <a:rPr lang="en-US" dirty="0" err="1" smtClean="0"/>
              <a:t>microinventions</a:t>
            </a:r>
            <a:endParaRPr lang="en-US" dirty="0" smtClean="0"/>
          </a:p>
          <a:p>
            <a:pPr lvl="1"/>
            <a:endParaRPr lang="en-US" dirty="0"/>
          </a:p>
          <a:p>
            <a:pPr lvl="0"/>
            <a:r>
              <a:rPr lang="en-US" sz="2800" dirty="0" smtClean="0"/>
              <a:t>Less </a:t>
            </a:r>
            <a:r>
              <a:rPr lang="en-US" sz="2800" dirty="0"/>
              <a:t>trial and error because of deeper </a:t>
            </a:r>
            <a:r>
              <a:rPr lang="en-US" sz="2800" dirty="0" smtClean="0"/>
              <a:t>understanding</a:t>
            </a:r>
          </a:p>
          <a:p>
            <a:pPr marL="0" lvl="0" indent="0">
              <a:buNone/>
            </a:pPr>
            <a:endParaRPr lang="en-US" sz="2800" dirty="0"/>
          </a:p>
          <a:p>
            <a:pPr lvl="0"/>
            <a:r>
              <a:rPr lang="en-US" sz="2900" dirty="0"/>
              <a:t>Most productivity growth in 20th century from perfection of production techniques and process </a:t>
            </a:r>
            <a:r>
              <a:rPr lang="en-US" sz="2900" dirty="0" smtClean="0"/>
              <a:t>innovation</a:t>
            </a:r>
            <a:endParaRPr lang="en-US" dirty="0"/>
          </a:p>
          <a:p>
            <a:pPr lvl="1"/>
            <a:r>
              <a:rPr lang="en-US" smtClean="0"/>
              <a:t>“American </a:t>
            </a:r>
            <a:r>
              <a:rPr lang="en-US" dirty="0"/>
              <a:t>system of manufacturing”</a:t>
            </a:r>
          </a:p>
          <a:p>
            <a:pPr marL="1124712" lvl="2" indent="-457200">
              <a:buFont typeface="+mj-lt"/>
              <a:buAutoNum type="arabicPeriod"/>
            </a:pPr>
            <a:r>
              <a:rPr lang="en-US" dirty="0"/>
              <a:t>Routinization</a:t>
            </a:r>
          </a:p>
          <a:p>
            <a:pPr marL="1124712" lvl="2" indent="-457200">
              <a:buFont typeface="+mj-lt"/>
              <a:buAutoNum type="arabicPeriod"/>
            </a:pPr>
            <a:r>
              <a:rPr lang="en-US" dirty="0"/>
              <a:t>Modularization</a:t>
            </a:r>
          </a:p>
          <a:p>
            <a:pPr marL="1124712" lvl="2" indent="-457200">
              <a:buFont typeface="+mj-lt"/>
              <a:buAutoNum type="arabicPeriod"/>
            </a:pPr>
            <a:r>
              <a:rPr lang="en-US" dirty="0"/>
              <a:t>Standardization</a:t>
            </a:r>
          </a:p>
          <a:p>
            <a:pPr marL="1124712" lvl="2" indent="-457200">
              <a:buFont typeface="+mj-lt"/>
              <a:buAutoNum type="arabicPeriod"/>
            </a:pPr>
            <a:r>
              <a:rPr lang="en-US" dirty="0"/>
              <a:t>Miniaturization</a:t>
            </a:r>
          </a:p>
          <a:p>
            <a:pPr marL="1124712" lvl="2" indent="-457200">
              <a:buFont typeface="+mj-lt"/>
              <a:buAutoNum type="arabicPeriod"/>
            </a:pPr>
            <a:r>
              <a:rPr lang="en-US" dirty="0"/>
              <a:t>Division of labor improvements – increased </a:t>
            </a:r>
            <a:r>
              <a:rPr lang="en-US" dirty="0" smtClean="0"/>
              <a:t>specialization</a:t>
            </a:r>
          </a:p>
          <a:p>
            <a:pPr lvl="1"/>
            <a:endParaRPr lang="en-US" dirty="0"/>
          </a:p>
          <a:p>
            <a:pPr lvl="0"/>
            <a:r>
              <a:rPr lang="en-US" sz="2800" dirty="0"/>
              <a:t>Governments encouraged innovation – defense spending on </a:t>
            </a:r>
            <a:r>
              <a:rPr lang="en-US" sz="2800" dirty="0" smtClean="0"/>
              <a:t>R&amp;D</a:t>
            </a:r>
          </a:p>
          <a:p>
            <a:pPr marL="0" lvl="0" indent="0">
              <a:buNone/>
            </a:pPr>
            <a:endParaRPr lang="en-US" sz="2800" dirty="0"/>
          </a:p>
          <a:p>
            <a:pPr lvl="0"/>
            <a:r>
              <a:rPr lang="en-US" sz="2800" dirty="0"/>
              <a:t>Strong venture capital markets emerged in 1980s and </a:t>
            </a:r>
            <a:r>
              <a:rPr lang="en-US" sz="2800" dirty="0" smtClean="0"/>
              <a:t>1990s</a:t>
            </a:r>
            <a:endParaRPr lang="en-US" sz="2800" dirty="0"/>
          </a:p>
        </p:txBody>
      </p:sp>
    </p:spTree>
    <p:extLst>
      <p:ext uri="{BB962C8B-B14F-4D97-AF65-F5344CB8AC3E}">
        <p14:creationId xmlns:p14="http://schemas.microsoft.com/office/powerpoint/2010/main" val="329864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14400"/>
          </a:xfrm>
        </p:spPr>
        <p:txBody>
          <a:bodyPr>
            <a:normAutofit/>
          </a:bodyPr>
          <a:lstStyle/>
          <a:p>
            <a:r>
              <a:rPr lang="en-US" sz="4000" dirty="0"/>
              <a:t>Entrepreneur as an Allocated </a:t>
            </a:r>
            <a:r>
              <a:rPr lang="en-US" sz="4000" dirty="0" smtClean="0"/>
              <a:t>Resource</a:t>
            </a:r>
            <a:endParaRPr lang="en-US" sz="4000" dirty="0"/>
          </a:p>
        </p:txBody>
      </p:sp>
      <p:sp>
        <p:nvSpPr>
          <p:cNvPr id="3" name="Content Placeholder 2"/>
          <p:cNvSpPr>
            <a:spLocks noGrp="1"/>
          </p:cNvSpPr>
          <p:nvPr>
            <p:ph idx="1"/>
          </p:nvPr>
        </p:nvSpPr>
        <p:spPr>
          <a:xfrm>
            <a:off x="457200" y="1600200"/>
            <a:ext cx="8229600" cy="4724400"/>
          </a:xfrm>
        </p:spPr>
        <p:txBody>
          <a:bodyPr>
            <a:normAutofit fontScale="70000" lnSpcReduction="20000"/>
          </a:bodyPr>
          <a:lstStyle/>
          <a:p>
            <a:pPr lvl="0"/>
            <a:r>
              <a:rPr lang="en-US" sz="2800" dirty="0"/>
              <a:t>Rise and fall of growth often anecdotally linked to </a:t>
            </a:r>
            <a:r>
              <a:rPr lang="en-US" sz="2800" dirty="0" smtClean="0"/>
              <a:t>number </a:t>
            </a:r>
            <a:r>
              <a:rPr lang="en-US" sz="2800" dirty="0"/>
              <a:t>of </a:t>
            </a:r>
            <a:r>
              <a:rPr lang="en-US" sz="2800" dirty="0" smtClean="0"/>
              <a:t>entrepreneurs</a:t>
            </a:r>
          </a:p>
          <a:p>
            <a:pPr marL="0" lvl="0" indent="0">
              <a:buNone/>
            </a:pPr>
            <a:endParaRPr lang="en-US" sz="2800" dirty="0" smtClean="0"/>
          </a:p>
          <a:p>
            <a:pPr marL="0" indent="0">
              <a:buNone/>
            </a:pPr>
            <a:r>
              <a:rPr lang="en-US" sz="2800" dirty="0"/>
              <a:t>“It is [the] </a:t>
            </a:r>
            <a:r>
              <a:rPr lang="en-US" sz="2800" b="1" dirty="0"/>
              <a:t>set of rules</a:t>
            </a:r>
            <a:r>
              <a:rPr lang="en-US" sz="2800" dirty="0"/>
              <a:t>, and not the supply of entrepreneurs, that undergoes significant changes from one period to another, and helps to dictate the ultimate effect on the economy via the allocation of entrepreneurial resources” – </a:t>
            </a:r>
            <a:r>
              <a:rPr lang="en-US" sz="2800" dirty="0" err="1" smtClean="0"/>
              <a:t>Baumol</a:t>
            </a:r>
            <a:r>
              <a:rPr lang="en-US" sz="2800" dirty="0" smtClean="0"/>
              <a:t>, 2002</a:t>
            </a:r>
            <a:endParaRPr lang="en-US" sz="2800" dirty="0"/>
          </a:p>
          <a:p>
            <a:pPr marL="0" lvl="0" indent="0">
              <a:buNone/>
            </a:pPr>
            <a:endParaRPr lang="en-US" sz="2800" dirty="0"/>
          </a:p>
          <a:p>
            <a:pPr lvl="0"/>
            <a:r>
              <a:rPr lang="en-US" sz="2800" b="1" dirty="0" smtClean="0"/>
              <a:t>Entrepreneurs </a:t>
            </a:r>
            <a:r>
              <a:rPr lang="en-US" sz="2800" b="1" dirty="0"/>
              <a:t>go where the money is </a:t>
            </a:r>
            <a:endParaRPr lang="en-US" sz="2800" b="1" dirty="0" smtClean="0"/>
          </a:p>
          <a:p>
            <a:pPr marL="0" lvl="0" indent="0">
              <a:buNone/>
            </a:pPr>
            <a:endParaRPr lang="en-US" sz="2800" b="1" dirty="0"/>
          </a:p>
          <a:p>
            <a:pPr marL="0" lvl="0" indent="0">
              <a:buNone/>
            </a:pPr>
            <a:r>
              <a:rPr lang="en-US" dirty="0" smtClean="0"/>
              <a:t>“</a:t>
            </a:r>
            <a:r>
              <a:rPr lang="en-US" dirty="0"/>
              <a:t>Industry and Empire from 1750 to the Present Day” (1969):“It is often assumed that an economy of private enterprise has an automatic bias toward innovation, but that is not so.  It has a bias only towards profit.” -Eric </a:t>
            </a:r>
            <a:r>
              <a:rPr lang="en-US" dirty="0" err="1" smtClean="0"/>
              <a:t>Hobsbawm</a:t>
            </a:r>
            <a:r>
              <a:rPr lang="en-US" dirty="0" smtClean="0"/>
              <a:t> </a:t>
            </a:r>
          </a:p>
          <a:p>
            <a:pPr marL="0" lvl="0" indent="0">
              <a:buNone/>
            </a:pPr>
            <a:endParaRPr lang="en-US" dirty="0"/>
          </a:p>
          <a:p>
            <a:r>
              <a:rPr lang="en-US" dirty="0" smtClean="0"/>
              <a:t>Entrepreneur </a:t>
            </a:r>
            <a:r>
              <a:rPr lang="en-US" dirty="0"/>
              <a:t>allocation depends on “the rules of the game” at the </a:t>
            </a:r>
            <a:r>
              <a:rPr lang="en-US" dirty="0" smtClean="0"/>
              <a:t>time</a:t>
            </a:r>
          </a:p>
          <a:p>
            <a:pPr lvl="1"/>
            <a:r>
              <a:rPr lang="en-US" dirty="0" smtClean="0"/>
              <a:t>In the Soviet economy, </a:t>
            </a:r>
            <a:r>
              <a:rPr lang="en-US" dirty="0"/>
              <a:t>e</a:t>
            </a:r>
            <a:r>
              <a:rPr lang="en-US" dirty="0" smtClean="0"/>
              <a:t>ntrepreneurs </a:t>
            </a:r>
            <a:r>
              <a:rPr lang="en-US" dirty="0"/>
              <a:t>sought party positions (</a:t>
            </a:r>
            <a:r>
              <a:rPr lang="en-US" dirty="0" smtClean="0"/>
              <a:t>Rent-seeking) and, as a result, invention </a:t>
            </a:r>
            <a:r>
              <a:rPr lang="en-US" dirty="0"/>
              <a:t>was widespread but innovation was not</a:t>
            </a:r>
          </a:p>
          <a:p>
            <a:pPr marL="0" indent="0">
              <a:buNone/>
            </a:pPr>
            <a:endParaRPr lang="en-US" dirty="0" smtClean="0"/>
          </a:p>
          <a:p>
            <a:endParaRPr lang="en-US" dirty="0"/>
          </a:p>
        </p:txBody>
      </p:sp>
    </p:spTree>
    <p:extLst>
      <p:ext uri="{BB962C8B-B14F-4D97-AF65-F5344CB8AC3E}">
        <p14:creationId xmlns:p14="http://schemas.microsoft.com/office/powerpoint/2010/main" val="621197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Incentives Matter!</a:t>
            </a:r>
            <a:endParaRPr lang="en-US" dirty="0"/>
          </a:p>
        </p:txBody>
      </p:sp>
      <p:sp>
        <p:nvSpPr>
          <p:cNvPr id="3" name="Content Placeholder 2"/>
          <p:cNvSpPr>
            <a:spLocks noGrp="1"/>
          </p:cNvSpPr>
          <p:nvPr>
            <p:ph idx="1"/>
          </p:nvPr>
        </p:nvSpPr>
        <p:spPr>
          <a:xfrm>
            <a:off x="457200" y="1676400"/>
            <a:ext cx="8229600" cy="4648200"/>
          </a:xfrm>
        </p:spPr>
        <p:txBody>
          <a:bodyPr>
            <a:normAutofit lnSpcReduction="10000"/>
          </a:bodyPr>
          <a:lstStyle/>
          <a:p>
            <a:pPr marL="0" indent="0">
              <a:buNone/>
            </a:pPr>
            <a:r>
              <a:rPr lang="en-US" sz="2800" b="1" dirty="0"/>
              <a:t>What are the societal incentives that lead entrepreneurs to productive innovative activities?</a:t>
            </a:r>
            <a:endParaRPr lang="en-US" sz="2400" dirty="0"/>
          </a:p>
          <a:p>
            <a:pPr marL="850392" lvl="1" indent="-457200">
              <a:buFont typeface="+mj-lt"/>
              <a:buAutoNum type="arabicPeriod"/>
            </a:pPr>
            <a:r>
              <a:rPr lang="en-US" dirty="0" smtClean="0"/>
              <a:t>Mores - attitudes </a:t>
            </a:r>
            <a:r>
              <a:rPr lang="en-US" dirty="0"/>
              <a:t>about “acceptable” behavior</a:t>
            </a:r>
            <a:endParaRPr lang="en-US" sz="2200" dirty="0"/>
          </a:p>
          <a:p>
            <a:pPr marL="850392" lvl="1" indent="-457200">
              <a:buFont typeface="+mj-lt"/>
              <a:buAutoNum type="arabicPeriod"/>
            </a:pPr>
            <a:r>
              <a:rPr lang="en-US" dirty="0"/>
              <a:t>Good institutions</a:t>
            </a:r>
            <a:endParaRPr lang="en-US" sz="2200" dirty="0"/>
          </a:p>
          <a:p>
            <a:pPr lvl="2"/>
            <a:r>
              <a:rPr lang="en-US" dirty="0"/>
              <a:t>Transparent government</a:t>
            </a:r>
            <a:endParaRPr lang="en-US" sz="1700" dirty="0"/>
          </a:p>
          <a:p>
            <a:pPr lvl="2"/>
            <a:r>
              <a:rPr lang="en-US" dirty="0"/>
              <a:t>Checks and balances</a:t>
            </a:r>
            <a:endParaRPr lang="en-US" sz="1700" dirty="0"/>
          </a:p>
          <a:p>
            <a:pPr marL="850392" lvl="1" indent="-457200">
              <a:buFont typeface="+mj-lt"/>
              <a:buAutoNum type="arabicPeriod"/>
            </a:pPr>
            <a:r>
              <a:rPr lang="en-US" dirty="0"/>
              <a:t>Set of Laws and Rule of Law</a:t>
            </a:r>
            <a:endParaRPr lang="en-US" sz="2200" dirty="0"/>
          </a:p>
          <a:p>
            <a:pPr lvl="2"/>
            <a:r>
              <a:rPr lang="en-US" dirty="0"/>
              <a:t>Private property</a:t>
            </a:r>
            <a:endParaRPr lang="en-US" sz="1700" dirty="0"/>
          </a:p>
          <a:p>
            <a:pPr lvl="2"/>
            <a:r>
              <a:rPr lang="en-US" dirty="0"/>
              <a:t>Enforceable contracts</a:t>
            </a:r>
            <a:endParaRPr lang="en-US" sz="1700" dirty="0"/>
          </a:p>
          <a:p>
            <a:pPr marL="850392" lvl="1" indent="-457200">
              <a:buFont typeface="+mj-lt"/>
              <a:buAutoNum type="arabicPeriod"/>
            </a:pPr>
            <a:r>
              <a:rPr lang="en-US" dirty="0" smtClean="0"/>
              <a:t>Security</a:t>
            </a:r>
          </a:p>
          <a:p>
            <a:pPr marL="393192" lvl="1" indent="0">
              <a:buNone/>
            </a:pPr>
            <a:endParaRPr lang="en-US" sz="2200" dirty="0"/>
          </a:p>
          <a:p>
            <a:endParaRPr lang="en-US" dirty="0"/>
          </a:p>
        </p:txBody>
      </p:sp>
    </p:spTree>
    <p:extLst>
      <p:ext uri="{BB962C8B-B14F-4D97-AF65-F5344CB8AC3E}">
        <p14:creationId xmlns:p14="http://schemas.microsoft.com/office/powerpoint/2010/main" val="110094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Entrepreneurial Rent-Seeking</a:t>
            </a:r>
            <a:endParaRPr lang="en-US" dirty="0"/>
          </a:p>
        </p:txBody>
      </p:sp>
      <p:sp>
        <p:nvSpPr>
          <p:cNvPr id="3" name="Content Placeholder 2"/>
          <p:cNvSpPr>
            <a:spLocks noGrp="1"/>
          </p:cNvSpPr>
          <p:nvPr>
            <p:ph idx="1"/>
          </p:nvPr>
        </p:nvSpPr>
        <p:spPr>
          <a:xfrm>
            <a:off x="457200" y="1600200"/>
            <a:ext cx="8229600" cy="4724400"/>
          </a:xfrm>
        </p:spPr>
        <p:txBody>
          <a:bodyPr>
            <a:normAutofit fontScale="70000" lnSpcReduction="20000"/>
          </a:bodyPr>
          <a:lstStyle/>
          <a:p>
            <a:pPr marL="0" indent="0">
              <a:buNone/>
            </a:pPr>
            <a:r>
              <a:rPr lang="en-US" sz="2900" b="1" dirty="0" smtClean="0"/>
              <a:t>Rent-Seeking</a:t>
            </a:r>
            <a:r>
              <a:rPr lang="en-US" sz="2900" b="1" dirty="0"/>
              <a:t>:</a:t>
            </a:r>
            <a:r>
              <a:rPr lang="en-US" sz="2900" dirty="0"/>
              <a:t> </a:t>
            </a:r>
            <a:r>
              <a:rPr lang="en-US" sz="2900" dirty="0" smtClean="0"/>
              <a:t>capturing </a:t>
            </a:r>
            <a:r>
              <a:rPr lang="en-US" sz="2900" dirty="0"/>
              <a:t>economic rent through </a:t>
            </a:r>
            <a:r>
              <a:rPr lang="en-US" sz="2900" dirty="0" smtClean="0"/>
              <a:t>exploitation </a:t>
            </a:r>
            <a:r>
              <a:rPr lang="en-US" sz="2900" dirty="0"/>
              <a:t>of the economic or political environment, rather than by earning profits through economic transactions and the production of added </a:t>
            </a:r>
            <a:r>
              <a:rPr lang="en-US" sz="2900" dirty="0" smtClean="0"/>
              <a:t>wealth </a:t>
            </a:r>
            <a:endParaRPr lang="en-US" sz="2900" u="sng" dirty="0" smtClean="0"/>
          </a:p>
          <a:p>
            <a:pPr lvl="1"/>
            <a:r>
              <a:rPr lang="en-US" u="sng" dirty="0" smtClean="0"/>
              <a:t>Taking </a:t>
            </a:r>
            <a:r>
              <a:rPr lang="en-US" u="sng" dirty="0"/>
              <a:t>a piece of the economic pie instead of making the pie bigger</a:t>
            </a:r>
          </a:p>
          <a:p>
            <a:endParaRPr lang="en-US" sz="2800" u="sng" dirty="0"/>
          </a:p>
          <a:p>
            <a:pPr marL="0" indent="0">
              <a:buNone/>
            </a:pPr>
            <a:r>
              <a:rPr lang="en-US" sz="2800" u="sng" dirty="0" smtClean="0"/>
              <a:t>Examples </a:t>
            </a:r>
            <a:r>
              <a:rPr lang="en-US" sz="2800" u="sng" dirty="0"/>
              <a:t>of Rent-seeking and non-productive activities</a:t>
            </a:r>
            <a:endParaRPr lang="en-US" sz="2400" dirty="0"/>
          </a:p>
          <a:p>
            <a:pPr marL="514350" lvl="0" indent="-514350">
              <a:buFont typeface="+mj-lt"/>
              <a:buAutoNum type="arabicPeriod"/>
            </a:pPr>
            <a:r>
              <a:rPr lang="en-US" sz="2800" dirty="0"/>
              <a:t>Corruption/bribes</a:t>
            </a:r>
            <a:endParaRPr lang="en-US" sz="2400" dirty="0"/>
          </a:p>
          <a:p>
            <a:pPr marL="514350" lvl="0" indent="-514350">
              <a:buFont typeface="+mj-lt"/>
              <a:buAutoNum type="arabicPeriod"/>
            </a:pPr>
            <a:r>
              <a:rPr lang="en-US" sz="2800" dirty="0" smtClean="0"/>
              <a:t>Unfair </a:t>
            </a:r>
            <a:r>
              <a:rPr lang="en-US" sz="2800" dirty="0"/>
              <a:t>legislation</a:t>
            </a:r>
            <a:endParaRPr lang="en-US" sz="2400" dirty="0"/>
          </a:p>
          <a:p>
            <a:pPr marL="514350" lvl="0" indent="-514350">
              <a:buFont typeface="+mj-lt"/>
              <a:buAutoNum type="arabicPeriod"/>
            </a:pPr>
            <a:r>
              <a:rPr lang="en-US" sz="2800" dirty="0" smtClean="0"/>
              <a:t>“</a:t>
            </a:r>
            <a:r>
              <a:rPr lang="en-US" sz="2800" dirty="0"/>
              <a:t>Frivolous” lawsuits</a:t>
            </a:r>
            <a:endParaRPr lang="en-US" sz="2400" dirty="0"/>
          </a:p>
          <a:p>
            <a:pPr marL="514350" lvl="0" indent="-514350">
              <a:buFont typeface="+mj-lt"/>
              <a:buAutoNum type="arabicPeriod"/>
            </a:pPr>
            <a:r>
              <a:rPr lang="en-US" sz="2800" dirty="0"/>
              <a:t>Increased taxing of profits</a:t>
            </a:r>
            <a:endParaRPr lang="en-US" sz="2400" dirty="0"/>
          </a:p>
          <a:p>
            <a:pPr marL="514350" lvl="0" indent="-514350">
              <a:buFont typeface="+mj-lt"/>
              <a:buAutoNum type="arabicPeriod"/>
            </a:pPr>
            <a:r>
              <a:rPr lang="en-US" sz="2800" dirty="0"/>
              <a:t>Black markets</a:t>
            </a:r>
            <a:endParaRPr lang="en-US" sz="2400" dirty="0"/>
          </a:p>
          <a:p>
            <a:pPr marL="514350" lvl="0" indent="-514350">
              <a:buFont typeface="+mj-lt"/>
              <a:buAutoNum type="arabicPeriod"/>
            </a:pPr>
            <a:r>
              <a:rPr lang="en-US" sz="2800" dirty="0"/>
              <a:t>Violence</a:t>
            </a:r>
            <a:endParaRPr lang="en-US" sz="2400" dirty="0"/>
          </a:p>
          <a:p>
            <a:pPr marL="514350" lvl="0" indent="-514350">
              <a:buFont typeface="+mj-lt"/>
              <a:buAutoNum type="arabicPeriod"/>
            </a:pPr>
            <a:r>
              <a:rPr lang="en-US" sz="2800" dirty="0"/>
              <a:t>Lobbyists?</a:t>
            </a:r>
            <a:endParaRPr lang="en-US" sz="2400" dirty="0"/>
          </a:p>
          <a:p>
            <a:pPr lvl="1"/>
            <a:r>
              <a:rPr lang="en-US" dirty="0"/>
              <a:t>Lobbyists for the American auto industry helped get legislation passed that helped protect them from foreign competition for years (1970’s - 1990’s): what was the result? Lost competitiveness</a:t>
            </a:r>
            <a:endParaRPr lang="en-US" sz="2000" dirty="0"/>
          </a:p>
          <a:p>
            <a:pPr marL="0" indent="0">
              <a:buNone/>
            </a:pPr>
            <a:endParaRPr lang="en-US" dirty="0"/>
          </a:p>
        </p:txBody>
      </p:sp>
    </p:spTree>
    <p:extLst>
      <p:ext uri="{BB962C8B-B14F-4D97-AF65-F5344CB8AC3E}">
        <p14:creationId xmlns:p14="http://schemas.microsoft.com/office/powerpoint/2010/main" val="429044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577855"/>
          </a:xfrm>
        </p:spPr>
        <p:txBody>
          <a:bodyPr>
            <a:normAutofit fontScale="90000"/>
          </a:bodyPr>
          <a:lstStyle/>
          <a:p>
            <a:r>
              <a:rPr lang="en-US" dirty="0" smtClean="0"/>
              <a:t>Discussion -10 Minutes</a:t>
            </a:r>
            <a:endParaRPr lang="en-US" dirty="0"/>
          </a:p>
        </p:txBody>
      </p:sp>
      <p:sp>
        <p:nvSpPr>
          <p:cNvPr id="3" name="Content Placeholder 2"/>
          <p:cNvSpPr>
            <a:spLocks noGrp="1"/>
          </p:cNvSpPr>
          <p:nvPr>
            <p:ph idx="1"/>
          </p:nvPr>
        </p:nvSpPr>
        <p:spPr>
          <a:xfrm>
            <a:off x="457200" y="1219200"/>
            <a:ext cx="8229600" cy="5105400"/>
          </a:xfrm>
        </p:spPr>
        <p:txBody>
          <a:bodyPr>
            <a:normAutofit/>
          </a:bodyPr>
          <a:lstStyle/>
          <a:p>
            <a:pPr marL="0" indent="0">
              <a:buNone/>
            </a:pPr>
            <a:r>
              <a:rPr lang="en-US" b="1" dirty="0" smtClean="0"/>
              <a:t>Consider the following societies:</a:t>
            </a:r>
          </a:p>
          <a:p>
            <a:pPr lvl="1"/>
            <a:r>
              <a:rPr lang="en-US" dirty="0" smtClean="0"/>
              <a:t>“</a:t>
            </a:r>
            <a:r>
              <a:rPr lang="en-US" dirty="0" err="1" smtClean="0"/>
              <a:t>Serville</a:t>
            </a:r>
            <a:r>
              <a:rPr lang="en-US" dirty="0" smtClean="0"/>
              <a:t>” Europe</a:t>
            </a:r>
          </a:p>
          <a:p>
            <a:pPr lvl="1"/>
            <a:r>
              <a:rPr lang="en-US" dirty="0" smtClean="0"/>
              <a:t>Ancient Rome</a:t>
            </a:r>
          </a:p>
          <a:p>
            <a:pPr lvl="1"/>
            <a:r>
              <a:rPr lang="en-US" dirty="0" smtClean="0"/>
              <a:t>Medieval China</a:t>
            </a:r>
          </a:p>
          <a:p>
            <a:pPr marL="393192" lvl="1" indent="0">
              <a:buNone/>
            </a:pPr>
            <a:endParaRPr lang="en-US" dirty="0" smtClean="0"/>
          </a:p>
          <a:p>
            <a:pPr marL="0" indent="0">
              <a:buNone/>
            </a:pPr>
            <a:endParaRPr lang="en-US" b="1" dirty="0" smtClean="0"/>
          </a:p>
          <a:p>
            <a:pPr marL="0" indent="0">
              <a:buNone/>
            </a:pPr>
            <a:r>
              <a:rPr lang="en-US" b="1" dirty="0" smtClean="0"/>
              <a:t>Each Group:</a:t>
            </a:r>
          </a:p>
          <a:p>
            <a:pPr lvl="1"/>
            <a:r>
              <a:rPr lang="en-US" dirty="0" smtClean="0"/>
              <a:t>What institutional factors got in the way of innovation?  </a:t>
            </a:r>
            <a:r>
              <a:rPr lang="en-US" b="1" dirty="0" smtClean="0"/>
              <a:t>Support with examples</a:t>
            </a:r>
          </a:p>
          <a:p>
            <a:pPr lvl="1"/>
            <a:r>
              <a:rPr lang="en-US" dirty="0" smtClean="0"/>
              <a:t>How did </a:t>
            </a:r>
            <a:r>
              <a:rPr lang="en-US" dirty="0"/>
              <a:t>E</a:t>
            </a:r>
            <a:r>
              <a:rPr lang="en-US" dirty="0" smtClean="0"/>
              <a:t>ngland solve these problems to lay the foundation for the First Industrial Revolution?</a:t>
            </a:r>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81573" y="112690"/>
            <a:ext cx="2438400" cy="214953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3630" y="2438400"/>
            <a:ext cx="2963117" cy="177787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4800" y="1752600"/>
            <a:ext cx="1676400" cy="2650067"/>
          </a:xfrm>
          <a:prstGeom prst="rect">
            <a:avLst/>
          </a:prstGeom>
        </p:spPr>
      </p:pic>
    </p:spTree>
    <p:extLst>
      <p:ext uri="{BB962C8B-B14F-4D97-AF65-F5344CB8AC3E}">
        <p14:creationId xmlns:p14="http://schemas.microsoft.com/office/powerpoint/2010/main" val="10497816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67512"/>
          </a:xfrm>
        </p:spPr>
        <p:txBody>
          <a:bodyPr>
            <a:normAutofit fontScale="90000"/>
          </a:bodyPr>
          <a:lstStyle/>
          <a:p>
            <a:r>
              <a:rPr lang="en-US" dirty="0" smtClean="0"/>
              <a:t>Barriers to classical innovation</a:t>
            </a:r>
            <a:endParaRPr lang="en-US" dirty="0"/>
          </a:p>
        </p:txBody>
      </p:sp>
      <p:sp>
        <p:nvSpPr>
          <p:cNvPr id="3" name="Content Placeholder 2"/>
          <p:cNvSpPr>
            <a:spLocks noGrp="1"/>
          </p:cNvSpPr>
          <p:nvPr>
            <p:ph idx="1"/>
          </p:nvPr>
        </p:nvSpPr>
        <p:spPr>
          <a:xfrm>
            <a:off x="457200" y="1676400"/>
            <a:ext cx="8229600" cy="4648200"/>
          </a:xfrm>
        </p:spPr>
        <p:txBody>
          <a:bodyPr/>
          <a:lstStyle/>
          <a:p>
            <a:r>
              <a:rPr lang="en-US" dirty="0" smtClean="0"/>
              <a:t>Extent of slavery</a:t>
            </a:r>
          </a:p>
          <a:p>
            <a:r>
              <a:rPr lang="en-US" dirty="0" smtClean="0"/>
              <a:t>Chasm between classes</a:t>
            </a:r>
          </a:p>
          <a:p>
            <a:r>
              <a:rPr lang="en-US" dirty="0" err="1" smtClean="0"/>
              <a:t>Ascriptive</a:t>
            </a:r>
            <a:r>
              <a:rPr lang="en-US" dirty="0" smtClean="0"/>
              <a:t> hierarchy – people placed in a social position for qualities beyond their control, e.g., ethnicity</a:t>
            </a:r>
          </a:p>
          <a:p>
            <a:r>
              <a:rPr lang="en-US" dirty="0" smtClean="0"/>
              <a:t>Low opinion of productive work</a:t>
            </a:r>
          </a:p>
          <a:p>
            <a:pPr marL="0" indent="0">
              <a:buNone/>
            </a:pPr>
            <a:endParaRPr lang="en-US" dirty="0"/>
          </a:p>
          <a:p>
            <a:pPr marL="0" indent="0">
              <a:buNone/>
            </a:pPr>
            <a:r>
              <a:rPr lang="en-US" dirty="0" smtClean="0"/>
              <a:t>“</a:t>
            </a:r>
            <a:r>
              <a:rPr lang="en-US" b="1" dirty="0" smtClean="0"/>
              <a:t>No man can practice virtue who is living the life of a mechanic or laborer</a:t>
            </a:r>
            <a:r>
              <a:rPr lang="en-US" dirty="0" smtClean="0"/>
              <a:t>” - Aristotle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1143000"/>
            <a:ext cx="1981200" cy="1483792"/>
          </a:xfrm>
          <a:prstGeom prst="rect">
            <a:avLst/>
          </a:prstGeom>
        </p:spPr>
      </p:pic>
    </p:spTree>
    <p:extLst>
      <p:ext uri="{BB962C8B-B14F-4D97-AF65-F5344CB8AC3E}">
        <p14:creationId xmlns:p14="http://schemas.microsoft.com/office/powerpoint/2010/main" val="1009216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The Romans</a:t>
            </a:r>
            <a:endParaRPr lang="en-US" dirty="0"/>
          </a:p>
        </p:txBody>
      </p:sp>
      <p:pic>
        <p:nvPicPr>
          <p:cNvPr id="4" name="ExWfh6sGyso?version=3&amp;hl=en_US"/>
          <p:cNvPicPr>
            <a:picLocks noGrp="1" noRot="1" noChangeAspect="1"/>
          </p:cNvPicPr>
          <p:nvPr>
            <p:ph idx="1"/>
            <a:videoFile r:link="rId1"/>
          </p:nvPr>
        </p:nvPicPr>
        <p:blipFill>
          <a:blip r:embed="rId3"/>
          <a:stretch>
            <a:fillRect/>
          </a:stretch>
        </p:blipFill>
        <p:spPr>
          <a:xfrm>
            <a:off x="1447800" y="1219200"/>
            <a:ext cx="6165851" cy="4624388"/>
          </a:xfrm>
          <a:prstGeom prst="rect">
            <a:avLst/>
          </a:prstGeom>
        </p:spPr>
      </p:pic>
    </p:spTree>
    <p:extLst>
      <p:ext uri="{BB962C8B-B14F-4D97-AF65-F5344CB8AC3E}">
        <p14:creationId xmlns:p14="http://schemas.microsoft.com/office/powerpoint/2010/main" val="668291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Ancient Rome</a:t>
            </a:r>
            <a:endParaRPr lang="en-US" dirty="0"/>
          </a:p>
        </p:txBody>
      </p:sp>
      <p:sp>
        <p:nvSpPr>
          <p:cNvPr id="3" name="Content Placeholder 2"/>
          <p:cNvSpPr>
            <a:spLocks noGrp="1"/>
          </p:cNvSpPr>
          <p:nvPr>
            <p:ph idx="1"/>
          </p:nvPr>
        </p:nvSpPr>
        <p:spPr>
          <a:xfrm>
            <a:off x="457200" y="1447800"/>
            <a:ext cx="8229600" cy="4876800"/>
          </a:xfrm>
        </p:spPr>
        <p:txBody>
          <a:bodyPr>
            <a:normAutofit fontScale="92500" lnSpcReduction="20000"/>
          </a:bodyPr>
          <a:lstStyle/>
          <a:p>
            <a:pPr marL="0" lvl="0" indent="0">
              <a:buNone/>
            </a:pPr>
            <a:r>
              <a:rPr lang="en-US" sz="2800" b="1" dirty="0"/>
              <a:t>Invention was prolific, but innovation was not</a:t>
            </a:r>
          </a:p>
          <a:p>
            <a:pPr lvl="1"/>
            <a:r>
              <a:rPr lang="en-US" dirty="0"/>
              <a:t>Concrete, steam engine, gearing, water </a:t>
            </a:r>
            <a:r>
              <a:rPr lang="en-US" dirty="0" smtClean="0"/>
              <a:t>mills</a:t>
            </a:r>
          </a:p>
          <a:p>
            <a:pPr lvl="1"/>
            <a:r>
              <a:rPr lang="en-US" dirty="0"/>
              <a:t>Water mill discovered in 1</a:t>
            </a:r>
            <a:r>
              <a:rPr lang="en-US" baseline="30000" dirty="0"/>
              <a:t>st</a:t>
            </a:r>
            <a:r>
              <a:rPr lang="en-US" dirty="0"/>
              <a:t> century BC, but not generally implemented until 5</a:t>
            </a:r>
            <a:r>
              <a:rPr lang="en-US" baseline="30000" dirty="0"/>
              <a:t>th</a:t>
            </a:r>
            <a:r>
              <a:rPr lang="en-US" dirty="0"/>
              <a:t> century </a:t>
            </a:r>
            <a:endParaRPr lang="en-US" dirty="0" smtClean="0"/>
          </a:p>
          <a:p>
            <a:pPr marL="393192" lvl="1" indent="0">
              <a:buNone/>
            </a:pPr>
            <a:endParaRPr lang="en-US" dirty="0"/>
          </a:p>
          <a:p>
            <a:pPr lvl="0"/>
            <a:r>
              <a:rPr lang="en-US" sz="2800" dirty="0"/>
              <a:t>Industry and commerce considered degrading</a:t>
            </a:r>
          </a:p>
          <a:p>
            <a:pPr lvl="0"/>
            <a:r>
              <a:rPr lang="en-US" sz="2800" dirty="0"/>
              <a:t>Romans sought wealth through rent-seeking and destructive enterprise,</a:t>
            </a:r>
          </a:p>
          <a:p>
            <a:pPr lvl="1"/>
            <a:r>
              <a:rPr lang="en-US" dirty="0"/>
              <a:t>Landholding</a:t>
            </a:r>
          </a:p>
          <a:p>
            <a:pPr lvl="1"/>
            <a:r>
              <a:rPr lang="en-US" dirty="0"/>
              <a:t>Waging war</a:t>
            </a:r>
          </a:p>
          <a:p>
            <a:pPr lvl="1"/>
            <a:r>
              <a:rPr lang="en-US" dirty="0"/>
              <a:t>Usury (money lending)</a:t>
            </a:r>
          </a:p>
          <a:p>
            <a:pPr lvl="1"/>
            <a:r>
              <a:rPr lang="en-US" dirty="0"/>
              <a:t>Bribery</a:t>
            </a:r>
          </a:p>
          <a:p>
            <a:pPr lvl="0"/>
            <a:r>
              <a:rPr lang="en-US" sz="2800" dirty="0"/>
              <a:t>Novelty discouraged and imitation promoted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3962400"/>
            <a:ext cx="1676400" cy="1584722"/>
          </a:xfrm>
          <a:prstGeom prst="rect">
            <a:avLst/>
          </a:prstGeom>
        </p:spPr>
      </p:pic>
    </p:spTree>
    <p:extLst>
      <p:ext uri="{BB962C8B-B14F-4D97-AF65-F5344CB8AC3E}">
        <p14:creationId xmlns:p14="http://schemas.microsoft.com/office/powerpoint/2010/main" val="257200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1845</TotalTime>
  <Words>1371</Words>
  <Application>Microsoft Office PowerPoint</Application>
  <PresentationFormat>On-screen Show (4:3)</PresentationFormat>
  <Paragraphs>197</Paragraphs>
  <Slides>20</Slides>
  <Notes>0</Notes>
  <HiddenSlides>0</HiddenSlides>
  <MMClips>1</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Flow</vt:lpstr>
      <vt:lpstr>EBGN 320 – Economics and Technology</vt:lpstr>
      <vt:lpstr>Significance of the Entrepreneur</vt:lpstr>
      <vt:lpstr>Entrepreneur as an Allocated Resource</vt:lpstr>
      <vt:lpstr>Incentives Matter!</vt:lpstr>
      <vt:lpstr>Entrepreneurial Rent-Seeking</vt:lpstr>
      <vt:lpstr>Discussion -10 Minutes</vt:lpstr>
      <vt:lpstr>Barriers to classical innovation</vt:lpstr>
      <vt:lpstr>The Romans</vt:lpstr>
      <vt:lpstr>Ancient Rome</vt:lpstr>
      <vt:lpstr>Why not Medieval China? (618 ~ 1126 AD)</vt:lpstr>
      <vt:lpstr>Monasteries in the Middle Ages</vt:lpstr>
      <vt:lpstr>Institutional change in the Middle Ages</vt:lpstr>
      <vt:lpstr>Servile Europe</vt:lpstr>
      <vt:lpstr>What changed?</vt:lpstr>
      <vt:lpstr>Growth and knowledge</vt:lpstr>
      <vt:lpstr>Propositional vs. Prescriptive Knowledge</vt:lpstr>
      <vt:lpstr>The Epistemic Base</vt:lpstr>
      <vt:lpstr>The First Industrial Revolution  (1760-1830)</vt:lpstr>
      <vt:lpstr>The Second Industrial Revolution  (Began 1860)</vt:lpstr>
      <vt:lpstr>A Third Revolution?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EBGN 320 – Economics and Technology</dc:title>
  <dc:creator>Donal</dc:creator>
  <cp:lastModifiedBy>Donal</cp:lastModifiedBy>
  <cp:revision>102</cp:revision>
  <cp:lastPrinted>2012-01-27T17:58:50Z</cp:lastPrinted>
  <dcterms:created xsi:type="dcterms:W3CDTF">2012-01-16T16:07:42Z</dcterms:created>
  <dcterms:modified xsi:type="dcterms:W3CDTF">2013-01-30T19:44:26Z</dcterms:modified>
</cp:coreProperties>
</file>