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22"/>
  </p:handoutMasterIdLst>
  <p:sldIdLst>
    <p:sldId id="256" r:id="rId2"/>
    <p:sldId id="271" r:id="rId3"/>
    <p:sldId id="258" r:id="rId4"/>
    <p:sldId id="272" r:id="rId5"/>
    <p:sldId id="259" r:id="rId6"/>
    <p:sldId id="260" r:id="rId7"/>
    <p:sldId id="261" r:id="rId8"/>
    <p:sldId id="262" r:id="rId9"/>
    <p:sldId id="263" r:id="rId10"/>
    <p:sldId id="264" r:id="rId11"/>
    <p:sldId id="265" r:id="rId12"/>
    <p:sldId id="266" r:id="rId13"/>
    <p:sldId id="277" r:id="rId14"/>
    <p:sldId id="278" r:id="rId15"/>
    <p:sldId id="268" r:id="rId16"/>
    <p:sldId id="269" r:id="rId17"/>
    <p:sldId id="273" r:id="rId18"/>
    <p:sldId id="274" r:id="rId19"/>
    <p:sldId id="275" r:id="rId20"/>
    <p:sldId id="276" r:id="rId21"/>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2" d="100"/>
          <a:sy n="92" d="100"/>
        </p:scale>
        <p:origin x="-2172" y="-5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fld id="{6F789A57-DE9D-4526-B605-0ABECD732693}" type="datetimeFigureOut">
              <a:rPr lang="en-US" smtClean="0"/>
              <a:t>2/4/2013</a:t>
            </a:fld>
            <a:endParaRPr lang="en-US"/>
          </a:p>
        </p:txBody>
      </p:sp>
      <p:sp>
        <p:nvSpPr>
          <p:cNvPr id="4" name="Footer Placeholder 3"/>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fld id="{6F2C3CAD-BDE6-40B5-AC1E-A84CA3888C04}" type="slidenum">
              <a:rPr lang="en-US" smtClean="0"/>
              <a:t>‹#›</a:t>
            </a:fld>
            <a:endParaRPr lang="en-US"/>
          </a:p>
        </p:txBody>
      </p:sp>
    </p:spTree>
    <p:extLst>
      <p:ext uri="{BB962C8B-B14F-4D97-AF65-F5344CB8AC3E}">
        <p14:creationId xmlns:p14="http://schemas.microsoft.com/office/powerpoint/2010/main" val="261542945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CB3669B-3D1A-473C-BBD4-CC6196B2CA1C}" type="datetimeFigureOut">
              <a:rPr lang="en-US" smtClean="0"/>
              <a:t>2/4/2013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8E514AD-3BE6-41D3-BF49-4D2F3086EA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CB3669B-3D1A-473C-BBD4-CC6196B2CA1C}" type="datetimeFigureOut">
              <a:rPr lang="en-US" smtClean="0"/>
              <a:t>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3669B-3D1A-473C-BBD4-CC6196B2CA1C}" type="datetimeFigureOut">
              <a:rPr lang="en-US" smtClean="0"/>
              <a:t>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CB3669B-3D1A-473C-BBD4-CC6196B2CA1C}" type="datetimeFigureOut">
              <a:rPr lang="en-US" smtClean="0"/>
              <a:t>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B3669B-3D1A-473C-BBD4-CC6196B2CA1C}" type="datetimeFigureOut">
              <a:rPr lang="en-US" smtClean="0"/>
              <a:t>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3669B-3D1A-473C-BBD4-CC6196B2CA1C}" type="datetimeFigureOut">
              <a:rPr lang="en-US" smtClean="0"/>
              <a:t>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3669B-3D1A-473C-BBD4-CC6196B2CA1C}" type="datetimeFigureOut">
              <a:rPr lang="en-US" smtClean="0"/>
              <a:t>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CB3669B-3D1A-473C-BBD4-CC6196B2CA1C}" type="datetimeFigureOut">
              <a:rPr lang="en-US" smtClean="0"/>
              <a:t>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8E514AD-3BE6-41D3-BF49-4D2F3086EA2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CB3669B-3D1A-473C-BBD4-CC6196B2CA1C}" type="datetimeFigureOut">
              <a:rPr lang="en-US" smtClean="0"/>
              <a:t>2/4/2013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8E514AD-3BE6-41D3-BF49-4D2F3086EA2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ideo" Target="http://www.youtube.com/v/Uundu-aPiBQ?hl=en_US&amp;version=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ideo" Target="http://www.youtube.com/v/MfL7STmWZ1c?version=3&amp;hl=en_U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smtClean="0"/>
              <a:t>EBGN 320 – Economics and Technology</a:t>
            </a:r>
            <a:endParaRPr lang="en-US" sz="3200" dirty="0"/>
          </a:p>
        </p:txBody>
      </p:sp>
      <p:sp>
        <p:nvSpPr>
          <p:cNvPr id="3" name="Subtitle 2"/>
          <p:cNvSpPr>
            <a:spLocks noGrp="1"/>
          </p:cNvSpPr>
          <p:nvPr>
            <p:ph type="subTitle" idx="1"/>
          </p:nvPr>
        </p:nvSpPr>
        <p:spPr/>
        <p:txBody>
          <a:bodyPr/>
          <a:lstStyle/>
          <a:p>
            <a:r>
              <a:rPr lang="en-US" b="1" dirty="0" smtClean="0"/>
              <a:t>Creative Destruction</a:t>
            </a:r>
          </a:p>
          <a:p>
            <a:r>
              <a:rPr lang="en-US" smtClean="0"/>
              <a:t>February 4, 2013</a:t>
            </a:r>
            <a:endParaRPr lang="en-US" dirty="0"/>
          </a:p>
        </p:txBody>
      </p:sp>
    </p:spTree>
    <p:extLst>
      <p:ext uri="{BB962C8B-B14F-4D97-AF65-F5344CB8AC3E}">
        <p14:creationId xmlns:p14="http://schemas.microsoft.com/office/powerpoint/2010/main" val="1369503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704088"/>
            <a:ext cx="8229600" cy="667512"/>
          </a:xfrm>
        </p:spPr>
        <p:txBody>
          <a:bodyPr>
            <a:normAutofit fontScale="90000"/>
          </a:bodyPr>
          <a:lstStyle/>
          <a:p>
            <a:pPr eaLnBrk="1" hangingPunct="1"/>
            <a:r>
              <a:rPr lang="en-US" dirty="0" smtClean="0"/>
              <a:t>The Fundamental </a:t>
            </a:r>
            <a:r>
              <a:rPr lang="en-US" dirty="0"/>
              <a:t>I</a:t>
            </a:r>
            <a:r>
              <a:rPr lang="en-US" dirty="0" smtClean="0"/>
              <a:t>mpulse</a:t>
            </a:r>
          </a:p>
        </p:txBody>
      </p:sp>
      <p:sp>
        <p:nvSpPr>
          <p:cNvPr id="8195" name="Rectangle 3"/>
          <p:cNvSpPr>
            <a:spLocks noGrp="1" noChangeArrowheads="1"/>
          </p:cNvSpPr>
          <p:nvPr>
            <p:ph idx="1"/>
          </p:nvPr>
        </p:nvSpPr>
        <p:spPr>
          <a:xfrm>
            <a:off x="533400" y="1524000"/>
            <a:ext cx="8229600" cy="4754563"/>
          </a:xfrm>
        </p:spPr>
        <p:txBody>
          <a:bodyPr/>
          <a:lstStyle/>
          <a:p>
            <a:pPr eaLnBrk="1" hangingPunct="1">
              <a:lnSpc>
                <a:spcPct val="90000"/>
              </a:lnSpc>
              <a:buFontTx/>
              <a:buNone/>
            </a:pPr>
            <a:r>
              <a:rPr lang="en-US" sz="2800" dirty="0" smtClean="0"/>
              <a:t>“The fundamental impulse that sets and keeps the capitalist engine in motion comes from</a:t>
            </a:r>
          </a:p>
          <a:p>
            <a:pPr eaLnBrk="1" hangingPunct="1">
              <a:lnSpc>
                <a:spcPct val="90000"/>
              </a:lnSpc>
              <a:buFontTx/>
              <a:buNone/>
            </a:pPr>
            <a:r>
              <a:rPr lang="en-US" sz="2800" dirty="0" smtClean="0"/>
              <a:t> </a:t>
            </a:r>
            <a:endParaRPr lang="en-US" sz="2800" dirty="0"/>
          </a:p>
          <a:p>
            <a:pPr marL="850392" lvl="1" indent="-457200">
              <a:lnSpc>
                <a:spcPct val="90000"/>
              </a:lnSpc>
              <a:buFont typeface="+mj-lt"/>
              <a:buAutoNum type="arabicPeriod"/>
            </a:pPr>
            <a:r>
              <a:rPr lang="en-US" sz="2800" dirty="0" smtClean="0"/>
              <a:t>the </a:t>
            </a:r>
            <a:r>
              <a:rPr lang="en-US" sz="2800" dirty="0" smtClean="0">
                <a:solidFill>
                  <a:srgbClr val="FF0000"/>
                </a:solidFill>
              </a:rPr>
              <a:t>new</a:t>
            </a:r>
            <a:r>
              <a:rPr lang="en-US" sz="2800" dirty="0" smtClean="0"/>
              <a:t> consumers’ goods, </a:t>
            </a:r>
          </a:p>
          <a:p>
            <a:pPr marL="850392" lvl="1" indent="-457200">
              <a:lnSpc>
                <a:spcPct val="90000"/>
              </a:lnSpc>
              <a:buFont typeface="+mj-lt"/>
              <a:buAutoNum type="arabicPeriod"/>
            </a:pPr>
            <a:r>
              <a:rPr lang="en-US" sz="2800" dirty="0" smtClean="0"/>
              <a:t>the </a:t>
            </a:r>
            <a:r>
              <a:rPr lang="en-US" sz="2800" dirty="0" smtClean="0">
                <a:solidFill>
                  <a:srgbClr val="FF0000"/>
                </a:solidFill>
              </a:rPr>
              <a:t>new</a:t>
            </a:r>
            <a:r>
              <a:rPr lang="en-US" sz="2800" dirty="0" smtClean="0"/>
              <a:t> methods of production or transportation,</a:t>
            </a:r>
          </a:p>
          <a:p>
            <a:pPr marL="850392" lvl="1" indent="-457200">
              <a:lnSpc>
                <a:spcPct val="90000"/>
              </a:lnSpc>
              <a:buFont typeface="+mj-lt"/>
              <a:buAutoNum type="arabicPeriod"/>
            </a:pPr>
            <a:r>
              <a:rPr lang="en-US" sz="2800" dirty="0" smtClean="0"/>
              <a:t>the </a:t>
            </a:r>
            <a:r>
              <a:rPr lang="en-US" sz="2800" dirty="0" smtClean="0">
                <a:solidFill>
                  <a:srgbClr val="FF0000"/>
                </a:solidFill>
              </a:rPr>
              <a:t>new</a:t>
            </a:r>
            <a:r>
              <a:rPr lang="en-US" sz="2800" dirty="0" smtClean="0"/>
              <a:t> markets, </a:t>
            </a:r>
          </a:p>
          <a:p>
            <a:pPr marL="850392" lvl="1" indent="-457200">
              <a:lnSpc>
                <a:spcPct val="90000"/>
              </a:lnSpc>
              <a:buFont typeface="+mj-lt"/>
              <a:buAutoNum type="arabicPeriod"/>
            </a:pPr>
            <a:r>
              <a:rPr lang="en-US" sz="2800" dirty="0" smtClean="0"/>
              <a:t>the </a:t>
            </a:r>
            <a:r>
              <a:rPr lang="en-US" sz="2800" dirty="0" smtClean="0">
                <a:solidFill>
                  <a:srgbClr val="FF0000"/>
                </a:solidFill>
              </a:rPr>
              <a:t>new</a:t>
            </a:r>
            <a:r>
              <a:rPr lang="en-US" sz="2800" dirty="0" smtClean="0"/>
              <a:t> forms of industrial organization that capitalist enterprise creates.” (p. 82)</a:t>
            </a:r>
          </a:p>
          <a:p>
            <a:pPr marL="0" indent="0" eaLnBrk="1" hangingPunct="1">
              <a:lnSpc>
                <a:spcPct val="90000"/>
              </a:lnSpc>
              <a:buNone/>
            </a:pPr>
            <a:endParaRPr lang="en-US" sz="2800" dirty="0" smtClean="0"/>
          </a:p>
        </p:txBody>
      </p:sp>
    </p:spTree>
    <p:extLst>
      <p:ext uri="{BB962C8B-B14F-4D97-AF65-F5344CB8AC3E}">
        <p14:creationId xmlns:p14="http://schemas.microsoft.com/office/powerpoint/2010/main" val="232374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704088"/>
            <a:ext cx="8229600" cy="896112"/>
          </a:xfrm>
        </p:spPr>
        <p:txBody>
          <a:bodyPr>
            <a:normAutofit/>
          </a:bodyPr>
          <a:lstStyle/>
          <a:p>
            <a:pPr eaLnBrk="1" hangingPunct="1"/>
            <a:r>
              <a:rPr lang="en-US" dirty="0" smtClean="0"/>
              <a:t>Creative Destruction (CD)</a:t>
            </a:r>
          </a:p>
        </p:txBody>
      </p:sp>
      <p:sp>
        <p:nvSpPr>
          <p:cNvPr id="9219" name="Rectangle 3"/>
          <p:cNvSpPr>
            <a:spLocks noGrp="1" noChangeArrowheads="1"/>
          </p:cNvSpPr>
          <p:nvPr>
            <p:ph sz="half" idx="1"/>
          </p:nvPr>
        </p:nvSpPr>
        <p:spPr>
          <a:xfrm>
            <a:off x="457200" y="1600200"/>
            <a:ext cx="5029200" cy="4754725"/>
          </a:xfrm>
        </p:spPr>
        <p:txBody>
          <a:bodyPr>
            <a:normAutofit fontScale="85000" lnSpcReduction="10000"/>
          </a:bodyPr>
          <a:lstStyle/>
          <a:p>
            <a:pPr marL="0" indent="0" eaLnBrk="1" hangingPunct="1">
              <a:buNone/>
            </a:pPr>
            <a:r>
              <a:rPr lang="en-US" sz="2800" dirty="0" smtClean="0"/>
              <a:t>“the history of the productive apparatus…the history of transportation…the opening up of new markets… organizational development… illustrate the process of industrial mutation–if I may use that biological term–that </a:t>
            </a:r>
            <a:r>
              <a:rPr lang="en-US" sz="2800" b="1" dirty="0" smtClean="0">
                <a:solidFill>
                  <a:srgbClr val="FF0000"/>
                </a:solidFill>
              </a:rPr>
              <a:t>incessantly revolutionizes the economic structure </a:t>
            </a:r>
            <a:r>
              <a:rPr lang="en-US" sz="2800" b="1" i="1" dirty="0" smtClean="0">
                <a:solidFill>
                  <a:srgbClr val="FF0000"/>
                </a:solidFill>
              </a:rPr>
              <a:t>from within</a:t>
            </a:r>
            <a:r>
              <a:rPr lang="en-US" sz="2800" b="1" dirty="0" smtClean="0">
                <a:solidFill>
                  <a:srgbClr val="FF0000"/>
                </a:solidFill>
              </a:rPr>
              <a:t>, incessantly destroying the old one, incessantly creating a new one</a:t>
            </a:r>
            <a:r>
              <a:rPr lang="en-US" sz="2800" dirty="0" smtClean="0"/>
              <a:t>. This process of Creative Destruction is the essential fact about capitalism.” (p. 83)</a:t>
            </a:r>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715000" y="1981200"/>
            <a:ext cx="2924057" cy="3756819"/>
          </a:xfrm>
        </p:spPr>
      </p:pic>
    </p:spTree>
    <p:extLst>
      <p:ext uri="{BB962C8B-B14F-4D97-AF65-F5344CB8AC3E}">
        <p14:creationId xmlns:p14="http://schemas.microsoft.com/office/powerpoint/2010/main" val="557718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704088"/>
            <a:ext cx="8229600" cy="591312"/>
          </a:xfrm>
        </p:spPr>
        <p:txBody>
          <a:bodyPr>
            <a:normAutofit fontScale="90000"/>
          </a:bodyPr>
          <a:lstStyle/>
          <a:p>
            <a:pPr eaLnBrk="1" hangingPunct="1"/>
            <a:r>
              <a:rPr lang="en-US" dirty="0" smtClean="0"/>
              <a:t>CD and Economics</a:t>
            </a:r>
          </a:p>
        </p:txBody>
      </p:sp>
      <p:sp>
        <p:nvSpPr>
          <p:cNvPr id="10243" name="Rectangle 3"/>
          <p:cNvSpPr>
            <a:spLocks noGrp="1" noChangeArrowheads="1"/>
          </p:cNvSpPr>
          <p:nvPr>
            <p:ph sz="half" idx="1"/>
          </p:nvPr>
        </p:nvSpPr>
        <p:spPr/>
        <p:txBody>
          <a:bodyPr>
            <a:normAutofit fontScale="85000" lnSpcReduction="10000"/>
          </a:bodyPr>
          <a:lstStyle/>
          <a:p>
            <a:pPr marL="0" indent="0" eaLnBrk="1" hangingPunct="1">
              <a:buNone/>
            </a:pPr>
            <a:r>
              <a:rPr lang="en-US" sz="3200" dirty="0" smtClean="0"/>
              <a:t>“…the problem that is usually being visualized is how capitalism administers existing structures, whereas the relevant problem is how it creates and destroys them.  As long as this is not recognized, the investigator does a meaningless job.” (p. 84)</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2554688"/>
            <a:ext cx="4038600" cy="3166262"/>
          </a:xfrm>
          <a:prstGeom prst="rect">
            <a:avLst/>
          </a:prstGeom>
        </p:spPr>
      </p:pic>
    </p:spTree>
    <p:extLst>
      <p:ext uri="{BB962C8B-B14F-4D97-AF65-F5344CB8AC3E}">
        <p14:creationId xmlns:p14="http://schemas.microsoft.com/office/powerpoint/2010/main" val="3328564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533400"/>
            <a:ext cx="8229600" cy="667512"/>
          </a:xfrm>
        </p:spPr>
        <p:txBody>
          <a:bodyPr>
            <a:normAutofit/>
          </a:bodyPr>
          <a:lstStyle/>
          <a:p>
            <a:r>
              <a:rPr lang="en-US" sz="4000" dirty="0"/>
              <a:t>Other People's </a:t>
            </a:r>
            <a:r>
              <a:rPr lang="en-US" sz="4000" dirty="0" smtClean="0"/>
              <a:t>Money (1991)</a:t>
            </a:r>
            <a:endParaRPr lang="en-US" sz="4000" dirty="0"/>
          </a:p>
        </p:txBody>
      </p:sp>
      <p:pic>
        <p:nvPicPr>
          <p:cNvPr id="7" name="Uundu-aPiBQ?hl=en_US&amp;version=3"/>
          <p:cNvPicPr>
            <a:picLocks noGrp="1" noRot="1" noChangeAspect="1"/>
          </p:cNvPicPr>
          <p:nvPr>
            <p:ph idx="1"/>
            <a:videoFile r:link="rId1"/>
          </p:nvPr>
        </p:nvPicPr>
        <p:blipFill>
          <a:blip r:embed="rId3"/>
          <a:stretch>
            <a:fillRect/>
          </a:stretch>
        </p:blipFill>
        <p:spPr>
          <a:xfrm>
            <a:off x="1219200" y="1295400"/>
            <a:ext cx="6985000" cy="5238750"/>
          </a:xfrm>
          <a:prstGeom prst="rect">
            <a:avLst/>
          </a:prstGeom>
        </p:spPr>
      </p:pic>
    </p:spTree>
    <p:extLst>
      <p:ext uri="{BB962C8B-B14F-4D97-AF65-F5344CB8AC3E}">
        <p14:creationId xmlns:p14="http://schemas.microsoft.com/office/powerpoint/2010/main" val="319026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a:bodyPr>
          <a:lstStyle/>
          <a:p>
            <a:r>
              <a:rPr lang="en-US" sz="4000" dirty="0"/>
              <a:t>Other People's Money (1991)</a:t>
            </a:r>
          </a:p>
        </p:txBody>
      </p:sp>
      <p:pic>
        <p:nvPicPr>
          <p:cNvPr id="4" name="MfL7STmWZ1c?version=3&amp;hl=en_US"/>
          <p:cNvPicPr>
            <a:picLocks noGrp="1" noRot="1" noChangeAspect="1"/>
          </p:cNvPicPr>
          <p:nvPr>
            <p:ph idx="1"/>
            <a:videoFile r:link="rId1"/>
          </p:nvPr>
        </p:nvPicPr>
        <p:blipFill>
          <a:blip r:embed="rId3"/>
          <a:stretch>
            <a:fillRect/>
          </a:stretch>
        </p:blipFill>
        <p:spPr>
          <a:xfrm>
            <a:off x="914400" y="1295400"/>
            <a:ext cx="7162800" cy="5372100"/>
          </a:xfrm>
          <a:prstGeom prst="rect">
            <a:avLst/>
          </a:prstGeom>
        </p:spPr>
      </p:pic>
    </p:spTree>
    <p:extLst>
      <p:ext uri="{BB962C8B-B14F-4D97-AF65-F5344CB8AC3E}">
        <p14:creationId xmlns:p14="http://schemas.microsoft.com/office/powerpoint/2010/main" val="62523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62000" y="609600"/>
            <a:ext cx="8229600" cy="667512"/>
          </a:xfrm>
        </p:spPr>
        <p:txBody>
          <a:bodyPr>
            <a:normAutofit fontScale="90000"/>
          </a:bodyPr>
          <a:lstStyle/>
          <a:p>
            <a:pPr eaLnBrk="1" hangingPunct="1"/>
            <a:r>
              <a:rPr lang="en-US" dirty="0" smtClean="0"/>
              <a:t>What Really </a:t>
            </a:r>
            <a:r>
              <a:rPr lang="en-US" dirty="0"/>
              <a:t>M</a:t>
            </a:r>
            <a:r>
              <a:rPr lang="en-US" dirty="0" smtClean="0"/>
              <a:t>atters</a:t>
            </a:r>
          </a:p>
        </p:txBody>
      </p:sp>
      <p:sp>
        <p:nvSpPr>
          <p:cNvPr id="12291" name="Rectangle 3"/>
          <p:cNvSpPr>
            <a:spLocks noGrp="1" noChangeArrowheads="1"/>
          </p:cNvSpPr>
          <p:nvPr>
            <p:ph idx="1"/>
          </p:nvPr>
        </p:nvSpPr>
        <p:spPr>
          <a:xfrm>
            <a:off x="457200" y="1295400"/>
            <a:ext cx="8229600" cy="4906963"/>
          </a:xfrm>
        </p:spPr>
        <p:txBody>
          <a:bodyPr>
            <a:normAutofit/>
          </a:bodyPr>
          <a:lstStyle/>
          <a:p>
            <a:pPr eaLnBrk="1" hangingPunct="1">
              <a:buClr>
                <a:schemeClr val="tx1"/>
              </a:buClr>
              <a:buFontTx/>
              <a:buNone/>
            </a:pPr>
            <a:r>
              <a:rPr lang="en-US" sz="3000" dirty="0" smtClean="0"/>
              <a:t>“</a:t>
            </a:r>
            <a:r>
              <a:rPr lang="en-US" sz="2800" dirty="0" smtClean="0"/>
              <a:t>But in capitalist reality as distinguished from its textbook picture, it is not that kind of competition which counts but </a:t>
            </a:r>
            <a:r>
              <a:rPr lang="en-US" sz="2800" dirty="0" smtClean="0">
                <a:solidFill>
                  <a:srgbClr val="FF0000"/>
                </a:solidFill>
              </a:rPr>
              <a:t>the competition from the new</a:t>
            </a:r>
            <a:r>
              <a:rPr lang="en-US" sz="2800" dirty="0" smtClean="0"/>
              <a:t> commodity, the new technology, the new source of supply, the new type of organization (the largest-scale unit of control for instance)–competition which commands a decisive cost or quality advantage and which strikes not at the margins of the profits and the outputs of the existing firms but at their foundations and their very lives.”  </a:t>
            </a:r>
          </a:p>
          <a:p>
            <a:pPr eaLnBrk="1" hangingPunct="1">
              <a:buClr>
                <a:schemeClr val="tx1"/>
              </a:buClr>
              <a:buFontTx/>
              <a:buNone/>
            </a:pPr>
            <a:r>
              <a:rPr lang="en-US" sz="2800" dirty="0"/>
              <a:t>	</a:t>
            </a:r>
            <a:r>
              <a:rPr lang="en-US" sz="2800" dirty="0" smtClean="0"/>
              <a:t>(p. 84-85)</a:t>
            </a:r>
          </a:p>
        </p:txBody>
      </p:sp>
    </p:spTree>
    <p:extLst>
      <p:ext uri="{BB962C8B-B14F-4D97-AF65-F5344CB8AC3E}">
        <p14:creationId xmlns:p14="http://schemas.microsoft.com/office/powerpoint/2010/main" val="1133078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704088"/>
            <a:ext cx="8229600" cy="743712"/>
          </a:xfrm>
        </p:spPr>
        <p:txBody>
          <a:bodyPr>
            <a:normAutofit fontScale="90000"/>
          </a:bodyPr>
          <a:lstStyle/>
          <a:p>
            <a:pPr eaLnBrk="1" hangingPunct="1"/>
            <a:r>
              <a:rPr lang="en-US" dirty="0" smtClean="0"/>
              <a:t>The Discipline of CD</a:t>
            </a:r>
          </a:p>
        </p:txBody>
      </p:sp>
      <p:sp>
        <p:nvSpPr>
          <p:cNvPr id="13315" name="Rectangle 3"/>
          <p:cNvSpPr>
            <a:spLocks noGrp="1" noChangeArrowheads="1"/>
          </p:cNvSpPr>
          <p:nvPr>
            <p:ph idx="1"/>
          </p:nvPr>
        </p:nvSpPr>
        <p:spPr>
          <a:xfrm>
            <a:off x="457200" y="1600200"/>
            <a:ext cx="8229600" cy="4724400"/>
          </a:xfrm>
        </p:spPr>
        <p:txBody>
          <a:bodyPr/>
          <a:lstStyle/>
          <a:p>
            <a:pPr eaLnBrk="1" hangingPunct="1">
              <a:buFontTx/>
              <a:buNone/>
            </a:pPr>
            <a:r>
              <a:rPr lang="en-US" sz="2800" dirty="0" smtClean="0"/>
              <a:t>“It is hardly necessary to point out that competition of the kind we now have in mind acts not only when in being but also when it is merely an ever present threat. </a:t>
            </a:r>
            <a:r>
              <a:rPr lang="en-US" sz="2800" dirty="0" smtClean="0">
                <a:solidFill>
                  <a:srgbClr val="FF0000"/>
                </a:solidFill>
              </a:rPr>
              <a:t>It disciplines before it attacks</a:t>
            </a:r>
            <a:r>
              <a:rPr lang="en-US" sz="2800" dirty="0" smtClean="0"/>
              <a:t>. The businessman feels himself to be in a competitive situation even if he is alone in his field or if, though not alone, he holds a position such that investigating government experts fail to see any effective competition between him and any other firms…”  (p. 85)</a:t>
            </a:r>
          </a:p>
          <a:p>
            <a:pPr eaLnBrk="1" hangingPunct="1">
              <a:buFontTx/>
              <a:buNone/>
            </a:pPr>
            <a:endParaRPr lang="en-US" sz="2800" dirty="0" smtClean="0"/>
          </a:p>
        </p:txBody>
      </p:sp>
    </p:spTree>
    <p:extLst>
      <p:ext uri="{BB962C8B-B14F-4D97-AF65-F5344CB8AC3E}">
        <p14:creationId xmlns:p14="http://schemas.microsoft.com/office/powerpoint/2010/main" val="11468138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3215"/>
            <a:ext cx="8229600" cy="591312"/>
          </a:xfrm>
        </p:spPr>
        <p:txBody>
          <a:bodyPr>
            <a:normAutofit fontScale="90000"/>
          </a:bodyPr>
          <a:lstStyle/>
          <a:p>
            <a:r>
              <a:rPr lang="en-US" dirty="0" smtClean="0"/>
              <a:t>Economies &amp; Economics</a:t>
            </a:r>
            <a:endParaRPr lang="en-US" dirty="0"/>
          </a:p>
        </p:txBody>
      </p:sp>
      <p:sp>
        <p:nvSpPr>
          <p:cNvPr id="3" name="Content Placeholder 2"/>
          <p:cNvSpPr>
            <a:spLocks noGrp="1"/>
          </p:cNvSpPr>
          <p:nvPr>
            <p:ph sz="half" idx="1"/>
          </p:nvPr>
        </p:nvSpPr>
        <p:spPr/>
        <p:txBody>
          <a:bodyPr>
            <a:normAutofit fontScale="85000" lnSpcReduction="10000"/>
          </a:bodyPr>
          <a:lstStyle/>
          <a:p>
            <a:r>
              <a:rPr lang="en-US" b="1" dirty="0" smtClean="0"/>
              <a:t>Perfect competition </a:t>
            </a:r>
            <a:r>
              <a:rPr lang="en-US" dirty="0" smtClean="0"/>
              <a:t>is he paradigm of the industrial economy</a:t>
            </a:r>
          </a:p>
          <a:p>
            <a:pPr lvl="1"/>
            <a:r>
              <a:rPr lang="en-US" dirty="0" smtClean="0"/>
              <a:t>Focus on production</a:t>
            </a:r>
          </a:p>
          <a:p>
            <a:pPr lvl="1"/>
            <a:r>
              <a:rPr lang="en-US" dirty="0" smtClean="0"/>
              <a:t>Monopoly threat to growth</a:t>
            </a:r>
          </a:p>
          <a:p>
            <a:endParaRPr lang="en-US" dirty="0"/>
          </a:p>
          <a:p>
            <a:r>
              <a:rPr lang="en-US" dirty="0" smtClean="0"/>
              <a:t>Should </a:t>
            </a:r>
            <a:r>
              <a:rPr lang="en-US" b="1" dirty="0"/>
              <a:t>c</a:t>
            </a:r>
            <a:r>
              <a:rPr lang="en-US" b="1" dirty="0" smtClean="0"/>
              <a:t>reative destruction </a:t>
            </a:r>
            <a:r>
              <a:rPr lang="en-US" dirty="0" smtClean="0"/>
              <a:t>be the paradigm of the “new economy”?</a:t>
            </a:r>
          </a:p>
          <a:p>
            <a:pPr lvl="1"/>
            <a:r>
              <a:rPr lang="en-US" dirty="0" smtClean="0"/>
              <a:t>Focus on innovation and information</a:t>
            </a:r>
          </a:p>
          <a:p>
            <a:pPr lvl="1"/>
            <a:r>
              <a:rPr lang="en-US" dirty="0"/>
              <a:t>Monopoly </a:t>
            </a:r>
            <a:r>
              <a:rPr lang="en-US" dirty="0" smtClean="0"/>
              <a:t>driver of growth</a:t>
            </a:r>
            <a:endParaRPr lang="en-US" dirty="0"/>
          </a:p>
        </p:txBody>
      </p:sp>
      <p:sp>
        <p:nvSpPr>
          <p:cNvPr id="4" name="Content Placeholder 3"/>
          <p:cNvSpPr>
            <a:spLocks noGrp="1"/>
          </p:cNvSpPr>
          <p:nvPr>
            <p:ph sz="half" idx="2"/>
          </p:nvPr>
        </p:nvSpPr>
        <p:spPr/>
        <p:txBody>
          <a:bodyPr>
            <a:normAutofit fontScale="85000" lnSpcReduction="10000"/>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447800"/>
            <a:ext cx="4267200" cy="5070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49074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The </a:t>
            </a:r>
            <a:r>
              <a:rPr lang="en-US" dirty="0"/>
              <a:t>C</a:t>
            </a:r>
            <a:r>
              <a:rPr lang="en-US" dirty="0" smtClean="0"/>
              <a:t>reative Class</a:t>
            </a:r>
            <a:endParaRPr lang="en-US"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715000" y="762000"/>
            <a:ext cx="1762125" cy="2438926"/>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14400" y="4066478"/>
            <a:ext cx="1958848" cy="2438400"/>
          </a:xfr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447800"/>
            <a:ext cx="370014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3352800"/>
            <a:ext cx="5122957"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4095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33400"/>
          </a:xfrm>
        </p:spPr>
        <p:txBody>
          <a:bodyPr>
            <a:normAutofit fontScale="90000"/>
          </a:bodyPr>
          <a:lstStyle/>
          <a:p>
            <a:r>
              <a:rPr lang="en-US" dirty="0" smtClean="0"/>
              <a:t>Opposition to Creative Destruction</a:t>
            </a:r>
            <a:endParaRPr lang="en-US" dirty="0"/>
          </a:p>
        </p:txBody>
      </p:sp>
      <p:sp>
        <p:nvSpPr>
          <p:cNvPr id="3" name="Content Placeholder 2"/>
          <p:cNvSpPr>
            <a:spLocks noGrp="1"/>
          </p:cNvSpPr>
          <p:nvPr>
            <p:ph idx="1"/>
          </p:nvPr>
        </p:nvSpPr>
        <p:spPr>
          <a:xfrm>
            <a:off x="457200" y="1600200"/>
            <a:ext cx="8229600" cy="4724400"/>
          </a:xfrm>
        </p:spPr>
        <p:txBody>
          <a:bodyPr>
            <a:normAutofit lnSpcReduction="10000"/>
          </a:bodyPr>
          <a:lstStyle/>
          <a:p>
            <a:pPr marL="514350" indent="-514350">
              <a:buFont typeface="+mj-lt"/>
              <a:buAutoNum type="arabicPeriod"/>
            </a:pPr>
            <a:r>
              <a:rPr lang="en-US" dirty="0" smtClean="0"/>
              <a:t>Being creative is risky</a:t>
            </a:r>
          </a:p>
          <a:p>
            <a:pPr marL="514350" indent="-514350">
              <a:buFont typeface="+mj-lt"/>
              <a:buAutoNum type="arabicPeriod"/>
            </a:pPr>
            <a:r>
              <a:rPr lang="en-US" dirty="0" smtClean="0"/>
              <a:t>Creativity puts existing products at risk</a:t>
            </a:r>
          </a:p>
          <a:p>
            <a:pPr lvl="2"/>
            <a:r>
              <a:rPr lang="en-US" dirty="0" smtClean="0"/>
              <a:t>Producers</a:t>
            </a:r>
          </a:p>
          <a:p>
            <a:pPr lvl="2"/>
            <a:r>
              <a:rPr lang="en-US" dirty="0" smtClean="0"/>
              <a:t>Consumers – Network competition</a:t>
            </a:r>
          </a:p>
          <a:p>
            <a:pPr marL="514350" indent="-514350">
              <a:buFont typeface="+mj-lt"/>
              <a:buAutoNum type="arabicPeriod"/>
            </a:pPr>
            <a:r>
              <a:rPr lang="en-US" dirty="0" smtClean="0"/>
              <a:t>Future creativity is hard to predict</a:t>
            </a:r>
          </a:p>
          <a:p>
            <a:pPr marL="514350" indent="-514350">
              <a:buFont typeface="+mj-lt"/>
              <a:buAutoNum type="arabicPeriod"/>
            </a:pPr>
            <a:r>
              <a:rPr lang="en-US" dirty="0" smtClean="0"/>
              <a:t>Creativity is hard to value</a:t>
            </a:r>
          </a:p>
          <a:p>
            <a:pPr lvl="2"/>
            <a:r>
              <a:rPr lang="en-US" dirty="0" smtClean="0"/>
              <a:t>Time – we only learn the true value over time</a:t>
            </a:r>
          </a:p>
          <a:p>
            <a:pPr lvl="2"/>
            <a:r>
              <a:rPr lang="en-US" dirty="0" smtClean="0"/>
              <a:t>Measurement – Intangible creativity </a:t>
            </a:r>
          </a:p>
          <a:p>
            <a:pPr marL="514350" indent="-514350">
              <a:buFont typeface="+mj-lt"/>
              <a:buAutoNum type="arabicPeriod"/>
            </a:pPr>
            <a:r>
              <a:rPr lang="en-US" dirty="0" smtClean="0"/>
              <a:t>Creative destruction may promote inequality</a:t>
            </a:r>
          </a:p>
          <a:p>
            <a:pPr marL="850392" lvl="1" indent="-457200">
              <a:buFont typeface="+mj-lt"/>
              <a:buAutoNum type="arabicPeriod"/>
            </a:pPr>
            <a:r>
              <a:rPr lang="en-US" dirty="0" smtClean="0"/>
              <a:t>Creative types are rewarded</a:t>
            </a:r>
          </a:p>
          <a:p>
            <a:pPr marL="850392" lvl="1" indent="-457200">
              <a:buFont typeface="+mj-lt"/>
              <a:buAutoNum type="arabicPeriod"/>
            </a:pPr>
            <a:r>
              <a:rPr lang="en-US" dirty="0" smtClean="0"/>
              <a:t>Sustains worldwide inequality – barriers to entry</a:t>
            </a:r>
            <a:endParaRPr lang="en-US" dirty="0"/>
          </a:p>
        </p:txBody>
      </p:sp>
    </p:spTree>
    <p:extLst>
      <p:ext uri="{BB962C8B-B14F-4D97-AF65-F5344CB8AC3E}">
        <p14:creationId xmlns:p14="http://schemas.microsoft.com/office/powerpoint/2010/main" val="1717969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Karl Marx</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4200" y="1905000"/>
            <a:ext cx="2937399" cy="4182856"/>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5517" y="1905000"/>
            <a:ext cx="1064737" cy="11144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1800" y="3810000"/>
            <a:ext cx="1390650" cy="1949509"/>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0" y="2971800"/>
            <a:ext cx="1537271" cy="2171700"/>
          </a:xfrm>
          <a:prstGeom prst="rect">
            <a:avLst/>
          </a:prstGeom>
        </p:spPr>
      </p:pic>
    </p:spTree>
    <p:extLst>
      <p:ext uri="{BB962C8B-B14F-4D97-AF65-F5344CB8AC3E}">
        <p14:creationId xmlns:p14="http://schemas.microsoft.com/office/powerpoint/2010/main" val="15918602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17600"/>
            <a:ext cx="6096000" cy="4622800"/>
          </a:xfrm>
          <a:prstGeom prst="rect">
            <a:avLst/>
          </a:prstGeom>
        </p:spPr>
      </p:pic>
    </p:spTree>
    <p:extLst>
      <p:ext uri="{BB962C8B-B14F-4D97-AF65-F5344CB8AC3E}">
        <p14:creationId xmlns:p14="http://schemas.microsoft.com/office/powerpoint/2010/main" val="3917755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p:cNvSpPr>
            <a:spLocks noGrp="1"/>
          </p:cNvSpPr>
          <p:nvPr>
            <p:ph type="title"/>
          </p:nvPr>
        </p:nvSpPr>
        <p:spPr>
          <a:xfrm>
            <a:off x="457200" y="609600"/>
            <a:ext cx="8229600" cy="819912"/>
          </a:xfrm>
        </p:spPr>
        <p:txBody>
          <a:bodyPr>
            <a:normAutofit/>
          </a:bodyPr>
          <a:lstStyle/>
          <a:p>
            <a:r>
              <a:rPr lang="en-US" dirty="0" smtClean="0"/>
              <a:t>Marxian Economics</a:t>
            </a:r>
          </a:p>
        </p:txBody>
      </p:sp>
      <p:sp>
        <p:nvSpPr>
          <p:cNvPr id="2051" name="Content Placeholder 4"/>
          <p:cNvSpPr>
            <a:spLocks noGrp="1"/>
          </p:cNvSpPr>
          <p:nvPr>
            <p:ph idx="1"/>
          </p:nvPr>
        </p:nvSpPr>
        <p:spPr>
          <a:xfrm>
            <a:off x="381000" y="1447800"/>
            <a:ext cx="8382000" cy="5029200"/>
          </a:xfrm>
        </p:spPr>
        <p:txBody>
          <a:bodyPr>
            <a:normAutofit lnSpcReduction="10000"/>
          </a:bodyPr>
          <a:lstStyle/>
          <a:p>
            <a:r>
              <a:rPr lang="en-US" sz="2800" dirty="0" smtClean="0"/>
              <a:t>The division of labor alienates workers from the product of their own labor</a:t>
            </a:r>
          </a:p>
          <a:p>
            <a:r>
              <a:rPr lang="en-US" sz="2800" dirty="0" smtClean="0"/>
              <a:t>Only two classes – B</a:t>
            </a:r>
            <a:r>
              <a:rPr lang="en-US" sz="2800" dirty="0" smtClean="0">
                <a:effectLst/>
              </a:rPr>
              <a:t>ourgeoisie (Capitalists), Proletariat</a:t>
            </a:r>
          </a:p>
          <a:p>
            <a:r>
              <a:rPr lang="en-US" sz="2800" b="1" dirty="0" smtClean="0">
                <a:effectLst/>
              </a:rPr>
              <a:t>Labor theory of value </a:t>
            </a:r>
          </a:p>
          <a:p>
            <a:pPr marL="457200" lvl="1" indent="0">
              <a:buNone/>
            </a:pPr>
            <a:r>
              <a:rPr lang="en-US" sz="2400" dirty="0" smtClean="0"/>
              <a:t>Capitalists’ p</a:t>
            </a:r>
            <a:r>
              <a:rPr lang="en-US" sz="2400" dirty="0" smtClean="0">
                <a:effectLst/>
              </a:rPr>
              <a:t>rofits from workers supplying more labor than is necessary to pay the cost of hiring their labor-power</a:t>
            </a:r>
            <a:endParaRPr lang="en-US" sz="2400" dirty="0" smtClean="0"/>
          </a:p>
          <a:p>
            <a:pPr marL="0" indent="0">
              <a:buNone/>
            </a:pPr>
            <a:r>
              <a:rPr lang="en-US" sz="2800" u="sng" dirty="0"/>
              <a:t>A few conclusions of Karl </a:t>
            </a:r>
            <a:r>
              <a:rPr lang="en-US" sz="2800" u="sng" dirty="0" smtClean="0"/>
              <a:t>Marx</a:t>
            </a:r>
          </a:p>
          <a:p>
            <a:r>
              <a:rPr lang="en-US" sz="2800" dirty="0" smtClean="0"/>
              <a:t>Predicted that capital will continually concentrate and centralize</a:t>
            </a:r>
          </a:p>
          <a:p>
            <a:r>
              <a:rPr lang="en-US" sz="2800" dirty="0" smtClean="0"/>
              <a:t>Proletariat will eventually revolt against capitalists</a:t>
            </a:r>
          </a:p>
          <a:p>
            <a:pPr marL="0" indent="0">
              <a:buNone/>
            </a:pPr>
            <a:endParaRPr lang="en-US" sz="2800" dirty="0" smtClean="0"/>
          </a:p>
        </p:txBody>
      </p:sp>
    </p:spTree>
    <p:extLst>
      <p:ext uri="{BB962C8B-B14F-4D97-AF65-F5344CB8AC3E}">
        <p14:creationId xmlns:p14="http://schemas.microsoft.com/office/powerpoint/2010/main" val="219479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67512"/>
          </a:xfrm>
        </p:spPr>
        <p:txBody>
          <a:bodyPr>
            <a:normAutofit fontScale="90000"/>
          </a:bodyPr>
          <a:lstStyle/>
          <a:p>
            <a:r>
              <a:rPr lang="en-US" dirty="0" smtClean="0"/>
              <a:t>Schumpeter on Marx’s Appeal</a:t>
            </a:r>
            <a:endParaRPr lang="en-US" dirty="0"/>
          </a:p>
        </p:txBody>
      </p:sp>
      <p:sp>
        <p:nvSpPr>
          <p:cNvPr id="3" name="Content Placeholder 2"/>
          <p:cNvSpPr>
            <a:spLocks noGrp="1"/>
          </p:cNvSpPr>
          <p:nvPr>
            <p:ph idx="1"/>
          </p:nvPr>
        </p:nvSpPr>
        <p:spPr>
          <a:xfrm>
            <a:off x="457200" y="1828800"/>
            <a:ext cx="8229600" cy="4495800"/>
          </a:xfrm>
        </p:spPr>
        <p:txBody>
          <a:bodyPr/>
          <a:lstStyle/>
          <a:p>
            <a:pPr marL="0" indent="0">
              <a:buNone/>
            </a:pPr>
            <a:r>
              <a:rPr lang="en-US" dirty="0"/>
              <a:t>“Panting with impatience to have their innings, longing to save the world from something or other, disgusted with textbooks of </a:t>
            </a:r>
            <a:r>
              <a:rPr lang="en-US" dirty="0" err="1"/>
              <a:t>undescribable</a:t>
            </a:r>
            <a:r>
              <a:rPr lang="en-US" dirty="0"/>
              <a:t> tedium, dissatisfied emotionally and intellectually, unable to achieve synthesis by their own effort, they [the young] find what they crave for in Marx.  There it is, the key to all the most interesting secrets, the magic wand that marshals both great events and small. ” - Schumpeter</a:t>
            </a:r>
          </a:p>
          <a:p>
            <a:pPr marL="0" indent="0">
              <a:buNone/>
            </a:pPr>
            <a:endParaRPr lang="en-US" dirty="0"/>
          </a:p>
        </p:txBody>
      </p:sp>
    </p:spTree>
    <p:extLst>
      <p:ext uri="{BB962C8B-B14F-4D97-AF65-F5344CB8AC3E}">
        <p14:creationId xmlns:p14="http://schemas.microsoft.com/office/powerpoint/2010/main" val="2853108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a:xfrm>
            <a:off x="457200" y="704088"/>
            <a:ext cx="8229600" cy="819912"/>
          </a:xfrm>
        </p:spPr>
        <p:txBody>
          <a:bodyPr>
            <a:normAutofit/>
          </a:bodyPr>
          <a:lstStyle/>
          <a:p>
            <a:r>
              <a:rPr lang="en-US" dirty="0" smtClean="0"/>
              <a:t>Joseph Schumpeter</a:t>
            </a:r>
          </a:p>
        </p:txBody>
      </p:sp>
      <p:sp>
        <p:nvSpPr>
          <p:cNvPr id="3075" name="Rectangle 5"/>
          <p:cNvSpPr>
            <a:spLocks noGrp="1" noChangeArrowheads="1"/>
          </p:cNvSpPr>
          <p:nvPr>
            <p:ph idx="1"/>
          </p:nvPr>
        </p:nvSpPr>
        <p:spPr/>
        <p:txBody>
          <a:bodyPr/>
          <a:lstStyle/>
          <a:p>
            <a:pPr marL="609600" indent="-609600" eaLnBrk="1" hangingPunct="1"/>
            <a:r>
              <a:rPr lang="en-US" b="1" i="1" dirty="0" smtClean="0"/>
              <a:t>Capitalism, Socialism and Democracy</a:t>
            </a:r>
            <a:r>
              <a:rPr lang="en-US" b="1" dirty="0" smtClean="0"/>
              <a:t> </a:t>
            </a:r>
            <a:r>
              <a:rPr lang="en-US" dirty="0" smtClean="0"/>
              <a:t>was published in 1942</a:t>
            </a:r>
          </a:p>
          <a:p>
            <a:pPr marL="609600" indent="-609600" eaLnBrk="1" hangingPunct="1"/>
            <a:r>
              <a:rPr lang="en-US" dirty="0" smtClean="0"/>
              <a:t>Five parts:</a:t>
            </a:r>
          </a:p>
          <a:p>
            <a:pPr marL="990600" lvl="1" indent="-533400" eaLnBrk="1" hangingPunct="1">
              <a:buFontTx/>
              <a:buAutoNum type="arabicPeriod"/>
            </a:pPr>
            <a:r>
              <a:rPr lang="en-US" dirty="0" smtClean="0"/>
              <a:t>The Marxian Doctrine</a:t>
            </a:r>
          </a:p>
          <a:p>
            <a:pPr marL="990600" lvl="1" indent="-533400" eaLnBrk="1" hangingPunct="1">
              <a:buFontTx/>
              <a:buAutoNum type="arabicPeriod"/>
            </a:pPr>
            <a:r>
              <a:rPr lang="en-US" dirty="0" smtClean="0"/>
              <a:t>Can Capitalism Survive?</a:t>
            </a:r>
          </a:p>
          <a:p>
            <a:pPr marL="990600" lvl="1" indent="-533400" eaLnBrk="1" hangingPunct="1">
              <a:buFontTx/>
              <a:buAutoNum type="arabicPeriod"/>
            </a:pPr>
            <a:r>
              <a:rPr lang="en-US" dirty="0" smtClean="0"/>
              <a:t>Can Socialism Work?</a:t>
            </a:r>
          </a:p>
          <a:p>
            <a:pPr marL="990600" lvl="1" indent="-533400" eaLnBrk="1" hangingPunct="1">
              <a:buFontTx/>
              <a:buAutoNum type="arabicPeriod"/>
            </a:pPr>
            <a:r>
              <a:rPr lang="en-US" dirty="0" smtClean="0"/>
              <a:t>Socialism and Democracy</a:t>
            </a:r>
          </a:p>
          <a:p>
            <a:pPr marL="990600" lvl="1" indent="-533400" eaLnBrk="1" hangingPunct="1">
              <a:buFontTx/>
              <a:buAutoNum type="arabicPeriod"/>
            </a:pPr>
            <a:r>
              <a:rPr lang="en-US" dirty="0" smtClean="0"/>
              <a:t>Historical Sketch of Socialist Parties</a:t>
            </a:r>
          </a:p>
          <a:p>
            <a:pPr marL="990600" lvl="1" indent="-533400" eaLnBrk="1" hangingPunct="1">
              <a:buFontTx/>
              <a:buAutoNum type="arabicPeriod"/>
            </a:pPr>
            <a:endParaRPr lang="en-US"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2590800"/>
            <a:ext cx="1794827" cy="2353872"/>
          </a:xfrm>
          <a:prstGeom prst="rect">
            <a:avLst/>
          </a:prstGeom>
        </p:spPr>
      </p:pic>
    </p:spTree>
    <p:extLst>
      <p:ext uri="{BB962C8B-B14F-4D97-AF65-F5344CB8AC3E}">
        <p14:creationId xmlns:p14="http://schemas.microsoft.com/office/powerpoint/2010/main" val="2481227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704088"/>
            <a:ext cx="8229600" cy="896112"/>
          </a:xfrm>
        </p:spPr>
        <p:txBody>
          <a:bodyPr/>
          <a:lstStyle/>
          <a:p>
            <a:pPr eaLnBrk="1" hangingPunct="1"/>
            <a:r>
              <a:rPr lang="en-US" dirty="0" smtClean="0"/>
              <a:t>The “Problem” of Monopoly</a:t>
            </a:r>
          </a:p>
        </p:txBody>
      </p:sp>
      <p:sp>
        <p:nvSpPr>
          <p:cNvPr id="31747" name="Rectangle 3"/>
          <p:cNvSpPr>
            <a:spLocks noGrp="1" noChangeArrowheads="1"/>
          </p:cNvSpPr>
          <p:nvPr>
            <p:ph idx="1"/>
          </p:nvPr>
        </p:nvSpPr>
        <p:spPr/>
        <p:txBody>
          <a:bodyPr/>
          <a:lstStyle/>
          <a:p>
            <a:pPr eaLnBrk="1" hangingPunct="1"/>
            <a:r>
              <a:rPr lang="en-US" sz="2800" dirty="0" smtClean="0"/>
              <a:t>Concern that monopoly is killing capitalism</a:t>
            </a:r>
          </a:p>
          <a:p>
            <a:pPr eaLnBrk="1" hangingPunct="1"/>
            <a:r>
              <a:rPr lang="en-US" sz="2800" dirty="0" smtClean="0"/>
              <a:t>But…</a:t>
            </a:r>
          </a:p>
          <a:p>
            <a:pPr lvl="1" eaLnBrk="1" hangingPunct="1"/>
            <a:r>
              <a:rPr lang="en-US" sz="2400" dirty="0" smtClean="0"/>
              <a:t>Presupposes an imaginary golden age of perfect competition</a:t>
            </a:r>
          </a:p>
          <a:p>
            <a:pPr lvl="1" eaLnBrk="1" hangingPunct="1"/>
            <a:r>
              <a:rPr lang="en-US" sz="2400" dirty="0" smtClean="0"/>
              <a:t>Output is up, prices are down and quality has improved</a:t>
            </a:r>
          </a:p>
          <a:p>
            <a:pPr lvl="1" eaLnBrk="1" hangingPunct="1"/>
            <a:r>
              <a:rPr lang="en-US" sz="2400" dirty="0" smtClean="0"/>
              <a:t>Greatest improvement in less competitive industries</a:t>
            </a:r>
          </a:p>
          <a:p>
            <a:pPr eaLnBrk="1" hangingPunct="1"/>
            <a:r>
              <a:rPr lang="en-US" sz="2800" dirty="0" smtClean="0"/>
              <a:t>“…big business may have more to do with creating that standard of life than with keeping it down” (p. 81)</a:t>
            </a:r>
          </a:p>
          <a:p>
            <a:pPr lvl="1" eaLnBrk="1" hangingPunct="1"/>
            <a:endParaRPr lang="en-US" sz="2400" dirty="0" smtClean="0"/>
          </a:p>
        </p:txBody>
      </p:sp>
    </p:spTree>
    <p:extLst>
      <p:ext uri="{BB962C8B-B14F-4D97-AF65-F5344CB8AC3E}">
        <p14:creationId xmlns:p14="http://schemas.microsoft.com/office/powerpoint/2010/main" val="474914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What’s the Problem?	</a:t>
            </a:r>
          </a:p>
        </p:txBody>
      </p:sp>
      <p:sp>
        <p:nvSpPr>
          <p:cNvPr id="33795" name="Rectangle 3"/>
          <p:cNvSpPr>
            <a:spLocks noGrp="1" noChangeArrowheads="1"/>
          </p:cNvSpPr>
          <p:nvPr>
            <p:ph sz="half" idx="1"/>
          </p:nvPr>
        </p:nvSpPr>
        <p:spPr/>
        <p:txBody>
          <a:bodyPr>
            <a:normAutofit/>
          </a:bodyPr>
          <a:lstStyle/>
          <a:p>
            <a:pPr eaLnBrk="1" hangingPunct="1"/>
            <a:r>
              <a:rPr lang="en-US" sz="2800" dirty="0" smtClean="0"/>
              <a:t>Our economic models “are almost completely true” but “fragmentary”</a:t>
            </a:r>
            <a:br>
              <a:rPr lang="en-US" sz="2800" dirty="0" smtClean="0"/>
            </a:br>
            <a:endParaRPr lang="en-US" sz="2800" dirty="0" smtClean="0"/>
          </a:p>
          <a:p>
            <a:pPr eaLnBrk="1" hangingPunct="1"/>
            <a:r>
              <a:rPr lang="en-US" sz="2800" dirty="0" smtClean="0"/>
              <a:t>Our economics is static</a:t>
            </a:r>
            <a:br>
              <a:rPr lang="en-US" sz="2800" dirty="0" smtClean="0"/>
            </a:br>
            <a:endParaRPr lang="en-US" sz="2800" dirty="0" smtClean="0"/>
          </a:p>
          <a:p>
            <a:pPr eaLnBrk="1" hangingPunct="1"/>
            <a:r>
              <a:rPr lang="en-US" sz="2800" dirty="0" smtClean="0"/>
              <a:t>But our economy is dynamic</a:t>
            </a:r>
          </a:p>
        </p:txBody>
      </p:sp>
      <p:sp>
        <p:nvSpPr>
          <p:cNvPr id="3" name="Content Placeholder 2"/>
          <p:cNvSpPr>
            <a:spLocks noGrp="1"/>
          </p:cNvSpPr>
          <p:nvPr>
            <p:ph sz="half" idx="2"/>
          </p:nvPr>
        </p:nvSpPr>
        <p:spPr/>
        <p:txBody>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514600"/>
            <a:ext cx="4276898" cy="3733800"/>
          </a:xfrm>
          <a:prstGeom prst="rect">
            <a:avLst/>
          </a:prstGeom>
        </p:spPr>
      </p:pic>
    </p:spTree>
    <p:extLst>
      <p:ext uri="{BB962C8B-B14F-4D97-AF65-F5344CB8AC3E}">
        <p14:creationId xmlns:p14="http://schemas.microsoft.com/office/powerpoint/2010/main" val="1306259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Dynamic vs Static Optimization</a:t>
            </a:r>
          </a:p>
        </p:txBody>
      </p:sp>
      <p:sp>
        <p:nvSpPr>
          <p:cNvPr id="6147" name="Content Placeholder 2"/>
          <p:cNvSpPr>
            <a:spLocks noGrp="1"/>
          </p:cNvSpPr>
          <p:nvPr>
            <p:ph idx="1"/>
          </p:nvPr>
        </p:nvSpPr>
        <p:spPr/>
        <p:txBody>
          <a:bodyPr/>
          <a:lstStyle/>
          <a:p>
            <a:pPr marL="0" indent="0">
              <a:buNone/>
            </a:pPr>
            <a:r>
              <a:rPr lang="en-US" dirty="0" smtClean="0"/>
              <a:t>“A system - any system, economic or other - that at </a:t>
            </a:r>
            <a:r>
              <a:rPr lang="en-US" i="1" dirty="0" smtClean="0"/>
              <a:t>every</a:t>
            </a:r>
            <a:r>
              <a:rPr lang="en-US" dirty="0" smtClean="0"/>
              <a:t> given point of time fully utilizes its possibilities to the best advantage may yet in the long run be inferior to a system that does so at </a:t>
            </a:r>
            <a:r>
              <a:rPr lang="en-US" i="1" dirty="0" smtClean="0"/>
              <a:t>no</a:t>
            </a:r>
            <a:r>
              <a:rPr lang="en-US" dirty="0" smtClean="0"/>
              <a:t> given point of time, because the latter’s failure to do so may be a condition for the level or speed of long-run performance” (p. 83)</a:t>
            </a:r>
          </a:p>
        </p:txBody>
      </p:sp>
    </p:spTree>
    <p:extLst>
      <p:ext uri="{BB962C8B-B14F-4D97-AF65-F5344CB8AC3E}">
        <p14:creationId xmlns:p14="http://schemas.microsoft.com/office/powerpoint/2010/main" val="1347147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704088"/>
            <a:ext cx="8229600" cy="667512"/>
          </a:xfrm>
        </p:spPr>
        <p:txBody>
          <a:bodyPr/>
          <a:lstStyle/>
          <a:p>
            <a:pPr eaLnBrk="1" hangingPunct="1"/>
            <a:r>
              <a:rPr lang="en-US" sz="4000" dirty="0" smtClean="0"/>
              <a:t>Capitalism’s Evolutionary </a:t>
            </a:r>
            <a:r>
              <a:rPr lang="en-US" sz="4000" dirty="0"/>
              <a:t>C</a:t>
            </a:r>
            <a:r>
              <a:rPr lang="en-US" sz="4000" dirty="0" smtClean="0"/>
              <a:t>haracter</a:t>
            </a:r>
          </a:p>
        </p:txBody>
      </p:sp>
      <p:sp>
        <p:nvSpPr>
          <p:cNvPr id="7171" name="Rectangle 3"/>
          <p:cNvSpPr>
            <a:spLocks noGrp="1" noChangeArrowheads="1"/>
          </p:cNvSpPr>
          <p:nvPr>
            <p:ph idx="1"/>
          </p:nvPr>
        </p:nvSpPr>
        <p:spPr>
          <a:xfrm>
            <a:off x="457200" y="1524000"/>
            <a:ext cx="8229600" cy="4800600"/>
          </a:xfrm>
        </p:spPr>
        <p:txBody>
          <a:bodyPr>
            <a:normAutofit lnSpcReduction="10000"/>
          </a:bodyPr>
          <a:lstStyle/>
          <a:p>
            <a:pPr eaLnBrk="1" hangingPunct="1">
              <a:lnSpc>
                <a:spcPct val="110000"/>
              </a:lnSpc>
              <a:buFontTx/>
              <a:buNone/>
            </a:pPr>
            <a:r>
              <a:rPr lang="en-US" sz="2800" dirty="0"/>
              <a:t>“Capitalism, then, is by nature a form or method of </a:t>
            </a:r>
            <a:r>
              <a:rPr lang="en-US" sz="2800" dirty="0">
                <a:solidFill>
                  <a:srgbClr val="FF0000"/>
                </a:solidFill>
              </a:rPr>
              <a:t>economic change </a:t>
            </a:r>
            <a:r>
              <a:rPr lang="en-US" sz="2800" dirty="0"/>
              <a:t>and not only never is but never can be stationary. And this </a:t>
            </a:r>
            <a:r>
              <a:rPr lang="en-US" sz="2800" dirty="0">
                <a:solidFill>
                  <a:srgbClr val="FF0000"/>
                </a:solidFill>
              </a:rPr>
              <a:t>evolutionary character </a:t>
            </a:r>
            <a:r>
              <a:rPr lang="en-US" sz="2800" dirty="0"/>
              <a:t>of the capitalist process is not merely due to the fact that economic life goes on in a social and natural environment which changes and by its change alters the data of economic action. . .</a:t>
            </a:r>
          </a:p>
          <a:p>
            <a:pPr eaLnBrk="1" hangingPunct="1">
              <a:lnSpc>
                <a:spcPct val="110000"/>
              </a:lnSpc>
              <a:buFontTx/>
              <a:buNone/>
            </a:pPr>
            <a:r>
              <a:rPr lang="en-US" sz="2800" dirty="0"/>
              <a:t>	Nor is this evolutionary character due to a quasi-automatic increase in population and capital or to the vagaries of monetary systems. . </a:t>
            </a:r>
            <a:r>
              <a:rPr lang="en-US" sz="2800" dirty="0" smtClean="0"/>
              <a:t>.”</a:t>
            </a:r>
            <a:r>
              <a:rPr lang="en-US" sz="2800" dirty="0"/>
              <a:t> </a:t>
            </a:r>
            <a:r>
              <a:rPr lang="en-US" sz="2800" dirty="0" smtClean="0"/>
              <a:t> (p. 82)</a:t>
            </a:r>
          </a:p>
        </p:txBody>
      </p:sp>
    </p:spTree>
    <p:extLst>
      <p:ext uri="{BB962C8B-B14F-4D97-AF65-F5344CB8AC3E}">
        <p14:creationId xmlns:p14="http://schemas.microsoft.com/office/powerpoint/2010/main" val="39543739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1351</TotalTime>
  <Words>904</Words>
  <Application>Microsoft Office PowerPoint</Application>
  <PresentationFormat>On-screen Show (4:3)</PresentationFormat>
  <Paragraphs>77</Paragraphs>
  <Slides>20</Slides>
  <Notes>0</Notes>
  <HiddenSlides>0</HiddenSlides>
  <MMClips>2</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EBGN 320 – Economics and Technology</vt:lpstr>
      <vt:lpstr>Karl Marx</vt:lpstr>
      <vt:lpstr>Marxian Economics</vt:lpstr>
      <vt:lpstr>Schumpeter on Marx’s Appeal</vt:lpstr>
      <vt:lpstr>Joseph Schumpeter</vt:lpstr>
      <vt:lpstr>The “Problem” of Monopoly</vt:lpstr>
      <vt:lpstr>What’s the Problem? </vt:lpstr>
      <vt:lpstr>Dynamic vs Static Optimization</vt:lpstr>
      <vt:lpstr>Capitalism’s Evolutionary Character</vt:lpstr>
      <vt:lpstr>The Fundamental Impulse</vt:lpstr>
      <vt:lpstr>Creative Destruction (CD)</vt:lpstr>
      <vt:lpstr>CD and Economics</vt:lpstr>
      <vt:lpstr>Other People's Money (1991)</vt:lpstr>
      <vt:lpstr>Other People's Money (1991)</vt:lpstr>
      <vt:lpstr>What Really Matters</vt:lpstr>
      <vt:lpstr>The Discipline of CD</vt:lpstr>
      <vt:lpstr>Economies &amp; Economics</vt:lpstr>
      <vt:lpstr>The Creative Class</vt:lpstr>
      <vt:lpstr>Opposition to Creative Destruction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EBGN 320 – Economics and Technology</dc:title>
  <dc:creator>Donal</dc:creator>
  <cp:lastModifiedBy>Donal</cp:lastModifiedBy>
  <cp:revision>48</cp:revision>
  <cp:lastPrinted>2012-01-27T17:58:50Z</cp:lastPrinted>
  <dcterms:created xsi:type="dcterms:W3CDTF">2012-01-16T16:07:42Z</dcterms:created>
  <dcterms:modified xsi:type="dcterms:W3CDTF">2013-02-04T19:26:31Z</dcterms:modified>
</cp:coreProperties>
</file>