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4"/>
  </p:handoutMasterIdLst>
  <p:sldIdLst>
    <p:sldId id="256" r:id="rId2"/>
    <p:sldId id="265" r:id="rId3"/>
    <p:sldId id="266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Capitalism and Innovatio</a:t>
            </a:r>
            <a:r>
              <a:rPr lang="en-US" b="1" dirty="0"/>
              <a:t>n</a:t>
            </a:r>
            <a:endParaRPr lang="en-US" b="1" dirty="0" smtClean="0"/>
          </a:p>
          <a:p>
            <a:r>
              <a:rPr lang="en-US" dirty="0" smtClean="0"/>
              <a:t>February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Routine vs. Independent Innovators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Most </a:t>
            </a:r>
            <a:r>
              <a:rPr lang="en-US" sz="2800" u="sng" dirty="0"/>
              <a:t>revolutionary ideas </a:t>
            </a:r>
            <a:r>
              <a:rPr lang="en-US" sz="2800" dirty="0"/>
              <a:t>from independent </a:t>
            </a:r>
            <a:r>
              <a:rPr lang="en-US" sz="2800" dirty="0" smtClean="0"/>
              <a:t>innovators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They </a:t>
            </a:r>
            <a:r>
              <a:rPr lang="en-US" sz="2800" dirty="0" smtClean="0"/>
              <a:t>then create </a:t>
            </a:r>
            <a:r>
              <a:rPr lang="en-US" sz="2800" dirty="0"/>
              <a:t>firms and </a:t>
            </a:r>
            <a:r>
              <a:rPr lang="en-US" sz="2800" b="1" dirty="0"/>
              <a:t>routinize innovation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Product improvement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Increased reliability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Enhanced user-friendliness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Search for new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Inefficiency of Capitalist Growth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Though capitalism has been more effective than other systems at fostering innovation, there are also problems that lead capitalism to the sub-optimal level of innovation</a:t>
            </a:r>
            <a:r>
              <a:rPr lang="en-US" sz="2000" b="1" dirty="0" smtClean="0"/>
              <a:t>: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Benefit Spillover</a:t>
            </a:r>
            <a:r>
              <a:rPr lang="en-US" sz="2000" dirty="0"/>
              <a:t>: Others share therefore investors unlikely to devote the socially optimal quantity of resources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Other Externalities</a:t>
            </a:r>
            <a:r>
              <a:rPr lang="en-US" sz="2000" dirty="0"/>
              <a:t>:  Loss of older assets e.g. Netscape </a:t>
            </a:r>
            <a:r>
              <a:rPr lang="en-US" sz="2000" dirty="0" smtClean="0"/>
              <a:t>Navigator ousted by Google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Proprietors’ </a:t>
            </a:r>
            <a:r>
              <a:rPr lang="en-US" sz="2000" b="1" dirty="0" smtClean="0"/>
              <a:t>Withholding </a:t>
            </a:r>
            <a:r>
              <a:rPr lang="en-US" sz="2000" b="1" dirty="0"/>
              <a:t>Technological Information </a:t>
            </a:r>
            <a:r>
              <a:rPr lang="en-US" sz="2000" dirty="0"/>
              <a:t>– </a:t>
            </a:r>
            <a:r>
              <a:rPr lang="en-US" sz="2000" dirty="0" smtClean="0"/>
              <a:t>Secret patent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Inappropriate License -Fee Levels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Rent Seeking and Destructive Entrepreneurial Activity </a:t>
            </a:r>
            <a:r>
              <a:rPr lang="en-US" sz="2000" dirty="0"/>
              <a:t>– Litigation, </a:t>
            </a:r>
            <a:r>
              <a:rPr lang="en-US" sz="2000" dirty="0" smtClean="0"/>
              <a:t>criminal </a:t>
            </a:r>
            <a:r>
              <a:rPr lang="en-US" sz="2000" dirty="0"/>
              <a:t>pursuits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“Winner Take All” Patent Races </a:t>
            </a:r>
            <a:r>
              <a:rPr lang="en-US" sz="2000" dirty="0"/>
              <a:t>– Increased risk, duplication of effort, lost second place </a:t>
            </a:r>
            <a:r>
              <a:rPr lang="en-US" sz="2000" dirty="0" smtClean="0"/>
              <a:t>invention, Betamax vs. VHS video format</a:t>
            </a:r>
          </a:p>
        </p:txBody>
      </p:sp>
    </p:spTree>
    <p:extLst>
      <p:ext uri="{BB962C8B-B14F-4D97-AF65-F5344CB8AC3E}">
        <p14:creationId xmlns:p14="http://schemas.microsoft.com/office/powerpoint/2010/main" val="39067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Inefficiency of Capitalist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Within </a:t>
            </a:r>
            <a:r>
              <a:rPr lang="en-US" b="1" dirty="0"/>
              <a:t>capitalism the voluntary dissemination of technology information by firms takes care of much of these issues on its own through</a:t>
            </a:r>
            <a:r>
              <a:rPr lang="en-US" b="1" dirty="0" smtClean="0"/>
              <a:t>:</a:t>
            </a:r>
            <a:endParaRPr lang="en-US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Licensing of innovation to </a:t>
            </a:r>
            <a:r>
              <a:rPr lang="en-US" dirty="0" smtClean="0"/>
              <a:t>others</a:t>
            </a:r>
          </a:p>
          <a:p>
            <a:pPr marL="1154430" lvl="2" indent="-51435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Firms have strong incentives to disseminate their </a:t>
            </a:r>
            <a:r>
              <a:rPr lang="en-US" dirty="0" smtClean="0"/>
              <a:t>technology</a:t>
            </a:r>
          </a:p>
          <a:p>
            <a:pPr marL="1154430" lvl="2" indent="-51435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The technology is profitable to rent </a:t>
            </a:r>
            <a:r>
              <a:rPr lang="en-US" u="sng" dirty="0"/>
              <a:t>at the right </a:t>
            </a:r>
            <a:r>
              <a:rPr lang="en-US" u="sng" dirty="0" smtClean="0"/>
              <a:t>price</a:t>
            </a:r>
            <a:endParaRPr lang="en-US" u="sng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Building c</a:t>
            </a:r>
            <a:r>
              <a:rPr lang="en-US" dirty="0" smtClean="0"/>
              <a:t>onsortia with competitors </a:t>
            </a:r>
            <a:r>
              <a:rPr lang="en-US" dirty="0"/>
              <a:t>and makers of complimentary </a:t>
            </a:r>
            <a:r>
              <a:rPr lang="en-US" dirty="0" smtClean="0"/>
              <a:t>goods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Miracle of Capitalism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50431"/>
            <a:ext cx="6000751" cy="4267201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5943600"/>
            <a:ext cx="5410200" cy="60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Vertical axis: Real GDP in millions of 2008 GB pounds</a:t>
            </a:r>
            <a:endParaRPr lang="en-US" sz="1600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749490" y="4914899"/>
            <a:ext cx="381000" cy="10668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6438900" y="4914899"/>
            <a:ext cx="381000" cy="10668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06590" y="562764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1</a:t>
            </a:r>
            <a:r>
              <a:rPr lang="en-US" sz="1400" baseline="30000" dirty="0" smtClean="0">
                <a:solidFill>
                  <a:srgbClr val="0070C0"/>
                </a:solidFill>
              </a:rPr>
              <a:t>st</a:t>
            </a:r>
            <a:r>
              <a:rPr lang="en-US" sz="1400" dirty="0" smtClean="0">
                <a:solidFill>
                  <a:srgbClr val="0070C0"/>
                </a:solidFill>
              </a:rPr>
              <a:t> Ind. Rev.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405" y="5657383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2</a:t>
            </a:r>
            <a:r>
              <a:rPr lang="en-US" sz="1400" baseline="30000" dirty="0" smtClean="0">
                <a:solidFill>
                  <a:srgbClr val="0070C0"/>
                </a:solidFill>
              </a:rPr>
              <a:t>nd</a:t>
            </a:r>
            <a:r>
              <a:rPr lang="en-US" sz="1400" dirty="0" smtClean="0">
                <a:solidFill>
                  <a:srgbClr val="0070C0"/>
                </a:solidFill>
              </a:rPr>
              <a:t> Ind. Rev.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Capitalist Growth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8400"/>
            <a:ext cx="4019550" cy="3657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590800"/>
            <a:ext cx="4513889" cy="2819400"/>
          </a:xfrm>
        </p:spPr>
      </p:pic>
    </p:spTree>
    <p:extLst>
      <p:ext uri="{BB962C8B-B14F-4D97-AF65-F5344CB8AC3E}">
        <p14:creationId xmlns:p14="http://schemas.microsoft.com/office/powerpoint/2010/main" val="16540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has capitalism been relatively efficient at fostering innovation, and therefore, growth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Because </a:t>
            </a:r>
            <a:r>
              <a:rPr lang="en-US" b="1" dirty="0"/>
              <a:t>c</a:t>
            </a:r>
            <a:r>
              <a:rPr lang="en-US" b="1" dirty="0" smtClean="0"/>
              <a:t>apitalism </a:t>
            </a:r>
            <a:r>
              <a:rPr lang="en-US" b="1" dirty="0"/>
              <a:t>has </a:t>
            </a:r>
            <a:r>
              <a:rPr lang="en-US" b="1" u="sng" dirty="0" smtClean="0"/>
              <a:t>all </a:t>
            </a:r>
            <a:r>
              <a:rPr lang="en-US" b="1" dirty="0" smtClean="0"/>
              <a:t>of the </a:t>
            </a:r>
            <a:r>
              <a:rPr lang="en-US" b="1" dirty="0"/>
              <a:t>following </a:t>
            </a:r>
            <a:r>
              <a:rPr lang="en-US" b="1" dirty="0" smtClean="0"/>
              <a:t>attributes: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Oligopolistic </a:t>
            </a:r>
            <a:r>
              <a:rPr lang="en-US" dirty="0"/>
              <a:t>c</a:t>
            </a:r>
            <a:r>
              <a:rPr lang="en-US" dirty="0" smtClean="0"/>
              <a:t>ompetition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Routinization </a:t>
            </a:r>
            <a:r>
              <a:rPr lang="en-US" dirty="0"/>
              <a:t>of </a:t>
            </a:r>
            <a:r>
              <a:rPr lang="en-US" dirty="0" smtClean="0"/>
              <a:t>innovation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Productive </a:t>
            </a:r>
            <a:r>
              <a:rPr lang="en-US" dirty="0" smtClean="0"/>
              <a:t>entrepreneurship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rule </a:t>
            </a:r>
            <a:r>
              <a:rPr lang="en-US" dirty="0"/>
              <a:t>of </a:t>
            </a:r>
            <a:r>
              <a:rPr lang="en-US" dirty="0" smtClean="0"/>
              <a:t>law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Technology selling &amp; trading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 other economic systems these are absent or weaker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07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9611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Substantial but </a:t>
            </a:r>
            <a:r>
              <a:rPr lang="en-US" sz="3200" u="sng" dirty="0" smtClean="0"/>
              <a:t>Imperfect</a:t>
            </a:r>
            <a:r>
              <a:rPr lang="en-US" sz="3200" dirty="0" smtClean="0"/>
              <a:t> Growth Efficiency of Capitalism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Textbooks suggest that free-market economies are characterized by a tendency toward static efficiency...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Static </a:t>
            </a:r>
            <a:r>
              <a:rPr lang="en-US" b="1" dirty="0" smtClean="0"/>
              <a:t>efficiency </a:t>
            </a:r>
            <a:r>
              <a:rPr lang="en-US" b="1" dirty="0"/>
              <a:t>of </a:t>
            </a:r>
            <a:r>
              <a:rPr lang="en-US" b="1" dirty="0" smtClean="0"/>
              <a:t>capitalism</a:t>
            </a:r>
            <a:r>
              <a:rPr lang="en-US" dirty="0" smtClean="0"/>
              <a:t> </a:t>
            </a:r>
            <a:r>
              <a:rPr lang="en-US" dirty="0"/>
              <a:t>– Firms are driven by market forces to use the most economical of the available methods of production and to supply the product mix best suited to consumer </a:t>
            </a:r>
            <a:r>
              <a:rPr lang="en-US" dirty="0" smtClean="0"/>
              <a:t>demands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… but these free market economies are also distinguished by extreme violation in the growth process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Efficiency in the growth process</a:t>
            </a:r>
            <a:r>
              <a:rPr lang="en-US" dirty="0"/>
              <a:t> is violated by capitalism because of </a:t>
            </a:r>
            <a:r>
              <a:rPr lang="en-US" dirty="0" smtClean="0"/>
              <a:t>spillovers (externalities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Gains from innovation that go to others that have not contributed to the innovation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Thus, theory would suggest that free-markets would produce far from optimal growth!</a:t>
            </a:r>
          </a:p>
          <a:p>
            <a:pPr marL="0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Substantial but </a:t>
            </a:r>
            <a:r>
              <a:rPr lang="en-US" sz="3200" u="sng" dirty="0"/>
              <a:t>Imperfect</a:t>
            </a:r>
            <a:r>
              <a:rPr lang="en-US" sz="3200" dirty="0"/>
              <a:t> Growth Efficiency of Capitalism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“</a:t>
            </a:r>
            <a:r>
              <a:rPr lang="en-US" b="1" dirty="0"/>
              <a:t>The main achievement of the capitalist economy is its spectacular and unrivaled growth performance”- </a:t>
            </a:r>
            <a:r>
              <a:rPr lang="en-US" dirty="0" err="1"/>
              <a:t>Baumol</a:t>
            </a:r>
            <a:r>
              <a:rPr lang="en-US" dirty="0"/>
              <a:t>, 2002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Capitalist growth process does not quiet meet the requirements of economic efficiency, but it may be closer than economic theory </a:t>
            </a:r>
            <a:r>
              <a:rPr lang="en-US" b="1" dirty="0" smtClean="0"/>
              <a:t>indicates</a:t>
            </a:r>
            <a:endParaRPr lang="en-US" dirty="0"/>
          </a:p>
          <a:p>
            <a:pPr lvl="1"/>
            <a:r>
              <a:rPr lang="en-US" dirty="0"/>
              <a:t>Including the beneficial distributive consequences of spillovers in the model </a:t>
            </a:r>
            <a:r>
              <a:rPr lang="en-US" dirty="0" smtClean="0"/>
              <a:t>leads </a:t>
            </a:r>
            <a:r>
              <a:rPr lang="en-US" dirty="0"/>
              <a:t>to something close to optimality</a:t>
            </a:r>
          </a:p>
          <a:p>
            <a:pPr lvl="1"/>
            <a:r>
              <a:rPr lang="en-US" dirty="0"/>
              <a:t>Rental of </a:t>
            </a:r>
            <a:r>
              <a:rPr lang="en-US" dirty="0" smtClean="0"/>
              <a:t>technology (licensing) moves </a:t>
            </a:r>
            <a:r>
              <a:rPr lang="en-US" dirty="0"/>
              <a:t>us closer to efficiency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00912"/>
          </a:xfrm>
        </p:spPr>
        <p:txBody>
          <a:bodyPr>
            <a:normAutofit/>
          </a:bodyPr>
          <a:lstStyle/>
          <a:p>
            <a:r>
              <a:rPr lang="en-US" sz="3200" dirty="0"/>
              <a:t>Incorporating Growth Analysis into Main Stream Economic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Traditional microeconomics focuses on price competition and sidelines innovation</a:t>
            </a:r>
          </a:p>
          <a:p>
            <a:pPr lvl="0"/>
            <a:r>
              <a:rPr lang="en-US" sz="2200" b="1" dirty="0" smtClean="0"/>
              <a:t>But, in </a:t>
            </a:r>
            <a:r>
              <a:rPr lang="en-US" sz="2200" b="1" dirty="0" smtClean="0"/>
              <a:t>technology sectors, innovation </a:t>
            </a:r>
            <a:r>
              <a:rPr lang="en-US" sz="2200" b="1" dirty="0"/>
              <a:t>is the primary weapon of competition</a:t>
            </a:r>
          </a:p>
          <a:p>
            <a:pPr lvl="0"/>
            <a:r>
              <a:rPr lang="en-US" sz="2200" dirty="0" smtClean="0"/>
              <a:t>A firm’s outlay </a:t>
            </a:r>
            <a:r>
              <a:rPr lang="en-US" sz="2200" dirty="0"/>
              <a:t>on innovation </a:t>
            </a:r>
            <a:r>
              <a:rPr lang="en-US" sz="2200" dirty="0" smtClean="0"/>
              <a:t>(R&amp;D) is </a:t>
            </a:r>
            <a:r>
              <a:rPr lang="en-US" sz="2200" b="1" dirty="0"/>
              <a:t>just another investment decision </a:t>
            </a:r>
            <a:r>
              <a:rPr lang="en-US" sz="2200" dirty="0" smtClean="0"/>
              <a:t>and so can </a:t>
            </a:r>
            <a:r>
              <a:rPr lang="en-US" sz="2200" dirty="0"/>
              <a:t>be treated with capital and investment </a:t>
            </a:r>
            <a:r>
              <a:rPr lang="en-US" sz="2200" dirty="0" smtClean="0"/>
              <a:t>theory</a:t>
            </a:r>
          </a:p>
          <a:p>
            <a:pPr marL="0" lvl="0" indent="0">
              <a:buNone/>
            </a:pPr>
            <a:endParaRPr lang="en-US" sz="2200" dirty="0"/>
          </a:p>
          <a:p>
            <a:pPr marL="393192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Key idea </a:t>
            </a:r>
            <a:r>
              <a:rPr lang="en-US" sz="2200" b="1" dirty="0"/>
              <a:t>is to </a:t>
            </a:r>
            <a:r>
              <a:rPr lang="en-US" sz="2200" b="1" u="sng" dirty="0"/>
              <a:t>treat innovation as routine and predictable as any investment </a:t>
            </a:r>
            <a:r>
              <a:rPr lang="en-US" sz="2200" b="1" dirty="0"/>
              <a:t>and not </a:t>
            </a:r>
            <a:r>
              <a:rPr lang="en-US" sz="2200" b="1" dirty="0" smtClean="0"/>
              <a:t>as a “Eureka</a:t>
            </a:r>
            <a:r>
              <a:rPr lang="en-US" sz="2200" b="1" dirty="0"/>
              <a:t>!” </a:t>
            </a:r>
            <a:r>
              <a:rPr lang="en-US" sz="2200" b="1" dirty="0" smtClean="0"/>
              <a:t>type occurrence</a:t>
            </a:r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dirty="0"/>
              <a:t>The Growth Promoting Attributes of </a:t>
            </a:r>
            <a:r>
              <a:rPr lang="en-US" sz="3200" dirty="0" smtClean="0"/>
              <a:t>Capitalism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Reasons for capitalist growth only addressed by Marx and </a:t>
            </a:r>
            <a:r>
              <a:rPr lang="en-US" b="1" dirty="0" smtClean="0"/>
              <a:t>Schumpeter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Features of innovation in the free-market economy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Capitalism is unique not in invention but in innovation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Invention is a life and death matter for many firms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Pressure on corporations to routinize </a:t>
            </a:r>
            <a:r>
              <a:rPr lang="en-US" dirty="0" smtClean="0"/>
              <a:t>innovation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Innovation </a:t>
            </a:r>
            <a:r>
              <a:rPr lang="en-US" dirty="0"/>
              <a:t>s</a:t>
            </a:r>
            <a:r>
              <a:rPr lang="en-US" dirty="0" smtClean="0"/>
              <a:t>timulates </a:t>
            </a:r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i</a:t>
            </a:r>
            <a:r>
              <a:rPr lang="en-US" dirty="0" smtClean="0"/>
              <a:t>nnovation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Market </a:t>
            </a:r>
            <a:r>
              <a:rPr lang="en-US" dirty="0" smtClean="0"/>
              <a:t>incentives </a:t>
            </a:r>
            <a:r>
              <a:rPr lang="en-US" dirty="0"/>
              <a:t>for r</a:t>
            </a:r>
            <a:r>
              <a:rPr lang="en-US" dirty="0" smtClean="0"/>
              <a:t>apid dissemination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Profit motive or greed harnessed to work efficiently serves the public </a:t>
            </a:r>
            <a:r>
              <a:rPr lang="en-US" b="1" dirty="0" smtClean="0"/>
              <a:t>interest – (</a:t>
            </a:r>
            <a:r>
              <a:rPr lang="en-US" dirty="0" smtClean="0"/>
              <a:t>Smith’s invisible hand)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15112"/>
          </a:xfrm>
        </p:spPr>
        <p:txBody>
          <a:bodyPr>
            <a:noAutofit/>
          </a:bodyPr>
          <a:lstStyle/>
          <a:p>
            <a:r>
              <a:rPr lang="en-US" sz="3600" dirty="0"/>
              <a:t>Capitalist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1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Extraordinary growth of capitalism attributed to the pressures on the business firm to innovate</a:t>
            </a:r>
          </a:p>
          <a:p>
            <a:pPr lvl="0"/>
            <a:r>
              <a:rPr lang="en-US" dirty="0"/>
              <a:t>In no other economic system has the standard of living been raised nearly as </a:t>
            </a:r>
            <a:r>
              <a:rPr lang="en-US" dirty="0" smtClean="0"/>
              <a:t>much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u="sng" dirty="0"/>
              <a:t>Three components to this remarkable </a:t>
            </a:r>
            <a:r>
              <a:rPr lang="en-US" u="sng" dirty="0" smtClean="0"/>
              <a:t>growth: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400" dirty="0" smtClean="0"/>
              <a:t>Fierce </a:t>
            </a:r>
            <a:r>
              <a:rPr lang="en-US" sz="2400" dirty="0"/>
              <a:t>competition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/>
              <a:t>Routinization of innovation </a:t>
            </a:r>
            <a:endParaRPr lang="en-US" b="1" dirty="0" smtClean="0"/>
          </a:p>
          <a:p>
            <a:pPr lvl="3"/>
            <a:r>
              <a:rPr lang="en-US" dirty="0" smtClean="0"/>
              <a:t>2/3 </a:t>
            </a:r>
            <a:r>
              <a:rPr lang="en-US" dirty="0"/>
              <a:t>of R&amp;D in U.S. through business firms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Competitive pressures to disseminate proprietary technology voluntarily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615</TotalTime>
  <Words>684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EBGN 320 – Economics and Technology</vt:lpstr>
      <vt:lpstr>The Miracle of Capitalism</vt:lpstr>
      <vt:lpstr>Capitalist Growth</vt:lpstr>
      <vt:lpstr>Why has capitalism been relatively efficient at fostering innovation, and therefore, growth?</vt:lpstr>
      <vt:lpstr>The Substantial but Imperfect Growth Efficiency of Capitalism</vt:lpstr>
      <vt:lpstr>The Substantial but Imperfect Growth Efficiency of Capitalism</vt:lpstr>
      <vt:lpstr>Incorporating Growth Analysis into Main Stream Economic Theory</vt:lpstr>
      <vt:lpstr>The Growth Promoting Attributes of Capitalism</vt:lpstr>
      <vt:lpstr>Capitalist Growth</vt:lpstr>
      <vt:lpstr>Routine vs. Independent Innovators</vt:lpstr>
      <vt:lpstr>Inefficiency of Capitalist Growth</vt:lpstr>
      <vt:lpstr>Inefficiency of Capitalist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49</cp:revision>
  <cp:lastPrinted>2012-01-20T18:31:44Z</cp:lastPrinted>
  <dcterms:created xsi:type="dcterms:W3CDTF">2012-01-16T16:07:42Z</dcterms:created>
  <dcterms:modified xsi:type="dcterms:W3CDTF">2013-02-06T19:00:25Z</dcterms:modified>
</cp:coreProperties>
</file>