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notesMasterIdLst>
    <p:notesMasterId r:id="rId26"/>
  </p:notesMasterIdLst>
  <p:handoutMasterIdLst>
    <p:handoutMasterId r:id="rId27"/>
  </p:handoutMasterIdLst>
  <p:sldIdLst>
    <p:sldId id="321" r:id="rId2"/>
    <p:sldId id="310" r:id="rId3"/>
    <p:sldId id="337" r:id="rId4"/>
    <p:sldId id="281" r:id="rId5"/>
    <p:sldId id="287" r:id="rId6"/>
    <p:sldId id="301" r:id="rId7"/>
    <p:sldId id="284" r:id="rId8"/>
    <p:sldId id="336" r:id="rId9"/>
    <p:sldId id="302" r:id="rId10"/>
    <p:sldId id="286" r:id="rId11"/>
    <p:sldId id="283" r:id="rId12"/>
    <p:sldId id="322" r:id="rId13"/>
    <p:sldId id="324" r:id="rId14"/>
    <p:sldId id="325" r:id="rId15"/>
    <p:sldId id="326" r:id="rId16"/>
    <p:sldId id="327" r:id="rId17"/>
    <p:sldId id="328" r:id="rId18"/>
    <p:sldId id="329" r:id="rId19"/>
    <p:sldId id="330" r:id="rId20"/>
    <p:sldId id="331" r:id="rId21"/>
    <p:sldId id="332" r:id="rId22"/>
    <p:sldId id="333" r:id="rId23"/>
    <p:sldId id="334" r:id="rId24"/>
    <p:sldId id="280" r:id="rId25"/>
  </p:sldIdLst>
  <p:sldSz cx="9144000" cy="6858000" type="screen4x3"/>
  <p:notesSz cx="6858000" cy="931386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p:scale>
          <a:sx n="100" d="100"/>
          <a:sy n="100" d="100"/>
        </p:scale>
        <p:origin x="-125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pPr>
              <a:defRPr/>
            </a:pPr>
            <a:fld id="{C90CC7B5-2317-4F96-A30D-BD95E7C96372}" type="datetimeFigureOut">
              <a:rPr lang="en-US"/>
              <a:pPr>
                <a:defRPr/>
              </a:pPr>
              <a:t>1/11/2013</a:t>
            </a:fld>
            <a:endParaRPr lang="en-GB"/>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pPr>
              <a:defRPr/>
            </a:pPr>
            <a:fld id="{9CDD4899-ED8D-4FAE-9706-FF8A2DECB29E}" type="slidenum">
              <a:rPr lang="en-GB"/>
              <a:pPr>
                <a:defRPr/>
              </a:pPr>
              <a:t>‹#›</a:t>
            </a:fld>
            <a:endParaRPr lang="en-GB"/>
          </a:p>
        </p:txBody>
      </p:sp>
    </p:spTree>
    <p:extLst>
      <p:ext uri="{BB962C8B-B14F-4D97-AF65-F5344CB8AC3E}">
        <p14:creationId xmlns:p14="http://schemas.microsoft.com/office/powerpoint/2010/main" val="5609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5363"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7652" name="Rectangle 4"/>
          <p:cNvSpPr>
            <a:spLocks noGrp="1" noRot="1" noChangeAspect="1" noChangeArrowheads="1" noTextEdit="1"/>
          </p:cNvSpPr>
          <p:nvPr>
            <p:ph type="sldImg" idx="2"/>
          </p:nvPr>
        </p:nvSpPr>
        <p:spPr bwMode="auto">
          <a:xfrm>
            <a:off x="1101725" y="698500"/>
            <a:ext cx="4654550" cy="3492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5366" name="Rectangle 6"/>
          <p:cNvSpPr>
            <a:spLocks noGrp="1" noChangeArrowheads="1"/>
          </p:cNvSpPr>
          <p:nvPr>
            <p:ph type="ftr" sz="quarter" idx="4"/>
          </p:nvPr>
        </p:nvSpPr>
        <p:spPr bwMode="auto">
          <a:xfrm>
            <a:off x="0" y="8846553"/>
            <a:ext cx="2971800" cy="46569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5367" name="Rectangle 7"/>
          <p:cNvSpPr>
            <a:spLocks noGrp="1" noChangeArrowheads="1"/>
          </p:cNvSpPr>
          <p:nvPr>
            <p:ph type="sldNum" sz="quarter" idx="5"/>
          </p:nvPr>
        </p:nvSpPr>
        <p:spPr bwMode="auto">
          <a:xfrm>
            <a:off x="3884613" y="8846553"/>
            <a:ext cx="2971800" cy="46569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9016E47-E1D2-4A0E-9C5C-02C63FCF4FA6}" type="slidenum">
              <a:rPr lang="en-GB"/>
              <a:pPr>
                <a:defRPr/>
              </a:pPr>
              <a:t>‹#›</a:t>
            </a:fld>
            <a:endParaRPr lang="en-GB"/>
          </a:p>
        </p:txBody>
      </p:sp>
    </p:spTree>
    <p:extLst>
      <p:ext uri="{BB962C8B-B14F-4D97-AF65-F5344CB8AC3E}">
        <p14:creationId xmlns:p14="http://schemas.microsoft.com/office/powerpoint/2010/main" val="4033995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0CC6E8-1FAF-4A27-9407-3CC62C4AB892}" type="slidenum">
              <a:rPr lang="en-GB" smtClean="0"/>
              <a:pPr eaLnBrk="1" hangingPunct="1"/>
              <a:t>4</a:t>
            </a:fld>
            <a:endParaRPr lang="en-GB"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43F4C4-1FCC-4AFF-B380-9D970C0BFC4C}" type="slidenum">
              <a:rPr lang="en-GB" smtClean="0"/>
              <a:pPr eaLnBrk="1" hangingPunct="1"/>
              <a:t>5</a:t>
            </a:fld>
            <a:endParaRPr lang="en-GB"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630C1D-AC95-4247-BEA5-BFA49D9FE0F7}" type="slidenum">
              <a:rPr lang="en-GB" smtClean="0"/>
              <a:pPr eaLnBrk="1" hangingPunct="1"/>
              <a:t>7</a:t>
            </a:fld>
            <a:endParaRPr lang="en-GB"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70BCA0-5EF9-4F5E-AD52-265805E06577}" type="slidenum">
              <a:rPr lang="en-GB" smtClean="0"/>
              <a:pPr eaLnBrk="1" hangingPunct="1"/>
              <a:t>10</a:t>
            </a:fld>
            <a:endParaRPr lang="en-GB"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F026DC-A449-4550-969C-FFCA0078CD9F}" type="slidenum">
              <a:rPr lang="en-GB" smtClean="0"/>
              <a:pPr eaLnBrk="1" hangingPunct="1"/>
              <a:t>11</a:t>
            </a:fld>
            <a:endParaRPr lang="en-GB"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FE096507-4F06-4225-8DD7-77FE603C4FA3}" type="slidenum">
              <a:rPr lang="en-US"/>
              <a:pPr>
                <a:defRPr/>
              </a:pPr>
              <a:t>‹#›</a:t>
            </a:fld>
            <a:endParaRPr lang="en-US"/>
          </a:p>
        </p:txBody>
      </p:sp>
    </p:spTree>
    <p:extLst>
      <p:ext uri="{BB962C8B-B14F-4D97-AF65-F5344CB8AC3E}">
        <p14:creationId xmlns:p14="http://schemas.microsoft.com/office/powerpoint/2010/main" val="8149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FD90BDF-A1DA-43D4-AFF7-74A1B9778F68}" type="slidenum">
              <a:rPr lang="en-US"/>
              <a:pPr>
                <a:defRPr/>
              </a:pPr>
              <a:t>‹#›</a:t>
            </a:fld>
            <a:endParaRPr lang="en-US"/>
          </a:p>
        </p:txBody>
      </p:sp>
    </p:spTree>
    <p:extLst>
      <p:ext uri="{BB962C8B-B14F-4D97-AF65-F5344CB8AC3E}">
        <p14:creationId xmlns:p14="http://schemas.microsoft.com/office/powerpoint/2010/main" val="90466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B915A4B-33D1-4491-96AB-4E7FAA5D3C4B}" type="slidenum">
              <a:rPr lang="en-US"/>
              <a:pPr>
                <a:defRPr/>
              </a:pPr>
              <a:t>‹#›</a:t>
            </a:fld>
            <a:endParaRPr lang="en-US"/>
          </a:p>
        </p:txBody>
      </p:sp>
    </p:spTree>
    <p:extLst>
      <p:ext uri="{BB962C8B-B14F-4D97-AF65-F5344CB8AC3E}">
        <p14:creationId xmlns:p14="http://schemas.microsoft.com/office/powerpoint/2010/main" val="311586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7745201-1E76-4DB3-BF0B-B4CDBE2598F0}" type="slidenum">
              <a:rPr lang="en-US"/>
              <a:pPr>
                <a:defRPr/>
              </a:pPr>
              <a:t>‹#›</a:t>
            </a:fld>
            <a:endParaRPr lang="en-US"/>
          </a:p>
        </p:txBody>
      </p:sp>
    </p:spTree>
    <p:extLst>
      <p:ext uri="{BB962C8B-B14F-4D97-AF65-F5344CB8AC3E}">
        <p14:creationId xmlns:p14="http://schemas.microsoft.com/office/powerpoint/2010/main" val="286129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82E92D-593A-448C-9728-F5FBDC7CB95B}" type="slidenum">
              <a:rPr lang="en-US"/>
              <a:pPr>
                <a:defRPr/>
              </a:pPr>
              <a:t>‹#›</a:t>
            </a:fld>
            <a:endParaRPr lang="en-US"/>
          </a:p>
        </p:txBody>
      </p:sp>
    </p:spTree>
    <p:extLst>
      <p:ext uri="{BB962C8B-B14F-4D97-AF65-F5344CB8AC3E}">
        <p14:creationId xmlns:p14="http://schemas.microsoft.com/office/powerpoint/2010/main" val="785591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12D141F-2752-43B1-A123-F28BBD5FCEAD}" type="slidenum">
              <a:rPr lang="en-US"/>
              <a:pPr>
                <a:defRPr/>
              </a:pPr>
              <a:t>‹#›</a:t>
            </a:fld>
            <a:endParaRPr lang="en-US"/>
          </a:p>
        </p:txBody>
      </p:sp>
    </p:spTree>
    <p:extLst>
      <p:ext uri="{BB962C8B-B14F-4D97-AF65-F5344CB8AC3E}">
        <p14:creationId xmlns:p14="http://schemas.microsoft.com/office/powerpoint/2010/main" val="370275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46D14661-8EEA-4C1D-863B-76DC96D23244}" type="slidenum">
              <a:rPr lang="en-US"/>
              <a:pPr>
                <a:defRPr/>
              </a:pPr>
              <a:t>‹#›</a:t>
            </a:fld>
            <a:endParaRPr lang="en-US"/>
          </a:p>
        </p:txBody>
      </p:sp>
    </p:spTree>
    <p:extLst>
      <p:ext uri="{BB962C8B-B14F-4D97-AF65-F5344CB8AC3E}">
        <p14:creationId xmlns:p14="http://schemas.microsoft.com/office/powerpoint/2010/main" val="351400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C1FA1956-8A70-4914-A260-67F385A966B9}" type="slidenum">
              <a:rPr lang="en-US"/>
              <a:pPr>
                <a:defRPr/>
              </a:pPr>
              <a:t>‹#›</a:t>
            </a:fld>
            <a:endParaRPr lang="en-US"/>
          </a:p>
        </p:txBody>
      </p:sp>
    </p:spTree>
    <p:extLst>
      <p:ext uri="{BB962C8B-B14F-4D97-AF65-F5344CB8AC3E}">
        <p14:creationId xmlns:p14="http://schemas.microsoft.com/office/powerpoint/2010/main" val="376900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87FAB55C-A79D-4BF6-BC54-AAD9C2FDB899}" type="slidenum">
              <a:rPr lang="en-US"/>
              <a:pPr>
                <a:defRPr/>
              </a:pPr>
              <a:t>‹#›</a:t>
            </a:fld>
            <a:endParaRPr lang="en-US"/>
          </a:p>
        </p:txBody>
      </p:sp>
    </p:spTree>
    <p:extLst>
      <p:ext uri="{BB962C8B-B14F-4D97-AF65-F5344CB8AC3E}">
        <p14:creationId xmlns:p14="http://schemas.microsoft.com/office/powerpoint/2010/main" val="221452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2F2B5AF-6E4F-4C53-93E5-0D35F7B65383}" type="slidenum">
              <a:rPr lang="en-US"/>
              <a:pPr>
                <a:defRPr/>
              </a:pPr>
              <a:t>‹#›</a:t>
            </a:fld>
            <a:endParaRPr lang="en-US"/>
          </a:p>
        </p:txBody>
      </p:sp>
    </p:spTree>
    <p:extLst>
      <p:ext uri="{BB962C8B-B14F-4D97-AF65-F5344CB8AC3E}">
        <p14:creationId xmlns:p14="http://schemas.microsoft.com/office/powerpoint/2010/main" val="46804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5AD8545-0CC9-4221-9A7F-4E929A2AA8A5}" type="slidenum">
              <a:rPr lang="en-US"/>
              <a:pPr>
                <a:defRPr/>
              </a:pPr>
              <a:t>‹#›</a:t>
            </a:fld>
            <a:endParaRPr lang="en-US"/>
          </a:p>
        </p:txBody>
      </p:sp>
    </p:spTree>
    <p:extLst>
      <p:ext uri="{BB962C8B-B14F-4D97-AF65-F5344CB8AC3E}">
        <p14:creationId xmlns:p14="http://schemas.microsoft.com/office/powerpoint/2010/main" val="20033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70CA97A-1C4E-4C0E-9765-7BD8A4AB3CF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258" r:id="rId1"/>
    <p:sldLayoutId id="2147484250" r:id="rId2"/>
    <p:sldLayoutId id="2147484259" r:id="rId3"/>
    <p:sldLayoutId id="2147484251" r:id="rId4"/>
    <p:sldLayoutId id="2147484252" r:id="rId5"/>
    <p:sldLayoutId id="2147484253" r:id="rId6"/>
    <p:sldLayoutId id="2147484254" r:id="rId7"/>
    <p:sldLayoutId id="2147484255" r:id="rId8"/>
    <p:sldLayoutId id="2147484260" r:id="rId9"/>
    <p:sldLayoutId id="2147484256" r:id="rId10"/>
    <p:sldLayoutId id="2147484257"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charset="0"/>
        </a:defRPr>
      </a:lvl2pPr>
      <a:lvl3pPr algn="l" rtl="0" fontAlgn="base">
        <a:spcBef>
          <a:spcPct val="0"/>
        </a:spcBef>
        <a:spcAft>
          <a:spcPct val="0"/>
        </a:spcAft>
        <a:defRPr sz="5000">
          <a:solidFill>
            <a:schemeClr val="tx2"/>
          </a:solidFill>
          <a:latin typeface="Calibri" charset="0"/>
        </a:defRPr>
      </a:lvl3pPr>
      <a:lvl4pPr algn="l" rtl="0" fontAlgn="base">
        <a:spcBef>
          <a:spcPct val="0"/>
        </a:spcBef>
        <a:spcAft>
          <a:spcPct val="0"/>
        </a:spcAft>
        <a:defRPr sz="5000">
          <a:solidFill>
            <a:schemeClr val="tx2"/>
          </a:solidFill>
          <a:latin typeface="Calibri" charset="0"/>
        </a:defRPr>
      </a:lvl4pPr>
      <a:lvl5pPr algn="l" rtl="0" fontAlgn="base">
        <a:spcBef>
          <a:spcPct val="0"/>
        </a:spcBef>
        <a:spcAft>
          <a:spcPct val="0"/>
        </a:spcAft>
        <a:defRPr sz="5000">
          <a:solidFill>
            <a:schemeClr val="tx2"/>
          </a:solidFill>
          <a:latin typeface="Calibri" charset="0"/>
        </a:defRPr>
      </a:lvl5pPr>
      <a:lvl6pPr marL="457200" algn="l" rtl="0" fontAlgn="base">
        <a:spcBef>
          <a:spcPct val="0"/>
        </a:spcBef>
        <a:spcAft>
          <a:spcPct val="0"/>
        </a:spcAft>
        <a:defRPr sz="5000">
          <a:solidFill>
            <a:schemeClr val="tx2"/>
          </a:solidFill>
          <a:latin typeface="Calibri" charset="0"/>
        </a:defRPr>
      </a:lvl6pPr>
      <a:lvl7pPr marL="914400" algn="l" rtl="0" fontAlgn="base">
        <a:spcBef>
          <a:spcPct val="0"/>
        </a:spcBef>
        <a:spcAft>
          <a:spcPct val="0"/>
        </a:spcAft>
        <a:defRPr sz="5000">
          <a:solidFill>
            <a:schemeClr val="tx2"/>
          </a:solidFill>
          <a:latin typeface="Calibri" charset="0"/>
        </a:defRPr>
      </a:lvl7pPr>
      <a:lvl8pPr marL="1371600" algn="l" rtl="0" fontAlgn="base">
        <a:spcBef>
          <a:spcPct val="0"/>
        </a:spcBef>
        <a:spcAft>
          <a:spcPct val="0"/>
        </a:spcAft>
        <a:defRPr sz="5000">
          <a:solidFill>
            <a:schemeClr val="tx2"/>
          </a:solidFill>
          <a:latin typeface="Calibri" charset="0"/>
        </a:defRPr>
      </a:lvl8pPr>
      <a:lvl9pPr marL="1828800" algn="l" rtl="0" fontAlgn="base">
        <a:spcBef>
          <a:spcPct val="0"/>
        </a:spcBef>
        <a:spcAft>
          <a:spcPct val="0"/>
        </a:spcAft>
        <a:defRPr sz="5000">
          <a:solidFill>
            <a:schemeClr val="tx2"/>
          </a:solidFill>
          <a:latin typeface="Calibri"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smtClean="0"/>
              <a:t>EBGN 320 – Economics and Technology</a:t>
            </a:r>
            <a:endParaRPr lang="en-US" dirty="0"/>
          </a:p>
        </p:txBody>
      </p:sp>
      <p:sp>
        <p:nvSpPr>
          <p:cNvPr id="5123" name="Subtitle 2"/>
          <p:cNvSpPr>
            <a:spLocks noGrp="1"/>
          </p:cNvSpPr>
          <p:nvPr>
            <p:ph type="subTitle" idx="1"/>
          </p:nvPr>
        </p:nvSpPr>
        <p:spPr>
          <a:xfrm>
            <a:off x="533400" y="3228975"/>
            <a:ext cx="7854950" cy="1752600"/>
          </a:xfrm>
        </p:spPr>
        <p:txBody>
          <a:bodyPr/>
          <a:lstStyle/>
          <a:p>
            <a:pPr marR="0"/>
            <a:r>
              <a:rPr lang="en-US" dirty="0" smtClean="0"/>
              <a:t>Introduction &amp; Review – January 9,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04850"/>
            <a:ext cx="8229600" cy="779463"/>
          </a:xfrm>
        </p:spPr>
        <p:txBody>
          <a:bodyPr>
            <a:normAutofit fontScale="90000"/>
          </a:bodyPr>
          <a:lstStyle/>
          <a:p>
            <a:pPr fontAlgn="auto">
              <a:spcAft>
                <a:spcPts val="0"/>
              </a:spcAft>
              <a:defRPr/>
            </a:pPr>
            <a:r>
              <a:rPr lang="en-GB" dirty="0" smtClean="0"/>
              <a:t>Product and process innovations</a:t>
            </a:r>
          </a:p>
        </p:txBody>
      </p:sp>
      <p:sp>
        <p:nvSpPr>
          <p:cNvPr id="11267" name="Rectangle 3"/>
          <p:cNvSpPr>
            <a:spLocks noGrp="1" noChangeArrowheads="1"/>
          </p:cNvSpPr>
          <p:nvPr>
            <p:ph idx="1"/>
          </p:nvPr>
        </p:nvSpPr>
        <p:spPr>
          <a:xfrm>
            <a:off x="468313" y="1557338"/>
            <a:ext cx="8229600" cy="4748212"/>
          </a:xfrm>
        </p:spPr>
        <p:txBody>
          <a:bodyPr/>
          <a:lstStyle/>
          <a:p>
            <a:r>
              <a:rPr lang="en-GB" b="1" smtClean="0"/>
              <a:t>Product innovations</a:t>
            </a:r>
          </a:p>
          <a:p>
            <a:pPr lvl="1"/>
            <a:r>
              <a:rPr lang="en-GB" smtClean="0"/>
              <a:t>Products used by consumers</a:t>
            </a:r>
          </a:p>
          <a:p>
            <a:pPr lvl="2"/>
            <a:r>
              <a:rPr lang="en-GB" smtClean="0"/>
              <a:t>Microwaves, computers, mobile phones, etc.</a:t>
            </a:r>
          </a:p>
          <a:p>
            <a:pPr lvl="1"/>
            <a:r>
              <a:rPr lang="en-GB" smtClean="0"/>
              <a:t>Products use by firms</a:t>
            </a:r>
          </a:p>
          <a:p>
            <a:pPr lvl="2"/>
            <a:r>
              <a:rPr lang="en-GB" smtClean="0"/>
              <a:t>Shipping containers, computers, robots, etc.</a:t>
            </a:r>
          </a:p>
          <a:p>
            <a:r>
              <a:rPr lang="en-GB" b="1" smtClean="0"/>
              <a:t>Process innovations</a:t>
            </a:r>
          </a:p>
          <a:p>
            <a:pPr lvl="1"/>
            <a:r>
              <a:rPr lang="en-GB" smtClean="0"/>
              <a:t>Used by consumers</a:t>
            </a:r>
          </a:p>
          <a:p>
            <a:pPr lvl="2"/>
            <a:r>
              <a:rPr lang="en-GB" smtClean="0"/>
              <a:t>Fast food, air travel</a:t>
            </a:r>
          </a:p>
          <a:p>
            <a:pPr lvl="1"/>
            <a:r>
              <a:rPr lang="en-GB" smtClean="0"/>
              <a:t>Used by firms</a:t>
            </a:r>
          </a:p>
          <a:p>
            <a:pPr lvl="2"/>
            <a:r>
              <a:rPr lang="en-GB" smtClean="0"/>
              <a:t>Assembly lines, software</a:t>
            </a:r>
          </a:p>
          <a:p>
            <a:pPr lvl="2"/>
            <a:endParaRPr lang="en-GB"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850"/>
            <a:ext cx="8229600" cy="779463"/>
          </a:xfrm>
        </p:spPr>
        <p:txBody>
          <a:bodyPr>
            <a:normAutofit fontScale="90000"/>
          </a:bodyPr>
          <a:lstStyle/>
          <a:p>
            <a:pPr fontAlgn="auto">
              <a:spcAft>
                <a:spcPts val="0"/>
              </a:spcAft>
              <a:defRPr/>
            </a:pPr>
            <a:r>
              <a:rPr lang="en-GB" dirty="0" smtClean="0"/>
              <a:t>The innovation process</a:t>
            </a:r>
          </a:p>
        </p:txBody>
      </p:sp>
      <p:pic>
        <p:nvPicPr>
          <p:cNvPr id="13315" name="Picture 4" descr="Innovation 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857375"/>
            <a:ext cx="88582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4"/>
          <p:cNvSpPr txBox="1">
            <a:spLocks noChangeArrowheads="1"/>
          </p:cNvSpPr>
          <p:nvPr/>
        </p:nvSpPr>
        <p:spPr bwMode="auto">
          <a:xfrm>
            <a:off x="285750" y="5715000"/>
            <a:ext cx="7000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Figure 1.1 Greenhalgh and Rogers (2010)</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04850"/>
            <a:ext cx="8229600" cy="707926"/>
          </a:xfrm>
        </p:spPr>
        <p:txBody>
          <a:bodyPr/>
          <a:lstStyle/>
          <a:p>
            <a:r>
              <a:rPr lang="en-US" dirty="0" smtClean="0"/>
              <a:t>Role of technology</a:t>
            </a:r>
          </a:p>
        </p:txBody>
      </p:sp>
      <p:sp>
        <p:nvSpPr>
          <p:cNvPr id="3" name="Content Placeholder 2"/>
          <p:cNvSpPr>
            <a:spLocks noGrp="1"/>
          </p:cNvSpPr>
          <p:nvPr>
            <p:ph idx="1"/>
          </p:nvPr>
        </p:nvSpPr>
        <p:spPr>
          <a:xfrm>
            <a:off x="457200" y="1484785"/>
            <a:ext cx="8229600" cy="4839816"/>
          </a:xfrm>
        </p:spPr>
        <p:txBody>
          <a:bodyPr>
            <a:normAutofit fontScale="92500" lnSpcReduction="10000"/>
          </a:bodyPr>
          <a:lstStyle/>
          <a:p>
            <a:pPr marL="274320" indent="-274320" fontAlgn="auto">
              <a:spcAft>
                <a:spcPts val="0"/>
              </a:spcAft>
              <a:buClr>
                <a:schemeClr val="accent3"/>
              </a:buClr>
              <a:buFont typeface="Wingdings 2"/>
              <a:buChar char=""/>
              <a:defRPr/>
            </a:pPr>
            <a:r>
              <a:rPr lang="en-US" b="1" dirty="0"/>
              <a:t>What does new technology contribute to the economy?</a:t>
            </a:r>
            <a:endParaRPr lang="en-US" dirty="0"/>
          </a:p>
          <a:p>
            <a:pPr marL="393192" lvl="1" indent="0" fontAlgn="auto">
              <a:spcAft>
                <a:spcPts val="0"/>
              </a:spcAft>
              <a:buFont typeface="Wingdings 2"/>
              <a:buNone/>
              <a:defRPr/>
            </a:pPr>
            <a:r>
              <a:rPr lang="en-US" dirty="0"/>
              <a:t>Improves </a:t>
            </a:r>
            <a:r>
              <a:rPr lang="en-US" u="sng" dirty="0" smtClean="0"/>
              <a:t>productivity</a:t>
            </a:r>
            <a:r>
              <a:rPr lang="en-US" dirty="0" smtClean="0"/>
              <a:t> leading to…</a:t>
            </a:r>
          </a:p>
          <a:p>
            <a:pPr marL="393192" lvl="1" indent="0" fontAlgn="auto">
              <a:spcAft>
                <a:spcPts val="0"/>
              </a:spcAft>
              <a:buFont typeface="Wingdings 2"/>
              <a:buNone/>
              <a:defRPr/>
            </a:pPr>
            <a:r>
              <a:rPr lang="en-US" dirty="0" smtClean="0"/>
              <a:t>    economic </a:t>
            </a:r>
            <a:r>
              <a:rPr lang="en-US" dirty="0"/>
              <a:t>growth </a:t>
            </a:r>
            <a:r>
              <a:rPr lang="en-US" dirty="0" smtClean="0"/>
              <a:t>which means..</a:t>
            </a:r>
          </a:p>
          <a:p>
            <a:pPr marL="393192" lvl="1" indent="0" fontAlgn="auto">
              <a:spcAft>
                <a:spcPts val="0"/>
              </a:spcAft>
              <a:buFont typeface="Wingdings 2"/>
              <a:buNone/>
              <a:defRPr/>
            </a:pPr>
            <a:r>
              <a:rPr lang="en-US" dirty="0"/>
              <a:t>		</a:t>
            </a:r>
            <a:r>
              <a:rPr lang="en-US" dirty="0" smtClean="0"/>
              <a:t>increased </a:t>
            </a:r>
            <a:r>
              <a:rPr lang="en-US" dirty="0"/>
              <a:t>social welfare </a:t>
            </a:r>
            <a:r>
              <a:rPr lang="en-US" dirty="0" smtClean="0"/>
              <a:t>(standard </a:t>
            </a:r>
            <a:r>
              <a:rPr lang="en-US" dirty="0"/>
              <a:t>of living)</a:t>
            </a:r>
          </a:p>
          <a:p>
            <a:pPr marL="0" indent="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b="1" dirty="0"/>
              <a:t>Productivity: </a:t>
            </a:r>
            <a:r>
              <a:rPr lang="en-US" dirty="0"/>
              <a:t>output produced per unit of input</a:t>
            </a:r>
          </a:p>
          <a:p>
            <a:pPr marL="393192" lvl="1" indent="0" fontAlgn="auto">
              <a:spcAft>
                <a:spcPts val="0"/>
              </a:spcAft>
              <a:buFont typeface="Wingdings 2"/>
              <a:buNone/>
              <a:defRPr/>
            </a:pPr>
            <a:r>
              <a:rPr lang="en-US" dirty="0"/>
              <a:t>E.g., labor productivity: output produced per hour of labor </a:t>
            </a:r>
            <a:r>
              <a:rPr lang="en-US" dirty="0" smtClean="0"/>
              <a:t>worked</a:t>
            </a:r>
          </a:p>
          <a:p>
            <a:pPr marL="393192" lvl="1" indent="0" fontAlgn="auto">
              <a:spcAft>
                <a:spcPts val="0"/>
              </a:spcAft>
              <a:buFont typeface="Wingdings 2"/>
              <a:buNone/>
              <a:defRPr/>
            </a:pPr>
            <a:endParaRPr lang="en-US" dirty="0"/>
          </a:p>
          <a:p>
            <a:pPr marL="274320" indent="-274320" fontAlgn="auto">
              <a:spcAft>
                <a:spcPts val="0"/>
              </a:spcAft>
              <a:buClr>
                <a:schemeClr val="accent3"/>
              </a:buClr>
              <a:buFont typeface="Wingdings 2"/>
              <a:buChar char=""/>
              <a:defRPr/>
            </a:pPr>
            <a:r>
              <a:rPr lang="en-US" b="1" dirty="0" smtClean="0"/>
              <a:t>How have you seen technology incorporated into economic models previously?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08025"/>
          </a:xfrm>
        </p:spPr>
        <p:txBody>
          <a:bodyPr>
            <a:normAutofit fontScale="90000"/>
          </a:bodyPr>
          <a:lstStyle/>
          <a:p>
            <a:pPr fontAlgn="auto">
              <a:spcAft>
                <a:spcPts val="0"/>
              </a:spcAft>
              <a:defRPr/>
            </a:pPr>
            <a:r>
              <a:rPr lang="en-US" dirty="0" smtClean="0"/>
              <a:t>Production function</a:t>
            </a:r>
            <a:endParaRPr lang="en-US" dirty="0"/>
          </a:p>
        </p:txBody>
      </p:sp>
      <p:sp>
        <p:nvSpPr>
          <p:cNvPr id="3" name="Content Placeholder 2"/>
          <p:cNvSpPr>
            <a:spLocks noGrp="1"/>
          </p:cNvSpPr>
          <p:nvPr>
            <p:ph idx="1"/>
          </p:nvPr>
        </p:nvSpPr>
        <p:spPr>
          <a:xfrm>
            <a:off x="457200" y="1412875"/>
            <a:ext cx="8229600" cy="4911725"/>
          </a:xfrm>
        </p:spPr>
        <p:txBody>
          <a:bodyPr>
            <a:normAutofit lnSpcReduction="10000"/>
          </a:bodyPr>
          <a:lstStyle/>
          <a:p>
            <a:pPr marL="274320" indent="-274320" fontAlgn="auto">
              <a:spcAft>
                <a:spcPts val="0"/>
              </a:spcAft>
              <a:buClr>
                <a:schemeClr val="accent3"/>
              </a:buClr>
              <a:buFont typeface="Wingdings 2"/>
              <a:buChar char=""/>
              <a:defRPr/>
            </a:pPr>
            <a:r>
              <a:rPr lang="en-US" dirty="0" smtClean="0"/>
              <a:t>Starting point for developing a supply curve for </a:t>
            </a:r>
            <a:r>
              <a:rPr lang="en-US" dirty="0"/>
              <a:t>a</a:t>
            </a:r>
            <a:r>
              <a:rPr lang="en-US" dirty="0" smtClean="0"/>
              <a:t> </a:t>
            </a:r>
            <a:r>
              <a:rPr lang="en-US" dirty="0"/>
              <a:t>s</a:t>
            </a:r>
            <a:r>
              <a:rPr lang="en-US" dirty="0" smtClean="0"/>
              <a:t>upply </a:t>
            </a:r>
            <a:r>
              <a:rPr lang="en-US" dirty="0" smtClean="0"/>
              <a:t>&amp; </a:t>
            </a:r>
            <a:r>
              <a:rPr lang="en-US" dirty="0" smtClean="0"/>
              <a:t>demand </a:t>
            </a:r>
            <a:r>
              <a:rPr lang="en-US" dirty="0" smtClean="0"/>
              <a:t>model</a:t>
            </a:r>
          </a:p>
          <a:p>
            <a:pPr marL="274320" indent="-274320" fontAlgn="auto">
              <a:spcAft>
                <a:spcPts val="0"/>
              </a:spcAft>
              <a:buClr>
                <a:schemeClr val="accent3"/>
              </a:buClr>
              <a:buFont typeface="Wingdings 2"/>
              <a:buChar char=""/>
              <a:defRPr/>
            </a:pPr>
            <a:r>
              <a:rPr lang="en-US" dirty="0" smtClean="0"/>
              <a:t>Simple </a:t>
            </a:r>
            <a:r>
              <a:rPr lang="en-US" i="1" dirty="0" smtClean="0"/>
              <a:t>Cobb-Douglas</a:t>
            </a:r>
            <a:r>
              <a:rPr lang="en-US" dirty="0" smtClean="0"/>
              <a:t> production function</a:t>
            </a:r>
          </a:p>
          <a:p>
            <a:pPr marL="667512" lvl="2" indent="0" fontAlgn="auto">
              <a:spcAft>
                <a:spcPts val="0"/>
              </a:spcAft>
              <a:buFont typeface="Wingdings 2"/>
              <a:buNone/>
              <a:defRPr/>
            </a:pPr>
            <a:r>
              <a:rPr lang="en-US" sz="2800" b="1" i="1" dirty="0"/>
              <a:t>q</a:t>
            </a:r>
            <a:r>
              <a:rPr lang="en-US" sz="2800" b="1" dirty="0"/>
              <a:t> = f(</a:t>
            </a:r>
            <a:r>
              <a:rPr lang="en-US" sz="2800" b="1" i="1" dirty="0"/>
              <a:t>K</a:t>
            </a:r>
            <a:r>
              <a:rPr lang="en-US" sz="2800" b="1" dirty="0"/>
              <a:t>,</a:t>
            </a:r>
            <a:r>
              <a:rPr lang="en-US" sz="2800" b="1" i="1" dirty="0"/>
              <a:t>L</a:t>
            </a:r>
            <a:r>
              <a:rPr lang="en-US" sz="2800" b="1" dirty="0"/>
              <a:t>) = A</a:t>
            </a:r>
            <a:r>
              <a:rPr lang="en-US" sz="2800" b="1" i="1" dirty="0"/>
              <a:t>K</a:t>
            </a:r>
            <a:r>
              <a:rPr lang="en-US" sz="2800" b="1" baseline="30000" dirty="0"/>
              <a:t>α</a:t>
            </a:r>
            <a:r>
              <a:rPr lang="en-US" sz="2800" b="1" i="1" dirty="0"/>
              <a:t>L</a:t>
            </a:r>
            <a:r>
              <a:rPr lang="el-GR" sz="2800" b="1" baseline="30000" dirty="0"/>
              <a:t>β</a:t>
            </a:r>
            <a:endParaRPr lang="en-US" sz="2800" b="1" dirty="0"/>
          </a:p>
          <a:p>
            <a:pPr marL="667512" lvl="2" indent="0" fontAlgn="auto">
              <a:spcAft>
                <a:spcPts val="0"/>
              </a:spcAft>
              <a:buFont typeface="Wingdings 2"/>
              <a:buNone/>
              <a:defRPr/>
            </a:pPr>
            <a:r>
              <a:rPr lang="en-US" dirty="0"/>
              <a:t>where, </a:t>
            </a:r>
          </a:p>
          <a:p>
            <a:pPr marL="667512" lvl="2" indent="0" fontAlgn="auto">
              <a:spcAft>
                <a:spcPts val="0"/>
              </a:spcAft>
              <a:buFont typeface="Wingdings 2"/>
              <a:buNone/>
              <a:defRPr/>
            </a:pPr>
            <a:r>
              <a:rPr lang="en-US" i="1" dirty="0"/>
              <a:t>K</a:t>
            </a:r>
            <a:r>
              <a:rPr lang="en-US" dirty="0"/>
              <a:t>: capital (endogenous variable)</a:t>
            </a:r>
          </a:p>
          <a:p>
            <a:pPr marL="667512" lvl="2" indent="0" fontAlgn="auto">
              <a:spcAft>
                <a:spcPts val="0"/>
              </a:spcAft>
              <a:buFont typeface="Wingdings 2"/>
              <a:buNone/>
              <a:defRPr/>
            </a:pPr>
            <a:r>
              <a:rPr lang="en-US" i="1" dirty="0"/>
              <a:t>L</a:t>
            </a:r>
            <a:r>
              <a:rPr lang="en-US" dirty="0"/>
              <a:t>: labor (endogenous variable)</a:t>
            </a:r>
          </a:p>
          <a:p>
            <a:pPr marL="667512" lvl="2" indent="0" fontAlgn="auto">
              <a:spcAft>
                <a:spcPts val="0"/>
              </a:spcAft>
              <a:buFont typeface="Wingdings 2"/>
              <a:buNone/>
              <a:defRPr/>
            </a:pPr>
            <a:r>
              <a:rPr lang="en-US" dirty="0"/>
              <a:t>A: technical progress (exogenous constant</a:t>
            </a:r>
            <a:r>
              <a:rPr lang="en-US" dirty="0" smtClean="0"/>
              <a:t>)</a:t>
            </a:r>
          </a:p>
          <a:p>
            <a:pPr marL="667512" lvl="2" indent="0" fontAlgn="auto">
              <a:spcAft>
                <a:spcPts val="0"/>
              </a:spcAft>
              <a:buFont typeface="Wingdings 2"/>
              <a:buNone/>
              <a:defRPr/>
            </a:pPr>
            <a:r>
              <a:rPr lang="en-US" dirty="0"/>
              <a:t>α,</a:t>
            </a:r>
            <a:r>
              <a:rPr lang="el-GR" dirty="0"/>
              <a:t> β</a:t>
            </a:r>
            <a:r>
              <a:rPr lang="en-US" dirty="0"/>
              <a:t>: constants</a:t>
            </a:r>
          </a:p>
          <a:p>
            <a:pPr marL="640080" lvl="1" indent="-246888" fontAlgn="auto">
              <a:spcAft>
                <a:spcPts val="0"/>
              </a:spcAft>
              <a:buFont typeface="Wingdings 2"/>
              <a:buChar char=""/>
              <a:defRPr/>
            </a:pPr>
            <a:r>
              <a:rPr lang="en-US" i="1" dirty="0" smtClean="0"/>
              <a:t>q</a:t>
            </a:r>
            <a:r>
              <a:rPr lang="en-US" dirty="0" smtClean="0"/>
              <a:t> </a:t>
            </a:r>
            <a:r>
              <a:rPr lang="en-US" dirty="0"/>
              <a:t>is the maximum output from a certain combination of inputs</a:t>
            </a:r>
          </a:p>
          <a:p>
            <a:pPr marL="640080" lvl="1" indent="-246888" fontAlgn="auto">
              <a:spcAft>
                <a:spcPts val="0"/>
              </a:spcAft>
              <a:buFont typeface="Wingdings 2"/>
              <a:buChar char=""/>
              <a:defRPr/>
            </a:pPr>
            <a:r>
              <a:rPr lang="en-US" dirty="0" smtClean="0"/>
              <a:t>Levels </a:t>
            </a:r>
            <a:r>
              <a:rPr lang="en-US" dirty="0"/>
              <a:t>of production </a:t>
            </a:r>
            <a:r>
              <a:rPr lang="en-US" dirty="0" smtClean="0"/>
              <a:t>are </a:t>
            </a:r>
            <a:r>
              <a:rPr lang="en-US" dirty="0"/>
              <a:t>necessarily technically 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779463"/>
          </a:xfrm>
        </p:spPr>
        <p:txBody>
          <a:bodyPr/>
          <a:lstStyle/>
          <a:p>
            <a:r>
              <a:rPr lang="en-US" sz="4400" smtClean="0"/>
              <a:t>What do we see in the real world?</a:t>
            </a:r>
          </a:p>
        </p:txBody>
      </p:sp>
      <p:sp>
        <p:nvSpPr>
          <p:cNvPr id="3" name="Content Placeholder 2"/>
          <p:cNvSpPr>
            <a:spLocks noGrp="1"/>
          </p:cNvSpPr>
          <p:nvPr>
            <p:ph idx="1"/>
          </p:nvPr>
        </p:nvSpPr>
        <p:spPr/>
        <p:txBody>
          <a:bodyPr>
            <a:normAutofit/>
          </a:bodyPr>
          <a:lstStyle/>
          <a:p>
            <a:pPr marL="0" lvl="2" indent="0" fontAlgn="auto">
              <a:spcAft>
                <a:spcPts val="0"/>
              </a:spcAft>
              <a:buClr>
                <a:schemeClr val="accent3"/>
              </a:buClr>
              <a:buSzPct val="95000"/>
              <a:buFont typeface="Wingdings 2"/>
              <a:buNone/>
              <a:defRPr/>
            </a:pPr>
            <a:r>
              <a:rPr lang="en-US" i="1" dirty="0" smtClean="0"/>
              <a:t>		   </a:t>
            </a:r>
            <a:r>
              <a:rPr lang="en-US" sz="3600" i="1" dirty="0" smtClean="0"/>
              <a:t>q</a:t>
            </a:r>
            <a:r>
              <a:rPr lang="en-US" sz="3600" dirty="0" smtClean="0"/>
              <a:t> </a:t>
            </a:r>
            <a:r>
              <a:rPr lang="en-US" sz="3600" dirty="0"/>
              <a:t>= f(</a:t>
            </a:r>
            <a:r>
              <a:rPr lang="en-US" sz="3600" i="1" dirty="0"/>
              <a:t>K</a:t>
            </a:r>
            <a:r>
              <a:rPr lang="en-US" sz="3600" dirty="0"/>
              <a:t>,</a:t>
            </a:r>
            <a:r>
              <a:rPr lang="en-US" sz="3600" i="1" dirty="0"/>
              <a:t>L</a:t>
            </a:r>
            <a:r>
              <a:rPr lang="en-US" sz="3600" dirty="0"/>
              <a:t>) = A</a:t>
            </a:r>
            <a:r>
              <a:rPr lang="en-US" sz="3600" i="1" dirty="0"/>
              <a:t>K</a:t>
            </a:r>
            <a:r>
              <a:rPr lang="en-US" sz="3600" baseline="30000" dirty="0"/>
              <a:t>α</a:t>
            </a:r>
            <a:r>
              <a:rPr lang="en-US" sz="3600" i="1" dirty="0"/>
              <a:t>L</a:t>
            </a:r>
            <a:r>
              <a:rPr lang="el-GR" sz="3600" baseline="30000" dirty="0" smtClean="0"/>
              <a:t>β</a:t>
            </a:r>
            <a:endParaRPr lang="en-US" sz="3600" baseline="30000" dirty="0" smtClean="0"/>
          </a:p>
          <a:p>
            <a:pPr marL="0" lvl="2" indent="0" fontAlgn="auto">
              <a:spcAft>
                <a:spcPts val="0"/>
              </a:spcAft>
              <a:buClr>
                <a:schemeClr val="accent3"/>
              </a:buClr>
              <a:buSzPct val="95000"/>
              <a:buFont typeface="Wingdings 2"/>
              <a:buNone/>
              <a:defRPr/>
            </a:pPr>
            <a:endParaRPr lang="en-US" sz="2800" dirty="0" smtClean="0"/>
          </a:p>
          <a:p>
            <a:pPr marL="274320" indent="-274320" fontAlgn="auto">
              <a:spcAft>
                <a:spcPts val="0"/>
              </a:spcAft>
              <a:buClr>
                <a:schemeClr val="accent3"/>
              </a:buClr>
              <a:buFont typeface="Wingdings 2"/>
              <a:buChar char=""/>
              <a:defRPr/>
            </a:pPr>
            <a:r>
              <a:rPr lang="en-US" sz="2800" dirty="0" smtClean="0"/>
              <a:t>If </a:t>
            </a:r>
            <a:r>
              <a:rPr lang="en-US" sz="2800" dirty="0"/>
              <a:t>K and L are held constant we find that q increases </a:t>
            </a:r>
            <a:r>
              <a:rPr lang="en-US" sz="2800" dirty="0" smtClean="0"/>
              <a:t>over </a:t>
            </a:r>
            <a:r>
              <a:rPr lang="en-US" sz="2800" dirty="0"/>
              <a:t>time </a:t>
            </a:r>
            <a:r>
              <a:rPr lang="en-US" sz="2800" dirty="0" smtClean="0"/>
              <a:t>→“</a:t>
            </a:r>
            <a:r>
              <a:rPr lang="en-US" sz="2800" dirty="0"/>
              <a:t>A” must be increasing over time </a:t>
            </a:r>
            <a:endParaRPr lang="en-US" sz="2800" dirty="0" smtClean="0"/>
          </a:p>
          <a:p>
            <a:pPr marL="0" indent="0" fontAlgn="auto">
              <a:spcAft>
                <a:spcPts val="0"/>
              </a:spcAft>
              <a:buClr>
                <a:schemeClr val="accent3"/>
              </a:buClr>
              <a:buFont typeface="Wingdings 2"/>
              <a:buNone/>
              <a:defRPr/>
            </a:pPr>
            <a:endParaRPr lang="en-US" sz="2800" dirty="0"/>
          </a:p>
          <a:p>
            <a:pPr marL="274320" indent="-274320" fontAlgn="auto">
              <a:spcAft>
                <a:spcPts val="0"/>
              </a:spcAft>
              <a:buClr>
                <a:schemeClr val="accent3"/>
              </a:buClr>
              <a:buFont typeface="Wingdings 2"/>
              <a:buChar char=""/>
              <a:defRPr/>
            </a:pPr>
            <a:r>
              <a:rPr lang="en-US" sz="2800" dirty="0"/>
              <a:t> </a:t>
            </a:r>
            <a:r>
              <a:rPr lang="en-US" dirty="0" smtClean="0"/>
              <a:t>Why</a:t>
            </a:r>
            <a:r>
              <a:rPr lang="en-US" dirty="0"/>
              <a:t>? </a:t>
            </a:r>
            <a:endParaRPr lang="en-US" dirty="0" smtClean="0"/>
          </a:p>
          <a:p>
            <a:pPr marL="640080" lvl="1" indent="-246888" fontAlgn="auto">
              <a:spcAft>
                <a:spcPts val="0"/>
              </a:spcAft>
              <a:buFont typeface="Wingdings 2"/>
              <a:buChar char=""/>
              <a:defRPr/>
            </a:pPr>
            <a:r>
              <a:rPr lang="en-US" u="sng" dirty="0" smtClean="0"/>
              <a:t>Productivity </a:t>
            </a:r>
            <a:r>
              <a:rPr lang="en-US" u="sng" dirty="0"/>
              <a:t>must be </a:t>
            </a:r>
            <a:r>
              <a:rPr lang="en-US" u="sng" dirty="0" smtClean="0"/>
              <a:t>increasing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850"/>
            <a:ext cx="8229600" cy="636588"/>
          </a:xfrm>
        </p:spPr>
        <p:txBody>
          <a:bodyPr>
            <a:normAutofit fontScale="90000"/>
          </a:bodyPr>
          <a:lstStyle/>
          <a:p>
            <a:pPr fontAlgn="auto">
              <a:spcAft>
                <a:spcPts val="0"/>
              </a:spcAft>
              <a:defRPr/>
            </a:pPr>
            <a:r>
              <a:rPr lang="en-US" sz="4400" dirty="0" smtClean="0"/>
              <a:t>Production function </a:t>
            </a:r>
            <a:r>
              <a:rPr lang="en-US" sz="4400" dirty="0"/>
              <a:t>e</a:t>
            </a:r>
            <a:r>
              <a:rPr lang="en-US" sz="4400" dirty="0" smtClean="0"/>
              <a:t>xample</a:t>
            </a:r>
            <a:endParaRPr lang="en-US" sz="4400" dirty="0"/>
          </a:p>
        </p:txBody>
      </p:sp>
      <p:sp>
        <p:nvSpPr>
          <p:cNvPr id="5" name="Content Placeholder 4"/>
          <p:cNvSpPr>
            <a:spLocks noGrp="1"/>
          </p:cNvSpPr>
          <p:nvPr>
            <p:ph sz="half" idx="2"/>
          </p:nvPr>
        </p:nvSpPr>
        <p:spPr>
          <a:xfrm>
            <a:off x="4648200" y="1920875"/>
            <a:ext cx="4038600" cy="4433888"/>
          </a:xfrm>
        </p:spPr>
        <p:txBody>
          <a:bodyPr>
            <a:normAutofit/>
          </a:bodyPr>
          <a:lstStyle/>
          <a:p>
            <a:pPr marL="274320" lvl="2" indent="-274320" fontAlgn="auto">
              <a:spcAft>
                <a:spcPts val="0"/>
              </a:spcAft>
              <a:buClr>
                <a:schemeClr val="accent3"/>
              </a:buClr>
              <a:buSzPct val="95000"/>
              <a:buFont typeface="Wingdings 2"/>
              <a:buChar char=""/>
              <a:defRPr/>
            </a:pPr>
            <a:r>
              <a:rPr lang="en-US" u="sng" dirty="0" smtClean="0"/>
              <a:t>Period </a:t>
            </a:r>
            <a:r>
              <a:rPr lang="en-US" u="sng" dirty="0"/>
              <a:t>1</a:t>
            </a:r>
            <a:r>
              <a:rPr lang="en-US" dirty="0"/>
              <a:t>: </a:t>
            </a:r>
            <a:r>
              <a:rPr lang="en-US" dirty="0" smtClean="0"/>
              <a:t>miners drill by hand	</a:t>
            </a:r>
            <a:r>
              <a:rPr lang="en-US" sz="2400" i="1" dirty="0" smtClean="0"/>
              <a:t>q</a:t>
            </a:r>
            <a:r>
              <a:rPr lang="en-US" sz="2400" i="1" baseline="-25000" dirty="0" smtClean="0"/>
              <a:t>0</a:t>
            </a:r>
            <a:r>
              <a:rPr lang="en-US" sz="2400" dirty="0" smtClean="0"/>
              <a:t> </a:t>
            </a:r>
            <a:r>
              <a:rPr lang="en-US" sz="2400" dirty="0"/>
              <a:t>= A1</a:t>
            </a:r>
            <a:r>
              <a:rPr lang="en-US" sz="2400" i="1" dirty="0"/>
              <a:t>K</a:t>
            </a:r>
            <a:r>
              <a:rPr lang="en-US" sz="2400" baseline="30000" dirty="0"/>
              <a:t>α</a:t>
            </a:r>
            <a:r>
              <a:rPr lang="en-US" sz="2400" i="1" dirty="0"/>
              <a:t>L</a:t>
            </a:r>
            <a:r>
              <a:rPr lang="el-GR" sz="2400" baseline="30000" dirty="0" smtClean="0"/>
              <a:t>β</a:t>
            </a:r>
            <a:endParaRPr lang="en-US" sz="2400" baseline="30000" dirty="0" smtClean="0"/>
          </a:p>
          <a:p>
            <a:pPr marL="0" lvl="2" indent="0" fontAlgn="auto">
              <a:spcAft>
                <a:spcPts val="0"/>
              </a:spcAft>
              <a:buClr>
                <a:schemeClr val="accent3"/>
              </a:buClr>
              <a:buSzPct val="95000"/>
              <a:buFont typeface="Wingdings 2"/>
              <a:buNone/>
              <a:defRPr/>
            </a:pPr>
            <a:endParaRPr lang="en-US" sz="2400" baseline="30000" dirty="0" smtClean="0"/>
          </a:p>
          <a:p>
            <a:pPr marL="274320" lvl="2" indent="-274320" fontAlgn="auto">
              <a:spcAft>
                <a:spcPts val="0"/>
              </a:spcAft>
              <a:buClr>
                <a:schemeClr val="accent3"/>
              </a:buClr>
              <a:buSzPct val="95000"/>
              <a:buFont typeface="Wingdings 2"/>
              <a:buChar char=""/>
              <a:defRPr/>
            </a:pPr>
            <a:r>
              <a:rPr lang="en-US" u="sng" dirty="0" smtClean="0"/>
              <a:t>Period </a:t>
            </a:r>
            <a:r>
              <a:rPr lang="en-US" u="sng" dirty="0"/>
              <a:t>2</a:t>
            </a:r>
            <a:r>
              <a:rPr lang="en-US" dirty="0"/>
              <a:t>: </a:t>
            </a:r>
            <a:r>
              <a:rPr lang="en-US" dirty="0" smtClean="0"/>
              <a:t>miners use new powerful boom type miners</a:t>
            </a:r>
          </a:p>
          <a:p>
            <a:pPr marL="0" lvl="2" indent="0" fontAlgn="auto">
              <a:spcAft>
                <a:spcPts val="0"/>
              </a:spcAft>
              <a:buClr>
                <a:schemeClr val="accent3"/>
              </a:buClr>
              <a:buSzPct val="95000"/>
              <a:buFont typeface="Wingdings 2"/>
              <a:buNone/>
              <a:defRPr/>
            </a:pPr>
            <a:r>
              <a:rPr lang="en-US" sz="2200" i="1" dirty="0" smtClean="0"/>
              <a:t>	q*</a:t>
            </a:r>
            <a:r>
              <a:rPr lang="en-US" sz="2200" i="1" baseline="-25000" dirty="0" smtClean="0"/>
              <a:t>0</a:t>
            </a:r>
            <a:r>
              <a:rPr lang="en-US" sz="2200" dirty="0" smtClean="0"/>
              <a:t> </a:t>
            </a:r>
            <a:r>
              <a:rPr lang="en-US" sz="2200" dirty="0"/>
              <a:t>= A2</a:t>
            </a:r>
            <a:r>
              <a:rPr lang="en-US" sz="2200" i="1" dirty="0"/>
              <a:t>K</a:t>
            </a:r>
            <a:r>
              <a:rPr lang="en-US" sz="2200" baseline="30000" dirty="0"/>
              <a:t>α</a:t>
            </a:r>
            <a:r>
              <a:rPr lang="en-US" sz="2200" i="1" dirty="0"/>
              <a:t>L</a:t>
            </a:r>
            <a:r>
              <a:rPr lang="el-GR" sz="2200" baseline="30000" dirty="0" smtClean="0"/>
              <a:t>β</a:t>
            </a:r>
            <a:endParaRPr lang="en-US" sz="2200" baseline="30000" dirty="0" smtClean="0"/>
          </a:p>
          <a:p>
            <a:pPr marL="0" lvl="2" indent="0" fontAlgn="auto">
              <a:spcAft>
                <a:spcPts val="0"/>
              </a:spcAft>
              <a:buClr>
                <a:schemeClr val="accent3"/>
              </a:buClr>
              <a:buSzPct val="95000"/>
              <a:buFont typeface="Wingdings 2"/>
              <a:buNone/>
              <a:defRPr/>
            </a:pPr>
            <a:endParaRPr lang="en-US" sz="2200" dirty="0" smtClean="0"/>
          </a:p>
          <a:p>
            <a:pPr marL="274320" lvl="2" indent="-274320" fontAlgn="auto">
              <a:spcAft>
                <a:spcPts val="0"/>
              </a:spcAft>
              <a:buClr>
                <a:schemeClr val="accent3"/>
              </a:buClr>
              <a:buSzPct val="95000"/>
              <a:buFont typeface="Wingdings 2"/>
              <a:buChar char=""/>
              <a:defRPr/>
            </a:pPr>
            <a:r>
              <a:rPr lang="en-US" dirty="0" smtClean="0"/>
              <a:t>Less labor is required to produce the same output (</a:t>
            </a:r>
            <a:r>
              <a:rPr lang="en-US" i="1" dirty="0"/>
              <a:t>q</a:t>
            </a:r>
            <a:r>
              <a:rPr lang="en-US" i="1" baseline="-25000" dirty="0"/>
              <a:t>0</a:t>
            </a:r>
            <a:r>
              <a:rPr lang="en-US" dirty="0"/>
              <a:t> </a:t>
            </a:r>
            <a:r>
              <a:rPr lang="en-US" dirty="0" smtClean="0"/>
              <a:t>=</a:t>
            </a:r>
            <a:r>
              <a:rPr lang="en-US" i="1" dirty="0"/>
              <a:t> q*</a:t>
            </a:r>
            <a:r>
              <a:rPr lang="en-US" i="1" baseline="-25000" dirty="0"/>
              <a:t>0</a:t>
            </a:r>
            <a:r>
              <a:rPr lang="en-US" dirty="0"/>
              <a:t> </a:t>
            </a:r>
            <a:r>
              <a:rPr lang="en-US" dirty="0" smtClean="0"/>
              <a:t>) in the second period. This results </a:t>
            </a:r>
            <a:r>
              <a:rPr lang="en-US" dirty="0"/>
              <a:t>from an increase in “A” corresponding to technological </a:t>
            </a:r>
            <a:r>
              <a:rPr lang="en-US" dirty="0" smtClean="0"/>
              <a:t>improvement</a:t>
            </a:r>
            <a:endParaRPr lang="en-US" dirty="0"/>
          </a:p>
          <a:p>
            <a:pPr marL="0" lvl="2" indent="0" fontAlgn="auto">
              <a:spcAft>
                <a:spcPts val="0"/>
              </a:spcAft>
              <a:buClr>
                <a:schemeClr val="accent3"/>
              </a:buClr>
              <a:buSzPct val="95000"/>
              <a:buFont typeface="Wingdings 2"/>
              <a:buNone/>
              <a:defRPr/>
            </a:pPr>
            <a:endParaRPr lang="en-US" sz="2800" dirty="0"/>
          </a:p>
          <a:p>
            <a:pPr marL="274320" indent="-274320" fontAlgn="auto">
              <a:spcAft>
                <a:spcPts val="0"/>
              </a:spcAft>
              <a:buClr>
                <a:schemeClr val="accent3"/>
              </a:buClr>
              <a:buFont typeface="Wingdings 2"/>
              <a:buChar char=""/>
              <a:defRPr/>
            </a:pPr>
            <a:endParaRPr lang="en-US" dirty="0"/>
          </a:p>
        </p:txBody>
      </p:sp>
      <p:pic>
        <p:nvPicPr>
          <p:cNvPr id="17412" name="Picture 4" descr="C:\Users\Donal\Documents\A_Gradschool\T. EBGN 320\production_function_tech.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539552" y="3140968"/>
            <a:ext cx="3308176" cy="2968775"/>
          </a:xfrm>
          <a:noFill/>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1844823"/>
            <a:ext cx="2880320" cy="15663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280" y="224889"/>
            <a:ext cx="1579003" cy="1586052"/>
          </a:xfrm>
          <a:prstGeom prst="rect">
            <a:avLst/>
          </a:prstGeom>
        </p:spPr>
      </p:pic>
      <p:cxnSp>
        <p:nvCxnSpPr>
          <p:cNvPr id="7" name="Straight Arrow Connector 6"/>
          <p:cNvCxnSpPr/>
          <p:nvPr/>
        </p:nvCxnSpPr>
        <p:spPr>
          <a:xfrm flipH="1">
            <a:off x="1115616" y="4293096"/>
            <a:ext cx="14401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55776" y="5445224"/>
            <a:ext cx="14401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4000" smtClean="0"/>
              <a:t>What is “A”? </a:t>
            </a:r>
            <a:br>
              <a:rPr lang="en-US" sz="4000" smtClean="0"/>
            </a:br>
            <a:endParaRPr lang="en-US" sz="4000" smtClean="0"/>
          </a:p>
        </p:txBody>
      </p:sp>
      <p:sp>
        <p:nvSpPr>
          <p:cNvPr id="18435" name="Content Placeholder 2"/>
          <p:cNvSpPr>
            <a:spLocks noGrp="1"/>
          </p:cNvSpPr>
          <p:nvPr>
            <p:ph idx="1"/>
          </p:nvPr>
        </p:nvSpPr>
        <p:spPr>
          <a:xfrm>
            <a:off x="457200" y="1341438"/>
            <a:ext cx="8229600" cy="4983162"/>
          </a:xfrm>
        </p:spPr>
        <p:txBody>
          <a:bodyPr/>
          <a:lstStyle/>
          <a:p>
            <a:r>
              <a:rPr lang="en-US" sz="2800" b="1" dirty="0" smtClean="0"/>
              <a:t>A</a:t>
            </a:r>
            <a:r>
              <a:rPr lang="en-US" sz="2800" dirty="0" smtClean="0"/>
              <a:t> = </a:t>
            </a:r>
            <a:r>
              <a:rPr lang="en-US" sz="2800" b="1" dirty="0" smtClean="0"/>
              <a:t>Exogenous</a:t>
            </a:r>
            <a:r>
              <a:rPr lang="en-US" sz="2800" dirty="0" smtClean="0"/>
              <a:t> technological progress (innovation)</a:t>
            </a:r>
          </a:p>
          <a:p>
            <a:endParaRPr lang="en-US" sz="2800" dirty="0" smtClean="0"/>
          </a:p>
          <a:p>
            <a:r>
              <a:rPr lang="en-US" sz="2800" dirty="0" smtClean="0"/>
              <a:t>In economics, technology is generally treated as an exogenous variable (especially in the past) </a:t>
            </a:r>
          </a:p>
          <a:p>
            <a:endParaRPr lang="en-US" sz="2800" dirty="0" smtClean="0"/>
          </a:p>
          <a:p>
            <a:r>
              <a:rPr lang="en-US" sz="2800" dirty="0" smtClean="0"/>
              <a:t>What does this mean? </a:t>
            </a:r>
          </a:p>
          <a:p>
            <a:pPr lvl="1"/>
            <a:r>
              <a:rPr lang="en-US" dirty="0" smtClean="0"/>
              <a:t>We don’t know why labor productivity increased (why A</a:t>
            </a:r>
            <a:r>
              <a:rPr lang="en-US" baseline="-25000" dirty="0" smtClean="0"/>
              <a:t>1</a:t>
            </a:r>
            <a:r>
              <a:rPr lang="en-US" dirty="0" smtClean="0"/>
              <a:t>&lt;A</a:t>
            </a:r>
            <a:r>
              <a:rPr lang="en-US" baseline="-25000" dirty="0" smtClean="0"/>
              <a:t>2</a:t>
            </a:r>
            <a:r>
              <a:rPr lang="en-US" dirty="0" smtClean="0"/>
              <a:t>)</a:t>
            </a:r>
          </a:p>
          <a:p>
            <a:endParaRPr lang="en-US" sz="2800"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52488"/>
          </a:xfrm>
        </p:spPr>
        <p:txBody>
          <a:bodyPr>
            <a:normAutofit fontScale="90000"/>
          </a:bodyPr>
          <a:lstStyle/>
          <a:p>
            <a:pPr fontAlgn="auto">
              <a:spcAft>
                <a:spcPts val="0"/>
              </a:spcAft>
              <a:defRPr/>
            </a:pPr>
            <a:r>
              <a:rPr lang="en-US" sz="4000" dirty="0"/>
              <a:t>Why is productivity </a:t>
            </a:r>
            <a:r>
              <a:rPr lang="en-US" sz="4000" dirty="0" smtClean="0"/>
              <a:t>increasing </a:t>
            </a:r>
            <a:r>
              <a:rPr lang="en-US" sz="4000" dirty="0"/>
              <a:t>over time?</a:t>
            </a:r>
          </a:p>
        </p:txBody>
      </p:sp>
      <p:sp>
        <p:nvSpPr>
          <p:cNvPr id="19459" name="Content Placeholder 2"/>
          <p:cNvSpPr>
            <a:spLocks noGrp="1"/>
          </p:cNvSpPr>
          <p:nvPr>
            <p:ph idx="1"/>
          </p:nvPr>
        </p:nvSpPr>
        <p:spPr/>
        <p:txBody>
          <a:bodyPr/>
          <a:lstStyle/>
          <a:p>
            <a:pPr marL="0" indent="0">
              <a:buNone/>
            </a:pPr>
            <a:r>
              <a:rPr lang="en-US" sz="2800" dirty="0" smtClean="0"/>
              <a:t>Innovation/Technological progress became known as the “</a:t>
            </a:r>
            <a:r>
              <a:rPr lang="en-US" sz="2800" b="1" dirty="0" smtClean="0"/>
              <a:t>black box</a:t>
            </a:r>
            <a:r>
              <a:rPr lang="en-US" sz="2800" dirty="0" smtClean="0"/>
              <a:t>” of economic theory</a:t>
            </a:r>
          </a:p>
          <a:p>
            <a:pPr lvl="1"/>
            <a:r>
              <a:rPr lang="en-US" dirty="0" smtClean="0"/>
              <a:t>This view of technology as a “black box” is unsatisfactory</a:t>
            </a:r>
          </a:p>
          <a:p>
            <a:pPr lvl="1"/>
            <a:r>
              <a:rPr lang="en-US" dirty="0" smtClean="0"/>
              <a:t>Much of our effort will be to peek inside the black box to understand why “A” increases over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4149080"/>
            <a:ext cx="3984104" cy="25232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95536" y="692696"/>
            <a:ext cx="8229600" cy="1080120"/>
          </a:xfrm>
        </p:spPr>
        <p:txBody>
          <a:bodyPr/>
          <a:lstStyle/>
          <a:p>
            <a:r>
              <a:rPr lang="en-US" dirty="0" smtClean="0"/>
              <a:t>Microeconomics </a:t>
            </a:r>
            <a:r>
              <a:rPr lang="en-US" dirty="0"/>
              <a:t>r</a:t>
            </a:r>
            <a:r>
              <a:rPr lang="en-US" dirty="0" smtClean="0"/>
              <a:t>eview</a:t>
            </a:r>
          </a:p>
        </p:txBody>
      </p:sp>
      <p:sp>
        <p:nvSpPr>
          <p:cNvPr id="21507" name="Content Placeholder 3"/>
          <p:cNvSpPr>
            <a:spLocks noGrp="1"/>
          </p:cNvSpPr>
          <p:nvPr>
            <p:ph sz="half" idx="2"/>
          </p:nvPr>
        </p:nvSpPr>
        <p:spPr>
          <a:xfrm>
            <a:off x="3429000" y="2057400"/>
            <a:ext cx="5486400" cy="4449763"/>
          </a:xfrm>
        </p:spPr>
        <p:txBody>
          <a:bodyPr/>
          <a:lstStyle/>
          <a:p>
            <a:r>
              <a:rPr lang="en-US" dirty="0" smtClean="0"/>
              <a:t>Can you label all the parts?	</a:t>
            </a:r>
          </a:p>
          <a:p>
            <a:r>
              <a:rPr lang="en-US" dirty="0" smtClean="0"/>
              <a:t>What does efficiency mean in this model?</a:t>
            </a:r>
          </a:p>
          <a:p>
            <a:r>
              <a:rPr lang="en-US" dirty="0" smtClean="0"/>
              <a:t>What does equity </a:t>
            </a:r>
            <a:r>
              <a:rPr lang="en-US" dirty="0" smtClean="0"/>
              <a:t>mean in this model?</a:t>
            </a:r>
            <a:endParaRPr lang="en-US" dirty="0" smtClean="0"/>
          </a:p>
          <a:p>
            <a:r>
              <a:rPr lang="en-US" dirty="0" smtClean="0"/>
              <a:t>Assuming perfect </a:t>
            </a:r>
            <a:r>
              <a:rPr lang="en-US" dirty="0" smtClean="0"/>
              <a:t>competition, </a:t>
            </a:r>
            <a:r>
              <a:rPr lang="en-US" dirty="0" smtClean="0"/>
              <a:t>where will the market end up?</a:t>
            </a:r>
          </a:p>
          <a:p>
            <a:r>
              <a:rPr lang="en-US" dirty="0" smtClean="0"/>
              <a:t>What is the invisible hand?</a:t>
            </a: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17800"/>
            <a:ext cx="26098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23950"/>
          </a:xfrm>
        </p:spPr>
        <p:txBody>
          <a:bodyPr/>
          <a:lstStyle/>
          <a:p>
            <a:r>
              <a:rPr lang="en-US" dirty="0" smtClean="0"/>
              <a:t>The Invisible Hand</a:t>
            </a:r>
          </a:p>
        </p:txBody>
      </p:sp>
      <p:sp>
        <p:nvSpPr>
          <p:cNvPr id="22531" name="Content Placeholder 2"/>
          <p:cNvSpPr>
            <a:spLocks noGrp="1"/>
          </p:cNvSpPr>
          <p:nvPr>
            <p:ph idx="1"/>
          </p:nvPr>
        </p:nvSpPr>
        <p:spPr/>
        <p:txBody>
          <a:bodyPr/>
          <a:lstStyle/>
          <a:p>
            <a:endParaRPr lang="en-US" b="1" dirty="0" smtClean="0"/>
          </a:p>
          <a:p>
            <a:endParaRPr lang="en-US" b="1" dirty="0" smtClean="0"/>
          </a:p>
          <a:p>
            <a:r>
              <a:rPr lang="en-US" b="1" dirty="0" smtClean="0"/>
              <a:t>Invisible Hand </a:t>
            </a:r>
            <a:r>
              <a:rPr lang="en-US" dirty="0" smtClean="0"/>
              <a:t>(Adam Smith, The Wealth of Nations in 1776):   Markets tend to equilibrium on their own accord</a:t>
            </a:r>
          </a:p>
          <a:p>
            <a:r>
              <a:rPr lang="en-US" dirty="0" smtClean="0"/>
              <a:t>…</a:t>
            </a:r>
            <a:r>
              <a:rPr lang="en-US" i="1" dirty="0" smtClean="0"/>
              <a:t>he(the individual) intends only his own gain, and he is in this, as in many other cases, led by an </a:t>
            </a:r>
            <a:r>
              <a:rPr lang="en-US" b="1" i="1" dirty="0" smtClean="0"/>
              <a:t>invisible hand</a:t>
            </a:r>
            <a:r>
              <a:rPr lang="en-US" i="1" dirty="0" smtClean="0"/>
              <a:t> to promote an end which was no part of his intention.…By pursuing his own interest he frequently promotes that of the society more effectually than when he really intends to promote it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8721" y="260648"/>
            <a:ext cx="3055512" cy="25334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04851"/>
            <a:ext cx="8229600" cy="563910"/>
          </a:xfrm>
        </p:spPr>
        <p:txBody>
          <a:bodyPr>
            <a:normAutofit fontScale="90000"/>
          </a:bodyPr>
          <a:lstStyle/>
          <a:p>
            <a:pPr fontAlgn="auto">
              <a:spcAft>
                <a:spcPts val="0"/>
              </a:spcAft>
              <a:defRPr/>
            </a:pPr>
            <a:r>
              <a:rPr lang="en-GB" dirty="0" smtClean="0"/>
              <a:t>What is this course about?</a:t>
            </a:r>
          </a:p>
        </p:txBody>
      </p:sp>
      <p:sp>
        <p:nvSpPr>
          <p:cNvPr id="4099" name="Content Placeholder 2"/>
          <p:cNvSpPr>
            <a:spLocks noGrp="1"/>
          </p:cNvSpPr>
          <p:nvPr>
            <p:ph idx="1"/>
          </p:nvPr>
        </p:nvSpPr>
        <p:spPr>
          <a:xfrm>
            <a:off x="457200" y="1268761"/>
            <a:ext cx="8229600" cy="5055840"/>
          </a:xfrm>
        </p:spPr>
        <p:txBody>
          <a:bodyPr/>
          <a:lstStyle/>
          <a:p>
            <a:pPr marL="0" indent="0">
              <a:buNone/>
            </a:pPr>
            <a:r>
              <a:rPr lang="en-GB" b="1" dirty="0" smtClean="0"/>
              <a:t>Applying economic analysis to the understanding of the innovative process</a:t>
            </a:r>
          </a:p>
          <a:p>
            <a:pPr marL="0" indent="0">
              <a:buNone/>
            </a:pPr>
            <a:r>
              <a:rPr lang="en-GB" dirty="0" smtClean="0"/>
              <a:t>We will focus on:</a:t>
            </a:r>
          </a:p>
          <a:p>
            <a:pPr lvl="1"/>
            <a:r>
              <a:rPr lang="en-GB" dirty="0" smtClean="0"/>
              <a:t>Determinants</a:t>
            </a:r>
          </a:p>
          <a:p>
            <a:pPr lvl="2"/>
            <a:endParaRPr lang="en-GB" dirty="0" smtClean="0"/>
          </a:p>
          <a:p>
            <a:pPr lvl="1"/>
            <a:r>
              <a:rPr lang="en-GB" dirty="0" smtClean="0"/>
              <a:t>Consequences</a:t>
            </a:r>
          </a:p>
          <a:p>
            <a:pPr lvl="1"/>
            <a:endParaRPr lang="en-GB" dirty="0" smtClean="0"/>
          </a:p>
          <a:p>
            <a:pPr lvl="1"/>
            <a:endParaRPr lang="en-GB" dirty="0"/>
          </a:p>
          <a:p>
            <a:pPr lvl="1"/>
            <a:endParaRPr lang="en-GB" dirty="0" smtClean="0"/>
          </a:p>
          <a:p>
            <a:pPr lvl="1"/>
            <a:r>
              <a:rPr lang="en-GB" dirty="0" smtClean="0"/>
              <a:t>Market failure (are optimal resources devoted to innovation)</a:t>
            </a:r>
          </a:p>
          <a:p>
            <a:pPr marL="0" indent="0">
              <a:buNone/>
            </a:pPr>
            <a:endParaRPr lang="en-GB"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9877" y="2348880"/>
            <a:ext cx="1331640" cy="99040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2509" y="1772816"/>
            <a:ext cx="2520279" cy="166643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1720" y="3866803"/>
            <a:ext cx="1550826" cy="11581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976" y="3658310"/>
            <a:ext cx="1872208" cy="149734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0375" y="5661248"/>
            <a:ext cx="1052736" cy="1052736"/>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055" y="5658544"/>
            <a:ext cx="2182425" cy="1020527"/>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995958"/>
          </a:xfrm>
        </p:spPr>
        <p:txBody>
          <a:bodyPr/>
          <a:lstStyle/>
          <a:p>
            <a:r>
              <a:rPr lang="en-US" dirty="0" smtClean="0"/>
              <a:t>The Invisible Hand</a:t>
            </a:r>
          </a:p>
        </p:txBody>
      </p:sp>
      <p:sp>
        <p:nvSpPr>
          <p:cNvPr id="3" name="Content Placeholder 2"/>
          <p:cNvSpPr>
            <a:spLocks noGrp="1"/>
          </p:cNvSpPr>
          <p:nvPr>
            <p:ph idx="1"/>
          </p:nvPr>
        </p:nvSpPr>
        <p:spPr/>
        <p:txBody>
          <a:bodyPr>
            <a:normAutofit fontScale="92500"/>
          </a:bodyPr>
          <a:lstStyle/>
          <a:p>
            <a:pPr marL="0" indent="0" fontAlgn="auto">
              <a:spcAft>
                <a:spcPts val="0"/>
              </a:spcAft>
              <a:buClr>
                <a:schemeClr val="accent3"/>
              </a:buClr>
              <a:buNone/>
              <a:defRPr/>
            </a:pPr>
            <a:r>
              <a:rPr lang="en-US" dirty="0" smtClean="0"/>
              <a:t>Note </a:t>
            </a:r>
            <a:r>
              <a:rPr lang="en-US" dirty="0"/>
              <a:t>that the equilibrium that the market tends to move </a:t>
            </a:r>
            <a:r>
              <a:rPr lang="en-US" dirty="0" smtClean="0"/>
              <a:t>to </a:t>
            </a:r>
            <a:r>
              <a:rPr lang="en-US" u="sng" dirty="0"/>
              <a:t>does not </a:t>
            </a:r>
            <a:r>
              <a:rPr lang="en-US" dirty="0"/>
              <a:t>necessarily have to be an equilibrium where social welfare is </a:t>
            </a:r>
            <a:r>
              <a:rPr lang="en-US" dirty="0" smtClean="0"/>
              <a:t>maximized</a:t>
            </a:r>
          </a:p>
          <a:p>
            <a:pPr marL="640080" lvl="1" indent="-246888" fontAlgn="auto">
              <a:spcAft>
                <a:spcPts val="0"/>
              </a:spcAft>
              <a:buFont typeface="Wingdings 2"/>
              <a:buChar char=""/>
              <a:defRPr/>
            </a:pPr>
            <a:r>
              <a:rPr lang="en-US" dirty="0" smtClean="0"/>
              <a:t>In </a:t>
            </a:r>
            <a:r>
              <a:rPr lang="en-US" dirty="0"/>
              <a:t>fact, the perfectly competitive equilibrium is the only equilibrium achieved with the invisible hand that results in social welfare being </a:t>
            </a:r>
            <a:r>
              <a:rPr lang="en-US" dirty="0" smtClean="0"/>
              <a:t>maximized</a:t>
            </a:r>
          </a:p>
          <a:p>
            <a:pPr marL="640080" lvl="1" indent="-246888" fontAlgn="auto">
              <a:spcAft>
                <a:spcPts val="0"/>
              </a:spcAft>
              <a:buFont typeface="Wingdings 2"/>
              <a:buChar char=""/>
              <a:defRPr/>
            </a:pPr>
            <a:r>
              <a:rPr lang="en-US" dirty="0" smtClean="0"/>
              <a:t>Monopolistic </a:t>
            </a:r>
            <a:r>
              <a:rPr lang="en-US" dirty="0"/>
              <a:t>and oligopolistic markets also have a stable equilibrium that the invisible hand leads them to, they just aren’t the equilibrium that maximize social </a:t>
            </a:r>
            <a:r>
              <a:rPr lang="en-US" dirty="0" smtClean="0"/>
              <a:t>welfare</a:t>
            </a:r>
          </a:p>
          <a:p>
            <a:pPr marL="640080" lvl="1" indent="-246888" fontAlgn="auto">
              <a:spcAft>
                <a:spcPts val="0"/>
              </a:spcAft>
              <a:buFont typeface="Wingdings 2"/>
              <a:buChar char=""/>
              <a:defRPr/>
            </a:pPr>
            <a:r>
              <a:rPr lang="en-US" dirty="0" smtClean="0"/>
              <a:t>Markets </a:t>
            </a:r>
            <a:r>
              <a:rPr lang="en-US" dirty="0"/>
              <a:t>with “market failures” also have stable equilibriums, though they also don’t maximize social welfare</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467544" y="404664"/>
            <a:ext cx="8229600" cy="1143000"/>
          </a:xfrm>
        </p:spPr>
        <p:txBody>
          <a:bodyPr/>
          <a:lstStyle/>
          <a:p>
            <a:r>
              <a:rPr lang="en-US" dirty="0" smtClean="0"/>
              <a:t>Economic models</a:t>
            </a:r>
          </a:p>
        </p:txBody>
      </p:sp>
      <p:sp>
        <p:nvSpPr>
          <p:cNvPr id="6" name="Content Placeholder 5"/>
          <p:cNvSpPr>
            <a:spLocks noGrp="1"/>
          </p:cNvSpPr>
          <p:nvPr>
            <p:ph idx="1"/>
          </p:nvPr>
        </p:nvSpPr>
        <p:spPr/>
        <p:txBody>
          <a:bodyPr>
            <a:normAutofit/>
          </a:bodyPr>
          <a:lstStyle/>
          <a:p>
            <a:pPr marL="0" indent="0" fontAlgn="auto">
              <a:spcAft>
                <a:spcPts val="0"/>
              </a:spcAft>
              <a:buClr>
                <a:schemeClr val="accent3"/>
              </a:buClr>
              <a:buFont typeface="Wingdings 2"/>
              <a:buNone/>
              <a:defRPr/>
            </a:pPr>
            <a:r>
              <a:rPr lang="en-US" b="1" dirty="0"/>
              <a:t>Always ask:</a:t>
            </a:r>
            <a:endParaRPr lang="en-US" dirty="0"/>
          </a:p>
          <a:p>
            <a:pPr marL="274320" indent="-274320" fontAlgn="auto">
              <a:spcAft>
                <a:spcPts val="0"/>
              </a:spcAft>
              <a:buClr>
                <a:schemeClr val="accent3"/>
              </a:buClr>
              <a:buFont typeface="Wingdings 2"/>
              <a:buChar char=""/>
              <a:defRPr/>
            </a:pPr>
            <a:r>
              <a:rPr lang="en-US" dirty="0"/>
              <a:t>What are the assumptions of the model</a:t>
            </a:r>
            <a:r>
              <a:rPr lang="en-US" dirty="0" smtClean="0"/>
              <a:t>?</a:t>
            </a:r>
          </a:p>
          <a:p>
            <a:pPr marL="0" indent="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How might the model </a:t>
            </a:r>
            <a:r>
              <a:rPr lang="en-US" dirty="0" smtClean="0"/>
              <a:t>perform </a:t>
            </a:r>
            <a:r>
              <a:rPr lang="en-US" dirty="0"/>
              <a:t>if the assumptions are </a:t>
            </a:r>
            <a:r>
              <a:rPr lang="en-US" dirty="0" smtClean="0"/>
              <a:t>changed?</a:t>
            </a:r>
            <a:endParaRPr lang="en-US" dirty="0"/>
          </a:p>
          <a:p>
            <a:pPr marL="0" indent="0" fontAlgn="auto">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04850"/>
            <a:ext cx="8229600" cy="895350"/>
          </a:xfrm>
        </p:spPr>
        <p:txBody>
          <a:bodyPr/>
          <a:lstStyle/>
          <a:p>
            <a:r>
              <a:rPr lang="en-US" sz="3800" dirty="0" smtClean="0"/>
              <a:t>The Perfectly Competitive Market Model</a:t>
            </a:r>
          </a:p>
        </p:txBody>
      </p:sp>
      <p:sp>
        <p:nvSpPr>
          <p:cNvPr id="3" name="Content Placeholder 2"/>
          <p:cNvSpPr>
            <a:spLocks noGrp="1"/>
          </p:cNvSpPr>
          <p:nvPr>
            <p:ph idx="1"/>
          </p:nvPr>
        </p:nvSpPr>
        <p:spPr/>
        <p:txBody>
          <a:bodyPr>
            <a:normAutofit fontScale="85000" lnSpcReduction="10000"/>
          </a:bodyPr>
          <a:lstStyle/>
          <a:p>
            <a:pPr marL="0" indent="0" fontAlgn="auto">
              <a:spcAft>
                <a:spcPts val="0"/>
              </a:spcAft>
              <a:buClr>
                <a:schemeClr val="accent3"/>
              </a:buClr>
              <a:buFont typeface="Wingdings 2"/>
              <a:buNone/>
              <a:defRPr/>
            </a:pPr>
            <a:r>
              <a:rPr lang="en-US" b="1" dirty="0"/>
              <a:t>Assumptions of Perfect Competition:</a:t>
            </a:r>
            <a:endParaRPr lang="en-US" dirty="0"/>
          </a:p>
          <a:p>
            <a:pPr marL="514350" indent="-514350" fontAlgn="auto">
              <a:spcAft>
                <a:spcPts val="0"/>
              </a:spcAft>
              <a:buClr>
                <a:schemeClr val="accent3"/>
              </a:buClr>
              <a:buFont typeface="+mj-lt"/>
              <a:buAutoNum type="arabicPeriod"/>
              <a:defRPr/>
            </a:pPr>
            <a:r>
              <a:rPr lang="en-US" dirty="0"/>
              <a:t>Large </a:t>
            </a:r>
            <a:r>
              <a:rPr lang="en-US" dirty="0" smtClean="0"/>
              <a:t>number </a:t>
            </a:r>
            <a:r>
              <a:rPr lang="en-US" dirty="0"/>
              <a:t>of buyers and sellers</a:t>
            </a:r>
          </a:p>
          <a:p>
            <a:pPr marL="514350" indent="-514350" fontAlgn="auto">
              <a:spcAft>
                <a:spcPts val="0"/>
              </a:spcAft>
              <a:buClr>
                <a:schemeClr val="accent3"/>
              </a:buClr>
              <a:buFont typeface="+mj-lt"/>
              <a:buAutoNum type="arabicPeriod"/>
              <a:defRPr/>
            </a:pPr>
            <a:r>
              <a:rPr lang="en-US" dirty="0"/>
              <a:t>Homogenous (undifferentiated) product</a:t>
            </a:r>
          </a:p>
          <a:p>
            <a:pPr marL="514350" indent="-514350" fontAlgn="auto">
              <a:spcAft>
                <a:spcPts val="0"/>
              </a:spcAft>
              <a:buClr>
                <a:schemeClr val="accent3"/>
              </a:buClr>
              <a:buFont typeface="+mj-lt"/>
              <a:buAutoNum type="arabicPeriod"/>
              <a:defRPr/>
            </a:pPr>
            <a:r>
              <a:rPr lang="en-US" dirty="0"/>
              <a:t>Perfect </a:t>
            </a:r>
            <a:r>
              <a:rPr lang="en-US" dirty="0" smtClean="0"/>
              <a:t>information</a:t>
            </a:r>
            <a:r>
              <a:rPr lang="en-US" dirty="0"/>
              <a:t>: all market participants know prices (input prices, output prices, </a:t>
            </a:r>
            <a:r>
              <a:rPr lang="en-US" dirty="0" smtClean="0"/>
              <a:t>etc.)</a:t>
            </a:r>
            <a:endParaRPr lang="en-US" dirty="0"/>
          </a:p>
          <a:p>
            <a:pPr marL="514350" indent="-514350" fontAlgn="auto">
              <a:spcAft>
                <a:spcPts val="0"/>
              </a:spcAft>
              <a:buClr>
                <a:schemeClr val="accent3"/>
              </a:buClr>
              <a:buFont typeface="+mj-lt"/>
              <a:buAutoNum type="arabicPeriod"/>
              <a:defRPr/>
            </a:pPr>
            <a:r>
              <a:rPr lang="en-US" dirty="0"/>
              <a:t>Equal access to inputs and technology</a:t>
            </a:r>
          </a:p>
          <a:p>
            <a:pPr marL="514350" indent="-514350" fontAlgn="auto">
              <a:spcAft>
                <a:spcPts val="0"/>
              </a:spcAft>
              <a:buClr>
                <a:schemeClr val="accent3"/>
              </a:buClr>
              <a:buFont typeface="+mj-lt"/>
              <a:buAutoNum type="arabicPeriod"/>
              <a:defRPr/>
            </a:pPr>
            <a:r>
              <a:rPr lang="en-US" dirty="0" smtClean="0"/>
              <a:t>Firms </a:t>
            </a:r>
            <a:r>
              <a:rPr lang="en-US" dirty="0"/>
              <a:t>are price takers (its actions cannot impact market price)</a:t>
            </a:r>
          </a:p>
          <a:p>
            <a:pPr marL="514350" indent="-514350" fontAlgn="auto">
              <a:spcAft>
                <a:spcPts val="0"/>
              </a:spcAft>
              <a:buClr>
                <a:schemeClr val="accent3"/>
              </a:buClr>
              <a:buFont typeface="+mj-lt"/>
              <a:buAutoNum type="arabicPeriod"/>
              <a:defRPr/>
            </a:pPr>
            <a:r>
              <a:rPr lang="en-US" dirty="0"/>
              <a:t>Transactions are costless</a:t>
            </a:r>
          </a:p>
          <a:p>
            <a:pPr marL="514350" indent="-514350" fontAlgn="auto">
              <a:spcAft>
                <a:spcPts val="0"/>
              </a:spcAft>
              <a:buClr>
                <a:schemeClr val="accent3"/>
              </a:buClr>
              <a:buFont typeface="+mj-lt"/>
              <a:buAutoNum type="arabicPeriod"/>
              <a:defRPr/>
            </a:pPr>
            <a:r>
              <a:rPr lang="en-US" dirty="0" smtClean="0"/>
              <a:t>Certainty</a:t>
            </a:r>
          </a:p>
          <a:p>
            <a:pPr marL="0" indent="0" fontAlgn="auto">
              <a:spcAft>
                <a:spcPts val="0"/>
              </a:spcAft>
              <a:buClr>
                <a:schemeClr val="accent3"/>
              </a:buClr>
              <a:buFont typeface="Wingdings 2"/>
              <a:buNone/>
              <a:defRPr/>
            </a:pPr>
            <a:endParaRPr lang="en-US" dirty="0" smtClean="0"/>
          </a:p>
          <a:p>
            <a:pPr marL="0" indent="0" fontAlgn="auto">
              <a:spcAft>
                <a:spcPts val="0"/>
              </a:spcAft>
              <a:buClr>
                <a:schemeClr val="accent3"/>
              </a:buClr>
              <a:buFont typeface="Wingdings 2"/>
              <a:buNone/>
              <a:defRPr/>
            </a:pPr>
            <a:r>
              <a:rPr lang="en-US" b="1" dirty="0"/>
              <a:t>Do all of these assumptions hold for high technology goods and services?</a:t>
            </a:r>
          </a:p>
          <a:p>
            <a:pPr marL="0" indent="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04850"/>
            <a:ext cx="8229600" cy="923950"/>
          </a:xfrm>
        </p:spPr>
        <p:txBody>
          <a:bodyPr/>
          <a:lstStyle/>
          <a:p>
            <a:r>
              <a:rPr lang="en-US" dirty="0" smtClean="0"/>
              <a:t>Perfect competition</a:t>
            </a:r>
          </a:p>
        </p:txBody>
      </p:sp>
      <p:sp>
        <p:nvSpPr>
          <p:cNvPr id="3" name="Content Placeholder 2"/>
          <p:cNvSpPr>
            <a:spLocks noGrp="1"/>
          </p:cNvSpPr>
          <p:nvPr>
            <p:ph idx="1"/>
          </p:nvPr>
        </p:nvSpPr>
        <p:spPr/>
        <p:txBody>
          <a:bodyPr>
            <a:normAutofit/>
          </a:bodyPr>
          <a:lstStyle/>
          <a:p>
            <a:pPr marL="0" indent="0" fontAlgn="auto">
              <a:spcAft>
                <a:spcPts val="0"/>
              </a:spcAft>
              <a:buClr>
                <a:schemeClr val="accent3"/>
              </a:buClr>
              <a:buNone/>
              <a:defRPr/>
            </a:pPr>
            <a:r>
              <a:rPr lang="en-US" b="1" dirty="0" smtClean="0"/>
              <a:t>Do all of </a:t>
            </a:r>
            <a:r>
              <a:rPr lang="en-US" b="1" dirty="0"/>
              <a:t>the </a:t>
            </a:r>
            <a:r>
              <a:rPr lang="en-US" b="1" i="1" dirty="0" smtClean="0"/>
              <a:t>perfect competition </a:t>
            </a:r>
            <a:r>
              <a:rPr lang="en-US" b="1" dirty="0" smtClean="0"/>
              <a:t>assumptions hold for high technology goods and services?</a:t>
            </a:r>
          </a:p>
          <a:p>
            <a:pPr marL="640080" lvl="1" indent="-246888" fontAlgn="auto">
              <a:spcAft>
                <a:spcPts val="0"/>
              </a:spcAft>
              <a:buFont typeface="Wingdings 2"/>
              <a:buChar char=""/>
              <a:defRPr/>
            </a:pPr>
            <a:r>
              <a:rPr lang="en-US" dirty="0" smtClean="0"/>
              <a:t>N</a:t>
            </a:r>
            <a:r>
              <a:rPr lang="en-US" dirty="0"/>
              <a:t>O</a:t>
            </a:r>
            <a:r>
              <a:rPr lang="en-US" dirty="0" smtClean="0"/>
              <a:t>, </a:t>
            </a:r>
            <a:r>
              <a:rPr lang="en-US" dirty="0"/>
              <a:t>but do all of them hold for </a:t>
            </a:r>
            <a:r>
              <a:rPr lang="en-US" i="1" dirty="0"/>
              <a:t>any</a:t>
            </a:r>
            <a:r>
              <a:rPr lang="en-US" dirty="0"/>
              <a:t> market? </a:t>
            </a:r>
            <a:r>
              <a:rPr lang="en-US" dirty="0" smtClean="0"/>
              <a:t>No!</a:t>
            </a:r>
          </a:p>
          <a:p>
            <a:pPr marL="393192" lvl="1" indent="0" fontAlgn="auto">
              <a:spcAft>
                <a:spcPts val="0"/>
              </a:spcAft>
              <a:buFont typeface="Wingdings 2"/>
              <a:buNone/>
              <a:defRPr/>
            </a:pPr>
            <a:endParaRPr lang="en-US" dirty="0" smtClean="0"/>
          </a:p>
          <a:p>
            <a:pPr marL="0" indent="0" fontAlgn="auto">
              <a:spcAft>
                <a:spcPts val="0"/>
              </a:spcAft>
              <a:buClr>
                <a:schemeClr val="accent3"/>
              </a:buClr>
              <a:buNone/>
              <a:defRPr/>
            </a:pPr>
            <a:r>
              <a:rPr lang="en-US" b="1" dirty="0"/>
              <a:t>Are models useful if they don’t perfectly model real life or if all of their assumptions don’t </a:t>
            </a:r>
            <a:r>
              <a:rPr lang="en-US" b="1" dirty="0" smtClean="0"/>
              <a:t>hold?</a:t>
            </a:r>
            <a:endParaRPr lang="en-US" dirty="0"/>
          </a:p>
          <a:p>
            <a:pPr marL="640080" lvl="1" indent="-246888" fontAlgn="auto">
              <a:spcAft>
                <a:spcPts val="0"/>
              </a:spcAft>
              <a:buFont typeface="Wingdings 2"/>
              <a:buChar char=""/>
              <a:defRPr/>
            </a:pPr>
            <a:r>
              <a:rPr lang="en-US" dirty="0" smtClean="0"/>
              <a:t>YES</a:t>
            </a:r>
            <a:r>
              <a:rPr lang="en-US" dirty="0"/>
              <a:t>, relevant conclusions and insights can still be drawn from </a:t>
            </a:r>
            <a:r>
              <a:rPr lang="en-US" dirty="0" smtClean="0"/>
              <a:t>models (once too </a:t>
            </a:r>
            <a:r>
              <a:rPr lang="en-US" dirty="0"/>
              <a:t>many of the assumptions are </a:t>
            </a:r>
            <a:r>
              <a:rPr lang="en-US" dirty="0" smtClean="0"/>
              <a:t>not violated). </a:t>
            </a:r>
            <a:r>
              <a:rPr lang="en-US" dirty="0"/>
              <a:t>The purpose of a model is to simplify the complicated real world to draw </a:t>
            </a:r>
            <a:r>
              <a:rPr lang="en-US" u="sng" dirty="0" smtClean="0"/>
              <a:t>insights</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04851"/>
            <a:ext cx="8229600" cy="563910"/>
          </a:xfrm>
        </p:spPr>
        <p:txBody>
          <a:bodyPr>
            <a:normAutofit fontScale="90000"/>
          </a:bodyPr>
          <a:lstStyle/>
          <a:p>
            <a:pPr fontAlgn="auto">
              <a:spcAft>
                <a:spcPts val="0"/>
              </a:spcAft>
              <a:defRPr/>
            </a:pPr>
            <a:r>
              <a:rPr lang="en-US" dirty="0" smtClean="0"/>
              <a:t>Assignments</a:t>
            </a:r>
          </a:p>
        </p:txBody>
      </p:sp>
      <p:sp>
        <p:nvSpPr>
          <p:cNvPr id="20483" name="Rectangle 3"/>
          <p:cNvSpPr>
            <a:spLocks noGrp="1" noChangeArrowheads="1"/>
          </p:cNvSpPr>
          <p:nvPr>
            <p:ph idx="1"/>
          </p:nvPr>
        </p:nvSpPr>
        <p:spPr>
          <a:xfrm>
            <a:off x="457200" y="1556793"/>
            <a:ext cx="8229600" cy="4767808"/>
          </a:xfrm>
        </p:spPr>
        <p:txBody>
          <a:bodyPr/>
          <a:lstStyle/>
          <a:p>
            <a:r>
              <a:rPr lang="en-GB" dirty="0" smtClean="0"/>
              <a:t>For </a:t>
            </a:r>
            <a:r>
              <a:rPr lang="en-GB" dirty="0"/>
              <a:t>n</a:t>
            </a:r>
            <a:r>
              <a:rPr lang="en-GB" dirty="0" smtClean="0"/>
              <a:t>ext Friday, read </a:t>
            </a:r>
            <a:r>
              <a:rPr lang="en-GB" dirty="0" err="1" smtClean="0"/>
              <a:t>Greenhalgh</a:t>
            </a:r>
            <a:r>
              <a:rPr lang="en-GB" dirty="0" smtClean="0"/>
              <a:t> Chapter 1</a:t>
            </a:r>
          </a:p>
          <a:p>
            <a:r>
              <a:rPr lang="en-GB" dirty="0" smtClean="0"/>
              <a:t>Homework will be posted later today</a:t>
            </a:r>
          </a:p>
          <a:p>
            <a:r>
              <a:rPr lang="en-GB" dirty="0" smtClean="0"/>
              <a:t>Additional readings for next week will be posted over the weekend</a:t>
            </a:r>
          </a:p>
          <a:p>
            <a:r>
              <a:rPr lang="en-GB" dirty="0" smtClean="0"/>
              <a:t>First group presentation next Friday!</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792088"/>
          </a:xfrm>
        </p:spPr>
        <p:txBody>
          <a:bodyPr/>
          <a:lstStyle/>
          <a:p>
            <a:r>
              <a:rPr lang="en-GB" sz="4000" dirty="0"/>
              <a:t>Some key </a:t>
            </a:r>
            <a:r>
              <a:rPr lang="en-GB" sz="4000" dirty="0" smtClean="0"/>
              <a:t>questions</a:t>
            </a:r>
            <a:endParaRPr lang="en-US" sz="4000" dirty="0"/>
          </a:p>
        </p:txBody>
      </p:sp>
      <p:sp>
        <p:nvSpPr>
          <p:cNvPr id="3" name="Content Placeholder 2"/>
          <p:cNvSpPr>
            <a:spLocks noGrp="1"/>
          </p:cNvSpPr>
          <p:nvPr>
            <p:ph idx="1"/>
          </p:nvPr>
        </p:nvSpPr>
        <p:spPr>
          <a:xfrm>
            <a:off x="467544" y="1628800"/>
            <a:ext cx="8229600" cy="4677469"/>
          </a:xfrm>
        </p:spPr>
        <p:txBody>
          <a:bodyPr/>
          <a:lstStyle/>
          <a:p>
            <a:r>
              <a:rPr lang="en-GB" dirty="0" smtClean="0"/>
              <a:t>What </a:t>
            </a:r>
            <a:r>
              <a:rPr lang="en-GB" dirty="0"/>
              <a:t>drives innovation?</a:t>
            </a:r>
          </a:p>
          <a:p>
            <a:r>
              <a:rPr lang="en-GB" dirty="0"/>
              <a:t>How does intellectual property influence innovation?</a:t>
            </a:r>
          </a:p>
          <a:p>
            <a:r>
              <a:rPr lang="en-GB" dirty="0"/>
              <a:t>Which economic systems and market structures yield more or better innovations</a:t>
            </a:r>
            <a:r>
              <a:rPr lang="en-GB" dirty="0" smtClean="0"/>
              <a:t>?</a:t>
            </a:r>
          </a:p>
          <a:p>
            <a:r>
              <a:rPr lang="en-GB" dirty="0" smtClean="0"/>
              <a:t>Does innovation replace jobs and lead to higher unemployment?</a:t>
            </a:r>
            <a:endParaRPr lang="en-GB" dirty="0"/>
          </a:p>
          <a:p>
            <a:r>
              <a:rPr lang="en-GB" dirty="0"/>
              <a:t>What role does innovation play in the wealth or poverty of a nation?</a:t>
            </a:r>
          </a:p>
          <a:p>
            <a:r>
              <a:rPr lang="en-GB" dirty="0"/>
              <a:t>Is economic regulation good or bad for innovation</a:t>
            </a:r>
            <a:r>
              <a:rPr lang="en-GB" dirty="0" smtClean="0"/>
              <a:t>?</a:t>
            </a:r>
            <a:endParaRPr lang="en-GB" dirty="0"/>
          </a:p>
        </p:txBody>
      </p:sp>
    </p:spTree>
    <p:extLst>
      <p:ext uri="{BB962C8B-B14F-4D97-AF65-F5344CB8AC3E}">
        <p14:creationId xmlns:p14="http://schemas.microsoft.com/office/powerpoint/2010/main" val="1673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04850"/>
            <a:ext cx="8229600" cy="779463"/>
          </a:xfrm>
        </p:spPr>
        <p:txBody>
          <a:bodyPr/>
          <a:lstStyle/>
          <a:p>
            <a:r>
              <a:rPr lang="en-GB" sz="4000" smtClean="0"/>
              <a:t>What is the ‘economics of innovation’?</a:t>
            </a:r>
          </a:p>
        </p:txBody>
      </p:sp>
      <p:sp>
        <p:nvSpPr>
          <p:cNvPr id="90115" name="Rectangle 3"/>
          <p:cNvSpPr>
            <a:spLocks noGrp="1" noChangeArrowheads="1"/>
          </p:cNvSpPr>
          <p:nvPr>
            <p:ph idx="1"/>
          </p:nvPr>
        </p:nvSpPr>
        <p:spPr>
          <a:xfrm>
            <a:off x="457200" y="1557338"/>
            <a:ext cx="8229600" cy="4767262"/>
          </a:xfrm>
        </p:spPr>
        <p:txBody>
          <a:bodyPr/>
          <a:lstStyle/>
          <a:p>
            <a:r>
              <a:rPr lang="en-GB" b="1" smtClean="0"/>
              <a:t>Microeconomics</a:t>
            </a:r>
            <a:r>
              <a:rPr lang="en-GB" smtClean="0"/>
              <a:t> – understanding processes, including how incentives affect firms</a:t>
            </a:r>
          </a:p>
          <a:p>
            <a:r>
              <a:rPr lang="en-GB" b="1" smtClean="0"/>
              <a:t>Macroeconomics</a:t>
            </a:r>
            <a:r>
              <a:rPr lang="en-GB" smtClean="0"/>
              <a:t> – ‘innovation’ drives economic growth.. and economic growth drives living standards, environmental, political… </a:t>
            </a:r>
          </a:p>
          <a:p>
            <a:r>
              <a:rPr lang="en-GB" b="1" smtClean="0"/>
              <a:t>Economic Policy </a:t>
            </a:r>
            <a:r>
              <a:rPr lang="en-GB" smtClean="0"/>
              <a:t>– are there market failures in the innovation process and what, if anything, should the government do?</a:t>
            </a:r>
          </a:p>
          <a:p>
            <a:r>
              <a:rPr lang="en-GB" b="1" smtClean="0"/>
              <a:t>Business Strategy </a:t>
            </a:r>
            <a:r>
              <a:rPr lang="en-GB" smtClean="0"/>
              <a:t>– this is not a course on advising firms how to innovate, but does include some insight into this</a:t>
            </a:r>
          </a:p>
          <a:p>
            <a:endParaRPr lang="en-GB"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850"/>
            <a:ext cx="8229600" cy="635918"/>
          </a:xfrm>
        </p:spPr>
        <p:txBody>
          <a:bodyPr/>
          <a:lstStyle/>
          <a:p>
            <a:r>
              <a:rPr lang="en-GB" dirty="0" smtClean="0"/>
              <a:t>Invention</a:t>
            </a:r>
            <a:r>
              <a:rPr lang="en-GB" dirty="0"/>
              <a:t> </a:t>
            </a:r>
            <a:r>
              <a:rPr lang="en-GB" dirty="0" smtClean="0"/>
              <a:t>and innovation</a:t>
            </a:r>
          </a:p>
        </p:txBody>
      </p:sp>
      <p:sp>
        <p:nvSpPr>
          <p:cNvPr id="21507" name="Rectangle 3"/>
          <p:cNvSpPr>
            <a:spLocks noGrp="1" noChangeArrowheads="1"/>
          </p:cNvSpPr>
          <p:nvPr>
            <p:ph idx="1"/>
          </p:nvPr>
        </p:nvSpPr>
        <p:spPr>
          <a:xfrm>
            <a:off x="467544" y="1340768"/>
            <a:ext cx="5951063" cy="4983832"/>
          </a:xfrm>
        </p:spPr>
        <p:txBody>
          <a:bodyPr>
            <a:normAutofit/>
          </a:bodyPr>
          <a:lstStyle/>
          <a:p>
            <a:pPr marL="0" indent="0" fontAlgn="auto">
              <a:spcAft>
                <a:spcPts val="0"/>
              </a:spcAft>
              <a:buClr>
                <a:schemeClr val="accent3"/>
              </a:buClr>
              <a:buFont typeface="Wingdings 2"/>
              <a:buNone/>
              <a:defRPr/>
            </a:pPr>
            <a:r>
              <a:rPr lang="en-GB" b="1" dirty="0" smtClean="0"/>
              <a:t>What do we mean by invention</a:t>
            </a:r>
            <a:r>
              <a:rPr lang="en-GB" b="1" dirty="0"/>
              <a:t> </a:t>
            </a:r>
            <a:r>
              <a:rPr lang="en-GB" b="1" dirty="0" smtClean="0"/>
              <a:t>and innovation?</a:t>
            </a:r>
          </a:p>
          <a:p>
            <a:pPr marL="274320" indent="-274320" fontAlgn="auto">
              <a:spcAft>
                <a:spcPts val="0"/>
              </a:spcAft>
              <a:buClr>
                <a:schemeClr val="accent3"/>
              </a:buClr>
              <a:buFont typeface="Wingdings 2"/>
              <a:buChar char=""/>
              <a:defRPr/>
            </a:pPr>
            <a:r>
              <a:rPr lang="en-GB" b="1" dirty="0" smtClean="0"/>
              <a:t>Invention: </a:t>
            </a:r>
            <a:r>
              <a:rPr lang="en-GB" dirty="0" smtClean="0"/>
              <a:t>creation of an idea to do or make something (profitability not yet verified)</a:t>
            </a:r>
          </a:p>
          <a:p>
            <a:pPr marL="274320" indent="-274320" fontAlgn="auto">
              <a:spcAft>
                <a:spcPts val="0"/>
              </a:spcAft>
              <a:buClr>
                <a:schemeClr val="accent3"/>
              </a:buClr>
              <a:buFont typeface="Wingdings 2"/>
              <a:buChar char=""/>
              <a:defRPr/>
            </a:pPr>
            <a:endParaRPr lang="en-GB" dirty="0"/>
          </a:p>
          <a:p>
            <a:pPr marL="274320" indent="-274320" fontAlgn="auto">
              <a:spcAft>
                <a:spcPts val="0"/>
              </a:spcAft>
              <a:buClr>
                <a:schemeClr val="accent3"/>
              </a:buClr>
              <a:buFont typeface="Wingdings 2"/>
              <a:buChar char=""/>
              <a:defRPr/>
            </a:pPr>
            <a:endParaRPr lang="en-GB" dirty="0" smtClean="0"/>
          </a:p>
          <a:p>
            <a:pPr marL="274320" indent="-274320" fontAlgn="auto">
              <a:spcAft>
                <a:spcPts val="0"/>
              </a:spcAft>
              <a:buClr>
                <a:schemeClr val="accent3"/>
              </a:buClr>
              <a:buFont typeface="Wingdings 2"/>
              <a:buChar char=""/>
              <a:defRPr/>
            </a:pPr>
            <a:r>
              <a:rPr lang="en-GB" b="1" dirty="0" smtClean="0"/>
              <a:t>Innovation: </a:t>
            </a:r>
            <a:r>
              <a:rPr lang="en-GB" dirty="0" smtClean="0"/>
              <a:t>new product/ process commercially valuable , </a:t>
            </a:r>
            <a:r>
              <a:rPr lang="es-ES" dirty="0" smtClean="0"/>
              <a:t>i.e. </a:t>
            </a:r>
            <a:r>
              <a:rPr lang="en-GB" dirty="0" smtClean="0"/>
              <a:t>successfully developed inventions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1916832"/>
            <a:ext cx="2513079" cy="23762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4862708"/>
            <a:ext cx="3076542" cy="179465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04850"/>
            <a:ext cx="8229600" cy="708025"/>
          </a:xfrm>
        </p:spPr>
        <p:txBody>
          <a:bodyPr>
            <a:normAutofit fontScale="90000"/>
          </a:bodyPr>
          <a:lstStyle/>
          <a:p>
            <a:pPr fontAlgn="auto">
              <a:spcAft>
                <a:spcPts val="0"/>
              </a:spcAft>
              <a:defRPr/>
            </a:pPr>
            <a:r>
              <a:rPr lang="en-GB" dirty="0" smtClean="0"/>
              <a:t>Definition of innovation</a:t>
            </a:r>
          </a:p>
        </p:txBody>
      </p:sp>
      <p:sp>
        <p:nvSpPr>
          <p:cNvPr id="14339" name="Content Placeholder 2"/>
          <p:cNvSpPr>
            <a:spLocks noGrp="1"/>
          </p:cNvSpPr>
          <p:nvPr>
            <p:ph idx="1"/>
          </p:nvPr>
        </p:nvSpPr>
        <p:spPr>
          <a:xfrm>
            <a:off x="457200" y="1412875"/>
            <a:ext cx="8229600" cy="4911725"/>
          </a:xfrm>
        </p:spPr>
        <p:txBody>
          <a:bodyPr/>
          <a:lstStyle/>
          <a:p>
            <a:r>
              <a:rPr lang="en-GB" b="1" dirty="0" smtClean="0"/>
              <a:t>Basic definition</a:t>
            </a:r>
          </a:p>
          <a:p>
            <a:pPr lvl="1"/>
            <a:r>
              <a:rPr lang="en-GB" dirty="0" smtClean="0"/>
              <a:t>Introduction of new ideas that </a:t>
            </a:r>
            <a:r>
              <a:rPr lang="en-GB" b="1" dirty="0" smtClean="0"/>
              <a:t>add ‘value’ </a:t>
            </a:r>
            <a:r>
              <a:rPr lang="en-GB" dirty="0" smtClean="0"/>
              <a:t>to a firm’s activities</a:t>
            </a:r>
          </a:p>
          <a:p>
            <a:r>
              <a:rPr lang="en-US" b="1" dirty="0" smtClean="0"/>
              <a:t>OECD The Oslo Manual (1997, p.28)</a:t>
            </a:r>
            <a:endParaRPr lang="en-GB" b="1" dirty="0" smtClean="0"/>
          </a:p>
          <a:p>
            <a:pPr lvl="1"/>
            <a:r>
              <a:rPr lang="en-US" dirty="0" smtClean="0"/>
              <a:t>introduction of a </a:t>
            </a:r>
            <a:r>
              <a:rPr lang="en-US" b="1" dirty="0" smtClean="0"/>
              <a:t>new product </a:t>
            </a:r>
            <a:r>
              <a:rPr lang="en-US" dirty="0" smtClean="0"/>
              <a:t>or a qualitative change in an existing product</a:t>
            </a:r>
            <a:endParaRPr lang="en-GB" dirty="0" smtClean="0"/>
          </a:p>
          <a:p>
            <a:pPr lvl="1"/>
            <a:r>
              <a:rPr lang="en-US" b="1" dirty="0" smtClean="0"/>
              <a:t>process innovation </a:t>
            </a:r>
            <a:r>
              <a:rPr lang="en-US" dirty="0" smtClean="0"/>
              <a:t>new to an industry</a:t>
            </a:r>
            <a:endParaRPr lang="en-GB" dirty="0" smtClean="0"/>
          </a:p>
          <a:p>
            <a:pPr lvl="1"/>
            <a:r>
              <a:rPr lang="en-US" dirty="0" smtClean="0"/>
              <a:t>the opening of a new market</a:t>
            </a:r>
            <a:endParaRPr lang="en-GB" dirty="0" smtClean="0"/>
          </a:p>
          <a:p>
            <a:pPr lvl="1"/>
            <a:r>
              <a:rPr lang="en-US" dirty="0" smtClean="0"/>
              <a:t>development of new sources of supply for raw materials or other inputs</a:t>
            </a:r>
            <a:endParaRPr lang="en-GB" dirty="0" smtClean="0"/>
          </a:p>
          <a:p>
            <a:pPr lvl="1"/>
            <a:r>
              <a:rPr lang="en-US" dirty="0" smtClean="0"/>
              <a:t>changes in industrial organization</a:t>
            </a:r>
            <a:endParaRPr lang="en-GB" dirty="0" smtClean="0"/>
          </a:p>
          <a:p>
            <a:endParaRPr lang="en-GB"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04850"/>
            <a:ext cx="8229600" cy="708025"/>
          </a:xfrm>
        </p:spPr>
        <p:txBody>
          <a:bodyPr>
            <a:normAutofit fontScale="90000"/>
          </a:bodyPr>
          <a:lstStyle/>
          <a:p>
            <a:pPr fontAlgn="auto">
              <a:spcAft>
                <a:spcPts val="0"/>
              </a:spcAft>
              <a:defRPr/>
            </a:pPr>
            <a:r>
              <a:rPr lang="en-GB" dirty="0" smtClean="0"/>
              <a:t>Innovation and business</a:t>
            </a:r>
          </a:p>
        </p:txBody>
      </p:sp>
      <p:sp>
        <p:nvSpPr>
          <p:cNvPr id="18435" name="Rectangle 3"/>
          <p:cNvSpPr>
            <a:spLocks noGrp="1" noChangeArrowheads="1"/>
          </p:cNvSpPr>
          <p:nvPr>
            <p:ph idx="1"/>
          </p:nvPr>
        </p:nvSpPr>
        <p:spPr>
          <a:xfrm>
            <a:off x="457200" y="1484313"/>
            <a:ext cx="8229600" cy="4840287"/>
          </a:xfrm>
        </p:spPr>
        <p:txBody>
          <a:bodyPr/>
          <a:lstStyle/>
          <a:p>
            <a:pPr marL="0" indent="0">
              <a:buFont typeface="Wingdings 2" pitchFamily="18" charset="2"/>
              <a:buNone/>
            </a:pPr>
            <a:r>
              <a:rPr lang="en-US" b="1" smtClean="0"/>
              <a:t>"Business has only two functions, innovation and marketing."  </a:t>
            </a:r>
            <a:r>
              <a:rPr lang="en-US" smtClean="0"/>
              <a:t>- Peter F. Drucker (management consultant) </a:t>
            </a:r>
          </a:p>
          <a:p>
            <a:pPr marL="0" indent="0">
              <a:buFont typeface="Wingdings 2" pitchFamily="18" charset="2"/>
              <a:buNone/>
            </a:pPr>
            <a:endParaRPr lang="en-GB" smtClean="0"/>
          </a:p>
          <a:p>
            <a:pPr marL="0" indent="0">
              <a:buFont typeface="Wingdings 2" pitchFamily="18" charset="2"/>
              <a:buNone/>
            </a:pPr>
            <a:r>
              <a:rPr lang="en-US" b="1" smtClean="0"/>
              <a:t>“Creativity is thinking up new things. Innovation  is doing new things.” </a:t>
            </a:r>
            <a:r>
              <a:rPr lang="en-US" smtClean="0"/>
              <a:t>- Theodore Levitt (management guru) </a:t>
            </a:r>
          </a:p>
          <a:p>
            <a:pPr marL="0" indent="0">
              <a:buFont typeface="Wingdings 2" pitchFamily="18" charset="2"/>
              <a:buNone/>
            </a:pPr>
            <a:endParaRPr lang="en-US" smtClean="0"/>
          </a:p>
          <a:p>
            <a:pPr marL="0" indent="0">
              <a:buFont typeface="Wingdings 2" pitchFamily="18" charset="2"/>
              <a:buNone/>
            </a:pPr>
            <a:r>
              <a:rPr lang="en-US" b="1" smtClean="0"/>
              <a:t>“Innovation distinguishes between a leader and a follower.” </a:t>
            </a:r>
            <a:r>
              <a:rPr lang="en-US" smtClean="0"/>
              <a:t>- Steve Jobs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708688"/>
          </a:xfrm>
        </p:spPr>
        <p:txBody>
          <a:bodyPr/>
          <a:lstStyle/>
          <a:p>
            <a:r>
              <a:rPr lang="en-US" sz="3600" dirty="0"/>
              <a:t>Steve the Inventor and Steve the innovator</a:t>
            </a:r>
          </a:p>
        </p:txBody>
      </p:sp>
      <p:sp>
        <p:nvSpPr>
          <p:cNvPr id="3" name="Text Placeholder 2"/>
          <p:cNvSpPr>
            <a:spLocks noGrp="1"/>
          </p:cNvSpPr>
          <p:nvPr>
            <p:ph type="body" idx="1"/>
          </p:nvPr>
        </p:nvSpPr>
        <p:spPr>
          <a:xfrm>
            <a:off x="467544" y="5013176"/>
            <a:ext cx="4040188" cy="925680"/>
          </a:xfrm>
        </p:spPr>
        <p:txBody>
          <a:bodyPr/>
          <a:lstStyle/>
          <a:p>
            <a:r>
              <a:rPr lang="en-US" sz="1800" b="0" dirty="0">
                <a:solidFill>
                  <a:schemeClr val="tx1"/>
                </a:solidFill>
              </a:rPr>
              <a:t>"In the end, I hope there’s a little note somewhere that says I designed a good computer</a:t>
            </a:r>
            <a:r>
              <a:rPr lang="en-US" sz="1800" b="0" dirty="0" smtClean="0">
                <a:solidFill>
                  <a:schemeClr val="tx1"/>
                </a:solidFill>
              </a:rPr>
              <a:t>.“ - Steve </a:t>
            </a:r>
            <a:r>
              <a:rPr lang="en-US" sz="1800" b="0" dirty="0">
                <a:solidFill>
                  <a:schemeClr val="tx1"/>
                </a:solidFill>
              </a:rPr>
              <a:t>Wozniak</a:t>
            </a:r>
          </a:p>
        </p:txBody>
      </p:sp>
      <p:sp>
        <p:nvSpPr>
          <p:cNvPr id="4" name="Text Placeholder 3"/>
          <p:cNvSpPr>
            <a:spLocks noGrp="1"/>
          </p:cNvSpPr>
          <p:nvPr>
            <p:ph type="body" sz="half" idx="3"/>
          </p:nvPr>
        </p:nvSpPr>
        <p:spPr>
          <a:xfrm>
            <a:off x="4860032" y="2132856"/>
            <a:ext cx="4041775" cy="654843"/>
          </a:xfrm>
        </p:spPr>
        <p:txBody>
          <a:bodyPr/>
          <a:lstStyle/>
          <a:p>
            <a:r>
              <a:rPr lang="en-US" sz="1800" b="0" dirty="0">
                <a:solidFill>
                  <a:schemeClr val="tx1"/>
                </a:solidFill>
              </a:rPr>
              <a:t>“Innovation has nothing to do with how many R&amp;D dollars you have. When Apple came up with the Mac, IBM was spending at least 100 times more on R&amp;D. It’s not about money. It’s about the people you have, how you’re led, and how much you get it</a:t>
            </a:r>
            <a:r>
              <a:rPr lang="en-US" sz="1800" b="0" dirty="0" smtClean="0">
                <a:solidFill>
                  <a:schemeClr val="tx1"/>
                </a:solidFill>
              </a:rPr>
              <a:t>.” – Steve Jobs</a:t>
            </a:r>
            <a:endParaRPr lang="en-US" sz="1800" b="0" dirty="0">
              <a:solidFill>
                <a:schemeClr val="tx1"/>
              </a:solidFill>
            </a:endParaRPr>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95536" y="2204864"/>
            <a:ext cx="4040188" cy="2329624"/>
          </a:xfrm>
          <a:prstGeom prst="rect">
            <a:avLst/>
          </a:prstGeom>
        </p:spPr>
      </p:pic>
      <p:pic>
        <p:nvPicPr>
          <p:cNvPr id="8"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60032" y="3645024"/>
            <a:ext cx="3672408" cy="2745959"/>
          </a:xfrm>
        </p:spPr>
      </p:pic>
    </p:spTree>
    <p:extLst>
      <p:ext uri="{BB962C8B-B14F-4D97-AF65-F5344CB8AC3E}">
        <p14:creationId xmlns:p14="http://schemas.microsoft.com/office/powerpoint/2010/main" val="3851687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8313" y="333375"/>
            <a:ext cx="8229600" cy="1143000"/>
          </a:xfrm>
        </p:spPr>
        <p:txBody>
          <a:bodyPr/>
          <a:lstStyle/>
          <a:p>
            <a:r>
              <a:rPr lang="en-GB" smtClean="0"/>
              <a:t>Defining an innovation</a:t>
            </a:r>
          </a:p>
        </p:txBody>
      </p:sp>
      <p:sp>
        <p:nvSpPr>
          <p:cNvPr id="20483" name="Content Placeholder 2"/>
          <p:cNvSpPr>
            <a:spLocks noGrp="1"/>
          </p:cNvSpPr>
          <p:nvPr>
            <p:ph idx="1"/>
          </p:nvPr>
        </p:nvSpPr>
        <p:spPr>
          <a:xfrm>
            <a:off x="457200" y="1557338"/>
            <a:ext cx="8229600" cy="4767262"/>
          </a:xfrm>
        </p:spPr>
        <p:txBody>
          <a:bodyPr>
            <a:normAutofit/>
          </a:bodyPr>
          <a:lstStyle/>
          <a:p>
            <a:pPr marL="0" indent="0" fontAlgn="auto">
              <a:spcAft>
                <a:spcPts val="0"/>
              </a:spcAft>
              <a:buClr>
                <a:schemeClr val="accent3"/>
              </a:buClr>
              <a:buNone/>
              <a:defRPr/>
            </a:pPr>
            <a:r>
              <a:rPr lang="en-GB" b="1" dirty="0" smtClean="0"/>
              <a:t>Can be defined as new to</a:t>
            </a:r>
          </a:p>
          <a:p>
            <a:pPr marL="640080" lvl="1" indent="-246888" fontAlgn="auto">
              <a:spcAft>
                <a:spcPts val="0"/>
              </a:spcAft>
              <a:buFont typeface="Wingdings 2"/>
              <a:buChar char=""/>
              <a:defRPr/>
            </a:pPr>
            <a:r>
              <a:rPr lang="en-GB" dirty="0" smtClean="0"/>
              <a:t>Firm</a:t>
            </a:r>
          </a:p>
          <a:p>
            <a:pPr marL="640080" lvl="1" indent="-246888" fontAlgn="auto">
              <a:spcAft>
                <a:spcPts val="0"/>
              </a:spcAft>
              <a:buFont typeface="Wingdings 2"/>
              <a:buChar char=""/>
              <a:defRPr/>
            </a:pPr>
            <a:r>
              <a:rPr lang="en-GB" dirty="0" smtClean="0"/>
              <a:t>Market (industry)</a:t>
            </a:r>
          </a:p>
          <a:p>
            <a:pPr marL="640080" lvl="1" indent="-246888" fontAlgn="auto">
              <a:spcAft>
                <a:spcPts val="0"/>
              </a:spcAft>
              <a:buFont typeface="Wingdings 2"/>
              <a:buChar char=""/>
              <a:defRPr/>
            </a:pPr>
            <a:r>
              <a:rPr lang="en-GB" dirty="0" smtClean="0"/>
              <a:t>World</a:t>
            </a:r>
          </a:p>
          <a:p>
            <a:pPr marL="393192" lvl="1" indent="0" fontAlgn="auto">
              <a:spcAft>
                <a:spcPts val="0"/>
              </a:spcAft>
              <a:buFont typeface="Wingdings 2"/>
              <a:buNone/>
              <a:defRPr/>
            </a:pPr>
            <a:endParaRPr lang="en-GB" dirty="0" smtClean="0"/>
          </a:p>
          <a:p>
            <a:pPr marL="0" indent="0" fontAlgn="auto">
              <a:spcAft>
                <a:spcPts val="0"/>
              </a:spcAft>
              <a:buClr>
                <a:schemeClr val="accent3"/>
              </a:buClr>
              <a:buNone/>
              <a:defRPr/>
            </a:pPr>
            <a:r>
              <a:rPr lang="en-GB" b="1" dirty="0" smtClean="0"/>
              <a:t>Radical vs. incremental innovation</a:t>
            </a:r>
          </a:p>
          <a:p>
            <a:pPr marL="640080" lvl="1" indent="-246888" fontAlgn="auto">
              <a:spcAft>
                <a:spcPts val="0"/>
              </a:spcAft>
              <a:buFont typeface="Wingdings 2"/>
              <a:buChar char=""/>
              <a:defRPr/>
            </a:pPr>
            <a:r>
              <a:rPr lang="en-GB" dirty="0" smtClean="0"/>
              <a:t>Radical (steam, internal combustion engine, computers, internet)</a:t>
            </a:r>
          </a:p>
          <a:p>
            <a:pPr marL="640080" lvl="1" indent="-246888" fontAlgn="auto">
              <a:spcAft>
                <a:spcPts val="0"/>
              </a:spcAft>
              <a:buFont typeface="Wingdings 2"/>
              <a:buChar char=""/>
              <a:defRPr/>
            </a:pPr>
            <a:r>
              <a:rPr lang="en-GB" dirty="0" smtClean="0"/>
              <a:t>Incremental (constant improvements, e.g., faster computer, better cell phone)</a:t>
            </a:r>
          </a:p>
          <a:p>
            <a:pPr marL="640080" lvl="1" indent="-246888" fontAlgn="auto">
              <a:spcAft>
                <a:spcPts val="0"/>
              </a:spcAft>
              <a:buFont typeface="Wingdings 2"/>
              <a:buChar char=""/>
              <a:defRPr/>
            </a:pPr>
            <a:r>
              <a:rPr lang="en-GB" dirty="0" smtClean="0"/>
              <a:t>Both important in driving economic growth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2350</TotalTime>
  <Words>1182</Words>
  <Application>Microsoft Office PowerPoint</Application>
  <PresentationFormat>On-screen Show (4:3)</PresentationFormat>
  <Paragraphs>165</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EBGN 320 – Economics and Technology</vt:lpstr>
      <vt:lpstr>What is this course about?</vt:lpstr>
      <vt:lpstr>Some key questions</vt:lpstr>
      <vt:lpstr>What is the ‘economics of innovation’?</vt:lpstr>
      <vt:lpstr>Invention and innovation</vt:lpstr>
      <vt:lpstr>Definition of innovation</vt:lpstr>
      <vt:lpstr>Innovation and business</vt:lpstr>
      <vt:lpstr>Steve the Inventor and Steve the innovator</vt:lpstr>
      <vt:lpstr>Defining an innovation</vt:lpstr>
      <vt:lpstr>Product and process innovations</vt:lpstr>
      <vt:lpstr>The innovation process</vt:lpstr>
      <vt:lpstr>Role of technology</vt:lpstr>
      <vt:lpstr>Production function</vt:lpstr>
      <vt:lpstr>What do we see in the real world?</vt:lpstr>
      <vt:lpstr>Production function example</vt:lpstr>
      <vt:lpstr>What is “A”?  </vt:lpstr>
      <vt:lpstr>Why is productivity increasing over time?</vt:lpstr>
      <vt:lpstr>Microeconomics review</vt:lpstr>
      <vt:lpstr>The Invisible Hand</vt:lpstr>
      <vt:lpstr>The Invisible Hand</vt:lpstr>
      <vt:lpstr>Economic models</vt:lpstr>
      <vt:lpstr>The Perfectly Competitive Market Model</vt:lpstr>
      <vt:lpstr>Perfect competition</vt:lpstr>
      <vt:lpstr>Assignments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BS3355</dc:title>
  <dc:creator>Mark Rogers</dc:creator>
  <cp:lastModifiedBy>Donal</cp:lastModifiedBy>
  <cp:revision>100</cp:revision>
  <cp:lastPrinted>2012-08-24T14:30:35Z</cp:lastPrinted>
  <dcterms:created xsi:type="dcterms:W3CDTF">2005-10-01T17:18:05Z</dcterms:created>
  <dcterms:modified xsi:type="dcterms:W3CDTF">2013-01-11T20:50:31Z</dcterms:modified>
</cp:coreProperties>
</file>