
<file path=[Content_Types].xml><?xml version="1.0" encoding="utf-8"?>
<Types xmlns="http://schemas.openxmlformats.org/package/2006/content-types">
  <Override PartName="/_rels/.rels" ContentType="application/vnd.openxmlformats-package.relationships+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5.png" ContentType="image/png"/>
  <Override PartName="/ppt/media/image4.png" ContentType="image/png"/>
  <Override PartName="/ppt/media/image3.jpeg" ContentType="image/jpeg"/>
  <Override PartName="/ppt/media/image2.gif" ContentType="image/gif"/>
  <Override PartName="/ppt/media/image6.png" ContentType="image/png"/>
  <Override PartName="/ppt/media/image1.jpeg" ContentType="image/jpeg"/>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21.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8.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7.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1"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32"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4"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35"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36"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37"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40"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1"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3"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5"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56"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1"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62"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4"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65"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66"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8"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9"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70"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2"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73"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5"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76"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77"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78"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81"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8"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0"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2"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93"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98"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99"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1"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02"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03"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5"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06"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07"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9"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110"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2"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13"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14"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115"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18"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5"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0"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21"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3"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24"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5"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8"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9"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9360" y="-7200"/>
            <a:ext cx="9162720" cy="1041120"/>
          </a:xfrm>
          <a:prstGeom prst="rect">
            <a:avLst>
              <a:gd fmla="val 0" name="adj1"/>
              <a:gd fmla="val 0" name="adj2"/>
              <a:gd fmla="val 0" name="adj3"/>
              <a:gd fmla="val 0" name="adj4"/>
              <a:gd fmla="val 0" name="adj5"/>
              <a:gd fmla="val 0" name="adj6"/>
              <a:gd fmla="val 0" name="adj7"/>
              <a:gd fmla="val 0" name="adj8"/>
            </a:avLst>
          </a:prstGeom>
          <a:gradFill>
            <a:gsLst>
              <a:gs pos="0">
                <a:srgbClr val="0074a0"/>
              </a:gs>
              <a:gs pos="100000">
                <a:srgbClr val="00c4cd"/>
              </a:gs>
            </a:gsLst>
            <a:lin ang="5400000"/>
          </a:gradFill>
        </p:spPr>
      </p:sp>
      <p:sp>
        <p:nvSpPr>
          <p:cNvPr id="1" name="CustomShape 2"/>
          <p:cNvSpPr/>
          <p:nvPr/>
        </p:nvSpPr>
        <p:spPr>
          <a:xfrm>
            <a:off x="4381560" y="-7200"/>
            <a:ext cx="4762080" cy="637920"/>
          </a:xfrm>
          <a:prstGeom prst="rect">
            <a:avLst>
              <a:gd fmla="val 0" name="adj1"/>
              <a:gd fmla="val 0" name="adj2"/>
              <a:gd fmla="val 0" name="adj3"/>
              <a:gd fmla="val 0" name="adj4"/>
              <a:gd fmla="val 0" name="adj5"/>
              <a:gd fmla="val 0" name="adj6"/>
              <a:gd fmla="val 0" name="adj7"/>
              <a:gd fmla="val 0" name="adj8"/>
            </a:avLst>
          </a:prstGeom>
          <a:gradFill>
            <a:gsLst>
              <a:gs pos="0">
                <a:srgbClr val="00a0a8"/>
              </a:gs>
              <a:gs pos="100000">
                <a:srgbClr val="008abf"/>
              </a:gs>
            </a:gsLst>
            <a:lin ang="5400000"/>
          </a:gradFill>
        </p:spPr>
      </p:sp>
      <p:sp>
        <p:nvSpPr>
          <p:cNvPr id="2" name="CustomShape 3"/>
          <p:cNvSpPr/>
          <p:nvPr/>
        </p:nvSpPr>
        <p:spPr>
          <a:xfrm>
            <a:off x="-29160" y="421560"/>
            <a:ext cx="9162720" cy="648720"/>
          </a:xfrm>
          <a:prstGeom prst="rect">
            <a:avLst>
              <a:gd fmla="val 0" name="adj1"/>
              <a:gd fmla="val 0" name="adj2"/>
              <a:gd fmla="val 0" name="adj3"/>
              <a:gd fmla="val 0" name="adj4"/>
              <a:gd fmla="val 0" name="adj5"/>
              <a:gd fmla="val 0" name="adj6"/>
              <a:gd fmla="val 0" name="adj7"/>
              <a:gd fmla="val 0" name="adj8"/>
            </a:avLst>
          </a:prstGeom>
          <a:ln w="10800">
            <a:solidFill>
              <a:srgbClr val="008abf"/>
            </a:solidFill>
            <a:round/>
          </a:ln>
        </p:spPr>
      </p:sp>
      <p:sp>
        <p:nvSpPr>
          <p:cNvPr id="3" name="CustomShape 4"/>
          <p:cNvSpPr/>
          <p:nvPr/>
        </p:nvSpPr>
        <p:spPr>
          <a:xfrm>
            <a:off x="-21600" y="495360"/>
            <a:ext cx="9175320" cy="529920"/>
          </a:xfrm>
          <a:prstGeom prst="rect">
            <a:avLst>
              <a:gd fmla="val 0" name="adj1"/>
              <a:gd fmla="val 0" name="adj2"/>
              <a:gd fmla="val 0" name="adj3"/>
              <a:gd fmla="val 0" name="adj4"/>
              <a:gd fmla="val 0" name="adj5"/>
              <a:gd fmla="val 0" name="adj6"/>
              <a:gd fmla="val 0" name="adj7"/>
              <a:gd fmla="val 0" name="adj8"/>
            </a:avLst>
          </a:prstGeom>
          <a:ln w="9360">
            <a:solidFill>
              <a:srgbClr val="009dd9"/>
            </a:solidFill>
            <a:round/>
          </a:ln>
        </p:spPr>
      </p:sp>
      <p:sp>
        <p:nvSpPr>
          <p:cNvPr id="4" name="PlaceHolder 5"/>
          <p:cNvSpPr>
            <a:spLocks noGrp="1"/>
          </p:cNvSpPr>
          <p:nvPr>
            <p:ph type="title"/>
          </p:nvPr>
        </p:nvSpPr>
        <p:spPr>
          <a:xfrm>
            <a:off x="533520" y="1371600"/>
            <a:ext cx="7851240" cy="1828440"/>
          </a:xfrm>
          <a:prstGeom prst="rect">
            <a:avLst/>
          </a:prstGeom>
        </p:spPr>
        <p:txBody>
          <a:bodyPr anchor="b" bIns="0" lIns="0" rIns="18360" tIns="0"/>
          <a:p>
            <a:pPr algn="r">
              <a:lnSpc>
                <a:spcPct val="100000"/>
              </a:lnSpc>
            </a:pPr>
            <a:r>
              <a:rPr b="1" lang="en-US" sz="5600">
                <a:solidFill>
                  <a:srgbClr val="50e0ea"/>
                </a:solidFill>
                <a:latin typeface="Calibri"/>
              </a:rPr>
              <a:t>Click to edit the title text formatClick to edit Master title style</a:t>
            </a:r>
            <a:endParaRPr/>
          </a:p>
        </p:txBody>
      </p:sp>
      <p:sp>
        <p:nvSpPr>
          <p:cNvPr id="5" name="PlaceHolder 6"/>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onstantia"/>
              </a:rPr>
              <a:t>3/4/13</a:t>
            </a:r>
            <a:endParaRPr/>
          </a:p>
        </p:txBody>
      </p:sp>
      <p:sp>
        <p:nvSpPr>
          <p:cNvPr id="6" name="PlaceHolder 7"/>
          <p:cNvSpPr>
            <a:spLocks noGrp="1"/>
          </p:cNvSpPr>
          <p:nvPr>
            <p:ph type="ftr"/>
          </p:nvPr>
        </p:nvSpPr>
        <p:spPr>
          <a:xfrm>
            <a:off x="0" y="0"/>
            <a:ext cx="-11796840" cy="-11796840"/>
          </a:xfrm>
          <a:prstGeom prst="rect">
            <a:avLst/>
          </a:prstGeom>
        </p:spPr>
        <p:txBody>
          <a:bodyPr bIns="45000" lIns="90000" rIns="90000" tIns="45000"/>
          <a:p>
            <a:endParaRPr/>
          </a:p>
        </p:txBody>
      </p:sp>
      <p:sp>
        <p:nvSpPr>
          <p:cNvPr id="7" name="PlaceHolder 8"/>
          <p:cNvSpPr>
            <a:spLocks noGrp="1"/>
          </p:cNvSpPr>
          <p:nvPr>
            <p:ph type="sldNum"/>
          </p:nvPr>
        </p:nvSpPr>
        <p:spPr>
          <a:xfrm>
            <a:off x="0" y="0"/>
            <a:ext cx="-11796840" cy="-11796840"/>
          </a:xfrm>
          <a:prstGeom prst="rect">
            <a:avLst/>
          </a:prstGeom>
        </p:spPr>
        <p:txBody>
          <a:bodyPr bIns="45000" lIns="90000" rIns="90000" tIns="45000"/>
          <a:p>
            <a:pPr>
              <a:lnSpc>
                <a:spcPct val="100000"/>
              </a:lnSpc>
            </a:pPr>
            <a:fld id="{E8BF4A29-17CF-44E6-8DA8-D0620CE4F77C}" type="slidenum">
              <a:rPr lang="en-US">
                <a:solidFill>
                  <a:srgbClr val="000000"/>
                </a:solidFill>
                <a:latin typeface="Constantia"/>
              </a:rPr>
              <a:t>&lt;number&gt;</a:t>
            </a:fld>
            <a:endParaRPr/>
          </a:p>
        </p:txBody>
      </p:sp>
      <p:sp>
        <p:nvSpPr>
          <p:cNvPr id="8" name="PlaceHolder 9"/>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41" name="CustomShape 1"/>
          <p:cNvSpPr/>
          <p:nvPr/>
        </p:nvSpPr>
        <p:spPr>
          <a:xfrm>
            <a:off x="-9360" y="-7200"/>
            <a:ext cx="9162720" cy="1041120"/>
          </a:xfrm>
          <a:prstGeom prst="rect">
            <a:avLst>
              <a:gd fmla="val 0" name="adj1"/>
              <a:gd fmla="val 0" name="adj2"/>
              <a:gd fmla="val 0" name="adj3"/>
              <a:gd fmla="val 0" name="adj4"/>
              <a:gd fmla="val 0" name="adj5"/>
              <a:gd fmla="val 0" name="adj6"/>
              <a:gd fmla="val 0" name="adj7"/>
              <a:gd fmla="val 0" name="adj8"/>
            </a:avLst>
          </a:prstGeom>
          <a:gradFill>
            <a:gsLst>
              <a:gs pos="0">
                <a:srgbClr val="0074a0"/>
              </a:gs>
              <a:gs pos="100000">
                <a:srgbClr val="00c4cd"/>
              </a:gs>
            </a:gsLst>
            <a:lin ang="5400000"/>
          </a:gradFill>
        </p:spPr>
      </p:sp>
      <p:sp>
        <p:nvSpPr>
          <p:cNvPr id="42" name="CustomShape 2"/>
          <p:cNvSpPr/>
          <p:nvPr/>
        </p:nvSpPr>
        <p:spPr>
          <a:xfrm>
            <a:off x="4381560" y="-7200"/>
            <a:ext cx="4762080" cy="637920"/>
          </a:xfrm>
          <a:prstGeom prst="rect">
            <a:avLst>
              <a:gd fmla="val 0" name="adj1"/>
              <a:gd fmla="val 0" name="adj2"/>
              <a:gd fmla="val 0" name="adj3"/>
              <a:gd fmla="val 0" name="adj4"/>
              <a:gd fmla="val 0" name="adj5"/>
              <a:gd fmla="val 0" name="adj6"/>
              <a:gd fmla="val 0" name="adj7"/>
              <a:gd fmla="val 0" name="adj8"/>
            </a:avLst>
          </a:prstGeom>
          <a:gradFill>
            <a:gsLst>
              <a:gs pos="0">
                <a:srgbClr val="00a0a8"/>
              </a:gs>
              <a:gs pos="100000">
                <a:srgbClr val="008abf"/>
              </a:gs>
            </a:gsLst>
            <a:lin ang="5400000"/>
          </a:gradFill>
        </p:spPr>
      </p:sp>
      <p:sp>
        <p:nvSpPr>
          <p:cNvPr id="43" name="CustomShape 3"/>
          <p:cNvSpPr/>
          <p:nvPr/>
        </p:nvSpPr>
        <p:spPr>
          <a:xfrm>
            <a:off x="-29160" y="421560"/>
            <a:ext cx="9162720" cy="648720"/>
          </a:xfrm>
          <a:prstGeom prst="rect">
            <a:avLst>
              <a:gd fmla="val 0" name="adj1"/>
              <a:gd fmla="val 0" name="adj2"/>
              <a:gd fmla="val 0" name="adj3"/>
              <a:gd fmla="val 0" name="adj4"/>
              <a:gd fmla="val 0" name="adj5"/>
              <a:gd fmla="val 0" name="adj6"/>
              <a:gd fmla="val 0" name="adj7"/>
              <a:gd fmla="val 0" name="adj8"/>
            </a:avLst>
          </a:prstGeom>
          <a:ln w="10800">
            <a:solidFill>
              <a:srgbClr val="008abf"/>
            </a:solidFill>
            <a:round/>
          </a:ln>
        </p:spPr>
      </p:sp>
      <p:sp>
        <p:nvSpPr>
          <p:cNvPr id="44" name="CustomShape 4"/>
          <p:cNvSpPr/>
          <p:nvPr/>
        </p:nvSpPr>
        <p:spPr>
          <a:xfrm>
            <a:off x="-21600" y="495360"/>
            <a:ext cx="9175320" cy="529920"/>
          </a:xfrm>
          <a:prstGeom prst="rect">
            <a:avLst>
              <a:gd fmla="val 0" name="adj1"/>
              <a:gd fmla="val 0" name="adj2"/>
              <a:gd fmla="val 0" name="adj3"/>
              <a:gd fmla="val 0" name="adj4"/>
              <a:gd fmla="val 0" name="adj5"/>
              <a:gd fmla="val 0" name="adj6"/>
              <a:gd fmla="val 0" name="adj7"/>
              <a:gd fmla="val 0" name="adj8"/>
            </a:avLst>
          </a:prstGeom>
          <a:ln w="9360">
            <a:solidFill>
              <a:srgbClr val="009dd9"/>
            </a:solidFill>
            <a:round/>
          </a:ln>
        </p:spPr>
      </p:sp>
      <p:sp>
        <p:nvSpPr>
          <p:cNvPr id="45" name="PlaceHolder 5"/>
          <p:cNvSpPr>
            <a:spLocks noGrp="1"/>
          </p:cNvSpPr>
          <p:nvPr>
            <p:ph type="title"/>
          </p:nvPr>
        </p:nvSpPr>
        <p:spPr>
          <a:xfrm>
            <a:off x="457200" y="704160"/>
            <a:ext cx="8229240" cy="1142640"/>
          </a:xfrm>
          <a:prstGeom prst="rect">
            <a:avLst/>
          </a:prstGeom>
        </p:spPr>
        <p:txBody>
          <a:bodyPr anchor="b" bIns="0" lIns="0" rIns="0" tIns="45000"/>
          <a:p>
            <a:pPr>
              <a:lnSpc>
                <a:spcPct val="100000"/>
              </a:lnSpc>
            </a:pPr>
            <a:r>
              <a:rPr lang="en-US" sz="5000">
                <a:solidFill>
                  <a:srgbClr val="04617b"/>
                </a:solidFill>
                <a:latin typeface="Calibri"/>
              </a:rPr>
              <a:t>Click to edit the title text formatClick to edit Master title style</a:t>
            </a:r>
            <a:endParaRPr/>
          </a:p>
        </p:txBody>
      </p:sp>
      <p:sp>
        <p:nvSpPr>
          <p:cNvPr id="46" name="PlaceHolder 6"/>
          <p:cNvSpPr>
            <a:spLocks noGrp="1"/>
          </p:cNvSpPr>
          <p:nvPr>
            <p:ph type="body"/>
          </p:nvPr>
        </p:nvSpPr>
        <p:spPr>
          <a:xfrm>
            <a:off x="457200" y="1935360"/>
            <a:ext cx="8229240" cy="4388760"/>
          </a:xfrm>
          <a:prstGeom prst="rect">
            <a:avLst/>
          </a:prstGeom>
        </p:spPr>
        <p:txBody>
          <a:bodyPr bIns="45000" lIns="90000" rIns="90000" tIns="45000"/>
          <a:p>
            <a:pPr>
              <a:buSzPct val="45000"/>
              <a:buFont typeface="StarSymbol"/>
              <a:buChar char=""/>
            </a:pPr>
            <a:r>
              <a:rPr lang="en-US" sz="2600">
                <a:solidFill>
                  <a:srgbClr val="000000"/>
                </a:solidFill>
                <a:latin typeface="Constantia"/>
              </a:rPr>
              <a:t>Click to edit the outline text format</a:t>
            </a:r>
            <a:endParaRPr/>
          </a:p>
          <a:p>
            <a:pPr lvl="1">
              <a:buSzPct val="75000"/>
              <a:buFont typeface="StarSymbol"/>
              <a:buChar char=""/>
            </a:pPr>
            <a:r>
              <a:rPr lang="en-US" sz="2600">
                <a:solidFill>
                  <a:srgbClr val="000000"/>
                </a:solidFill>
                <a:latin typeface="Constantia"/>
              </a:rPr>
              <a:t>Second Outline Level</a:t>
            </a:r>
            <a:endParaRPr/>
          </a:p>
          <a:p>
            <a:pPr lvl="2">
              <a:buSzPct val="45000"/>
              <a:buFont typeface="StarSymbol"/>
              <a:buChar char=""/>
            </a:pPr>
            <a:r>
              <a:rPr lang="en-US" sz="2600">
                <a:solidFill>
                  <a:srgbClr val="000000"/>
                </a:solidFill>
                <a:latin typeface="Constantia"/>
              </a:rPr>
              <a:t>Third Outline Level</a:t>
            </a:r>
            <a:endParaRPr/>
          </a:p>
          <a:p>
            <a:pPr lvl="3">
              <a:buSzPct val="75000"/>
              <a:buFont typeface="StarSymbol"/>
              <a:buChar char=""/>
            </a:pPr>
            <a:r>
              <a:rPr lang="en-US" sz="2600">
                <a:solidFill>
                  <a:srgbClr val="000000"/>
                </a:solidFill>
                <a:latin typeface="Constantia"/>
              </a:rPr>
              <a:t>Fourth Outline Level</a:t>
            </a:r>
            <a:endParaRPr/>
          </a:p>
          <a:p>
            <a:pPr lvl="4">
              <a:buSzPct val="45000"/>
              <a:buFont typeface="StarSymbol"/>
              <a:buChar char=""/>
            </a:pPr>
            <a:r>
              <a:rPr lang="en-US" sz="2600">
                <a:solidFill>
                  <a:srgbClr val="000000"/>
                </a:solidFill>
                <a:latin typeface="Constantia"/>
              </a:rPr>
              <a:t>Fifth Outline Level</a:t>
            </a:r>
            <a:endParaRPr/>
          </a:p>
          <a:p>
            <a:pPr lvl="5">
              <a:buSzPct val="45000"/>
              <a:buFont typeface="StarSymbol"/>
              <a:buChar char=""/>
            </a:pPr>
            <a:r>
              <a:rPr lang="en-US" sz="2600">
                <a:solidFill>
                  <a:srgbClr val="000000"/>
                </a:solidFill>
                <a:latin typeface="Constantia"/>
              </a:rPr>
              <a:t>Sixth Outline Level</a:t>
            </a:r>
            <a:endParaRPr/>
          </a:p>
          <a:p>
            <a:pPr>
              <a:lnSpc>
                <a:spcPct val="100000"/>
              </a:lnSpc>
              <a:buSzPct val="95000"/>
              <a:buFont charset="2" typeface="Wingdings 2"/>
              <a:buChar char=""/>
            </a:pPr>
            <a:r>
              <a:rPr lang="en-US" sz="2600">
                <a:solidFill>
                  <a:srgbClr val="000000"/>
                </a:solidFill>
                <a:latin typeface="Constantia"/>
              </a:rPr>
              <a:t>Seventh Outline LevelClick to edit Master text styles</a:t>
            </a:r>
            <a:endParaRPr/>
          </a:p>
          <a:p>
            <a:pPr lvl="1">
              <a:lnSpc>
                <a:spcPct val="100000"/>
              </a:lnSpc>
              <a:buSzPct val="85000"/>
              <a:buFont charset="2" typeface="Wingdings 2"/>
              <a:buChar char=""/>
            </a:pPr>
            <a:r>
              <a:rPr lang="en-US" sz="2400">
                <a:solidFill>
                  <a:srgbClr val="000000"/>
                </a:solidFill>
                <a:latin typeface="Constantia"/>
              </a:rPr>
              <a:t>Second level</a:t>
            </a:r>
            <a:endParaRPr/>
          </a:p>
          <a:p>
            <a:pPr lvl="2">
              <a:lnSpc>
                <a:spcPct val="100000"/>
              </a:lnSpc>
              <a:buSzPct val="70000"/>
              <a:buFont charset="2" typeface="Wingdings 2"/>
              <a:buChar char=""/>
            </a:pPr>
            <a:r>
              <a:rPr lang="en-US" sz="2100">
                <a:solidFill>
                  <a:srgbClr val="000000"/>
                </a:solidFill>
                <a:latin typeface="Constantia"/>
              </a:rPr>
              <a:t>Third level</a:t>
            </a:r>
            <a:endParaRPr/>
          </a:p>
          <a:p>
            <a:pPr lvl="3">
              <a:lnSpc>
                <a:spcPct val="100000"/>
              </a:lnSpc>
              <a:buSzPct val="65000"/>
              <a:buFont charset="2" typeface="Wingdings 2"/>
              <a:buChar char=""/>
            </a:pPr>
            <a:r>
              <a:rPr lang="en-US" sz="2000">
                <a:solidFill>
                  <a:srgbClr val="000000"/>
                </a:solidFill>
                <a:latin typeface="Constantia"/>
              </a:rPr>
              <a:t>Fourth level</a:t>
            </a:r>
            <a:endParaRPr/>
          </a:p>
          <a:p>
            <a:pPr lvl="4">
              <a:lnSpc>
                <a:spcPct val="100000"/>
              </a:lnSpc>
              <a:buSzPct val="65000"/>
              <a:buFont charset="2" typeface="Wingdings 2"/>
              <a:buChar char=""/>
            </a:pPr>
            <a:r>
              <a:rPr lang="en-US" sz="2000">
                <a:solidFill>
                  <a:srgbClr val="000000"/>
                </a:solidFill>
                <a:latin typeface="Constantia"/>
              </a:rPr>
              <a:t>Fifth level</a:t>
            </a:r>
            <a:endParaRPr/>
          </a:p>
        </p:txBody>
      </p:sp>
      <p:sp>
        <p:nvSpPr>
          <p:cNvPr id="47" name="PlaceHolder 7"/>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onstantia"/>
              </a:rPr>
              <a:t>3/4/13</a:t>
            </a:r>
            <a:endParaRPr/>
          </a:p>
        </p:txBody>
      </p:sp>
      <p:sp>
        <p:nvSpPr>
          <p:cNvPr id="48" name="PlaceHolder 8"/>
          <p:cNvSpPr>
            <a:spLocks noGrp="1"/>
          </p:cNvSpPr>
          <p:nvPr>
            <p:ph type="ftr"/>
          </p:nvPr>
        </p:nvSpPr>
        <p:spPr>
          <a:xfrm>
            <a:off x="0" y="0"/>
            <a:ext cx="-11796840" cy="-11796840"/>
          </a:xfrm>
          <a:prstGeom prst="rect">
            <a:avLst/>
          </a:prstGeom>
        </p:spPr>
        <p:txBody>
          <a:bodyPr bIns="45000" lIns="90000" rIns="90000" tIns="45000"/>
          <a:p>
            <a:endParaRPr/>
          </a:p>
        </p:txBody>
      </p:sp>
      <p:sp>
        <p:nvSpPr>
          <p:cNvPr id="49" name="PlaceHolder 9"/>
          <p:cNvSpPr>
            <a:spLocks noGrp="1"/>
          </p:cNvSpPr>
          <p:nvPr>
            <p:ph type="sldNum"/>
          </p:nvPr>
        </p:nvSpPr>
        <p:spPr>
          <a:xfrm>
            <a:off x="0" y="0"/>
            <a:ext cx="-11796840" cy="-11796840"/>
          </a:xfrm>
          <a:prstGeom prst="rect">
            <a:avLst/>
          </a:prstGeom>
        </p:spPr>
        <p:txBody>
          <a:bodyPr bIns="45000" lIns="90000" rIns="90000" tIns="45000"/>
          <a:p>
            <a:pPr>
              <a:lnSpc>
                <a:spcPct val="100000"/>
              </a:lnSpc>
            </a:pPr>
            <a:fld id="{2B9C6611-1D54-4C5A-8841-507466E81AA6}" type="slidenum">
              <a:rPr lang="en-US">
                <a:solidFill>
                  <a:srgbClr val="000000"/>
                </a:solidFill>
                <a:latin typeface="Constantia"/>
              </a:rPr>
              <a:t>&lt;number&gt;</a:t>
            </a:fld>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240"/>
            <a:ext cx="8229240" cy="1144800"/>
          </a:xfrm>
          <a:prstGeom prst="rect">
            <a:avLst/>
          </a:prstGeom>
        </p:spPr>
        <p:txBody>
          <a:bodyPr anchor="ctr" bIns="0" lIns="0" rIns="0" tIns="0" wrap="none"/>
          <a:p>
            <a:pPr algn="ctr"/>
            <a:r>
              <a:rPr lang="en-US"/>
              <a:t>Click to edit the title text format</a:t>
            </a:r>
            <a:endParaRPr/>
          </a:p>
        </p:txBody>
      </p:sp>
      <p:sp>
        <p:nvSpPr>
          <p:cNvPr id="83" name="PlaceHolder 2"/>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
        <p:nvSpPr>
          <p:cNvPr id="84" name="PlaceHolder 3"/>
          <p:cNvSpPr>
            <a:spLocks noGrp="1"/>
          </p:cNvSpPr>
          <p:nvPr>
            <p:ph type="dt"/>
          </p:nvPr>
        </p:nvSpPr>
        <p:spPr>
          <a:xfrm>
            <a:off x="457200" y="6247440"/>
            <a:ext cx="2130120" cy="473040"/>
          </a:xfrm>
          <a:prstGeom prst="rect">
            <a:avLst/>
          </a:prstGeom>
        </p:spPr>
        <p:txBody>
          <a:bodyPr bIns="0" lIns="0" rIns="0" tIns="0" wrap="none"/>
          <a:p>
            <a:r>
              <a:rPr lang="en-US"/>
              <a:t>&lt;date/time&gt;</a:t>
            </a:r>
            <a:endParaRPr/>
          </a:p>
        </p:txBody>
      </p:sp>
      <p:sp>
        <p:nvSpPr>
          <p:cNvPr id="85" name="PlaceHolder 4"/>
          <p:cNvSpPr>
            <a:spLocks noGrp="1"/>
          </p:cNvSpPr>
          <p:nvPr>
            <p:ph type="ftr"/>
          </p:nvPr>
        </p:nvSpPr>
        <p:spPr>
          <a:xfrm>
            <a:off x="3126960" y="6247440"/>
            <a:ext cx="2898360" cy="473040"/>
          </a:xfrm>
          <a:prstGeom prst="rect">
            <a:avLst/>
          </a:prstGeom>
        </p:spPr>
        <p:txBody>
          <a:bodyPr bIns="0" lIns="0" rIns="0" tIns="0" wrap="none"/>
          <a:p>
            <a:pPr algn="ctr"/>
            <a:r>
              <a:rPr lang="en-US"/>
              <a:t>&lt;footer&gt;</a:t>
            </a:r>
            <a:endParaRPr/>
          </a:p>
        </p:txBody>
      </p:sp>
      <p:sp>
        <p:nvSpPr>
          <p:cNvPr id="86" name="PlaceHolder 5"/>
          <p:cNvSpPr>
            <a:spLocks noGrp="1"/>
          </p:cNvSpPr>
          <p:nvPr>
            <p:ph type="sldNum"/>
          </p:nvPr>
        </p:nvSpPr>
        <p:spPr>
          <a:xfrm>
            <a:off x="6555960" y="6247440"/>
            <a:ext cx="2130120" cy="473040"/>
          </a:xfrm>
          <a:prstGeom prst="rect">
            <a:avLst/>
          </a:prstGeom>
        </p:spPr>
        <p:txBody>
          <a:bodyPr bIns="0" lIns="0" rIns="0" tIns="0" wrap="none"/>
          <a:p>
            <a:pPr algn="r"/>
            <a:fld id="{E694EC8F-4275-4F0A-BAB0-207CC78D0A90}" type="slidenum">
              <a:rPr lang="en-US"/>
              <a:t>&lt;number&gt;</a:t>
            </a:fld>
            <a:endParaRPr/>
          </a:p>
        </p:txBody>
      </p:sp>
    </p:spTree>
  </p:cSld>
  <p:clrMap accent1="accent1" accent2="accent2" accent3="accent3" accent4="accent4" accent5="accent5" accent6="accent6" bg1="lt1" bg2="lt2" folHlink="folHlink" hlink="hlink" tx1="dk1" tx2="dk2"/>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2.gif"/><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533520" y="1371600"/>
            <a:ext cx="7851240" cy="1828440"/>
          </a:xfrm>
          <a:prstGeom prst="rect">
            <a:avLst/>
          </a:prstGeom>
        </p:spPr>
        <p:txBody>
          <a:bodyPr anchor="b" bIns="0" lIns="0" rIns="18360" tIns="0"/>
          <a:p>
            <a:pPr algn="r">
              <a:lnSpc>
                <a:spcPct val="100000"/>
              </a:lnSpc>
            </a:pPr>
            <a:r>
              <a:rPr b="1" lang="en-US" sz="3200">
                <a:solidFill>
                  <a:srgbClr val="50e0ea"/>
                </a:solidFill>
                <a:latin typeface="Calibri"/>
              </a:rPr>
              <a:t>EBGN 320 – Economics and Technology</a:t>
            </a:r>
            <a:endParaRPr/>
          </a:p>
        </p:txBody>
      </p:sp>
      <p:sp>
        <p:nvSpPr>
          <p:cNvPr id="120" name="TextShape 2"/>
          <p:cNvSpPr txBox="1"/>
          <p:nvPr/>
        </p:nvSpPr>
        <p:spPr>
          <a:xfrm>
            <a:off x="533520" y="3228480"/>
            <a:ext cx="7854480" cy="1752120"/>
          </a:xfrm>
          <a:prstGeom prst="rect">
            <a:avLst/>
          </a:prstGeom>
        </p:spPr>
        <p:txBody>
          <a:bodyPr bIns="45000" lIns="0" rIns="18360" tIns="45000"/>
          <a:p>
            <a:pPr algn="r">
              <a:lnSpc>
                <a:spcPct val="100000"/>
              </a:lnSpc>
            </a:pPr>
            <a:r>
              <a:rPr b="1" lang="en-US">
                <a:solidFill>
                  <a:srgbClr val="000000"/>
                </a:solidFill>
                <a:latin typeface="Constantia"/>
              </a:rPr>
              <a:t>Oligopoly and Investment Risk</a:t>
            </a:r>
            <a:endParaRPr/>
          </a:p>
          <a:p>
            <a:pPr algn="r">
              <a:lnSpc>
                <a:spcPct val="100000"/>
              </a:lnSpc>
            </a:pPr>
            <a:r>
              <a:rPr lang="en-US" sz="1600">
                <a:solidFill>
                  <a:srgbClr val="000000"/>
                </a:solidFill>
                <a:latin typeface="Constantia"/>
              </a:rPr>
              <a:t>February 11, 2013</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TextShape 1"/>
          <p:cNvSpPr txBox="1"/>
          <p:nvPr/>
        </p:nvSpPr>
        <p:spPr>
          <a:xfrm>
            <a:off x="457200" y="704160"/>
            <a:ext cx="8229240" cy="667080"/>
          </a:xfrm>
          <a:prstGeom prst="rect">
            <a:avLst/>
          </a:prstGeom>
        </p:spPr>
        <p:txBody>
          <a:bodyPr anchor="b" bIns="0" lIns="0" rIns="0" tIns="45000"/>
          <a:p>
            <a:pPr>
              <a:lnSpc>
                <a:spcPct val="100000"/>
              </a:lnSpc>
            </a:pPr>
            <a:r>
              <a:rPr lang="en-US" sz="4000">
                <a:solidFill>
                  <a:srgbClr val="04617b"/>
                </a:solidFill>
                <a:latin typeface="Calibri"/>
              </a:rPr>
              <a:t>Rate of Return</a:t>
            </a:r>
            <a:endParaRPr/>
          </a:p>
        </p:txBody>
      </p:sp>
      <p:sp>
        <p:nvSpPr>
          <p:cNvPr id="143" name="TextShape 2"/>
          <p:cNvSpPr txBox="1"/>
          <p:nvPr/>
        </p:nvSpPr>
        <p:spPr>
          <a:xfrm>
            <a:off x="457200" y="1447920"/>
            <a:ext cx="8229240" cy="4876560"/>
          </a:xfrm>
          <a:prstGeom prst="rect">
            <a:avLst/>
          </a:prstGeom>
        </p:spPr>
        <p:txBody>
          <a:bodyPr bIns="45000" lIns="90000" rIns="90000" tIns="45000"/>
          <a:p>
            <a:pPr>
              <a:lnSpc>
                <a:spcPct val="100000"/>
              </a:lnSpc>
            </a:pPr>
            <a:r>
              <a:rPr b="1" lang="en-US" sz="2600">
                <a:solidFill>
                  <a:srgbClr val="000000"/>
                </a:solidFill>
                <a:latin typeface="Constantia"/>
              </a:rPr>
              <a:t>To make decisions this ROR would need to be compared to:</a:t>
            </a:r>
            <a:endParaRPr/>
          </a:p>
          <a:p>
            <a:pPr lvl="1">
              <a:lnSpc>
                <a:spcPct val="100000"/>
              </a:lnSpc>
              <a:buSzPct val="85000"/>
              <a:buFont typeface="Calibri"/>
              <a:buAutoNum type="arabicPeriod"/>
            </a:pPr>
            <a:r>
              <a:rPr lang="en-US" sz="2400">
                <a:solidFill>
                  <a:srgbClr val="000000"/>
                </a:solidFill>
                <a:latin typeface="Constantia"/>
              </a:rPr>
              <a:t>ROR of the next best alternative </a:t>
            </a:r>
            <a:endParaRPr/>
          </a:p>
          <a:p>
            <a:pPr lvl="1">
              <a:lnSpc>
                <a:spcPct val="100000"/>
              </a:lnSpc>
              <a:buSzPct val="85000"/>
              <a:buFont typeface="Calibri"/>
              <a:buAutoNum type="arabicPeriod"/>
            </a:pPr>
            <a:r>
              <a:rPr lang="en-US" sz="2400">
                <a:solidFill>
                  <a:srgbClr val="000000"/>
                </a:solidFill>
                <a:latin typeface="Constantia"/>
              </a:rPr>
              <a:t>The amount of risk of this project compared with its alternatives</a:t>
            </a:r>
            <a:endParaRPr/>
          </a:p>
          <a:p>
            <a:pPr>
              <a:lnSpc>
                <a:spcPct val="100000"/>
              </a:lnSpc>
            </a:pPr>
            <a:endParaRPr/>
          </a:p>
          <a:p>
            <a:pPr>
              <a:lnSpc>
                <a:spcPct val="100000"/>
              </a:lnSpc>
            </a:pPr>
            <a:r>
              <a:rPr b="1" lang="en-US" sz="2600">
                <a:solidFill>
                  <a:srgbClr val="000000"/>
                </a:solidFill>
                <a:latin typeface="Constantia"/>
              </a:rPr>
              <a:t>The risk premium </a:t>
            </a:r>
            <a:r>
              <a:rPr lang="en-US" sz="2600">
                <a:solidFill>
                  <a:srgbClr val="000000"/>
                </a:solidFill>
                <a:latin typeface="Constantia"/>
              </a:rPr>
              <a:t>= E(ROR) – </a:t>
            </a:r>
            <a:r>
              <a:rPr i="1" lang="en-US" sz="2600">
                <a:solidFill>
                  <a:srgbClr val="000000"/>
                </a:solidFill>
                <a:latin typeface="Constantia"/>
              </a:rPr>
              <a:t>r</a:t>
            </a:r>
            <a:r>
              <a:rPr lang="en-US" sz="2600">
                <a:solidFill>
                  <a:srgbClr val="000000"/>
                </a:solidFill>
                <a:latin typeface="Constantia"/>
              </a:rPr>
              <a:t>	</a:t>
            </a:r>
            <a:r>
              <a:rPr lang="en-US" sz="2600">
                <a:solidFill>
                  <a:srgbClr val="000000"/>
                </a:solidFill>
                <a:latin typeface="Constantia"/>
              </a:rPr>
              <a:t>where </a:t>
            </a:r>
            <a:r>
              <a:rPr i="1" lang="en-US" sz="2600">
                <a:solidFill>
                  <a:srgbClr val="000000"/>
                </a:solidFill>
                <a:latin typeface="Constantia"/>
              </a:rPr>
              <a:t>r</a:t>
            </a:r>
            <a:r>
              <a:rPr lang="en-US" sz="2600">
                <a:solidFill>
                  <a:srgbClr val="000000"/>
                </a:solidFill>
                <a:latin typeface="Constantia"/>
              </a:rPr>
              <a:t>=real interest rate</a:t>
            </a:r>
            <a:endParaRPr/>
          </a:p>
          <a:p>
            <a:pPr>
              <a:lnSpc>
                <a:spcPct val="100000"/>
              </a:lnSpc>
            </a:pPr>
            <a:endParaRPr/>
          </a:p>
          <a:p>
            <a:pPr>
              <a:lnSpc>
                <a:spcPct val="100000"/>
              </a:lnSpc>
            </a:pPr>
            <a:r>
              <a:rPr lang="en-US" sz="2600">
                <a:solidFill>
                  <a:srgbClr val="000000"/>
                </a:solidFill>
                <a:latin typeface="Constantia"/>
              </a:rPr>
              <a:t>When comparing ROR from innovation with ROR from more certain investments the risk premium needs to be considered, so we expect the real rate of return to be equal across investment outlays</a:t>
            </a:r>
            <a:endParaRPr/>
          </a:p>
          <a:p>
            <a:pPr lvl="1">
              <a:lnSpc>
                <a:spcPct val="100000"/>
              </a:lnSpc>
              <a:buSzPct val="85000"/>
              <a:buFont charset="2" typeface="Wingdings 2"/>
              <a:buChar char=""/>
            </a:pPr>
            <a:r>
              <a:rPr lang="en-US" sz="2400">
                <a:solidFill>
                  <a:srgbClr val="000000"/>
                </a:solidFill>
                <a:latin typeface="Constantia"/>
              </a:rPr>
              <a:t>With certainty the risk premium = 0</a:t>
            </a:r>
            <a:endParaRPr/>
          </a:p>
          <a:p>
            <a:pPr lvl="1">
              <a:lnSpc>
                <a:spcPct val="100000"/>
              </a:lnSpc>
              <a:buSzPct val="85000"/>
              <a:buFont charset="2" typeface="Wingdings 2"/>
              <a:buChar char=""/>
            </a:pPr>
            <a:r>
              <a:rPr lang="en-US" sz="2400">
                <a:solidFill>
                  <a:srgbClr val="000000"/>
                </a:solidFill>
                <a:latin typeface="Constantia"/>
              </a:rPr>
              <a:t>When different RORs are observed this does not mean they are not equal in real terms</a:t>
            </a:r>
            <a:endParaRPr/>
          </a:p>
          <a:p>
            <a:pPr>
              <a:lnSpc>
                <a:spcPct val="100000"/>
              </a:lnSpc>
            </a:pPr>
            <a:endParaRPr/>
          </a:p>
        </p:txBody>
      </p:sp>
    </p:spTree>
  </p:cSld>
  <p:timing>
    <p:tnLst>
      <p:par>
        <p:cTn dur="indefinite" id="161" nodeType="tmRoot" restart="never">
          <p:childTnLst>
            <p:seq>
              <p:cTn dur="indefinite" id="162" nodeType="mainSeq">
                <p:childTnLst>
                  <p:par>
                    <p:cTn fill="hold" id="163">
                      <p:stCondLst>
                        <p:cond delay="indefinite"/>
                      </p:stCondLst>
                      <p:childTnLst>
                        <p:par>
                          <p:cTn fill="hold" id="164">
                            <p:stCondLst>
                              <p:cond delay="0"/>
                            </p:stCondLst>
                            <p:childTnLst>
                              <p:par>
                                <p:cTn fill="hold" id="165" nodeType="clickEffect" presetClass="entr" presetID="1">
                                  <p:stCondLst>
                                    <p:cond delay="0"/>
                                  </p:stCondLst>
                                  <p:childTnLst>
                                    <p:set>
                                      <p:cBhvr>
                                        <p:cTn dur="1" fill="hold" id="166">
                                          <p:stCondLst>
                                            <p:cond delay="0"/>
                                          </p:stCondLst>
                                        </p:cTn>
                                        <p:tgtEl>
                                          <p:spTgt spid="143">
                                            <p:txEl>
                                              <p:pRg end="57" st="0"/>
                                            </p:txEl>
                                          </p:spTgt>
                                        </p:tgtEl>
                                        <p:attrNameLst>
                                          <p:attrName>style.visibility</p:attrName>
                                        </p:attrNameLst>
                                      </p:cBhvr>
                                      <p:to>
                                        <p:strVal val="visible"/>
                                      </p:to>
                                    </p:set>
                                  </p:childTnLst>
                                </p:cTn>
                              </p:par>
                              <p:par>
                                <p:cTn fill="hold" id="167" nodeType="withEffect" presetClass="entr" presetID="1">
                                  <p:stCondLst>
                                    <p:cond delay="0"/>
                                  </p:stCondLst>
                                  <p:childTnLst>
                                    <p:set>
                                      <p:cBhvr>
                                        <p:cTn dur="1" fill="hold" id="168">
                                          <p:stCondLst>
                                            <p:cond delay="0"/>
                                          </p:stCondLst>
                                        </p:cTn>
                                        <p:tgtEl>
                                          <p:spTgt spid="143">
                                            <p:txEl>
                                              <p:pRg end="91" st="57"/>
                                            </p:txEl>
                                          </p:spTgt>
                                        </p:tgtEl>
                                        <p:attrNameLst>
                                          <p:attrName>style.visibility</p:attrName>
                                        </p:attrNameLst>
                                      </p:cBhvr>
                                      <p:to>
                                        <p:strVal val="visible"/>
                                      </p:to>
                                    </p:set>
                                  </p:childTnLst>
                                </p:cTn>
                              </p:par>
                              <p:par>
                                <p:cTn fill="hold" id="169" nodeType="withEffect" presetClass="entr" presetID="1">
                                  <p:stCondLst>
                                    <p:cond delay="0"/>
                                  </p:stCondLst>
                                  <p:childTnLst>
                                    <p:set>
                                      <p:cBhvr>
                                        <p:cTn dur="1" fill="hold" id="170">
                                          <p:stCondLst>
                                            <p:cond delay="0"/>
                                          </p:stCondLst>
                                        </p:cTn>
                                        <p:tgtEl>
                                          <p:spTgt spid="143">
                                            <p:txEl>
                                              <p:pRg end="157" st="91"/>
                                            </p:txEl>
                                          </p:spTgt>
                                        </p:tgtEl>
                                        <p:attrNameLst>
                                          <p:attrName>style.visibility</p:attrName>
                                        </p:attrNameLst>
                                      </p:cBhvr>
                                      <p:to>
                                        <p:strVal val="visible"/>
                                      </p:to>
                                    </p:set>
                                  </p:childTnLst>
                                </p:cTn>
                              </p:par>
                            </p:childTnLst>
                          </p:cTn>
                        </p:par>
                      </p:childTnLst>
                    </p:cTn>
                  </p:par>
                  <p:par>
                    <p:cTn fill="hold" id="171">
                      <p:stCondLst>
                        <p:cond delay="indefinite"/>
                      </p:stCondLst>
                      <p:childTnLst>
                        <p:par>
                          <p:cTn fill="hold" id="172">
                            <p:stCondLst>
                              <p:cond delay="0"/>
                            </p:stCondLst>
                            <p:childTnLst>
                              <p:par>
                                <p:cTn fill="hold" id="173" nodeType="clickEffect" presetClass="entr" presetID="1">
                                  <p:stCondLst>
                                    <p:cond delay="0"/>
                                  </p:stCondLst>
                                  <p:childTnLst>
                                    <p:set>
                                      <p:cBhvr>
                                        <p:cTn dur="1" fill="hold" id="174">
                                          <p:stCondLst>
                                            <p:cond delay="0"/>
                                          </p:stCondLst>
                                        </p:cTn>
                                        <p:tgtEl>
                                          <p:spTgt spid="143">
                                            <p:txEl>
                                              <p:pRg end="215" st="158"/>
                                            </p:txEl>
                                          </p:spTgt>
                                        </p:tgtEl>
                                        <p:attrNameLst>
                                          <p:attrName>style.visibility</p:attrName>
                                        </p:attrNameLst>
                                      </p:cBhvr>
                                      <p:to>
                                        <p:strVal val="visible"/>
                                      </p:to>
                                    </p:set>
                                  </p:childTnLst>
                                </p:cTn>
                              </p:par>
                            </p:childTnLst>
                          </p:cTn>
                        </p:par>
                      </p:childTnLst>
                    </p:cTn>
                  </p:par>
                  <p:par>
                    <p:cTn fill="hold" id="175">
                      <p:stCondLst>
                        <p:cond delay="indefinite"/>
                      </p:stCondLst>
                      <p:childTnLst>
                        <p:par>
                          <p:cTn fill="hold" id="176">
                            <p:stCondLst>
                              <p:cond delay="0"/>
                            </p:stCondLst>
                            <p:childTnLst>
                              <p:par>
                                <p:cTn fill="hold" id="177" nodeType="clickEffect" presetClass="entr" presetID="1">
                                  <p:stCondLst>
                                    <p:cond delay="0"/>
                                  </p:stCondLst>
                                  <p:childTnLst>
                                    <p:set>
                                      <p:cBhvr>
                                        <p:cTn dur="1" fill="hold" id="178">
                                          <p:stCondLst>
                                            <p:cond delay="0"/>
                                          </p:stCondLst>
                                        </p:cTn>
                                        <p:tgtEl>
                                          <p:spTgt spid="143">
                                            <p:txEl>
                                              <p:pRg end="406" st="216"/>
                                            </p:txEl>
                                          </p:spTgt>
                                        </p:tgtEl>
                                        <p:attrNameLst>
                                          <p:attrName>style.visibility</p:attrName>
                                        </p:attrNameLst>
                                      </p:cBhvr>
                                      <p:to>
                                        <p:strVal val="visible"/>
                                      </p:to>
                                    </p:set>
                                  </p:childTnLst>
                                </p:cTn>
                              </p:par>
                              <p:par>
                                <p:cTn fill="hold" id="179" nodeType="withEffect" presetClass="entr" presetID="1">
                                  <p:stCondLst>
                                    <p:cond delay="0"/>
                                  </p:stCondLst>
                                  <p:childTnLst>
                                    <p:set>
                                      <p:cBhvr>
                                        <p:cTn dur="1" fill="hold" id="180">
                                          <p:stCondLst>
                                            <p:cond delay="0"/>
                                          </p:stCondLst>
                                        </p:cTn>
                                        <p:tgtEl>
                                          <p:spTgt spid="143">
                                            <p:txEl>
                                              <p:pRg end="442" st="406"/>
                                            </p:txEl>
                                          </p:spTgt>
                                        </p:tgtEl>
                                        <p:attrNameLst>
                                          <p:attrName>style.visibility</p:attrName>
                                        </p:attrNameLst>
                                      </p:cBhvr>
                                      <p:to>
                                        <p:strVal val="visible"/>
                                      </p:to>
                                    </p:set>
                                  </p:childTnLst>
                                </p:cTn>
                              </p:par>
                              <p:par>
                                <p:cTn fill="hold" id="181" nodeType="withEffect" presetClass="entr" presetID="1">
                                  <p:stCondLst>
                                    <p:cond delay="0"/>
                                  </p:stCondLst>
                                  <p:childTnLst>
                                    <p:set>
                                      <p:cBhvr>
                                        <p:cTn dur="1" fill="hold" id="182">
                                          <p:stCondLst>
                                            <p:cond delay="0"/>
                                          </p:stCondLst>
                                        </p:cTn>
                                        <p:tgtEl>
                                          <p:spTgt spid="143">
                                            <p:txEl>
                                              <p:pRg end="527" st="44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457200" y="685800"/>
            <a:ext cx="8229240" cy="761760"/>
          </a:xfrm>
          <a:prstGeom prst="rect">
            <a:avLst/>
          </a:prstGeom>
        </p:spPr>
        <p:txBody>
          <a:bodyPr anchor="b" bIns="0" lIns="0" rIns="0" tIns="45000"/>
          <a:p>
            <a:pPr>
              <a:lnSpc>
                <a:spcPct val="100000"/>
              </a:lnSpc>
            </a:pPr>
            <a:r>
              <a:rPr lang="en-US" sz="4000">
                <a:solidFill>
                  <a:srgbClr val="04617b"/>
                </a:solidFill>
                <a:latin typeface="Calibri"/>
              </a:rPr>
              <a:t>Rate of Return</a:t>
            </a:r>
            <a:endParaRPr/>
          </a:p>
        </p:txBody>
      </p:sp>
      <p:sp>
        <p:nvSpPr>
          <p:cNvPr id="145" name="TextShape 2"/>
          <p:cNvSpPr txBox="1"/>
          <p:nvPr/>
        </p:nvSpPr>
        <p:spPr>
          <a:xfrm>
            <a:off x="457200" y="1600200"/>
            <a:ext cx="8229240" cy="4723920"/>
          </a:xfrm>
          <a:prstGeom prst="rect">
            <a:avLst/>
          </a:prstGeom>
        </p:spPr>
        <p:txBody>
          <a:bodyPr bIns="45000" lIns="90000" rIns="90000" tIns="45000"/>
          <a:p>
            <a:pPr>
              <a:lnSpc>
                <a:spcPct val="100000"/>
              </a:lnSpc>
            </a:pPr>
            <a:r>
              <a:rPr b="1" lang="en-US" sz="2600" u="sng">
                <a:solidFill>
                  <a:srgbClr val="000000"/>
                </a:solidFill>
                <a:latin typeface="Constantia"/>
              </a:rPr>
              <a:t>Question</a:t>
            </a:r>
            <a:r>
              <a:rPr b="1" lang="en-US" sz="2600">
                <a:solidFill>
                  <a:srgbClr val="000000"/>
                </a:solidFill>
                <a:latin typeface="Constantia"/>
              </a:rPr>
              <a:t>:</a:t>
            </a:r>
            <a:endParaRPr/>
          </a:p>
          <a:p>
            <a:pPr>
              <a:lnSpc>
                <a:spcPct val="100000"/>
              </a:lnSpc>
            </a:pPr>
            <a:r>
              <a:rPr lang="en-US" sz="2600">
                <a:solidFill>
                  <a:srgbClr val="000000"/>
                </a:solidFill>
                <a:latin typeface="Constantia"/>
              </a:rPr>
              <a:t>What if your company has $10 million, and there is also the option to choose 5 smaller $2 million projects with the same probabilities of success and failure and proportional payoffs as above: </a:t>
            </a:r>
            <a:endParaRPr/>
          </a:p>
          <a:p>
            <a:pPr lvl="1">
              <a:lnSpc>
                <a:spcPct val="100000"/>
              </a:lnSpc>
              <a:buSzPct val="85000"/>
              <a:buFont typeface="Calibri"/>
              <a:buAutoNum type="arabicPeriod"/>
            </a:pPr>
            <a:r>
              <a:rPr lang="en-US" sz="2400">
                <a:solidFill>
                  <a:srgbClr val="000000"/>
                </a:solidFill>
                <a:latin typeface="Constantia"/>
              </a:rPr>
              <a:t>What is the EV of this option? </a:t>
            </a:r>
            <a:endParaRPr/>
          </a:p>
          <a:p>
            <a:pPr lvl="1">
              <a:lnSpc>
                <a:spcPct val="100000"/>
              </a:lnSpc>
              <a:buSzPct val="85000"/>
              <a:buFont typeface="Calibri"/>
              <a:buAutoNum type="arabicPeriod"/>
            </a:pPr>
            <a:r>
              <a:rPr lang="en-US" sz="2400">
                <a:solidFill>
                  <a:srgbClr val="000000"/>
                </a:solidFill>
                <a:latin typeface="Constantia"/>
              </a:rPr>
              <a:t>Which option would you choose? Why?</a:t>
            </a:r>
            <a:endParaRPr/>
          </a:p>
          <a:p>
            <a:pPr>
              <a:lnSpc>
                <a:spcPct val="100000"/>
              </a:lnSpc>
            </a:pPr>
            <a:endParaRPr/>
          </a:p>
          <a:p>
            <a:pPr>
              <a:lnSpc>
                <a:spcPct val="100000"/>
              </a:lnSpc>
            </a:pPr>
            <a:r>
              <a:rPr b="1" lang="en-US" sz="2600" u="sng">
                <a:solidFill>
                  <a:srgbClr val="000000"/>
                </a:solidFill>
                <a:latin typeface="Constantia"/>
              </a:rPr>
              <a:t>Answer</a:t>
            </a:r>
            <a:r>
              <a:rPr b="1" lang="en-US" sz="2600">
                <a:solidFill>
                  <a:srgbClr val="000000"/>
                </a:solidFill>
                <a:latin typeface="Constantia"/>
              </a:rPr>
              <a:t>:</a:t>
            </a:r>
            <a:endParaRPr/>
          </a:p>
          <a:p>
            <a:pPr>
              <a:lnSpc>
                <a:spcPct val="100000"/>
              </a:lnSpc>
            </a:pPr>
            <a:r>
              <a:rPr lang="en-US" sz="2600">
                <a:solidFill>
                  <a:srgbClr val="000000"/>
                </a:solidFill>
                <a:latin typeface="Constantia"/>
              </a:rPr>
              <a:t>EV of 2nd option is also $5.3 million, but….</a:t>
            </a:r>
            <a:endParaRPr/>
          </a:p>
          <a:p>
            <a:pPr>
              <a:lnSpc>
                <a:spcPct val="100000"/>
              </a:lnSpc>
            </a:pPr>
            <a:endParaRPr/>
          </a:p>
          <a:p>
            <a:pPr>
              <a:lnSpc>
                <a:spcPct val="100000"/>
              </a:lnSpc>
            </a:pPr>
            <a:r>
              <a:rPr lang="en-US" sz="2600">
                <a:solidFill>
                  <a:srgbClr val="000000"/>
                </a:solidFill>
                <a:latin typeface="Constantia"/>
              </a:rPr>
              <a:t>The company would surely choose the 5 smaller projects over the 1 large project because </a:t>
            </a:r>
            <a:r>
              <a:rPr b="1" lang="en-US" sz="2600" u="sng">
                <a:solidFill>
                  <a:srgbClr val="000000"/>
                </a:solidFill>
                <a:latin typeface="Constantia"/>
              </a:rPr>
              <a:t>diversification</a:t>
            </a:r>
            <a:r>
              <a:rPr lang="en-US" sz="2600">
                <a:solidFill>
                  <a:srgbClr val="000000"/>
                </a:solidFill>
                <a:latin typeface="Constantia"/>
              </a:rPr>
              <a:t> reduces the downside risk</a:t>
            </a:r>
            <a:endParaRPr/>
          </a:p>
          <a:p>
            <a:pPr>
              <a:lnSpc>
                <a:spcPct val="100000"/>
              </a:lnSpc>
            </a:pPr>
            <a:endParaRPr/>
          </a:p>
          <a:p>
            <a:pPr>
              <a:lnSpc>
                <a:spcPct val="100000"/>
              </a:lnSpc>
            </a:pPr>
            <a:r>
              <a:rPr lang="en-US" sz="2600">
                <a:solidFill>
                  <a:srgbClr val="000000"/>
                </a:solidFill>
                <a:latin typeface="Constantia"/>
              </a:rPr>
              <a:t>What is the probability of bankruptcy now? </a:t>
            </a:r>
            <a:endParaRPr/>
          </a:p>
          <a:p>
            <a:pPr lvl="1">
              <a:lnSpc>
                <a:spcPct val="100000"/>
              </a:lnSpc>
              <a:buSzPct val="85000"/>
              <a:buFont charset="2" typeface="Wingdings 2"/>
              <a:buChar char=""/>
            </a:pPr>
            <a:r>
              <a:rPr lang="en-US" sz="2400">
                <a:solidFill>
                  <a:srgbClr val="000000"/>
                </a:solidFill>
                <a:latin typeface="Constantia"/>
              </a:rPr>
              <a:t>It goes down way down → the portfolio has lower variance = </a:t>
            </a:r>
            <a:r>
              <a:rPr lang="en-US" sz="2400" u="sng">
                <a:solidFill>
                  <a:srgbClr val="000000"/>
                </a:solidFill>
                <a:latin typeface="Constantia"/>
              </a:rPr>
              <a:t>less risk</a:t>
            </a:r>
            <a:endParaRPr/>
          </a:p>
          <a:p>
            <a:pPr lvl="1">
              <a:lnSpc>
                <a:spcPct val="100000"/>
              </a:lnSpc>
              <a:buSzPct val="85000"/>
              <a:buFont charset="2" typeface="Wingdings 2"/>
              <a:buChar char=""/>
            </a:pPr>
            <a:r>
              <a:rPr lang="en-US" sz="2400">
                <a:solidFill>
                  <a:srgbClr val="000000"/>
                </a:solidFill>
                <a:latin typeface="Constantia"/>
              </a:rPr>
              <a:t>In fact, the firm may choose </a:t>
            </a:r>
            <a:r>
              <a:rPr b="1" lang="en-US" sz="2400">
                <a:solidFill>
                  <a:srgbClr val="000000"/>
                </a:solidFill>
                <a:latin typeface="Constantia"/>
              </a:rPr>
              <a:t>EV5 projects</a:t>
            </a:r>
            <a:r>
              <a:rPr lang="en-US" sz="2400">
                <a:solidFill>
                  <a:srgbClr val="000000"/>
                </a:solidFill>
                <a:latin typeface="Constantia"/>
              </a:rPr>
              <a:t> even if </a:t>
            </a:r>
            <a:r>
              <a:rPr b="1" lang="en-US" sz="2400">
                <a:solidFill>
                  <a:srgbClr val="000000"/>
                </a:solidFill>
                <a:latin typeface="Constantia"/>
              </a:rPr>
              <a:t>EV1 project &gt;&gt; EV5 projects</a:t>
            </a:r>
            <a:endParaRPr/>
          </a:p>
          <a:p>
            <a:pPr>
              <a:lnSpc>
                <a:spcPct val="100000"/>
              </a:lnSpc>
            </a:pPr>
            <a:endParaRPr/>
          </a:p>
        </p:txBody>
      </p:sp>
    </p:spTree>
  </p:cSld>
  <p:timing>
    <p:tnLst>
      <p:par>
        <p:cTn dur="indefinite" id="183" nodeType="tmRoot" restart="never">
          <p:childTnLst>
            <p:seq>
              <p:cTn dur="indefinite" id="184" nodeType="mainSeq">
                <p:childTnLst>
                  <p:par>
                    <p:cTn fill="hold" id="185">
                      <p:stCondLst>
                        <p:cond delay="indefinite"/>
                      </p:stCondLst>
                      <p:childTnLst>
                        <p:par>
                          <p:cTn fill="hold" id="186">
                            <p:stCondLst>
                              <p:cond delay="0"/>
                            </p:stCondLst>
                            <p:childTnLst>
                              <p:par>
                                <p:cTn fill="hold" id="187" nodeType="clickEffect" presetClass="entr" presetID="1">
                                  <p:stCondLst>
                                    <p:cond delay="0"/>
                                  </p:stCondLst>
                                  <p:childTnLst>
                                    <p:set>
                                      <p:cBhvr>
                                        <p:cTn dur="1" fill="hold" id="188">
                                          <p:stCondLst>
                                            <p:cond delay="0"/>
                                          </p:stCondLst>
                                        </p:cTn>
                                        <p:tgtEl>
                                          <p:spTgt spid="145">
                                            <p:txEl>
                                              <p:pRg end="281" st="273"/>
                                            </p:txEl>
                                          </p:spTgt>
                                        </p:tgtEl>
                                        <p:attrNameLst>
                                          <p:attrName>style.visibility</p:attrName>
                                        </p:attrNameLst>
                                      </p:cBhvr>
                                      <p:to>
                                        <p:strVal val="visible"/>
                                      </p:to>
                                    </p:set>
                                  </p:childTnLst>
                                </p:cTn>
                              </p:par>
                              <p:par>
                                <p:cTn fill="hold" id="189" nodeType="withEffect" presetClass="entr" presetID="1">
                                  <p:stCondLst>
                                    <p:cond delay="0"/>
                                  </p:stCondLst>
                                  <p:childTnLst>
                                    <p:set>
                                      <p:cBhvr>
                                        <p:cTn dur="1" fill="hold" id="190">
                                          <p:stCondLst>
                                            <p:cond delay="0"/>
                                          </p:stCondLst>
                                        </p:cTn>
                                        <p:tgtEl>
                                          <p:spTgt spid="145">
                                            <p:txEl>
                                              <p:pRg end="326" st="281"/>
                                            </p:txEl>
                                          </p:spTgt>
                                        </p:tgtEl>
                                        <p:attrNameLst>
                                          <p:attrName>style.visibility</p:attrName>
                                        </p:attrNameLst>
                                      </p:cBhvr>
                                      <p:to>
                                        <p:strVal val="visible"/>
                                      </p:to>
                                    </p:set>
                                  </p:childTnLst>
                                </p:cTn>
                              </p:par>
                            </p:childTnLst>
                          </p:cTn>
                        </p:par>
                      </p:childTnLst>
                    </p:cTn>
                  </p:par>
                  <p:par>
                    <p:cTn fill="hold" id="191">
                      <p:stCondLst>
                        <p:cond delay="indefinite"/>
                      </p:stCondLst>
                      <p:childTnLst>
                        <p:par>
                          <p:cTn fill="hold" id="192">
                            <p:stCondLst>
                              <p:cond delay="0"/>
                            </p:stCondLst>
                            <p:childTnLst>
                              <p:par>
                                <p:cTn fill="hold" id="193" nodeType="clickEffect" presetClass="entr" presetID="1">
                                  <p:stCondLst>
                                    <p:cond delay="0"/>
                                  </p:stCondLst>
                                  <p:childTnLst>
                                    <p:set>
                                      <p:cBhvr>
                                        <p:cTn dur="1" fill="hold" id="194">
                                          <p:stCondLst>
                                            <p:cond delay="0"/>
                                          </p:stCondLst>
                                        </p:cTn>
                                        <p:tgtEl>
                                          <p:spTgt spid="145">
                                            <p:txEl>
                                              <p:pRg end="457" st="327"/>
                                            </p:txEl>
                                          </p:spTgt>
                                        </p:tgtEl>
                                        <p:attrNameLst>
                                          <p:attrName>style.visibility</p:attrName>
                                        </p:attrNameLst>
                                      </p:cBhvr>
                                      <p:to>
                                        <p:strVal val="visible"/>
                                      </p:to>
                                    </p:set>
                                  </p:childTnLst>
                                </p:cTn>
                              </p:par>
                            </p:childTnLst>
                          </p:cTn>
                        </p:par>
                      </p:childTnLst>
                    </p:cTn>
                  </p:par>
                  <p:par>
                    <p:cTn fill="hold" id="195">
                      <p:stCondLst>
                        <p:cond delay="indefinite"/>
                      </p:stCondLst>
                      <p:childTnLst>
                        <p:par>
                          <p:cTn fill="hold" id="196">
                            <p:stCondLst>
                              <p:cond delay="0"/>
                            </p:stCondLst>
                            <p:childTnLst>
                              <p:par>
                                <p:cTn fill="hold" id="197" nodeType="clickEffect" presetClass="entr" presetID="1">
                                  <p:stCondLst>
                                    <p:cond delay="0"/>
                                  </p:stCondLst>
                                  <p:childTnLst>
                                    <p:set>
                                      <p:cBhvr>
                                        <p:cTn dur="1" fill="hold" id="198">
                                          <p:stCondLst>
                                            <p:cond delay="0"/>
                                          </p:stCondLst>
                                        </p:cTn>
                                        <p:tgtEl>
                                          <p:spTgt spid="145">
                                            <p:txEl>
                                              <p:pRg end="502" st="458"/>
                                            </p:txEl>
                                          </p:spTgt>
                                        </p:tgtEl>
                                        <p:attrNameLst>
                                          <p:attrName>style.visibility</p:attrName>
                                        </p:attrNameLst>
                                      </p:cBhvr>
                                      <p:to>
                                        <p:strVal val="visible"/>
                                      </p:to>
                                    </p:set>
                                  </p:childTnLst>
                                </p:cTn>
                              </p:par>
                            </p:childTnLst>
                          </p:cTn>
                        </p:par>
                      </p:childTnLst>
                    </p:cTn>
                  </p:par>
                  <p:par>
                    <p:cTn fill="hold" id="199">
                      <p:stCondLst>
                        <p:cond delay="indefinite"/>
                      </p:stCondLst>
                      <p:childTnLst>
                        <p:par>
                          <p:cTn fill="hold" id="200">
                            <p:stCondLst>
                              <p:cond delay="0"/>
                            </p:stCondLst>
                            <p:childTnLst>
                              <p:par>
                                <p:cTn fill="hold" id="201" nodeType="clickEffect" presetClass="entr" presetID="1">
                                  <p:stCondLst>
                                    <p:cond delay="0"/>
                                  </p:stCondLst>
                                  <p:childTnLst>
                                    <p:set>
                                      <p:cBhvr>
                                        <p:cTn dur="1" fill="hold" id="202">
                                          <p:stCondLst>
                                            <p:cond delay="0"/>
                                          </p:stCondLst>
                                        </p:cTn>
                                        <p:tgtEl>
                                          <p:spTgt spid="145">
                                            <p:txEl>
                                              <p:pRg end="571" st="502"/>
                                            </p:txEl>
                                          </p:spTgt>
                                        </p:tgtEl>
                                        <p:attrNameLst>
                                          <p:attrName>style.visibility</p:attrName>
                                        </p:attrNameLst>
                                      </p:cBhvr>
                                      <p:to>
                                        <p:strVal val="visible"/>
                                      </p:to>
                                    </p:set>
                                  </p:childTnLst>
                                </p:cTn>
                              </p:par>
                              <p:par>
                                <p:cTn fill="hold" id="203" nodeType="withEffect" presetClass="entr" presetID="1">
                                  <p:stCondLst>
                                    <p:cond delay="0"/>
                                  </p:stCondLst>
                                  <p:childTnLst>
                                    <p:set>
                                      <p:cBhvr>
                                        <p:cTn dur="1" fill="hold" id="204">
                                          <p:stCondLst>
                                            <p:cond delay="0"/>
                                          </p:stCondLst>
                                        </p:cTn>
                                        <p:tgtEl>
                                          <p:spTgt spid="145">
                                            <p:txEl>
                                              <p:pRg end="649" st="57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TextShape 1"/>
          <p:cNvSpPr txBox="1"/>
          <p:nvPr/>
        </p:nvSpPr>
        <p:spPr>
          <a:xfrm>
            <a:off x="457200" y="704160"/>
            <a:ext cx="8229240" cy="667080"/>
          </a:xfrm>
          <a:prstGeom prst="rect">
            <a:avLst/>
          </a:prstGeom>
        </p:spPr>
        <p:txBody>
          <a:bodyPr anchor="b" bIns="0" lIns="0" rIns="0" tIns="45000"/>
          <a:p>
            <a:pPr>
              <a:lnSpc>
                <a:spcPct val="100000"/>
              </a:lnSpc>
            </a:pPr>
            <a:r>
              <a:rPr lang="en-US" sz="5000">
                <a:solidFill>
                  <a:srgbClr val="04617b"/>
                </a:solidFill>
                <a:latin typeface="Calibri"/>
              </a:rPr>
              <a:t>
</a:t>
            </a:r>
            <a:r>
              <a:rPr lang="en-US" sz="5000">
                <a:solidFill>
                  <a:srgbClr val="04617b"/>
                </a:solidFill>
                <a:latin typeface="Calibri"/>
              </a:rPr>
              <a:t>
</a:t>
            </a:r>
            <a:r>
              <a:rPr lang="en-US" sz="4400">
                <a:solidFill>
                  <a:srgbClr val="04617b"/>
                </a:solidFill>
                <a:latin typeface="Calibri"/>
              </a:rPr>
              <a:t>Diversification</a:t>
            </a:r>
            <a:endParaRPr/>
          </a:p>
        </p:txBody>
      </p:sp>
      <p:sp>
        <p:nvSpPr>
          <p:cNvPr id="147" name="TextShape 2"/>
          <p:cNvSpPr txBox="1"/>
          <p:nvPr/>
        </p:nvSpPr>
        <p:spPr>
          <a:xfrm>
            <a:off x="457200" y="1371600"/>
            <a:ext cx="8229240" cy="4952520"/>
          </a:xfrm>
          <a:prstGeom prst="rect">
            <a:avLst/>
          </a:prstGeom>
        </p:spPr>
        <p:txBody>
          <a:bodyPr bIns="45000" lIns="90000" rIns="90000" tIns="45000"/>
          <a:p>
            <a:pPr>
              <a:lnSpc>
                <a:spcPct val="100000"/>
              </a:lnSpc>
            </a:pPr>
            <a:r>
              <a:rPr b="1" lang="en-US" sz="2400">
                <a:solidFill>
                  <a:srgbClr val="000000"/>
                </a:solidFill>
                <a:latin typeface="Constantia"/>
              </a:rPr>
              <a:t>Basic Assumption: Decisions are based on a trade-off between risk and return (see graph)</a:t>
            </a:r>
            <a:endParaRPr/>
          </a:p>
          <a:p>
            <a:pPr lvl="1">
              <a:lnSpc>
                <a:spcPct val="100000"/>
              </a:lnSpc>
              <a:buSzPct val="85000"/>
              <a:buFont charset="2" typeface="Wingdings 2"/>
              <a:buChar char=""/>
            </a:pPr>
            <a:r>
              <a:rPr lang="en-US" sz="2000" u="sng">
                <a:solidFill>
                  <a:srgbClr val="000000"/>
                </a:solidFill>
                <a:latin typeface="Constantia"/>
              </a:rPr>
              <a:t>Return</a:t>
            </a:r>
            <a:r>
              <a:rPr lang="en-US" sz="2000">
                <a:solidFill>
                  <a:srgbClr val="000000"/>
                </a:solidFill>
                <a:latin typeface="Constantia"/>
              </a:rPr>
              <a:t> is measured by expected value</a:t>
            </a:r>
            <a:endParaRPr/>
          </a:p>
          <a:p>
            <a:pPr lvl="1">
              <a:lnSpc>
                <a:spcPct val="100000"/>
              </a:lnSpc>
              <a:buSzPct val="85000"/>
              <a:buFont charset="2" typeface="Wingdings 2"/>
              <a:buChar char=""/>
            </a:pPr>
            <a:r>
              <a:rPr lang="en-US" sz="2000" u="sng">
                <a:solidFill>
                  <a:srgbClr val="000000"/>
                </a:solidFill>
                <a:latin typeface="Constantia"/>
              </a:rPr>
              <a:t>Risk</a:t>
            </a:r>
            <a:r>
              <a:rPr lang="en-US" sz="2000">
                <a:solidFill>
                  <a:srgbClr val="000000"/>
                </a:solidFill>
                <a:latin typeface="Constantia"/>
              </a:rPr>
              <a:t> is measured by the variance or standard deviation</a:t>
            </a:r>
            <a:endParaRPr/>
          </a:p>
          <a:p>
            <a:pPr>
              <a:lnSpc>
                <a:spcPct val="100000"/>
              </a:lnSpc>
              <a:buSzPct val="95000"/>
              <a:buFont charset="2" typeface="Wingdings 2"/>
              <a:buChar char=""/>
            </a:pPr>
            <a:r>
              <a:rPr lang="en-US" sz="2000">
                <a:solidFill>
                  <a:srgbClr val="000000"/>
                </a:solidFill>
                <a:latin typeface="Constantia"/>
              </a:rPr>
              <a:t>Diversification works to reduce risk because returns of different investments do not move exactly together</a:t>
            </a:r>
            <a:endParaRPr/>
          </a:p>
          <a:p>
            <a:pPr>
              <a:lnSpc>
                <a:spcPct val="100000"/>
              </a:lnSpc>
              <a:buSzPct val="95000"/>
              <a:buFont charset="2" typeface="Wingdings 2"/>
              <a:buChar char=""/>
            </a:pPr>
            <a:r>
              <a:rPr lang="en-US" sz="2000">
                <a:solidFill>
                  <a:srgbClr val="000000"/>
                </a:solidFill>
                <a:latin typeface="Constantia"/>
              </a:rPr>
              <a:t>Even in a two investment portfolio, a decline in the value of one investment can be offset by an increase in the value of the other investment</a:t>
            </a:r>
            <a:endParaRPr/>
          </a:p>
          <a:p>
            <a:pPr>
              <a:lnSpc>
                <a:spcPct val="100000"/>
              </a:lnSpc>
            </a:pPr>
            <a:endParaRPr/>
          </a:p>
        </p:txBody>
      </p:sp>
      <p:pic>
        <p:nvPicPr>
          <p:cNvPr descr="" id="148" name="Picture 2"/>
          <p:cNvPicPr/>
          <p:nvPr/>
        </p:nvPicPr>
        <p:blipFill>
          <a:blip r:embed="rId1"/>
          <a:stretch>
            <a:fillRect/>
          </a:stretch>
        </p:blipFill>
        <p:spPr>
          <a:xfrm>
            <a:off x="5082120" y="4267080"/>
            <a:ext cx="3562560" cy="2285640"/>
          </a:xfrm>
          <a:prstGeom prst="rect">
            <a:avLst/>
          </a:prstGeom>
        </p:spPr>
      </p:pic>
    </p:spTree>
  </p:cSld>
  <p:timing>
    <p:tnLst>
      <p:par>
        <p:cTn dur="indefinite" id="205" nodeType="tmRoot" restart="never">
          <p:childTnLst>
            <p:seq>
              <p:cTn dur="indefinite" id="206" nodeType="mainSeq">
                <p:childTnLst>
                  <p:par>
                    <p:cTn fill="hold" id="207">
                      <p:stCondLst>
                        <p:cond delay="indefinite"/>
                      </p:stCondLst>
                      <p:childTnLst>
                        <p:par>
                          <p:cTn fill="hold" id="208">
                            <p:stCondLst>
                              <p:cond delay="0"/>
                            </p:stCondLst>
                            <p:childTnLst>
                              <p:par>
                                <p:cTn fill="hold" id="209" nodeType="clickEffect" presetClass="entr" presetID="1">
                                  <p:stCondLst>
                                    <p:cond delay="0"/>
                                  </p:stCondLst>
                                  <p:childTnLst>
                                    <p:set>
                                      <p:cBhvr>
                                        <p:cTn dur="1" fill="hold" id="210">
                                          <p:stCondLst>
                                            <p:cond delay="0"/>
                                          </p:stCondLst>
                                        </p:cTn>
                                        <p:tgtEl>
                                          <p:spTgt spid="147">
                                            <p:txEl>
                                              <p:pRg end="89" st="0"/>
                                            </p:txEl>
                                          </p:spTgt>
                                        </p:tgtEl>
                                        <p:attrNameLst>
                                          <p:attrName>style.visibility</p:attrName>
                                        </p:attrNameLst>
                                      </p:cBhvr>
                                      <p:to>
                                        <p:strVal val="visible"/>
                                      </p:to>
                                    </p:set>
                                  </p:childTnLst>
                                </p:cTn>
                              </p:par>
                              <p:par>
                                <p:cTn fill="hold" id="211" nodeType="withEffect" presetClass="entr" presetID="1">
                                  <p:stCondLst>
                                    <p:cond delay="0"/>
                                  </p:stCondLst>
                                  <p:childTnLst>
                                    <p:set>
                                      <p:cBhvr>
                                        <p:cTn dur="1" fill="hold" id="212">
                                          <p:stCondLst>
                                            <p:cond delay="0"/>
                                          </p:stCondLst>
                                        </p:cTn>
                                        <p:tgtEl>
                                          <p:spTgt spid="147">
                                            <p:txEl>
                                              <p:pRg end="126" st="89"/>
                                            </p:txEl>
                                          </p:spTgt>
                                        </p:tgtEl>
                                        <p:attrNameLst>
                                          <p:attrName>style.visibility</p:attrName>
                                        </p:attrNameLst>
                                      </p:cBhvr>
                                      <p:to>
                                        <p:strVal val="visible"/>
                                      </p:to>
                                    </p:set>
                                  </p:childTnLst>
                                </p:cTn>
                              </p:par>
                              <p:par>
                                <p:cTn fill="hold" id="213" nodeType="withEffect" presetClass="entr" presetID="1">
                                  <p:stCondLst>
                                    <p:cond delay="0"/>
                                  </p:stCondLst>
                                  <p:childTnLst>
                                    <p:set>
                                      <p:cBhvr>
                                        <p:cTn dur="1" fill="hold" id="214">
                                          <p:stCondLst>
                                            <p:cond delay="0"/>
                                          </p:stCondLst>
                                        </p:cTn>
                                        <p:tgtEl>
                                          <p:spTgt spid="147">
                                            <p:txEl>
                                              <p:pRg end="181" st="126"/>
                                            </p:txEl>
                                          </p:spTgt>
                                        </p:tgtEl>
                                        <p:attrNameLst>
                                          <p:attrName>style.visibility</p:attrName>
                                        </p:attrNameLst>
                                      </p:cBhvr>
                                      <p:to>
                                        <p:strVal val="visible"/>
                                      </p:to>
                                    </p:set>
                                  </p:childTnLst>
                                </p:cTn>
                              </p:par>
                            </p:childTnLst>
                          </p:cTn>
                        </p:par>
                      </p:childTnLst>
                    </p:cTn>
                  </p:par>
                  <p:par>
                    <p:cTn fill="hold" id="215">
                      <p:stCondLst>
                        <p:cond delay="indefinite"/>
                      </p:stCondLst>
                      <p:childTnLst>
                        <p:par>
                          <p:cTn fill="hold" id="216">
                            <p:stCondLst>
                              <p:cond delay="0"/>
                            </p:stCondLst>
                            <p:childTnLst>
                              <p:par>
                                <p:cTn fill="hold" id="217" nodeType="clickEffect" presetClass="entr" presetID="1">
                                  <p:stCondLst>
                                    <p:cond delay="0"/>
                                  </p:stCondLst>
                                  <p:childTnLst>
                                    <p:set>
                                      <p:cBhvr>
                                        <p:cTn dur="1" fill="hold" id="218">
                                          <p:stCondLst>
                                            <p:cond delay="0"/>
                                          </p:stCondLst>
                                        </p:cTn>
                                        <p:tgtEl>
                                          <p:spTgt spid="147">
                                            <p:txEl>
                                              <p:pRg end="288" st="181"/>
                                            </p:txEl>
                                          </p:spTgt>
                                        </p:tgtEl>
                                        <p:attrNameLst>
                                          <p:attrName>style.visibility</p:attrName>
                                        </p:attrNameLst>
                                      </p:cBhvr>
                                      <p:to>
                                        <p:strVal val="visible"/>
                                      </p:to>
                                    </p:set>
                                  </p:childTnLst>
                                </p:cTn>
                              </p:par>
                            </p:childTnLst>
                          </p:cTn>
                        </p:par>
                      </p:childTnLst>
                    </p:cTn>
                  </p:par>
                  <p:par>
                    <p:cTn fill="hold" id="219">
                      <p:stCondLst>
                        <p:cond delay="indefinite"/>
                      </p:stCondLst>
                      <p:childTnLst>
                        <p:par>
                          <p:cTn fill="hold" id="220">
                            <p:stCondLst>
                              <p:cond delay="0"/>
                            </p:stCondLst>
                            <p:childTnLst>
                              <p:par>
                                <p:cTn fill="hold" id="221" nodeType="clickEffect" presetClass="entr" presetID="1">
                                  <p:stCondLst>
                                    <p:cond delay="0"/>
                                  </p:stCondLst>
                                  <p:childTnLst>
                                    <p:set>
                                      <p:cBhvr>
                                        <p:cTn dur="1" fill="hold" id="222">
                                          <p:stCondLst>
                                            <p:cond delay="0"/>
                                          </p:stCondLst>
                                        </p:cTn>
                                        <p:tgtEl>
                                          <p:spTgt spid="147">
                                            <p:txEl>
                                              <p:pRg end="431" st="28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TextShape 1"/>
          <p:cNvSpPr txBox="1"/>
          <p:nvPr/>
        </p:nvSpPr>
        <p:spPr>
          <a:xfrm>
            <a:off x="457200" y="704160"/>
            <a:ext cx="8229240" cy="591120"/>
          </a:xfrm>
          <a:prstGeom prst="rect">
            <a:avLst/>
          </a:prstGeom>
        </p:spPr>
        <p:txBody>
          <a:bodyPr anchor="b" bIns="0" lIns="0" rIns="0" tIns="45000"/>
          <a:p>
            <a:pPr>
              <a:lnSpc>
                <a:spcPct val="100000"/>
              </a:lnSpc>
            </a:pPr>
            <a:r>
              <a:rPr lang="en-US" sz="4000">
                <a:solidFill>
                  <a:srgbClr val="04617b"/>
                </a:solidFill>
                <a:latin typeface="Calibri"/>
              </a:rPr>
              <a:t>Risk Tolerance</a:t>
            </a:r>
            <a:endParaRPr/>
          </a:p>
        </p:txBody>
      </p:sp>
      <p:sp>
        <p:nvSpPr>
          <p:cNvPr id="150" name="TextShape 2"/>
          <p:cNvSpPr txBox="1"/>
          <p:nvPr/>
        </p:nvSpPr>
        <p:spPr>
          <a:xfrm>
            <a:off x="457200" y="1295280"/>
            <a:ext cx="8229240" cy="5257440"/>
          </a:xfrm>
          <a:prstGeom prst="rect">
            <a:avLst/>
          </a:prstGeom>
        </p:spPr>
        <p:txBody>
          <a:bodyPr bIns="45000" lIns="90000" rIns="90000" tIns="45000"/>
          <a:p>
            <a:pPr>
              <a:lnSpc>
                <a:spcPct val="100000"/>
              </a:lnSpc>
            </a:pPr>
            <a:r>
              <a:rPr lang="en-US" sz="2600">
                <a:solidFill>
                  <a:srgbClr val="000000"/>
                </a:solidFill>
                <a:latin typeface="Constantia"/>
              </a:rPr>
              <a:t>Larger firms, as we often see in oligopolistic markets, will generally have a higher tolerance for risk and are more likely to undertake R&amp;D with very high fixed “sunk” costs</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sz="1500">
                <a:solidFill>
                  <a:srgbClr val="000000"/>
                </a:solidFill>
                <a:latin typeface="Constantia"/>
              </a:rPr>
              <a:t>	</a:t>
            </a:r>
            <a:r>
              <a:rPr lang="en-US" sz="1500">
                <a:solidFill>
                  <a:srgbClr val="000000"/>
                </a:solidFill>
                <a:latin typeface="Constantia"/>
              </a:rPr>
              <a:t>	</a:t>
            </a:r>
            <a:r>
              <a:rPr lang="en-US" sz="1500">
                <a:solidFill>
                  <a:srgbClr val="000000"/>
                </a:solidFill>
                <a:latin typeface="Constantia"/>
              </a:rPr>
              <a:t>	</a:t>
            </a:r>
            <a:r>
              <a:rPr lang="en-US" sz="1500">
                <a:solidFill>
                  <a:srgbClr val="000000"/>
                </a:solidFill>
                <a:latin typeface="Constantia"/>
              </a:rPr>
              <a:t>	</a:t>
            </a:r>
            <a:r>
              <a:rPr lang="en-US" sz="1500">
                <a:solidFill>
                  <a:srgbClr val="000000"/>
                </a:solidFill>
                <a:latin typeface="Constantia"/>
              </a:rPr>
              <a:t>	</a:t>
            </a:r>
            <a:r>
              <a:rPr lang="en-US" sz="1500">
                <a:solidFill>
                  <a:srgbClr val="000000"/>
                </a:solidFill>
                <a:latin typeface="Constantia"/>
              </a:rPr>
              <a:t>	</a:t>
            </a:r>
            <a:endParaRPr/>
          </a:p>
          <a:p>
            <a:pPr>
              <a:lnSpc>
                <a:spcPct val="100000"/>
              </a:lnSpc>
            </a:pPr>
            <a:r>
              <a:rPr lang="en-US" sz="1500">
                <a:solidFill>
                  <a:srgbClr val="000000"/>
                </a:solidFill>
                <a:latin typeface="Constantia"/>
              </a:rPr>
              <a:t>	</a:t>
            </a:r>
            <a:r>
              <a:rPr lang="en-US" sz="1500">
                <a:solidFill>
                  <a:srgbClr val="000000"/>
                </a:solidFill>
                <a:latin typeface="Constantia"/>
              </a:rPr>
              <a:t>	</a:t>
            </a:r>
            <a:r>
              <a:rPr lang="en-US" sz="1500">
                <a:solidFill>
                  <a:srgbClr val="000000"/>
                </a:solidFill>
                <a:latin typeface="Constantia"/>
              </a:rPr>
              <a:t>	</a:t>
            </a:r>
            <a:r>
              <a:rPr lang="en-US" sz="1500">
                <a:solidFill>
                  <a:srgbClr val="000000"/>
                </a:solidFill>
                <a:latin typeface="Constantia"/>
              </a:rPr>
              <a:t>	</a:t>
            </a:r>
            <a:r>
              <a:rPr lang="en-US" sz="1500">
                <a:solidFill>
                  <a:srgbClr val="000000"/>
                </a:solidFill>
                <a:latin typeface="Constantia"/>
              </a:rPr>
              <a:t>	</a:t>
            </a:r>
            <a:r>
              <a:rPr lang="en-US" sz="1500">
                <a:solidFill>
                  <a:srgbClr val="000000"/>
                </a:solidFill>
                <a:latin typeface="Constantia"/>
              </a:rPr>
              <a:t>	</a:t>
            </a:r>
            <a:r>
              <a:rPr lang="en-US" sz="1500">
                <a:solidFill>
                  <a:srgbClr val="000000"/>
                </a:solidFill>
                <a:latin typeface="Constantia"/>
              </a:rPr>
              <a:t>	</a:t>
            </a:r>
            <a:r>
              <a:rPr lang="en-US" sz="1500">
                <a:solidFill>
                  <a:srgbClr val="000000"/>
                </a:solidFill>
                <a:latin typeface="Constantia"/>
              </a:rPr>
              <a:t>	</a:t>
            </a:r>
            <a:endParaRPr/>
          </a:p>
          <a:p>
            <a:pPr algn="ctr">
              <a:lnSpc>
                <a:spcPct val="100000"/>
              </a:lnSpc>
            </a:pPr>
            <a:endParaRPr/>
          </a:p>
          <a:p>
            <a:pPr algn="ctr">
              <a:lnSpc>
                <a:spcPct val="100000"/>
              </a:lnSpc>
            </a:pPr>
            <a:r>
              <a:rPr lang="en-US" sz="1500">
                <a:solidFill>
                  <a:srgbClr val="000000"/>
                </a:solidFill>
                <a:latin typeface="Constantia"/>
              </a:rPr>
              <a:t>Risk Tolerance vs. Firm Size for the Oil Industry (Walls, 2009)</a:t>
            </a:r>
            <a:endParaRPr/>
          </a:p>
        </p:txBody>
      </p:sp>
      <p:pic>
        <p:nvPicPr>
          <p:cNvPr descr="" id="151" name="Picture 3"/>
          <p:cNvPicPr/>
          <p:nvPr/>
        </p:nvPicPr>
        <p:blipFill>
          <a:blip r:embed="rId1"/>
          <a:stretch>
            <a:fillRect/>
          </a:stretch>
        </p:blipFill>
        <p:spPr>
          <a:xfrm>
            <a:off x="1905120" y="2286000"/>
            <a:ext cx="5333760" cy="3746160"/>
          </a:xfrm>
          <a:prstGeom prst="rect">
            <a:avLst/>
          </a:prstGeom>
        </p:spPr>
      </p:pic>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TextShape 1"/>
          <p:cNvSpPr txBox="1"/>
          <p:nvPr/>
        </p:nvSpPr>
        <p:spPr>
          <a:xfrm>
            <a:off x="457200" y="762120"/>
            <a:ext cx="8229240" cy="533160"/>
          </a:xfrm>
          <a:prstGeom prst="rect">
            <a:avLst/>
          </a:prstGeom>
        </p:spPr>
        <p:txBody>
          <a:bodyPr anchor="b" bIns="0" lIns="0" rIns="0" tIns="45000"/>
          <a:p>
            <a:pPr>
              <a:lnSpc>
                <a:spcPct val="100000"/>
              </a:lnSpc>
            </a:pPr>
            <a:r>
              <a:rPr lang="en-US" sz="4000">
                <a:solidFill>
                  <a:srgbClr val="04617b"/>
                </a:solidFill>
                <a:latin typeface="Calibri"/>
              </a:rPr>
              <a:t>Risk Tolerance and Collaboration</a:t>
            </a:r>
            <a:endParaRPr/>
          </a:p>
        </p:txBody>
      </p:sp>
      <p:sp>
        <p:nvSpPr>
          <p:cNvPr id="153" name="TextShape 2"/>
          <p:cNvSpPr txBox="1"/>
          <p:nvPr/>
        </p:nvSpPr>
        <p:spPr>
          <a:xfrm>
            <a:off x="457200" y="1219320"/>
            <a:ext cx="8229240" cy="5105160"/>
          </a:xfrm>
          <a:prstGeom prst="rect">
            <a:avLst/>
          </a:prstGeom>
        </p:spPr>
        <p:txBody>
          <a:bodyPr bIns="45000" lIns="90000" rIns="90000" tIns="45000"/>
          <a:p>
            <a:pPr>
              <a:lnSpc>
                <a:spcPct val="100000"/>
              </a:lnSpc>
            </a:pPr>
            <a:r>
              <a:rPr lang="en-US" sz="2600">
                <a:solidFill>
                  <a:srgbClr val="000000"/>
                </a:solidFill>
                <a:latin typeface="Constantia"/>
              </a:rPr>
              <a:t>However, at times R&amp;D fixed costs and associated risk can be so high that no one company wants to bear all of the risk</a:t>
            </a:r>
            <a:endParaRPr/>
          </a:p>
          <a:p>
            <a:pPr lvl="1">
              <a:lnSpc>
                <a:spcPct val="100000"/>
              </a:lnSpc>
              <a:buSzPct val="85000"/>
              <a:buFont charset="2" typeface="Wingdings 2"/>
              <a:buChar char=""/>
            </a:pPr>
            <a:r>
              <a:rPr lang="en-US" sz="2400">
                <a:solidFill>
                  <a:srgbClr val="000000"/>
                </a:solidFill>
                <a:latin typeface="Constantia"/>
              </a:rPr>
              <a:t>Thus, rival companies may form a consortium to share the risk</a:t>
            </a:r>
            <a:endParaRPr/>
          </a:p>
          <a:p>
            <a:pPr lvl="1">
              <a:lnSpc>
                <a:spcPct val="100000"/>
              </a:lnSpc>
              <a:buSzPct val="85000"/>
              <a:buFont charset="2" typeface="Wingdings 2"/>
              <a:buChar char=""/>
            </a:pPr>
            <a:r>
              <a:rPr lang="en-US" sz="2400">
                <a:solidFill>
                  <a:srgbClr val="000000"/>
                </a:solidFill>
                <a:latin typeface="Constantia"/>
              </a:rPr>
              <a:t>See EBGN 560 Decision Analysis with Dr. Walls</a:t>
            </a:r>
            <a:endParaRPr/>
          </a:p>
          <a:p>
            <a:endParaRPr/>
          </a:p>
          <a:p>
            <a:endParaRPr/>
          </a:p>
          <a:p>
            <a:endParaRPr/>
          </a:p>
          <a:p>
            <a:endParaRPr/>
          </a:p>
          <a:p>
            <a:endParaRPr/>
          </a:p>
          <a:p>
            <a:r>
              <a:rPr lang="en-US" sz="1200">
                <a:solidFill>
                  <a:srgbClr val="000000"/>
                </a:solidFill>
                <a:latin typeface="Constantia"/>
              </a:rPr>
              <a:t>	</a:t>
            </a:r>
            <a:r>
              <a:rPr lang="en-US" sz="1200">
                <a:solidFill>
                  <a:srgbClr val="000000"/>
                </a:solidFill>
                <a:latin typeface="Constantia"/>
              </a:rPr>
              <a:t>	</a:t>
            </a:r>
            <a:r>
              <a:rPr lang="en-US" sz="1200">
                <a:solidFill>
                  <a:srgbClr val="000000"/>
                </a:solidFill>
                <a:latin typeface="Constantia"/>
              </a:rPr>
              <a:t>	</a:t>
            </a:r>
            <a:r>
              <a:rPr lang="en-US" sz="1200">
                <a:solidFill>
                  <a:srgbClr val="000000"/>
                </a:solidFill>
                <a:latin typeface="Constantia"/>
              </a:rPr>
              <a:t>	</a:t>
            </a:r>
            <a:r>
              <a:rPr lang="en-US" sz="1200">
                <a:solidFill>
                  <a:srgbClr val="000000"/>
                </a:solidFill>
                <a:latin typeface="Constantia"/>
              </a:rPr>
              <a:t>	</a:t>
            </a:r>
            <a:r>
              <a:rPr lang="en-US" sz="1200">
                <a:solidFill>
                  <a:srgbClr val="000000"/>
                </a:solidFill>
                <a:latin typeface="Constantia"/>
              </a:rPr>
              <a:t>	</a:t>
            </a:r>
            <a:r>
              <a:rPr lang="en-US" sz="1200">
                <a:solidFill>
                  <a:srgbClr val="000000"/>
                </a:solidFill>
                <a:latin typeface="Constantia"/>
              </a:rPr>
              <a:t>          </a:t>
            </a:r>
            <a:r>
              <a:rPr lang="en-US" sz="1200">
                <a:solidFill>
                  <a:srgbClr val="000000"/>
                </a:solidFill>
                <a:latin typeface="Constantia"/>
              </a:rPr>
              <a:t>(Walls, 2009)</a:t>
            </a:r>
            <a:endParaRPr/>
          </a:p>
          <a:p>
            <a:endParaRPr/>
          </a:p>
        </p:txBody>
      </p:sp>
      <p:pic>
        <p:nvPicPr>
          <p:cNvPr descr="" id="154" name="Picture 2"/>
          <p:cNvPicPr/>
          <p:nvPr/>
        </p:nvPicPr>
        <p:blipFill>
          <a:blip r:embed="rId1"/>
          <a:stretch>
            <a:fillRect/>
          </a:stretch>
        </p:blipFill>
        <p:spPr>
          <a:xfrm>
            <a:off x="2148840" y="3745440"/>
            <a:ext cx="4266720" cy="2701080"/>
          </a:xfrm>
          <a:prstGeom prst="rect">
            <a:avLst/>
          </a:prstGeom>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457200" y="704160"/>
            <a:ext cx="8229240" cy="667080"/>
          </a:xfrm>
          <a:prstGeom prst="rect">
            <a:avLst/>
          </a:prstGeom>
        </p:spPr>
        <p:txBody>
          <a:bodyPr anchor="b" bIns="0" lIns="0" rIns="0" tIns="45000"/>
          <a:p>
            <a:pPr>
              <a:lnSpc>
                <a:spcPct val="100000"/>
              </a:lnSpc>
            </a:pPr>
            <a:r>
              <a:rPr lang="en-US" sz="4000">
                <a:solidFill>
                  <a:srgbClr val="04617b"/>
                </a:solidFill>
                <a:latin typeface="Calibri"/>
              </a:rPr>
              <a:t>Oligopoly and R&amp;D</a:t>
            </a:r>
            <a:endParaRPr/>
          </a:p>
        </p:txBody>
      </p:sp>
      <p:sp>
        <p:nvSpPr>
          <p:cNvPr id="122" name="TextShape 2"/>
          <p:cNvSpPr txBox="1"/>
          <p:nvPr/>
        </p:nvSpPr>
        <p:spPr>
          <a:xfrm>
            <a:off x="457200" y="1447920"/>
            <a:ext cx="8229240" cy="4876560"/>
          </a:xfrm>
          <a:prstGeom prst="rect">
            <a:avLst/>
          </a:prstGeom>
        </p:spPr>
        <p:txBody>
          <a:bodyPr bIns="45000" lIns="90000" rIns="90000" tIns="45000"/>
          <a:p>
            <a:pPr>
              <a:lnSpc>
                <a:spcPct val="100000"/>
              </a:lnSpc>
            </a:pPr>
            <a:r>
              <a:rPr b="1" lang="en-US" sz="2800">
                <a:solidFill>
                  <a:srgbClr val="000000"/>
                </a:solidFill>
                <a:latin typeface="Constantia"/>
              </a:rPr>
              <a:t>We know that oligopoly is fertile ground for innovation…..</a:t>
            </a:r>
            <a:endParaRPr/>
          </a:p>
          <a:p>
            <a:pPr>
              <a:lnSpc>
                <a:spcPct val="100000"/>
              </a:lnSpc>
            </a:pPr>
            <a:r>
              <a:rPr b="1" lang="en-US" sz="2800">
                <a:solidFill>
                  <a:srgbClr val="000000"/>
                </a:solidFill>
                <a:latin typeface="Constantia"/>
              </a:rPr>
              <a:t>Do you think oligopolistic markets are common? </a:t>
            </a:r>
            <a:endParaRPr/>
          </a:p>
          <a:p>
            <a:pPr>
              <a:lnSpc>
                <a:spcPct val="100000"/>
              </a:lnSpc>
              <a:buSzPct val="95000"/>
              <a:buFont charset="2" typeface="Wingdings 2"/>
              <a:buChar char=""/>
            </a:pPr>
            <a:r>
              <a:rPr lang="en-US" sz="2800">
                <a:solidFill>
                  <a:srgbClr val="000000"/>
                </a:solidFill>
                <a:latin typeface="Constantia"/>
              </a:rPr>
              <a:t>YES</a:t>
            </a:r>
            <a:endParaRPr/>
          </a:p>
          <a:p>
            <a:r>
              <a:rPr lang="en-US" sz="2400">
                <a:solidFill>
                  <a:srgbClr val="000000"/>
                </a:solidFill>
                <a:latin typeface="Constantia"/>
              </a:rPr>
              <a:t>Examples:  Airlines, Coke &amp; Pepsi, Bananas (Chiquita, Dole, &amp; Del Monte), Microsoft  and Google, Apple and Samsung, etc.</a:t>
            </a:r>
            <a:endParaRPr/>
          </a:p>
          <a:p>
            <a:pPr>
              <a:lnSpc>
                <a:spcPct val="100000"/>
              </a:lnSpc>
            </a:pPr>
            <a:endParaRPr/>
          </a:p>
          <a:p>
            <a:pPr>
              <a:lnSpc>
                <a:spcPct val="100000"/>
              </a:lnSpc>
            </a:pPr>
            <a:r>
              <a:rPr b="1" lang="en-US" sz="2600">
                <a:solidFill>
                  <a:srgbClr val="000000"/>
                </a:solidFill>
                <a:latin typeface="Constantia"/>
              </a:rPr>
              <a:t>Why?</a:t>
            </a:r>
            <a:endParaRPr/>
          </a:p>
          <a:p>
            <a:pPr lvl="1">
              <a:lnSpc>
                <a:spcPct val="100000"/>
              </a:lnSpc>
              <a:buSzPct val="85000"/>
              <a:buFont charset="2" typeface="Wingdings 2"/>
              <a:buChar char=""/>
            </a:pPr>
            <a:r>
              <a:rPr lang="en-US" sz="2700">
                <a:solidFill>
                  <a:srgbClr val="000000"/>
                </a:solidFill>
                <a:latin typeface="Constantia"/>
              </a:rPr>
              <a:t>Many industries exhibit </a:t>
            </a:r>
            <a:r>
              <a:rPr lang="en-US" sz="2700" u="sng">
                <a:solidFill>
                  <a:srgbClr val="000000"/>
                </a:solidFill>
                <a:latin typeface="Constantia"/>
              </a:rPr>
              <a:t>increasing </a:t>
            </a:r>
            <a:endParaRPr/>
          </a:p>
          <a:p>
            <a:r>
              <a:rPr lang="en-US" sz="2700" u="sng">
                <a:solidFill>
                  <a:srgbClr val="000000"/>
                </a:solidFill>
                <a:latin typeface="Constantia"/>
              </a:rPr>
              <a:t>returns to scale</a:t>
            </a:r>
            <a:endParaRPr/>
          </a:p>
          <a:p>
            <a:pPr>
              <a:lnSpc>
                <a:spcPct val="100000"/>
              </a:lnSpc>
            </a:pPr>
            <a:endParaRPr/>
          </a:p>
          <a:p>
            <a:pPr>
              <a:lnSpc>
                <a:spcPct val="100000"/>
              </a:lnSpc>
            </a:pPr>
            <a:endParaRPr/>
          </a:p>
          <a:p>
            <a:pPr>
              <a:lnSpc>
                <a:spcPct val="100000"/>
              </a:lnSpc>
            </a:pPr>
            <a:r>
              <a:rPr b="1" lang="en-US" sz="2600">
                <a:solidFill>
                  <a:srgbClr val="000000"/>
                </a:solidFill>
                <a:latin typeface="Constantia"/>
              </a:rPr>
              <a:t>If oligopolies are prevalent why are economists so focused on perfect competition?</a:t>
            </a:r>
            <a:endParaRPr/>
          </a:p>
          <a:p>
            <a:pPr lvl="1">
              <a:lnSpc>
                <a:spcPct val="100000"/>
              </a:lnSpc>
              <a:buSzPct val="85000"/>
              <a:buFont charset="2" typeface="Wingdings 2"/>
              <a:buChar char=""/>
            </a:pPr>
            <a:r>
              <a:rPr lang="en-US" sz="2600">
                <a:solidFill>
                  <a:srgbClr val="000000"/>
                </a:solidFill>
                <a:latin typeface="Constantia"/>
              </a:rPr>
              <a:t>Most of what we learn from competitive markets still applies (about costs, entry and exit, and efficiency)</a:t>
            </a:r>
            <a:endParaRPr/>
          </a:p>
          <a:p>
            <a:pPr lvl="1">
              <a:lnSpc>
                <a:spcPct val="100000"/>
              </a:lnSpc>
              <a:buSzPct val="85000"/>
              <a:buFont charset="2" typeface="Wingdings 2"/>
              <a:buChar char=""/>
            </a:pPr>
            <a:r>
              <a:rPr lang="en-US" sz="2600">
                <a:solidFill>
                  <a:srgbClr val="000000"/>
                </a:solidFill>
                <a:latin typeface="Constantia"/>
              </a:rPr>
              <a:t>Oligopoly is more complicated, still a hot research area</a:t>
            </a:r>
            <a:endParaRPr/>
          </a:p>
          <a:p>
            <a:pPr>
              <a:lnSpc>
                <a:spcPct val="100000"/>
              </a:lnSpc>
            </a:pPr>
            <a:endParaRPr/>
          </a:p>
        </p:txBody>
      </p:sp>
      <p:pic>
        <p:nvPicPr>
          <p:cNvPr descr="" id="123" name="Picture 3"/>
          <p:cNvPicPr/>
          <p:nvPr/>
        </p:nvPicPr>
        <p:blipFill>
          <a:blip r:embed="rId1"/>
          <a:stretch>
            <a:fillRect/>
          </a:stretch>
        </p:blipFill>
        <p:spPr>
          <a:xfrm>
            <a:off x="5486400" y="2819520"/>
            <a:ext cx="2190240" cy="1671120"/>
          </a:xfrm>
          <a:prstGeom prst="rect">
            <a:avLst/>
          </a:prstGeom>
        </p:spPr>
      </p:pic>
    </p:spTree>
  </p:cSld>
  <p:timing>
    <p:tnLst>
      <p:par>
        <p:cTn dur="indefinite" id="1" nodeType="tmRoot" restart="never">
          <p:childTnLst>
            <p:seq>
              <p:cTn dur="indefinite" id="2" nodeType="mainSeq">
                <p:childTnLst>
                  <p:par>
                    <p:cTn fill="hold" id="3">
                      <p:stCondLst>
                        <p:cond delay="indefinite"/>
                      </p:stCondLst>
                      <p:childTnLst>
                        <p:par>
                          <p:cTn fill="hold" id="4">
                            <p:stCondLst>
                              <p:cond delay="0"/>
                            </p:stCondLst>
                            <p:childTnLst>
                              <p:par>
                                <p:cTn fill="hold" id="5" nodeType="clickEffect" presetClass="entr" presetID="1">
                                  <p:stCondLst>
                                    <p:cond delay="0"/>
                                  </p:stCondLst>
                                  <p:childTnLst>
                                    <p:set>
                                      <p:cBhvr>
                                        <p:cTn dur="1" fill="hold" id="6">
                                          <p:stCondLst>
                                            <p:cond delay="0"/>
                                          </p:stCondLst>
                                        </p:cTn>
                                        <p:tgtEl>
                                          <p:spTgt spid="122">
                                            <p:txEl>
                                              <p:pRg end="107" st="59"/>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stCondLst>
                                    <p:cond delay="0"/>
                                  </p:stCondLst>
                                  <p:childTnLst>
                                    <p:set>
                                      <p:cBhvr>
                                        <p:cTn dur="1" fill="hold" id="10">
                                          <p:stCondLst>
                                            <p:cond delay="0"/>
                                          </p:stCondLst>
                                        </p:cTn>
                                        <p:tgtEl>
                                          <p:spTgt spid="122">
                                            <p:txEl>
                                              <p:pRg end="111" st="107"/>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stCondLst>
                                    <p:cond delay="0"/>
                                  </p:stCondLst>
                                  <p:childTnLst>
                                    <p:set>
                                      <p:cBhvr>
                                        <p:cTn dur="1" fill="hold" id="14">
                                          <p:stCondLst>
                                            <p:cond delay="0"/>
                                          </p:stCondLst>
                                        </p:cTn>
                                        <p:tgtEl>
                                          <p:spTgt spid="122">
                                            <p:txEl>
                                              <p:pRg end="232" st="111"/>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stCondLst>
                                    <p:cond delay="0"/>
                                  </p:stCondLst>
                                  <p:childTnLst>
                                    <p:set>
                                      <p:cBhvr>
                                        <p:cTn dur="1" fill="hold" id="18">
                                          <p:stCondLst>
                                            <p:cond delay="0"/>
                                          </p:stCondLst>
                                        </p:cTn>
                                        <p:tgtEl>
                                          <p:spTgt spid="122">
                                            <p:txEl>
                                              <p:pRg end="238" st="233"/>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stCondLst>
                                    <p:cond delay="0"/>
                                  </p:stCondLst>
                                  <p:childTnLst>
                                    <p:set>
                                      <p:cBhvr>
                                        <p:cTn dur="1" fill="hold" id="22">
                                          <p:stCondLst>
                                            <p:cond delay="0"/>
                                          </p:stCondLst>
                                        </p:cTn>
                                        <p:tgtEl>
                                          <p:spTgt spid="122">
                                            <p:txEl>
                                              <p:pRg end="274" st="238"/>
                                            </p:txEl>
                                          </p:spTgt>
                                        </p:tgtEl>
                                        <p:attrNameLst>
                                          <p:attrName>style.visibility</p:attrName>
                                        </p:attrNameLst>
                                      </p:cBhvr>
                                      <p:to>
                                        <p:strVal val="visible"/>
                                      </p:to>
                                    </p:set>
                                  </p:childTnLst>
                                </p:cTn>
                              </p:par>
                              <p:par>
                                <p:cTn fill="hold" id="23" nodeType="withEffect" presetClass="entr" presetID="1">
                                  <p:stCondLst>
                                    <p:cond delay="0"/>
                                  </p:stCondLst>
                                  <p:childTnLst>
                                    <p:set>
                                      <p:cBhvr>
                                        <p:cTn dur="1" fill="hold" id="24">
                                          <p:stCondLst>
                                            <p:cond delay="0"/>
                                          </p:stCondLst>
                                        </p:cTn>
                                        <p:tgtEl>
                                          <p:spTgt spid="122">
                                            <p:txEl>
                                              <p:pRg end="291" st="274"/>
                                            </p:txEl>
                                          </p:spTgt>
                                        </p:tgtEl>
                                        <p:attrNameLst>
                                          <p:attrName>style.visibility</p:attrName>
                                        </p:attrNameLst>
                                      </p:cBhvr>
                                      <p:to>
                                        <p:strVal val="visible"/>
                                      </p:to>
                                    </p:set>
                                  </p:childTnLst>
                                </p:cTn>
                              </p:par>
                            </p:childTnLst>
                          </p:cTn>
                        </p:par>
                      </p:childTnLst>
                    </p:cTn>
                  </p:par>
                  <p:par>
                    <p:cTn fill="hold" id="25">
                      <p:stCondLst>
                        <p:cond delay="indefinite"/>
                      </p:stCondLst>
                      <p:childTnLst>
                        <p:par>
                          <p:cTn fill="hold" id="26">
                            <p:stCondLst>
                              <p:cond delay="0"/>
                            </p:stCondLst>
                            <p:childTnLst>
                              <p:par>
                                <p:cTn fill="hold" id="27" nodeType="clickEffect" presetClass="entr" presetID="1">
                                  <p:stCondLst>
                                    <p:cond delay="0"/>
                                  </p:stCondLst>
                                  <p:childTnLst>
                                    <p:set>
                                      <p:cBhvr>
                                        <p:cTn dur="1" fill="hold" id="28">
                                          <p:stCondLst>
                                            <p:cond delay="0"/>
                                          </p:stCondLst>
                                        </p:cTn>
                                        <p:tgtEl>
                                          <p:spTgt spid="123"/>
                                        </p:tgtEl>
                                        <p:attrNameLst>
                                          <p:attrName>style.visibility</p:attrName>
                                        </p:attrNameLst>
                                      </p:cBhvr>
                                      <p:to>
                                        <p:strVal val="visible"/>
                                      </p:to>
                                    </p:set>
                                  </p:childTnLst>
                                </p:cTn>
                              </p:par>
                            </p:childTnLst>
                          </p:cTn>
                        </p:par>
                      </p:childTnLst>
                    </p:cTn>
                  </p:par>
                  <p:par>
                    <p:cTn fill="hold" id="29">
                      <p:stCondLst>
                        <p:cond delay="indefinite"/>
                      </p:stCondLst>
                      <p:childTnLst>
                        <p:par>
                          <p:cTn fill="hold" id="30">
                            <p:stCondLst>
                              <p:cond delay="0"/>
                            </p:stCondLst>
                            <p:childTnLst>
                              <p:par>
                                <p:cTn fill="hold" id="31" nodeType="clickEffect" presetClass="entr" presetID="1">
                                  <p:stCondLst>
                                    <p:cond delay="0"/>
                                  </p:stCondLst>
                                  <p:childTnLst>
                                    <p:set>
                                      <p:cBhvr>
                                        <p:cTn dur="1" fill="hold" id="32">
                                          <p:stCondLst>
                                            <p:cond delay="0"/>
                                          </p:stCondLst>
                                        </p:cTn>
                                        <p:tgtEl>
                                          <p:spTgt spid="122">
                                            <p:txEl>
                                              <p:pRg end="376" st="293"/>
                                            </p:txEl>
                                          </p:spTgt>
                                        </p:tgtEl>
                                        <p:attrNameLst>
                                          <p:attrName>style.visibility</p:attrName>
                                        </p:attrNameLst>
                                      </p:cBhvr>
                                      <p:to>
                                        <p:strVal val="visible"/>
                                      </p:to>
                                    </p:se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1">
                                  <p:stCondLst>
                                    <p:cond delay="0"/>
                                  </p:stCondLst>
                                  <p:childTnLst>
                                    <p:set>
                                      <p:cBhvr>
                                        <p:cTn dur="1" fill="hold" id="36">
                                          <p:stCondLst>
                                            <p:cond delay="0"/>
                                          </p:stCondLst>
                                        </p:cTn>
                                        <p:tgtEl>
                                          <p:spTgt spid="122">
                                            <p:txEl>
                                              <p:pRg end="483" st="376"/>
                                            </p:txEl>
                                          </p:spTgt>
                                        </p:tgtEl>
                                        <p:attrNameLst>
                                          <p:attrName>style.visibility</p:attrName>
                                        </p:attrNameLst>
                                      </p:cBhvr>
                                      <p:to>
                                        <p:strVal val="visible"/>
                                      </p:to>
                                    </p:set>
                                  </p:childTnLst>
                                </p:cTn>
                              </p:par>
                            </p:childTnLst>
                          </p:cTn>
                        </p:par>
                      </p:childTnLst>
                    </p:cTn>
                  </p:par>
                  <p:par>
                    <p:cTn fill="hold" id="37">
                      <p:stCondLst>
                        <p:cond delay="indefinite"/>
                      </p:stCondLst>
                      <p:childTnLst>
                        <p:par>
                          <p:cTn fill="hold" id="38">
                            <p:stCondLst>
                              <p:cond delay="0"/>
                            </p:stCondLst>
                            <p:childTnLst>
                              <p:par>
                                <p:cTn fill="hold" id="39" nodeType="clickEffect" presetClass="entr" presetID="1">
                                  <p:stCondLst>
                                    <p:cond delay="0"/>
                                  </p:stCondLst>
                                  <p:childTnLst>
                                    <p:set>
                                      <p:cBhvr>
                                        <p:cTn dur="1" fill="hold" id="40">
                                          <p:stCondLst>
                                            <p:cond delay="0"/>
                                          </p:stCondLst>
                                        </p:cTn>
                                        <p:tgtEl>
                                          <p:spTgt spid="122">
                                            <p:txEl>
                                              <p:pRg end="540" st="48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457200" y="704160"/>
            <a:ext cx="8229240" cy="743400"/>
          </a:xfrm>
          <a:prstGeom prst="rect">
            <a:avLst/>
          </a:prstGeom>
        </p:spPr>
        <p:txBody>
          <a:bodyPr anchor="b" bIns="0" lIns="0" rIns="0" tIns="45000"/>
          <a:p>
            <a:pPr>
              <a:lnSpc>
                <a:spcPct val="100000"/>
              </a:lnSpc>
            </a:pPr>
            <a:r>
              <a:rPr lang="en-US" sz="4000">
                <a:solidFill>
                  <a:srgbClr val="04617b"/>
                </a:solidFill>
                <a:latin typeface="Calibri"/>
              </a:rPr>
              <a:t>Oligopoly and R&amp;D</a:t>
            </a:r>
            <a:endParaRPr/>
          </a:p>
        </p:txBody>
      </p:sp>
      <p:sp>
        <p:nvSpPr>
          <p:cNvPr id="125" name="TextShape 2"/>
          <p:cNvSpPr txBox="1"/>
          <p:nvPr/>
        </p:nvSpPr>
        <p:spPr>
          <a:xfrm>
            <a:off x="457200" y="1523880"/>
            <a:ext cx="8229240" cy="4800240"/>
          </a:xfrm>
          <a:prstGeom prst="rect">
            <a:avLst/>
          </a:prstGeom>
        </p:spPr>
        <p:txBody>
          <a:bodyPr bIns="45000" lIns="90000" rIns="90000" tIns="45000"/>
          <a:p>
            <a:pPr>
              <a:lnSpc>
                <a:spcPct val="100000"/>
              </a:lnSpc>
            </a:pPr>
            <a:r>
              <a:rPr b="1" lang="en-US" sz="2600">
                <a:solidFill>
                  <a:srgbClr val="000000"/>
                </a:solidFill>
                <a:latin typeface="Constantia"/>
              </a:rPr>
              <a:t>Most innovation comes from the routine R&amp;D of large oligopolistic firms</a:t>
            </a:r>
            <a:endParaRPr/>
          </a:p>
          <a:p>
            <a:endParaRPr/>
          </a:p>
          <a:p>
            <a:pPr>
              <a:lnSpc>
                <a:spcPct val="100000"/>
              </a:lnSpc>
            </a:pPr>
            <a:r>
              <a:rPr b="1" lang="en-US" sz="2600">
                <a:solidFill>
                  <a:srgbClr val="000000"/>
                </a:solidFill>
                <a:latin typeface="Constantia"/>
              </a:rPr>
              <a:t>Why?</a:t>
            </a:r>
            <a:endParaRPr/>
          </a:p>
          <a:p>
            <a:pPr lvl="1">
              <a:lnSpc>
                <a:spcPct val="100000"/>
              </a:lnSpc>
              <a:buSzPct val="85000"/>
              <a:buFont typeface="Calibri"/>
              <a:buAutoNum type="arabicPeriod"/>
            </a:pPr>
            <a:r>
              <a:rPr lang="en-US" sz="2400">
                <a:solidFill>
                  <a:srgbClr val="000000"/>
                </a:solidFill>
                <a:latin typeface="Constantia"/>
              </a:rPr>
              <a:t>Most innovation is not of the truly ground-breaking variety</a:t>
            </a:r>
            <a:endParaRPr/>
          </a:p>
          <a:p>
            <a:pPr lvl="3">
              <a:lnSpc>
                <a:spcPct val="100000"/>
              </a:lnSpc>
              <a:buSzPct val="65000"/>
              <a:buFont charset="2" typeface="Wingdings 2"/>
              <a:buChar char=""/>
            </a:pPr>
            <a:r>
              <a:rPr lang="en-US" sz="2000">
                <a:solidFill>
                  <a:srgbClr val="000000"/>
                </a:solidFill>
                <a:latin typeface="Constantia"/>
              </a:rPr>
              <a:t>It is smaller improvements upon ground-breaking innovations</a:t>
            </a:r>
            <a:endParaRPr/>
          </a:p>
          <a:p>
            <a:pPr lvl="1">
              <a:lnSpc>
                <a:spcPct val="100000"/>
              </a:lnSpc>
              <a:buSzPct val="85000"/>
              <a:buFont typeface="Calibri"/>
              <a:buAutoNum type="arabicPeriod"/>
            </a:pPr>
            <a:r>
              <a:rPr lang="en-US" sz="2400">
                <a:solidFill>
                  <a:srgbClr val="000000"/>
                </a:solidFill>
                <a:latin typeface="Constantia"/>
              </a:rPr>
              <a:t>Innovation, not price-setting, is the main competitive weapon of the high-tech oligopolistic firm</a:t>
            </a:r>
            <a:endParaRPr/>
          </a:p>
          <a:p>
            <a:pPr lvl="1">
              <a:lnSpc>
                <a:spcPct val="100000"/>
              </a:lnSpc>
              <a:buSzPct val="85000"/>
              <a:buFont typeface="Calibri"/>
              <a:buAutoNum type="arabicPeriod"/>
            </a:pPr>
            <a:r>
              <a:rPr lang="en-US" sz="2400">
                <a:solidFill>
                  <a:srgbClr val="000000"/>
                </a:solidFill>
                <a:latin typeface="Constantia"/>
              </a:rPr>
              <a:t>Innovation has become far from random since R&amp;D has become a normal part of the operations of the high-tech firm, much like sales, marketing, and production</a:t>
            </a:r>
            <a:endParaRPr/>
          </a:p>
          <a:p>
            <a:pPr lvl="1">
              <a:lnSpc>
                <a:spcPct val="100000"/>
              </a:lnSpc>
              <a:buSzPct val="85000"/>
              <a:buFont typeface="Calibri"/>
              <a:buAutoNum type="arabicPeriod"/>
            </a:pPr>
            <a:r>
              <a:rPr lang="en-US" sz="2400">
                <a:solidFill>
                  <a:srgbClr val="000000"/>
                </a:solidFill>
                <a:latin typeface="Constantia"/>
              </a:rPr>
              <a:t>Routine R&amp;D reduces the firms’ risk of innovating</a:t>
            </a:r>
            <a:endParaRPr/>
          </a:p>
          <a:p>
            <a:endParaRPr/>
          </a:p>
          <a:p>
            <a:pPr>
              <a:lnSpc>
                <a:spcPct val="100000"/>
              </a:lnSpc>
            </a:pPr>
            <a:r>
              <a:rPr b="1" lang="en-US" sz="2600">
                <a:solidFill>
                  <a:srgbClr val="000000"/>
                </a:solidFill>
                <a:latin typeface="Constantia"/>
              </a:rPr>
              <a:t>Routine innovation is the rational response of the oligopolistic firm to </a:t>
            </a:r>
            <a:r>
              <a:rPr b="1" lang="en-US" sz="2600" u="sng">
                <a:solidFill>
                  <a:srgbClr val="000000"/>
                </a:solidFill>
                <a:latin typeface="Constantia"/>
              </a:rPr>
              <a:t>creative destruction</a:t>
            </a:r>
            <a:endParaRPr/>
          </a:p>
          <a:p>
            <a:pPr>
              <a:lnSpc>
                <a:spcPct val="100000"/>
              </a:lnSpc>
            </a:pPr>
            <a:endParaRPr/>
          </a:p>
        </p:txBody>
      </p:sp>
    </p:spTree>
  </p:cSld>
  <p:timing>
    <p:tnLst>
      <p:par>
        <p:cTn dur="indefinite" id="41" nodeType="tmRoot" restart="never">
          <p:childTnLst>
            <p:seq>
              <p:cTn dur="indefinite" id="42" nodeType="mainSeq">
                <p:childTnLst>
                  <p:par>
                    <p:cTn fill="hold" id="43">
                      <p:stCondLst>
                        <p:cond delay="indefinite"/>
                      </p:stCondLst>
                      <p:childTnLst>
                        <p:par>
                          <p:cTn fill="hold" id="44">
                            <p:stCondLst>
                              <p:cond delay="0"/>
                            </p:stCondLst>
                            <p:childTnLst>
                              <p:par>
                                <p:cTn fill="hold" id="45" nodeType="clickEffect" presetClass="entr" presetID="1">
                                  <p:stCondLst>
                                    <p:cond delay="0"/>
                                  </p:stCondLst>
                                  <p:childTnLst>
                                    <p:set>
                                      <p:cBhvr>
                                        <p:cTn dur="1" fill="hold" id="46">
                                          <p:stCondLst>
                                            <p:cond delay="0"/>
                                          </p:stCondLst>
                                        </p:cTn>
                                        <p:tgtEl>
                                          <p:spTgt spid="125">
                                            <p:txEl>
                                              <p:pRg end="78" st="73"/>
                                            </p:txEl>
                                          </p:spTgt>
                                        </p:tgtEl>
                                        <p:attrNameLst>
                                          <p:attrName>style.visibility</p:attrName>
                                        </p:attrNameLst>
                                      </p:cBhvr>
                                      <p:to>
                                        <p:strVal val="visible"/>
                                      </p:to>
                                    </p:set>
                                  </p:childTnLst>
                                </p:cTn>
                              </p:par>
                            </p:childTnLst>
                          </p:cTn>
                        </p:par>
                      </p:childTnLst>
                    </p:cTn>
                  </p:par>
                  <p:par>
                    <p:cTn fill="hold" id="47">
                      <p:stCondLst>
                        <p:cond delay="indefinite"/>
                      </p:stCondLst>
                      <p:childTnLst>
                        <p:par>
                          <p:cTn fill="hold" id="48">
                            <p:stCondLst>
                              <p:cond delay="0"/>
                            </p:stCondLst>
                            <p:childTnLst>
                              <p:par>
                                <p:cTn fill="hold" id="49" nodeType="clickEffect" presetClass="entr" presetID="1">
                                  <p:stCondLst>
                                    <p:cond delay="0"/>
                                  </p:stCondLst>
                                  <p:childTnLst>
                                    <p:set>
                                      <p:cBhvr>
                                        <p:cTn dur="1" fill="hold" id="50">
                                          <p:stCondLst>
                                            <p:cond delay="0"/>
                                          </p:stCondLst>
                                        </p:cTn>
                                        <p:tgtEl>
                                          <p:spTgt spid="125">
                                            <p:txEl>
                                              <p:pRg end="138" st="78"/>
                                            </p:txEl>
                                          </p:spTgt>
                                        </p:tgtEl>
                                        <p:attrNameLst>
                                          <p:attrName>style.visibility</p:attrName>
                                        </p:attrNameLst>
                                      </p:cBhvr>
                                      <p:to>
                                        <p:strVal val="visible"/>
                                      </p:to>
                                    </p:set>
                                  </p:childTnLst>
                                </p:cTn>
                              </p:par>
                              <p:par>
                                <p:cTn fill="hold" id="51" nodeType="withEffect" presetClass="entr" presetID="1">
                                  <p:stCondLst>
                                    <p:cond delay="0"/>
                                  </p:stCondLst>
                                  <p:childTnLst>
                                    <p:set>
                                      <p:cBhvr>
                                        <p:cTn dur="1" fill="hold" id="52">
                                          <p:stCondLst>
                                            <p:cond delay="0"/>
                                          </p:stCondLst>
                                        </p:cTn>
                                        <p:tgtEl>
                                          <p:spTgt spid="125">
                                            <p:txEl>
                                              <p:pRg end="198" st="138"/>
                                            </p:txEl>
                                          </p:spTgt>
                                        </p:tgtEl>
                                        <p:attrNameLst>
                                          <p:attrName>style.visibility</p:attrName>
                                        </p:attrNameLst>
                                      </p:cBhvr>
                                      <p:to>
                                        <p:strVal val="visible"/>
                                      </p:to>
                                    </p:set>
                                  </p:childTnLst>
                                </p:cTn>
                              </p:par>
                            </p:childTnLst>
                          </p:cTn>
                        </p:par>
                      </p:childTnLst>
                    </p:cTn>
                  </p:par>
                  <p:par>
                    <p:cTn fill="hold" id="53">
                      <p:stCondLst>
                        <p:cond delay="indefinite"/>
                      </p:stCondLst>
                      <p:childTnLst>
                        <p:par>
                          <p:cTn fill="hold" id="54">
                            <p:stCondLst>
                              <p:cond delay="0"/>
                            </p:stCondLst>
                            <p:childTnLst>
                              <p:par>
                                <p:cTn fill="hold" id="55" nodeType="clickEffect" presetClass="entr" presetID="1">
                                  <p:stCondLst>
                                    <p:cond delay="0"/>
                                  </p:stCondLst>
                                  <p:childTnLst>
                                    <p:set>
                                      <p:cBhvr>
                                        <p:cTn dur="1" fill="hold" id="56">
                                          <p:stCondLst>
                                            <p:cond delay="0"/>
                                          </p:stCondLst>
                                        </p:cTn>
                                        <p:tgtEl>
                                          <p:spTgt spid="125">
                                            <p:txEl>
                                              <p:pRg end="296" st="198"/>
                                            </p:txEl>
                                          </p:spTgt>
                                        </p:tgtEl>
                                        <p:attrNameLst>
                                          <p:attrName>style.visibility</p:attrName>
                                        </p:attrNameLst>
                                      </p:cBhvr>
                                      <p:to>
                                        <p:strVal val="visible"/>
                                      </p:to>
                                    </p:set>
                                  </p:childTnLst>
                                </p:cTn>
                              </p:par>
                            </p:childTnLst>
                          </p:cTn>
                        </p:par>
                      </p:childTnLst>
                    </p:cTn>
                  </p:par>
                  <p:par>
                    <p:cTn fill="hold" id="57">
                      <p:stCondLst>
                        <p:cond delay="indefinite"/>
                      </p:stCondLst>
                      <p:childTnLst>
                        <p:par>
                          <p:cTn fill="hold" id="58">
                            <p:stCondLst>
                              <p:cond delay="0"/>
                            </p:stCondLst>
                            <p:childTnLst>
                              <p:par>
                                <p:cTn fill="hold" id="59" nodeType="clickEffect" presetClass="entr" presetID="1">
                                  <p:stCondLst>
                                    <p:cond delay="0"/>
                                  </p:stCondLst>
                                  <p:childTnLst>
                                    <p:set>
                                      <p:cBhvr>
                                        <p:cTn dur="1" fill="hold" id="60">
                                          <p:stCondLst>
                                            <p:cond delay="0"/>
                                          </p:stCondLst>
                                        </p:cTn>
                                        <p:tgtEl>
                                          <p:spTgt spid="125">
                                            <p:txEl>
                                              <p:pRg end="453" st="296"/>
                                            </p:txEl>
                                          </p:spTgt>
                                        </p:tgtEl>
                                        <p:attrNameLst>
                                          <p:attrName>style.visibility</p:attrName>
                                        </p:attrNameLst>
                                      </p:cBhvr>
                                      <p:to>
                                        <p:strVal val="visible"/>
                                      </p:to>
                                    </p:set>
                                  </p:childTnLst>
                                </p:cTn>
                              </p:par>
                            </p:childTnLst>
                          </p:cTn>
                        </p:par>
                      </p:childTnLst>
                    </p:cTn>
                  </p:par>
                  <p:par>
                    <p:cTn fill="hold" id="61">
                      <p:stCondLst>
                        <p:cond delay="indefinite"/>
                      </p:stCondLst>
                      <p:childTnLst>
                        <p:par>
                          <p:cTn fill="hold" id="62">
                            <p:stCondLst>
                              <p:cond delay="0"/>
                            </p:stCondLst>
                            <p:childTnLst>
                              <p:par>
                                <p:cTn fill="hold" id="63" nodeType="clickEffect" presetClass="entr" presetID="1">
                                  <p:stCondLst>
                                    <p:cond delay="0"/>
                                  </p:stCondLst>
                                  <p:childTnLst>
                                    <p:set>
                                      <p:cBhvr>
                                        <p:cTn dur="1" fill="hold" id="64">
                                          <p:stCondLst>
                                            <p:cond delay="0"/>
                                          </p:stCondLst>
                                        </p:cTn>
                                        <p:tgtEl>
                                          <p:spTgt spid="125">
                                            <p:txEl>
                                              <p:pRg end="503" st="453"/>
                                            </p:txEl>
                                          </p:spTgt>
                                        </p:tgtEl>
                                        <p:attrNameLst>
                                          <p:attrName>style.visibility</p:attrName>
                                        </p:attrNameLst>
                                      </p:cBhvr>
                                      <p:to>
                                        <p:strVal val="visible"/>
                                      </p:to>
                                    </p:set>
                                  </p:childTnLst>
                                </p:cTn>
                              </p:par>
                            </p:childTnLst>
                          </p:cTn>
                        </p:par>
                      </p:childTnLst>
                    </p:cTn>
                  </p:par>
                  <p:par>
                    <p:cTn fill="hold" id="65">
                      <p:stCondLst>
                        <p:cond delay="indefinite"/>
                      </p:stCondLst>
                      <p:childTnLst>
                        <p:par>
                          <p:cTn fill="hold" id="66">
                            <p:stCondLst>
                              <p:cond delay="0"/>
                            </p:stCondLst>
                            <p:childTnLst>
                              <p:par>
                                <p:cTn fill="hold" id="67" nodeType="clickEffect" presetClass="entr" presetID="1">
                                  <p:stCondLst>
                                    <p:cond delay="0"/>
                                  </p:stCondLst>
                                  <p:childTnLst>
                                    <p:set>
                                      <p:cBhvr>
                                        <p:cTn dur="1" fill="hold" id="68">
                                          <p:stCondLst>
                                            <p:cond delay="0"/>
                                          </p:stCondLst>
                                        </p:cTn>
                                        <p:tgtEl>
                                          <p:spTgt spid="125">
                                            <p:txEl>
                                              <p:pRg end="598" st="50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457200" y="704160"/>
            <a:ext cx="8229240" cy="819720"/>
          </a:xfrm>
          <a:prstGeom prst="rect">
            <a:avLst/>
          </a:prstGeom>
        </p:spPr>
        <p:txBody>
          <a:bodyPr anchor="b" bIns="0" lIns="0" rIns="0" tIns="45000"/>
          <a:p>
            <a:pPr>
              <a:lnSpc>
                <a:spcPct val="100000"/>
              </a:lnSpc>
            </a:pPr>
            <a:r>
              <a:rPr lang="en-US" sz="4000">
                <a:solidFill>
                  <a:srgbClr val="04617b"/>
                </a:solidFill>
                <a:latin typeface="Calibri"/>
              </a:rPr>
              <a:t>Innovation is Risky</a:t>
            </a:r>
            <a:endParaRPr/>
          </a:p>
        </p:txBody>
      </p:sp>
      <p:sp>
        <p:nvSpPr>
          <p:cNvPr id="127" name="TextShape 2"/>
          <p:cNvSpPr txBox="1"/>
          <p:nvPr/>
        </p:nvSpPr>
        <p:spPr>
          <a:xfrm>
            <a:off x="457200" y="1935360"/>
            <a:ext cx="8229240" cy="4388760"/>
          </a:xfrm>
          <a:prstGeom prst="rect">
            <a:avLst/>
          </a:prstGeom>
        </p:spPr>
        <p:txBody>
          <a:bodyPr bIns="45000" lIns="90000" rIns="90000" tIns="45000"/>
          <a:p>
            <a:pPr>
              <a:lnSpc>
                <a:spcPct val="100000"/>
              </a:lnSpc>
            </a:pPr>
            <a:r>
              <a:rPr b="1" lang="en-US" sz="2600">
                <a:solidFill>
                  <a:srgbClr val="000000"/>
                </a:solidFill>
                <a:latin typeface="Constantia"/>
              </a:rPr>
              <a:t>How do firms avoid risk?</a:t>
            </a:r>
            <a:endParaRPr/>
          </a:p>
          <a:p>
            <a:pPr lvl="1">
              <a:lnSpc>
                <a:spcPct val="100000"/>
              </a:lnSpc>
              <a:buSzPct val="85000"/>
              <a:buFont charset="2" typeface="Wingdings 2"/>
              <a:buChar char=""/>
            </a:pPr>
            <a:r>
              <a:rPr lang="en-US" sz="2400" u="sng">
                <a:solidFill>
                  <a:srgbClr val="000000"/>
                </a:solidFill>
                <a:latin typeface="Constantia"/>
              </a:rPr>
              <a:t>Diversifying</a:t>
            </a:r>
            <a:endParaRPr/>
          </a:p>
          <a:p>
            <a:pPr lvl="1">
              <a:lnSpc>
                <a:spcPct val="100000"/>
              </a:lnSpc>
              <a:buSzPct val="85000"/>
              <a:buFont charset="2" typeface="Wingdings 2"/>
              <a:buChar char=""/>
            </a:pPr>
            <a:r>
              <a:rPr lang="en-US" sz="2400">
                <a:solidFill>
                  <a:srgbClr val="000000"/>
                </a:solidFill>
                <a:latin typeface="Constantia"/>
              </a:rPr>
              <a:t>Sharing risk with others→ </a:t>
            </a:r>
            <a:r>
              <a:rPr lang="en-US" sz="2400" u="sng">
                <a:solidFill>
                  <a:srgbClr val="000000"/>
                </a:solidFill>
                <a:latin typeface="Constantia"/>
              </a:rPr>
              <a:t>Collaboration</a:t>
            </a:r>
            <a:endParaRPr/>
          </a:p>
          <a:p>
            <a:endParaRPr/>
          </a:p>
          <a:p>
            <a:pPr>
              <a:lnSpc>
                <a:spcPct val="100000"/>
              </a:lnSpc>
            </a:pPr>
            <a:r>
              <a:rPr b="1" lang="en-US" sz="2600">
                <a:solidFill>
                  <a:srgbClr val="000000"/>
                </a:solidFill>
                <a:latin typeface="Constantia"/>
              </a:rPr>
              <a:t>How much should be spent on R&amp;D?</a:t>
            </a:r>
            <a:endParaRPr/>
          </a:p>
          <a:p>
            <a:pPr lvl="1">
              <a:lnSpc>
                <a:spcPct val="100000"/>
              </a:lnSpc>
              <a:buSzPct val="85000"/>
              <a:buFont charset="2" typeface="Wingdings 2"/>
              <a:buChar char=""/>
            </a:pPr>
            <a:r>
              <a:rPr lang="en-US" sz="2400">
                <a:solidFill>
                  <a:srgbClr val="000000"/>
                </a:solidFill>
                <a:latin typeface="Constantia"/>
              </a:rPr>
              <a:t>Until the </a:t>
            </a:r>
            <a:r>
              <a:rPr lang="en-US" sz="2400" u="sng">
                <a:solidFill>
                  <a:srgbClr val="000000"/>
                </a:solidFill>
                <a:latin typeface="Constantia"/>
              </a:rPr>
              <a:t>marginal expected returns </a:t>
            </a:r>
            <a:r>
              <a:rPr lang="en-US" sz="2400">
                <a:solidFill>
                  <a:srgbClr val="000000"/>
                </a:solidFill>
                <a:latin typeface="Constantia"/>
              </a:rPr>
              <a:t>to R&amp;D are equal to returns from other types of investment (marketing, sales, etc.)</a:t>
            </a:r>
            <a:endParaRPr/>
          </a:p>
          <a:p>
            <a:pPr>
              <a:lnSpc>
                <a:spcPct val="100000"/>
              </a:lnSpc>
            </a:pPr>
            <a:endParaRPr/>
          </a:p>
        </p:txBody>
      </p:sp>
      <p:pic>
        <p:nvPicPr>
          <p:cNvPr descr="" id="128" name="Picture 3"/>
          <p:cNvPicPr/>
          <p:nvPr/>
        </p:nvPicPr>
        <p:blipFill>
          <a:blip r:embed="rId1"/>
          <a:stretch>
            <a:fillRect/>
          </a:stretch>
        </p:blipFill>
        <p:spPr>
          <a:xfrm>
            <a:off x="5410080" y="762120"/>
            <a:ext cx="2063520" cy="2063520"/>
          </a:xfrm>
          <a:prstGeom prst="rect">
            <a:avLst/>
          </a:prstGeom>
        </p:spPr>
      </p:pic>
    </p:spTree>
  </p:cSld>
  <p:timing>
    <p:tnLst>
      <p:par>
        <p:cTn dur="indefinite" id="69" nodeType="tmRoot" restart="never">
          <p:childTnLst>
            <p:seq>
              <p:cTn dur="indefinite" id="70" nodeType="mainSeq">
                <p:childTnLst>
                  <p:par>
                    <p:cTn fill="hold" id="71">
                      <p:stCondLst>
                        <p:cond delay="indefinite"/>
                      </p:stCondLst>
                      <p:childTnLst>
                        <p:par>
                          <p:cTn fill="hold" id="72">
                            <p:stCondLst>
                              <p:cond delay="0"/>
                            </p:stCondLst>
                            <p:childTnLst>
                              <p:par>
                                <p:cTn fill="hold" id="73" nodeType="clickEffect" presetClass="entr" presetID="1">
                                  <p:stCondLst>
                                    <p:cond delay="0"/>
                                  </p:stCondLst>
                                  <p:childTnLst>
                                    <p:set>
                                      <p:cBhvr>
                                        <p:cTn dur="1" fill="hold" id="74">
                                          <p:stCondLst>
                                            <p:cond delay="0"/>
                                          </p:stCondLst>
                                        </p:cTn>
                                        <p:tgtEl>
                                          <p:spTgt spid="127">
                                            <p:txEl>
                                              <p:pRg end="38" st="25"/>
                                            </p:txEl>
                                          </p:spTgt>
                                        </p:tgtEl>
                                        <p:attrNameLst>
                                          <p:attrName>style.visibility</p:attrName>
                                        </p:attrNameLst>
                                      </p:cBhvr>
                                      <p:to>
                                        <p:strVal val="visible"/>
                                      </p:to>
                                    </p:set>
                                  </p:childTnLst>
                                </p:cTn>
                              </p:par>
                            </p:childTnLst>
                          </p:cTn>
                        </p:par>
                      </p:childTnLst>
                    </p:cTn>
                  </p:par>
                  <p:par>
                    <p:cTn fill="hold" id="75">
                      <p:stCondLst>
                        <p:cond delay="indefinite"/>
                      </p:stCondLst>
                      <p:childTnLst>
                        <p:par>
                          <p:cTn fill="hold" id="76">
                            <p:stCondLst>
                              <p:cond delay="0"/>
                            </p:stCondLst>
                            <p:childTnLst>
                              <p:par>
                                <p:cTn fill="hold" id="77" nodeType="clickEffect" presetClass="entr" presetID="1">
                                  <p:stCondLst>
                                    <p:cond delay="0"/>
                                  </p:stCondLst>
                                  <p:childTnLst>
                                    <p:set>
                                      <p:cBhvr>
                                        <p:cTn dur="1" fill="hold" id="78">
                                          <p:stCondLst>
                                            <p:cond delay="0"/>
                                          </p:stCondLst>
                                        </p:cTn>
                                        <p:tgtEl>
                                          <p:spTgt spid="127">
                                            <p:txEl>
                                              <p:pRg end="78" st="38"/>
                                            </p:txEl>
                                          </p:spTgt>
                                        </p:tgtEl>
                                        <p:attrNameLst>
                                          <p:attrName>style.visibility</p:attrName>
                                        </p:attrNameLst>
                                      </p:cBhvr>
                                      <p:to>
                                        <p:strVal val="visible"/>
                                      </p:to>
                                    </p:set>
                                  </p:childTnLst>
                                </p:cTn>
                              </p:par>
                            </p:childTnLst>
                          </p:cTn>
                        </p:par>
                      </p:childTnLst>
                    </p:cTn>
                  </p:par>
                  <p:par>
                    <p:cTn fill="hold" id="79">
                      <p:stCondLst>
                        <p:cond delay="indefinite"/>
                      </p:stCondLst>
                      <p:childTnLst>
                        <p:par>
                          <p:cTn fill="hold" id="80">
                            <p:stCondLst>
                              <p:cond delay="0"/>
                            </p:stCondLst>
                            <p:childTnLst>
                              <p:par>
                                <p:cTn fill="hold" id="81" nodeType="clickEffect" presetClass="entr" presetID="1">
                                  <p:stCondLst>
                                    <p:cond delay="0"/>
                                  </p:stCondLst>
                                  <p:childTnLst>
                                    <p:set>
                                      <p:cBhvr>
                                        <p:cTn dur="1" fill="hold" id="82">
                                          <p:stCondLst>
                                            <p:cond delay="0"/>
                                          </p:stCondLst>
                                        </p:cTn>
                                        <p:tgtEl>
                                          <p:spTgt spid="127">
                                            <p:txEl>
                                              <p:pRg end="112" st="79"/>
                                            </p:txEl>
                                          </p:spTgt>
                                        </p:tgtEl>
                                        <p:attrNameLst>
                                          <p:attrName>style.visibility</p:attrName>
                                        </p:attrNameLst>
                                      </p:cBhvr>
                                      <p:to>
                                        <p:strVal val="visible"/>
                                      </p:to>
                                    </p:set>
                                  </p:childTnLst>
                                </p:cTn>
                              </p:par>
                            </p:childTnLst>
                          </p:cTn>
                        </p:par>
                      </p:childTnLst>
                    </p:cTn>
                  </p:par>
                  <p:par>
                    <p:cTn fill="hold" id="83">
                      <p:stCondLst>
                        <p:cond delay="indefinite"/>
                      </p:stCondLst>
                      <p:childTnLst>
                        <p:par>
                          <p:cTn fill="hold" id="84">
                            <p:stCondLst>
                              <p:cond delay="0"/>
                            </p:stCondLst>
                            <p:childTnLst>
                              <p:par>
                                <p:cTn fill="hold" id="85" nodeType="clickEffect" presetClass="entr" presetID="1">
                                  <p:stCondLst>
                                    <p:cond delay="0"/>
                                  </p:stCondLst>
                                  <p:childTnLst>
                                    <p:set>
                                      <p:cBhvr>
                                        <p:cTn dur="1" fill="hold" id="86">
                                          <p:stCondLst>
                                            <p:cond delay="0"/>
                                          </p:stCondLst>
                                        </p:cTn>
                                        <p:tgtEl>
                                          <p:spTgt spid="127">
                                            <p:txEl>
                                              <p:pRg end="232" st="11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457200" y="704160"/>
            <a:ext cx="8229240" cy="667080"/>
          </a:xfrm>
          <a:prstGeom prst="rect">
            <a:avLst/>
          </a:prstGeom>
        </p:spPr>
        <p:txBody>
          <a:bodyPr anchor="b" bIns="0" lIns="0" rIns="0" tIns="45000"/>
          <a:p>
            <a:pPr>
              <a:lnSpc>
                <a:spcPct val="100000"/>
              </a:lnSpc>
            </a:pPr>
            <a:r>
              <a:rPr i="1" lang="en-US" sz="4000">
                <a:solidFill>
                  <a:srgbClr val="04617b"/>
                </a:solidFill>
                <a:latin typeface="Calibri"/>
              </a:rPr>
              <a:t>Class Activity</a:t>
            </a:r>
            <a:endParaRPr/>
          </a:p>
        </p:txBody>
      </p:sp>
      <p:sp>
        <p:nvSpPr>
          <p:cNvPr id="130" name="TextShape 2"/>
          <p:cNvSpPr txBox="1"/>
          <p:nvPr/>
        </p:nvSpPr>
        <p:spPr>
          <a:xfrm>
            <a:off x="457200" y="1523880"/>
            <a:ext cx="8229240" cy="4800240"/>
          </a:xfrm>
          <a:prstGeom prst="rect">
            <a:avLst/>
          </a:prstGeom>
        </p:spPr>
        <p:txBody>
          <a:bodyPr bIns="45000" lIns="90000" rIns="90000" tIns="45000"/>
          <a:p>
            <a:pPr>
              <a:lnSpc>
                <a:spcPct val="100000"/>
              </a:lnSpc>
            </a:pPr>
            <a:r>
              <a:rPr b="1" lang="en-US" sz="2600" u="sng">
                <a:solidFill>
                  <a:srgbClr val="000000"/>
                </a:solidFill>
                <a:latin typeface="Constantia"/>
              </a:rPr>
              <a:t>Question #1:</a:t>
            </a:r>
            <a:endParaRPr/>
          </a:p>
          <a:p>
            <a:pPr>
              <a:lnSpc>
                <a:spcPct val="100000"/>
              </a:lnSpc>
            </a:pPr>
            <a:r>
              <a:rPr lang="en-US" sz="2600">
                <a:solidFill>
                  <a:srgbClr val="000000"/>
                </a:solidFill>
                <a:latin typeface="Constantia"/>
              </a:rPr>
              <a:t>A firm is spending 10% of its expenditures on marketing, 10% on sales, and 10% on R &amp; D. Is too much or too little being spent on R&amp;D?</a:t>
            </a:r>
            <a:endParaRPr/>
          </a:p>
          <a:p>
            <a:pPr>
              <a:lnSpc>
                <a:spcPct val="100000"/>
              </a:lnSpc>
            </a:pPr>
            <a:endParaRPr/>
          </a:p>
          <a:p>
            <a:pPr>
              <a:lnSpc>
                <a:spcPct val="100000"/>
              </a:lnSpc>
              <a:buSzPct val="95000"/>
              <a:buFont charset="2" typeface="Wingdings 2"/>
              <a:buChar char=""/>
            </a:pPr>
            <a:r>
              <a:rPr b="1" lang="en-US" sz="2600" u="sng">
                <a:solidFill>
                  <a:srgbClr val="000000"/>
                </a:solidFill>
                <a:latin typeface="Constantia"/>
              </a:rPr>
              <a:t>Answer: </a:t>
            </a:r>
            <a:r>
              <a:rPr b="1" lang="en-US" sz="2600">
                <a:solidFill>
                  <a:srgbClr val="000000"/>
                </a:solidFill>
                <a:latin typeface="Constantia"/>
              </a:rPr>
              <a:t> </a:t>
            </a:r>
            <a:r>
              <a:rPr lang="en-US" sz="2600">
                <a:solidFill>
                  <a:srgbClr val="000000"/>
                </a:solidFill>
                <a:latin typeface="Constantia"/>
              </a:rPr>
              <a:t>We don’t know! The rate of return (ROR) needs to be equal across the portions of the company, not the share of expenditures</a:t>
            </a:r>
            <a:endParaRPr/>
          </a:p>
          <a:p>
            <a:pPr>
              <a:lnSpc>
                <a:spcPct val="100000"/>
              </a:lnSpc>
            </a:pPr>
            <a:endParaRPr/>
          </a:p>
          <a:p>
            <a:pPr>
              <a:lnSpc>
                <a:spcPct val="100000"/>
              </a:lnSpc>
            </a:pPr>
            <a:r>
              <a:rPr b="1" lang="en-US" sz="2600" u="sng">
                <a:solidFill>
                  <a:srgbClr val="000000"/>
                </a:solidFill>
                <a:latin typeface="Constantia"/>
              </a:rPr>
              <a:t>Question #2:</a:t>
            </a:r>
            <a:endParaRPr/>
          </a:p>
          <a:p>
            <a:pPr>
              <a:lnSpc>
                <a:spcPct val="100000"/>
              </a:lnSpc>
            </a:pPr>
            <a:r>
              <a:rPr lang="en-US" sz="2600">
                <a:solidFill>
                  <a:srgbClr val="000000"/>
                </a:solidFill>
                <a:latin typeface="Constantia"/>
              </a:rPr>
              <a:t>If E(ROR) from R&amp;D is 4%, from marketing is 6%, and sales 4%, what should the firm do?</a:t>
            </a:r>
            <a:endParaRPr/>
          </a:p>
          <a:p>
            <a:pPr>
              <a:lnSpc>
                <a:spcPct val="100000"/>
              </a:lnSpc>
            </a:pPr>
            <a:endParaRPr/>
          </a:p>
          <a:p>
            <a:pPr>
              <a:lnSpc>
                <a:spcPct val="100000"/>
              </a:lnSpc>
              <a:buSzPct val="95000"/>
              <a:buFont charset="2" typeface="Wingdings 2"/>
              <a:buChar char=""/>
            </a:pPr>
            <a:r>
              <a:rPr b="1" lang="en-US" sz="2600" u="sng">
                <a:solidFill>
                  <a:srgbClr val="000000"/>
                </a:solidFill>
                <a:latin typeface="Constantia"/>
              </a:rPr>
              <a:t>Answer: </a:t>
            </a:r>
            <a:r>
              <a:rPr lang="en-US" sz="2600">
                <a:solidFill>
                  <a:srgbClr val="000000"/>
                </a:solidFill>
                <a:latin typeface="Constantia"/>
              </a:rPr>
              <a:t>Spend a greater share of expenditures on marketing until the E(ROR) is equal across all</a:t>
            </a:r>
            <a:endParaRPr/>
          </a:p>
          <a:p>
            <a:pPr>
              <a:lnSpc>
                <a:spcPct val="100000"/>
              </a:lnSpc>
            </a:pPr>
            <a:endParaRPr/>
          </a:p>
        </p:txBody>
      </p:sp>
    </p:spTree>
  </p:cSld>
  <p:timing>
    <p:tnLst>
      <p:par>
        <p:cTn dur="indefinite" id="87" nodeType="tmRoot" restart="never">
          <p:childTnLst>
            <p:seq>
              <p:cTn dur="indefinite" id="88" nodeType="mainSeq">
                <p:childTnLst>
                  <p:par>
                    <p:cTn fill="hold" id="89">
                      <p:stCondLst>
                        <p:cond delay="indefinite"/>
                      </p:stCondLst>
                      <p:childTnLst>
                        <p:par>
                          <p:cTn fill="hold" id="90">
                            <p:stCondLst>
                              <p:cond delay="0"/>
                            </p:stCondLst>
                            <p:childTnLst>
                              <p:par>
                                <p:cTn fill="hold" id="91" nodeType="clickEffect" presetClass="entr" presetID="1">
                                  <p:stCondLst>
                                    <p:cond delay="0"/>
                                  </p:stCondLst>
                                  <p:childTnLst>
                                    <p:set>
                                      <p:cBhvr>
                                        <p:cTn dur="1" fill="hold" id="92">
                                          <p:stCondLst>
                                            <p:cond delay="0"/>
                                          </p:stCondLst>
                                        </p:cTn>
                                        <p:tgtEl>
                                          <p:spTgt spid="130">
                                            <p:txEl>
                                              <p:pRg end="13" st="0"/>
                                            </p:txEl>
                                          </p:spTgt>
                                        </p:tgtEl>
                                        <p:attrNameLst>
                                          <p:attrName>style.visibility</p:attrName>
                                        </p:attrNameLst>
                                      </p:cBhvr>
                                      <p:to>
                                        <p:strVal val="visible"/>
                                      </p:to>
                                    </p:set>
                                  </p:childTnLst>
                                </p:cTn>
                              </p:par>
                              <p:par>
                                <p:cTn fill="hold" id="93" nodeType="withEffect" presetClass="entr" presetID="1">
                                  <p:stCondLst>
                                    <p:cond delay="0"/>
                                  </p:stCondLst>
                                  <p:childTnLst>
                                    <p:set>
                                      <p:cBhvr>
                                        <p:cTn dur="1" fill="hold" id="94">
                                          <p:stCondLst>
                                            <p:cond delay="0"/>
                                          </p:stCondLst>
                                        </p:cTn>
                                        <p:tgtEl>
                                          <p:spTgt spid="130">
                                            <p:txEl>
                                              <p:pRg end="148" st="13"/>
                                            </p:txEl>
                                          </p:spTgt>
                                        </p:tgtEl>
                                        <p:attrNameLst>
                                          <p:attrName>style.visibility</p:attrName>
                                        </p:attrNameLst>
                                      </p:cBhvr>
                                      <p:to>
                                        <p:strVal val="visible"/>
                                      </p:to>
                                    </p:set>
                                  </p:childTnLst>
                                </p:cTn>
                              </p:par>
                            </p:childTnLst>
                          </p:cTn>
                        </p:par>
                      </p:childTnLst>
                    </p:cTn>
                  </p:par>
                  <p:par>
                    <p:cTn fill="hold" id="95">
                      <p:stCondLst>
                        <p:cond delay="indefinite"/>
                      </p:stCondLst>
                      <p:childTnLst>
                        <p:par>
                          <p:cTn fill="hold" id="96">
                            <p:stCondLst>
                              <p:cond delay="0"/>
                            </p:stCondLst>
                            <p:childTnLst>
                              <p:par>
                                <p:cTn fill="hold" id="97" nodeType="clickEffect" presetClass="entr" presetID="1">
                                  <p:stCondLst>
                                    <p:cond delay="0"/>
                                  </p:stCondLst>
                                  <p:childTnLst>
                                    <p:set>
                                      <p:cBhvr>
                                        <p:cTn dur="1" fill="hold" id="98">
                                          <p:stCondLst>
                                            <p:cond delay="0"/>
                                          </p:stCondLst>
                                        </p:cTn>
                                        <p:tgtEl>
                                          <p:spTgt spid="130">
                                            <p:txEl>
                                              <p:pRg end="282" st="149"/>
                                            </p:txEl>
                                          </p:spTgt>
                                        </p:tgtEl>
                                        <p:attrNameLst>
                                          <p:attrName>style.visibility</p:attrName>
                                        </p:attrNameLst>
                                      </p:cBhvr>
                                      <p:to>
                                        <p:strVal val="visible"/>
                                      </p:to>
                                    </p:set>
                                  </p:childTnLst>
                                </p:cTn>
                              </p:par>
                            </p:childTnLst>
                          </p:cTn>
                        </p:par>
                      </p:childTnLst>
                    </p:cTn>
                  </p:par>
                  <p:par>
                    <p:cTn fill="hold" id="99">
                      <p:stCondLst>
                        <p:cond delay="indefinite"/>
                      </p:stCondLst>
                      <p:childTnLst>
                        <p:par>
                          <p:cTn fill="hold" id="100">
                            <p:stCondLst>
                              <p:cond delay="0"/>
                            </p:stCondLst>
                            <p:childTnLst>
                              <p:par>
                                <p:cTn fill="hold" id="101" nodeType="clickEffect" presetClass="entr" presetID="1">
                                  <p:stCondLst>
                                    <p:cond delay="0"/>
                                  </p:stCondLst>
                                  <p:childTnLst>
                                    <p:set>
                                      <p:cBhvr>
                                        <p:cTn dur="1" fill="hold" id="102">
                                          <p:stCondLst>
                                            <p:cond delay="0"/>
                                          </p:stCondLst>
                                        </p:cTn>
                                        <p:tgtEl>
                                          <p:spTgt spid="130">
                                            <p:txEl>
                                              <p:pRg end="296" st="283"/>
                                            </p:txEl>
                                          </p:spTgt>
                                        </p:tgtEl>
                                        <p:attrNameLst>
                                          <p:attrName>style.visibility</p:attrName>
                                        </p:attrNameLst>
                                      </p:cBhvr>
                                      <p:to>
                                        <p:strVal val="visible"/>
                                      </p:to>
                                    </p:set>
                                  </p:childTnLst>
                                </p:cTn>
                              </p:par>
                              <p:par>
                                <p:cTn fill="hold" id="103" nodeType="withEffect" presetClass="entr" presetID="1">
                                  <p:stCondLst>
                                    <p:cond delay="0"/>
                                  </p:stCondLst>
                                  <p:childTnLst>
                                    <p:set>
                                      <p:cBhvr>
                                        <p:cTn dur="1" fill="hold" id="104">
                                          <p:stCondLst>
                                            <p:cond delay="0"/>
                                          </p:stCondLst>
                                        </p:cTn>
                                        <p:tgtEl>
                                          <p:spTgt spid="130">
                                            <p:txEl>
                                              <p:pRg end="383" st="296"/>
                                            </p:txEl>
                                          </p:spTgt>
                                        </p:tgtEl>
                                        <p:attrNameLst>
                                          <p:attrName>style.visibility</p:attrName>
                                        </p:attrNameLst>
                                      </p:cBhvr>
                                      <p:to>
                                        <p:strVal val="visible"/>
                                      </p:to>
                                    </p:set>
                                  </p:childTnLst>
                                </p:cTn>
                              </p:par>
                            </p:childTnLst>
                          </p:cTn>
                        </p:par>
                      </p:childTnLst>
                    </p:cTn>
                  </p:par>
                  <p:par>
                    <p:cTn fill="hold" id="105">
                      <p:stCondLst>
                        <p:cond delay="indefinite"/>
                      </p:stCondLst>
                      <p:childTnLst>
                        <p:par>
                          <p:cTn fill="hold" id="106">
                            <p:stCondLst>
                              <p:cond delay="0"/>
                            </p:stCondLst>
                            <p:childTnLst>
                              <p:par>
                                <p:cTn fill="hold" id="107" nodeType="clickEffect" presetClass="entr" presetID="1">
                                  <p:stCondLst>
                                    <p:cond delay="0"/>
                                  </p:stCondLst>
                                  <p:childTnLst>
                                    <p:set>
                                      <p:cBhvr>
                                        <p:cTn dur="1" fill="hold" id="108">
                                          <p:stCondLst>
                                            <p:cond delay="0"/>
                                          </p:stCondLst>
                                        </p:cTn>
                                        <p:tgtEl>
                                          <p:spTgt spid="130">
                                            <p:txEl>
                                              <p:pRg end="480" st="38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457200" y="704160"/>
            <a:ext cx="8229240" cy="743400"/>
          </a:xfrm>
          <a:prstGeom prst="rect">
            <a:avLst/>
          </a:prstGeom>
        </p:spPr>
        <p:txBody>
          <a:bodyPr anchor="b" bIns="0" lIns="0" rIns="0" tIns="45000"/>
          <a:p>
            <a:pPr>
              <a:lnSpc>
                <a:spcPct val="100000"/>
              </a:lnSpc>
            </a:pPr>
            <a:r>
              <a:rPr lang="en-US" sz="4000">
                <a:solidFill>
                  <a:srgbClr val="04617b"/>
                </a:solidFill>
                <a:latin typeface="Calibri"/>
              </a:rPr>
              <a:t>Rate of Return</a:t>
            </a:r>
            <a:endParaRPr/>
          </a:p>
        </p:txBody>
      </p:sp>
      <p:sp>
        <p:nvSpPr>
          <p:cNvPr id="132" name="TextShape 2"/>
          <p:cNvSpPr txBox="1"/>
          <p:nvPr/>
        </p:nvSpPr>
        <p:spPr>
          <a:xfrm>
            <a:off x="457200" y="1523880"/>
            <a:ext cx="8229240" cy="4800240"/>
          </a:xfrm>
          <a:prstGeom prst="rect">
            <a:avLst/>
          </a:prstGeom>
        </p:spPr>
        <p:txBody>
          <a:bodyPr bIns="45000" lIns="90000" rIns="90000" tIns="45000"/>
          <a:p>
            <a:pPr>
              <a:lnSpc>
                <a:spcPct val="100000"/>
              </a:lnSpc>
            </a:pPr>
            <a:r>
              <a:rPr lang="en-US" sz="2600">
                <a:solidFill>
                  <a:srgbClr val="000000"/>
                </a:solidFill>
                <a:latin typeface="Constantia"/>
              </a:rPr>
              <a:t>When deciding on whether to go through with an R&amp;D project the firm will compute:</a:t>
            </a:r>
            <a:endParaRPr/>
          </a:p>
          <a:p>
            <a:pPr>
              <a:lnSpc>
                <a:spcPct val="100000"/>
              </a:lnSpc>
            </a:pPr>
            <a:endParaRPr/>
          </a:p>
          <a:p>
            <a:pPr>
              <a:lnSpc>
                <a:spcPct val="100000"/>
              </a:lnSpc>
            </a:pPr>
            <a:r>
              <a:rPr lang="en-US" sz="2600">
                <a:solidFill>
                  <a:srgbClr val="000000"/>
                </a:solidFill>
                <a:latin typeface="Constantia"/>
              </a:rPr>
              <a:t>	</a:t>
            </a:r>
            <a:r>
              <a:rPr lang="en-US" sz="2600">
                <a:solidFill>
                  <a:srgbClr val="000000"/>
                </a:solidFill>
                <a:latin typeface="Constantia"/>
              </a:rPr>
              <a:t>	</a:t>
            </a:r>
            <a:r>
              <a:rPr lang="en-US" sz="2600">
                <a:solidFill>
                  <a:srgbClr val="000000"/>
                </a:solidFill>
                <a:latin typeface="Constantia"/>
              </a:rPr>
              <a:t>	</a:t>
            </a:r>
            <a:r>
              <a:rPr lang="en-US" sz="2600">
                <a:solidFill>
                  <a:srgbClr val="000000"/>
                </a:solidFill>
                <a:latin typeface="Constantia"/>
              </a:rPr>
              <a:t>RORR&amp;D = </a:t>
            </a:r>
            <a:endParaRPr/>
          </a:p>
          <a:p>
            <a:pPr>
              <a:lnSpc>
                <a:spcPct val="100000"/>
              </a:lnSpc>
            </a:pPr>
            <a:endParaRPr/>
          </a:p>
          <a:p>
            <a:pPr>
              <a:lnSpc>
                <a:spcPct val="100000"/>
              </a:lnSpc>
            </a:pPr>
            <a:r>
              <a:rPr lang="en-US" sz="1600">
                <a:solidFill>
                  <a:srgbClr val="000000"/>
                </a:solidFill>
                <a:latin typeface="Constantia"/>
              </a:rPr>
              <a:t>Vi = investment in an R&amp;D project </a:t>
            </a:r>
            <a:endParaRPr/>
          </a:p>
          <a:p>
            <a:pPr>
              <a:lnSpc>
                <a:spcPct val="100000"/>
              </a:lnSpc>
            </a:pPr>
            <a:r>
              <a:rPr lang="en-US" sz="1600">
                <a:solidFill>
                  <a:srgbClr val="000000"/>
                </a:solidFill>
                <a:latin typeface="Constantia"/>
              </a:rPr>
              <a:t>Vf = expected gross payoff </a:t>
            </a:r>
            <a:endParaRPr/>
          </a:p>
          <a:p>
            <a:pPr>
              <a:lnSpc>
                <a:spcPct val="100000"/>
              </a:lnSpc>
            </a:pPr>
            <a:endParaRPr/>
          </a:p>
          <a:p>
            <a:pPr>
              <a:lnSpc>
                <a:spcPct val="100000"/>
              </a:lnSpc>
            </a:pPr>
            <a:r>
              <a:rPr lang="en-US" sz="2600">
                <a:solidFill>
                  <a:srgbClr val="000000"/>
                </a:solidFill>
                <a:latin typeface="Constantia"/>
              </a:rPr>
              <a:t>However, since innovation from R&amp;D is </a:t>
            </a:r>
            <a:r>
              <a:rPr lang="en-US" sz="2600" u="sng">
                <a:solidFill>
                  <a:srgbClr val="000000"/>
                </a:solidFill>
                <a:latin typeface="Constantia"/>
              </a:rPr>
              <a:t>uncertain­</a:t>
            </a:r>
            <a:r>
              <a:rPr lang="en-US" sz="2600">
                <a:solidFill>
                  <a:srgbClr val="000000"/>
                </a:solidFill>
                <a:latin typeface="Constantia"/>
              </a:rPr>
              <a:t> we need to take the expected value (EV(*) or E(*)) of RORR&amp;D:</a:t>
            </a:r>
            <a:endParaRPr/>
          </a:p>
          <a:p>
            <a:pPr>
              <a:lnSpc>
                <a:spcPct val="100000"/>
              </a:lnSpc>
            </a:pPr>
            <a:endParaRPr/>
          </a:p>
          <a:p>
            <a:pPr>
              <a:lnSpc>
                <a:spcPct val="100000"/>
              </a:lnSpc>
            </a:pPr>
            <a:r>
              <a:rPr lang="en-US" sz="2600">
                <a:solidFill>
                  <a:srgbClr val="000000"/>
                </a:solidFill>
                <a:latin typeface="Constantia"/>
              </a:rPr>
              <a:t>	</a:t>
            </a:r>
            <a:r>
              <a:rPr lang="en-US" sz="2600">
                <a:solidFill>
                  <a:srgbClr val="000000"/>
                </a:solidFill>
                <a:latin typeface="Constantia"/>
              </a:rPr>
              <a:t>E(RORR&amp;D) = E() =  =  =  </a:t>
            </a:r>
            <a:endParaRPr/>
          </a:p>
          <a:p>
            <a:pPr>
              <a:lnSpc>
                <a:spcPct val="100000"/>
              </a:lnSpc>
            </a:pPr>
            <a:endParaRPr/>
          </a:p>
          <a:p>
            <a:pPr>
              <a:lnSpc>
                <a:spcPct val="100000"/>
              </a:lnSpc>
            </a:pPr>
            <a:r>
              <a:rPr lang="en-US" sz="1600">
                <a:solidFill>
                  <a:srgbClr val="000000"/>
                </a:solidFill>
                <a:latin typeface="Constantia"/>
              </a:rPr>
              <a:t>E(Vf) = </a:t>
            </a:r>
            <a:r>
              <a:rPr lang="en-US" sz="1600" u="sng">
                <a:solidFill>
                  <a:srgbClr val="000000"/>
                </a:solidFill>
                <a:latin typeface="Constantia"/>
              </a:rPr>
              <a:t>expected</a:t>
            </a:r>
            <a:r>
              <a:rPr lang="en-US" sz="1600">
                <a:solidFill>
                  <a:srgbClr val="000000"/>
                </a:solidFill>
                <a:latin typeface="Constantia"/>
              </a:rPr>
              <a:t> future gross payoff from the R&amp;D expenditure → </a:t>
            </a:r>
            <a:r>
              <a:rPr lang="en-US" sz="1600" u="sng">
                <a:solidFill>
                  <a:srgbClr val="000000"/>
                </a:solidFill>
                <a:latin typeface="Constantia"/>
              </a:rPr>
              <a:t>uncertain</a:t>
            </a:r>
            <a:endParaRPr/>
          </a:p>
          <a:p>
            <a:pPr>
              <a:lnSpc>
                <a:spcPct val="100000"/>
              </a:lnSpc>
            </a:pPr>
            <a:endParaRPr/>
          </a:p>
          <a:p>
            <a:pPr>
              <a:lnSpc>
                <a:spcPct val="100000"/>
              </a:lnSpc>
            </a:pPr>
            <a:endParaRPr/>
          </a:p>
          <a:p>
            <a:pPr>
              <a:lnSpc>
                <a:spcPct val="100000"/>
              </a:lnSpc>
            </a:pPr>
            <a:endParaRPr/>
          </a:p>
        </p:txBody>
      </p:sp>
      <p:sp>
        <p:nvSpPr>
          <p:cNvPr id="133" name="TextShape 3"/>
          <p:cNvSpPr txBox="1"/>
          <p:nvPr/>
        </p:nvSpPr>
        <p:spPr>
          <a:xfrm>
            <a:off x="457200" y="1523880"/>
            <a:ext cx="8229240" cy="480024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 </a:t>
            </a:r>
            <a:endParaRPr/>
          </a:p>
        </p:txBody>
      </p:sp>
    </p:spTree>
  </p:cSld>
  <p:timing>
    <p:tnLst>
      <p:par>
        <p:cTn dur="indefinite" id="109" nodeType="tmRoot" restart="never">
          <p:childTnLst>
            <p:seq>
              <p:cTn dur="indefinite" id="110" nodeType="mainSeq">
                <p:childTnLst>
                  <p:par>
                    <p:cTn fill="hold" id="111">
                      <p:stCondLst>
                        <p:cond delay="indefinite"/>
                      </p:stCondLst>
                      <p:childTnLst>
                        <p:par>
                          <p:cTn fill="hold" id="112">
                            <p:stCondLst>
                              <p:cond delay="0"/>
                            </p:stCondLst>
                            <p:childTnLst>
                              <p:par>
                                <p:cTn fill="hold" id="113" nodeType="clickEffect" presetClass="entr" presetID="1">
                                  <p:stCondLst>
                                    <p:cond delay="0"/>
                                  </p:stCondLst>
                                  <p:childTnLst>
                                    <p:set>
                                      <p:cBhvr>
                                        <p:cTn dur="1" fill="hold" id="114">
                                          <p:stCondLst>
                                            <p:cond delay="0"/>
                                          </p:stCondLst>
                                        </p:cTn>
                                        <p:tgtEl>
                                          <p:spTgt spid="133">
                                            <p:txEl>
                                              <p:pRg end="2" st="2"/>
                                            </p:txEl>
                                          </p:spTgt>
                                        </p:tgtEl>
                                        <p:attrNameLst>
                                          <p:attrName>style.visibility</p:attrName>
                                        </p:attrNameLst>
                                      </p:cBhvr>
                                      <p:to>
                                        <p:strVal val="visible"/>
                                      </p:to>
                                    </p:set>
                                  </p:childTnLst>
                                </p:cTn>
                              </p:par>
                            </p:childTnLst>
                          </p:cTn>
                        </p:par>
                      </p:childTnLst>
                    </p:cTn>
                  </p:par>
                  <p:par>
                    <p:cTn fill="hold" id="115">
                      <p:stCondLst>
                        <p:cond delay="indefinite"/>
                      </p:stCondLst>
                      <p:childTnLst>
                        <p:par>
                          <p:cTn fill="hold" id="116">
                            <p:stCondLst>
                              <p:cond delay="0"/>
                            </p:stCondLst>
                            <p:childTnLst>
                              <p:par>
                                <p:cTn fill="hold" id="117" nodeType="clickEffect" presetClass="entr" presetID="1">
                                  <p:stCondLst>
                                    <p:cond delay="0"/>
                                  </p:stCondLst>
                                  <p:childTnLst>
                                    <p:set>
                                      <p:cBhvr>
                                        <p:cTn dur="1" fill="hold" id="118">
                                          <p:stCondLst>
                                            <p:cond delay="0"/>
                                          </p:stCondLst>
                                        </p:cTn>
                                        <p:tgtEl>
                                          <p:spTgt spid="133">
                                            <p:txEl>
                                              <p:pRg end="2" st="2"/>
                                            </p:txEl>
                                          </p:spTgt>
                                        </p:tgtEl>
                                        <p:attrNameLst>
                                          <p:attrName>style.visibility</p:attrName>
                                        </p:attrNameLst>
                                      </p:cBhvr>
                                      <p:to>
                                        <p:strVal val="visible"/>
                                      </p:to>
                                    </p:set>
                                  </p:childTnLst>
                                </p:cTn>
                              </p:par>
                              <p:par>
                                <p:cTn fill="hold" id="119" nodeType="withEffect" presetClass="entr" presetID="1">
                                  <p:stCondLst>
                                    <p:cond delay="0"/>
                                  </p:stCondLst>
                                  <p:childTnLst>
                                    <p:set>
                                      <p:cBhvr>
                                        <p:cTn dur="1" fill="hold" id="120">
                                          <p:stCondLst>
                                            <p:cond delay="0"/>
                                          </p:stCondLst>
                                        </p:cTn>
                                        <p:tgtEl>
                                          <p:spTgt spid="133">
                                            <p:txEl>
                                              <p:pRg end="2" st="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457200" y="704160"/>
            <a:ext cx="8229240" cy="591120"/>
          </a:xfrm>
          <a:prstGeom prst="rect">
            <a:avLst/>
          </a:prstGeom>
        </p:spPr>
        <p:txBody>
          <a:bodyPr anchor="b" bIns="0" lIns="0" rIns="0" tIns="45000"/>
          <a:p>
            <a:pPr>
              <a:lnSpc>
                <a:spcPct val="100000"/>
              </a:lnSpc>
            </a:pPr>
            <a:r>
              <a:rPr lang="en-US" sz="4000">
                <a:solidFill>
                  <a:srgbClr val="04617b"/>
                </a:solidFill>
                <a:latin typeface="Calibri"/>
              </a:rPr>
              <a:t>Rate of Return</a:t>
            </a:r>
            <a:endParaRPr/>
          </a:p>
        </p:txBody>
      </p:sp>
      <p:sp>
        <p:nvSpPr>
          <p:cNvPr id="135" name="TextShape 2"/>
          <p:cNvSpPr txBox="1"/>
          <p:nvPr/>
        </p:nvSpPr>
        <p:spPr>
          <a:xfrm>
            <a:off x="457200" y="1371600"/>
            <a:ext cx="8229240" cy="4952520"/>
          </a:xfrm>
          <a:prstGeom prst="rect">
            <a:avLst/>
          </a:prstGeom>
        </p:spPr>
        <p:txBody>
          <a:bodyPr bIns="45000" lIns="90000" rIns="90000" tIns="45000"/>
          <a:p>
            <a:pPr>
              <a:lnSpc>
                <a:spcPct val="100000"/>
              </a:lnSpc>
            </a:pPr>
            <a:r>
              <a:rPr b="1" lang="en-US" sz="2600">
                <a:solidFill>
                  <a:srgbClr val="000000"/>
                </a:solidFill>
                <a:latin typeface="Constantia"/>
              </a:rPr>
              <a:t>How might the firm get E(Vf) to compute E(RORR&amp;D) so that it can make its decisions?</a:t>
            </a:r>
            <a:endParaRPr/>
          </a:p>
          <a:p>
            <a:pPr>
              <a:lnSpc>
                <a:spcPct val="100000"/>
              </a:lnSpc>
            </a:pPr>
            <a:r>
              <a:rPr lang="en-US" sz="2600" u="sng">
                <a:solidFill>
                  <a:srgbClr val="000000"/>
                </a:solidFill>
                <a:latin typeface="Constantia"/>
              </a:rPr>
              <a:t>Example</a:t>
            </a:r>
            <a:r>
              <a:rPr lang="en-US" sz="2600">
                <a:solidFill>
                  <a:srgbClr val="000000"/>
                </a:solidFill>
                <a:latin typeface="Constantia"/>
              </a:rPr>
              <a:t>:</a:t>
            </a:r>
            <a:endParaRPr/>
          </a:p>
          <a:p>
            <a:pPr>
              <a:lnSpc>
                <a:spcPct val="100000"/>
              </a:lnSpc>
            </a:pPr>
            <a:r>
              <a:rPr lang="en-US" sz="2600">
                <a:solidFill>
                  <a:srgbClr val="000000"/>
                </a:solidFill>
                <a:latin typeface="Constantia"/>
              </a:rPr>
              <a:t>A firm thinks there are 3 possible outcomes for a given $10 million R&amp;D project:</a:t>
            </a:r>
            <a:endParaRPr/>
          </a:p>
          <a:p>
            <a:pPr>
              <a:lnSpc>
                <a:spcPct val="100000"/>
              </a:lnSpc>
            </a:pPr>
            <a:endParaRPr/>
          </a:p>
          <a:p>
            <a:pPr>
              <a:lnSpc>
                <a:spcPct val="100000"/>
              </a:lnSpc>
            </a:pPr>
            <a:endParaRPr/>
          </a:p>
          <a:p>
            <a:pPr>
              <a:lnSpc>
                <a:spcPct val="100000"/>
              </a:lnSpc>
            </a:pPr>
            <a:endParaRPr/>
          </a:p>
        </p:txBody>
      </p:sp>
      <p:graphicFrame>
        <p:nvGraphicFramePr>
          <p:cNvPr id="136" name="Table 3"/>
          <p:cNvGraphicFramePr/>
          <p:nvPr/>
        </p:nvGraphicFramePr>
        <p:xfrm>
          <a:off x="1143000" y="3733920"/>
          <a:ext cx="6095520" cy="2285640"/>
        </p:xfrm>
        <a:graphic>
          <a:graphicData uri="http://schemas.openxmlformats.org/drawingml/2006/table">
            <a:tbl>
              <a:tblPr/>
              <a:tblGrid>
                <a:gridCol w="954720"/>
                <a:gridCol w="1815120"/>
                <a:gridCol w="1143000"/>
                <a:gridCol w="2182680"/>
              </a:tblGrid>
              <a:tr h="287640">
                <a:tc>
                  <a:txBody>
                    <a:bodyPr bIns="0" lIns="68400" rIns="68400" tIns="0" wrap="none"/>
                    <a:p>
                      <a:pPr>
                        <a:lnSpc>
                          <a:spcPct val="115000"/>
                        </a:lnSpc>
                      </a:pPr>
                      <a:r>
                        <a:rPr b="1" lang="en-US" sz="1200">
                          <a:solidFill>
                            <a:srgbClr val="ffffff"/>
                          </a:solidFill>
                          <a:latin typeface="Constantia"/>
                        </a:rPr>
                        <a:t>Option</a:t>
                      </a:r>
                      <a:endParaRPr/>
                    </a:p>
                  </a:txBody>
                  <a:tcPr/>
                </a:tc>
                <a:tc>
                  <a:txBody>
                    <a:bodyPr bIns="0" lIns="68400" rIns="68400" tIns="0" wrap="none"/>
                    <a:p>
                      <a:pPr>
                        <a:lnSpc>
                          <a:spcPct val="115000"/>
                        </a:lnSpc>
                      </a:pPr>
                      <a:r>
                        <a:rPr b="1" lang="en-US" sz="1200">
                          <a:solidFill>
                            <a:srgbClr val="ffffff"/>
                          </a:solidFill>
                          <a:latin typeface="Constantia"/>
                        </a:rPr>
                        <a:t>Outcome</a:t>
                      </a:r>
                      <a:endParaRPr/>
                    </a:p>
                  </a:txBody>
                  <a:tcPr/>
                </a:tc>
                <a:tc>
                  <a:txBody>
                    <a:bodyPr bIns="0" lIns="68400" rIns="68400" tIns="0" wrap="none"/>
                    <a:p>
                      <a:pPr>
                        <a:lnSpc>
                          <a:spcPct val="115000"/>
                        </a:lnSpc>
                      </a:pPr>
                      <a:r>
                        <a:rPr b="1" lang="en-US" sz="1200">
                          <a:solidFill>
                            <a:srgbClr val="ffffff"/>
                          </a:solidFill>
                          <a:latin typeface="Constantia"/>
                        </a:rPr>
                        <a:t>Probability</a:t>
                      </a:r>
                      <a:endParaRPr/>
                    </a:p>
                  </a:txBody>
                  <a:tcPr/>
                </a:tc>
                <a:tc>
                  <a:txBody>
                    <a:bodyPr bIns="0" lIns="68400" rIns="68400" tIns="0" wrap="none"/>
                    <a:p>
                      <a:pPr algn="ctr">
                        <a:lnSpc>
                          <a:spcPct val="115000"/>
                        </a:lnSpc>
                      </a:pPr>
                      <a:r>
                        <a:rPr b="1" lang="en-US" sz="1200">
                          <a:solidFill>
                            <a:srgbClr val="ffffff"/>
                          </a:solidFill>
                          <a:latin typeface="Constantia"/>
                        </a:rPr>
                        <a:t>Expected Net Payoff</a:t>
                      </a:r>
                      <a:endParaRPr/>
                    </a:p>
                  </a:txBody>
                  <a:tcPr/>
                </a:tc>
              </a:tr>
              <a:tr h="504720">
                <a:tc>
                  <a:txBody>
                    <a:bodyPr anchor="ctr" bIns="0" lIns="68400" rIns="68400" tIns="0" wrap="none"/>
                    <a:p>
                      <a:pPr>
                        <a:lnSpc>
                          <a:spcPct val="115000"/>
                        </a:lnSpc>
                      </a:pPr>
                      <a:r>
                        <a:rPr b="1" lang="en-US" sz="1200">
                          <a:solidFill>
                            <a:srgbClr val="ffffff"/>
                          </a:solidFill>
                          <a:latin typeface="Constantia"/>
                        </a:rPr>
                        <a:t>Option 1</a:t>
                      </a:r>
                      <a:endParaRPr/>
                    </a:p>
                  </a:txBody>
                  <a:tcPr/>
                </a:tc>
                <a:tc>
                  <a:txBody>
                    <a:bodyPr anchor="ctr" bIns="0" lIns="68400" rIns="68400" tIns="0" wrap="none"/>
                    <a:p>
                      <a:pPr>
                        <a:lnSpc>
                          <a:spcPct val="115000"/>
                        </a:lnSpc>
                      </a:pPr>
                      <a:r>
                        <a:rPr lang="en-US" sz="1200">
                          <a:solidFill>
                            <a:srgbClr val="000000"/>
                          </a:solidFill>
                          <a:latin typeface="Constantia"/>
                        </a:rPr>
                        <a:t>Failure</a:t>
                      </a:r>
                      <a:endParaRPr/>
                    </a:p>
                  </a:txBody>
                  <a:tcPr/>
                </a:tc>
                <a:tc>
                  <a:txBody>
                    <a:bodyPr anchor="ctr" bIns="0" lIns="68400" rIns="68400" tIns="0" wrap="none"/>
                    <a:p>
                      <a:pPr algn="ctr">
                        <a:lnSpc>
                          <a:spcPct val="115000"/>
                        </a:lnSpc>
                      </a:pPr>
                      <a:r>
                        <a:rPr lang="en-US" sz="1200">
                          <a:solidFill>
                            <a:srgbClr val="000000"/>
                          </a:solidFill>
                          <a:latin typeface="Constantia"/>
                        </a:rPr>
                        <a:t>50%</a:t>
                      </a:r>
                      <a:endParaRPr/>
                    </a:p>
                  </a:txBody>
                  <a:tcPr/>
                </a:tc>
                <a:tc>
                  <a:txBody>
                    <a:bodyPr anchor="ctr" bIns="0" lIns="68400" rIns="68400" tIns="0" wrap="none"/>
                    <a:p>
                      <a:pPr algn="ctr">
                        <a:lnSpc>
                          <a:spcPct val="115000"/>
                        </a:lnSpc>
                      </a:pPr>
                      <a:r>
                        <a:rPr lang="en-US" sz="1200">
                          <a:solidFill>
                            <a:srgbClr val="000000"/>
                          </a:solidFill>
                          <a:latin typeface="Constantia"/>
                        </a:rPr>
                        <a:t>-$10 million</a:t>
                      </a:r>
                      <a:endParaRPr/>
                    </a:p>
                  </a:txBody>
                  <a:tcPr/>
                </a:tc>
              </a:tr>
              <a:tr h="899280">
                <a:tc>
                  <a:txBody>
                    <a:bodyPr anchor="ctr" bIns="0" lIns="68400" rIns="68400" tIns="0" wrap="none"/>
                    <a:p>
                      <a:pPr>
                        <a:lnSpc>
                          <a:spcPct val="115000"/>
                        </a:lnSpc>
                      </a:pPr>
                      <a:r>
                        <a:rPr b="1" lang="en-US" sz="1200">
                          <a:solidFill>
                            <a:srgbClr val="ffffff"/>
                          </a:solidFill>
                          <a:latin typeface="Constantia"/>
                        </a:rPr>
                        <a:t>Option 2</a:t>
                      </a:r>
                      <a:endParaRPr/>
                    </a:p>
                  </a:txBody>
                  <a:tcPr/>
                </a:tc>
                <a:tc>
                  <a:txBody>
                    <a:bodyPr anchor="ctr" bIns="0" lIns="68400" rIns="68400" tIns="0" wrap="none"/>
                    <a:p>
                      <a:pPr>
                        <a:lnSpc>
                          <a:spcPct val="115000"/>
                        </a:lnSpc>
                      </a:pPr>
                      <a:r>
                        <a:rPr lang="en-US" sz="1200">
                          <a:solidFill>
                            <a:srgbClr val="000000"/>
                          </a:solidFill>
                          <a:latin typeface="Constantia"/>
                        </a:rPr>
                        <a:t>Moderately Successful Innovation</a:t>
                      </a:r>
                      <a:endParaRPr/>
                    </a:p>
                  </a:txBody>
                  <a:tcPr/>
                </a:tc>
                <a:tc>
                  <a:txBody>
                    <a:bodyPr anchor="ctr" bIns="0" lIns="68400" rIns="68400" tIns="0" wrap="none"/>
                    <a:p>
                      <a:pPr algn="ctr">
                        <a:lnSpc>
                          <a:spcPct val="115000"/>
                        </a:lnSpc>
                      </a:pPr>
                      <a:r>
                        <a:rPr lang="en-US" sz="1200">
                          <a:solidFill>
                            <a:srgbClr val="000000"/>
                          </a:solidFill>
                          <a:latin typeface="Constantia"/>
                        </a:rPr>
                        <a:t>30%</a:t>
                      </a:r>
                      <a:endParaRPr/>
                    </a:p>
                  </a:txBody>
                  <a:tcPr/>
                </a:tc>
                <a:tc>
                  <a:txBody>
                    <a:bodyPr anchor="ctr" bIns="0" lIns="68400" rIns="68400" tIns="0" wrap="none"/>
                    <a:p>
                      <a:pPr algn="ctr">
                        <a:lnSpc>
                          <a:spcPct val="115000"/>
                        </a:lnSpc>
                      </a:pPr>
                      <a:r>
                        <a:rPr lang="en-US" sz="1200">
                          <a:solidFill>
                            <a:srgbClr val="000000"/>
                          </a:solidFill>
                          <a:latin typeface="Constantia"/>
                        </a:rPr>
                        <a:t>$1 million (say = “normal” economic profit (∏=0))</a:t>
                      </a:r>
                      <a:endParaRPr/>
                    </a:p>
                  </a:txBody>
                  <a:tcPr/>
                </a:tc>
              </a:tr>
              <a:tr h="594000">
                <a:tc>
                  <a:txBody>
                    <a:bodyPr anchor="ctr" bIns="0" lIns="68400" rIns="68400" tIns="0" wrap="none"/>
                    <a:p>
                      <a:pPr>
                        <a:lnSpc>
                          <a:spcPct val="115000"/>
                        </a:lnSpc>
                      </a:pPr>
                      <a:r>
                        <a:rPr b="1" lang="en-US" sz="1200">
                          <a:solidFill>
                            <a:srgbClr val="ffffff"/>
                          </a:solidFill>
                          <a:latin typeface="Constantia"/>
                        </a:rPr>
                        <a:t>Option 3</a:t>
                      </a:r>
                      <a:endParaRPr/>
                    </a:p>
                  </a:txBody>
                  <a:tcPr/>
                </a:tc>
                <a:tc>
                  <a:txBody>
                    <a:bodyPr anchor="ctr" bIns="0" lIns="68400" rIns="68400" tIns="0" wrap="none"/>
                    <a:p>
                      <a:pPr>
                        <a:lnSpc>
                          <a:spcPct val="115000"/>
                        </a:lnSpc>
                      </a:pPr>
                      <a:r>
                        <a:rPr lang="en-US" sz="1200">
                          <a:solidFill>
                            <a:srgbClr val="000000"/>
                          </a:solidFill>
                          <a:latin typeface="Constantia"/>
                        </a:rPr>
                        <a:t>Highly Successful Innovation</a:t>
                      </a:r>
                      <a:endParaRPr/>
                    </a:p>
                  </a:txBody>
                  <a:tcPr/>
                </a:tc>
                <a:tc>
                  <a:txBody>
                    <a:bodyPr anchor="ctr" bIns="0" lIns="68400" rIns="68400" tIns="0" wrap="none"/>
                    <a:p>
                      <a:pPr algn="ctr">
                        <a:lnSpc>
                          <a:spcPct val="115000"/>
                        </a:lnSpc>
                      </a:pPr>
                      <a:r>
                        <a:rPr lang="en-US" sz="1200">
                          <a:solidFill>
                            <a:srgbClr val="000000"/>
                          </a:solidFill>
                          <a:latin typeface="Constantia"/>
                        </a:rPr>
                        <a:t>20%</a:t>
                      </a:r>
                      <a:endParaRPr/>
                    </a:p>
                  </a:txBody>
                  <a:tcPr/>
                </a:tc>
                <a:tc>
                  <a:txBody>
                    <a:bodyPr anchor="ctr" bIns="0" lIns="68400" rIns="68400" tIns="0" wrap="none"/>
                    <a:p>
                      <a:pPr algn="ctr">
                        <a:lnSpc>
                          <a:spcPct val="115000"/>
                        </a:lnSpc>
                      </a:pPr>
                      <a:r>
                        <a:rPr lang="en-US" sz="1200">
                          <a:solidFill>
                            <a:srgbClr val="000000"/>
                          </a:solidFill>
                          <a:latin typeface="Constantia"/>
                        </a:rPr>
                        <a:t>$50 million</a:t>
                      </a:r>
                      <a:endParaRPr/>
                    </a:p>
                  </a:txBody>
                  <a:tcPr/>
                </a:tc>
              </a:tr>
            </a:tbl>
          </a:graphicData>
        </a:graphic>
      </p:graphicFrame>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TextShape 1"/>
          <p:cNvSpPr txBox="1"/>
          <p:nvPr/>
        </p:nvSpPr>
        <p:spPr>
          <a:xfrm>
            <a:off x="457200" y="704160"/>
            <a:ext cx="8229240" cy="743400"/>
          </a:xfrm>
          <a:prstGeom prst="rect">
            <a:avLst/>
          </a:prstGeom>
        </p:spPr>
        <p:txBody>
          <a:bodyPr anchor="b" bIns="0" lIns="0" rIns="0" tIns="45000"/>
          <a:p>
            <a:pPr>
              <a:lnSpc>
                <a:spcPct val="100000"/>
              </a:lnSpc>
            </a:pPr>
            <a:r>
              <a:rPr lang="en-US" sz="4000">
                <a:solidFill>
                  <a:srgbClr val="04617b"/>
                </a:solidFill>
                <a:latin typeface="Calibri"/>
              </a:rPr>
              <a:t>Rate of Return</a:t>
            </a:r>
            <a:endParaRPr/>
          </a:p>
        </p:txBody>
      </p:sp>
      <p:sp>
        <p:nvSpPr>
          <p:cNvPr id="138" name="TextShape 2"/>
          <p:cNvSpPr txBox="1"/>
          <p:nvPr/>
        </p:nvSpPr>
        <p:spPr>
          <a:xfrm>
            <a:off x="457200" y="1600200"/>
            <a:ext cx="8229240" cy="4723920"/>
          </a:xfrm>
          <a:prstGeom prst="rect">
            <a:avLst/>
          </a:prstGeom>
        </p:spPr>
        <p:txBody>
          <a:bodyPr bIns="45000" lIns="90000" rIns="90000" tIns="45000"/>
          <a:p>
            <a:pPr>
              <a:lnSpc>
                <a:spcPct val="100000"/>
              </a:lnSpc>
            </a:pPr>
            <a:r>
              <a:rPr b="1" lang="en-US" sz="2600">
                <a:solidFill>
                  <a:srgbClr val="000000"/>
                </a:solidFill>
                <a:latin typeface="Constantia"/>
              </a:rPr>
              <a:t>General Expected Value:</a:t>
            </a:r>
            <a:endParaRPr/>
          </a:p>
          <a:p>
            <a:pPr>
              <a:lnSpc>
                <a:spcPct val="100000"/>
              </a:lnSpc>
            </a:pPr>
            <a:endParaRPr/>
          </a:p>
          <a:p>
            <a:pPr>
              <a:lnSpc>
                <a:spcPct val="100000"/>
              </a:lnSpc>
            </a:pPr>
            <a:r>
              <a:rPr lang="en-US" sz="2400">
                <a:solidFill>
                  <a:srgbClr val="000000"/>
                </a:solidFill>
                <a:latin typeface="Constantia"/>
              </a:rPr>
              <a:t>EV = (Probability1 x Expected Payoff1) + (Prob2 x EP2) + …. + (ProbN x EPN)</a:t>
            </a:r>
            <a:endParaRPr/>
          </a:p>
          <a:p>
            <a:endParaRPr/>
          </a:p>
          <a:p>
            <a:r>
              <a:rPr lang="en-US" sz="2400">
                <a:solidFill>
                  <a:srgbClr val="000000"/>
                </a:solidFill>
                <a:latin typeface="Constantia"/>
              </a:rPr>
              <a:t>Where: i = 1</a:t>
            </a:r>
            <a:endParaRPr/>
          </a:p>
          <a:p>
            <a:endParaRPr/>
          </a:p>
          <a:p>
            <a:pPr>
              <a:lnSpc>
                <a:spcPct val="100000"/>
              </a:lnSpc>
            </a:pPr>
            <a:r>
              <a:rPr b="1" lang="en-US" sz="2600">
                <a:solidFill>
                  <a:srgbClr val="000000"/>
                </a:solidFill>
                <a:latin typeface="Constantia"/>
              </a:rPr>
              <a:t>Therefore for this project:</a:t>
            </a:r>
            <a:endParaRPr/>
          </a:p>
          <a:p>
            <a:pPr>
              <a:lnSpc>
                <a:spcPct val="100000"/>
              </a:lnSpc>
            </a:pPr>
            <a:endParaRPr/>
          </a:p>
          <a:p>
            <a:pPr>
              <a:lnSpc>
                <a:spcPct val="100000"/>
              </a:lnSpc>
            </a:pPr>
            <a:r>
              <a:rPr lang="en-US" sz="2400">
                <a:solidFill>
                  <a:srgbClr val="000000"/>
                </a:solidFill>
                <a:latin typeface="Constantia"/>
              </a:rPr>
              <a:t>EV = [0.5 x (-10)] + [0.3 x 1] + [0.2 x 50] = -5 + 0.3 + 10 = </a:t>
            </a:r>
            <a:r>
              <a:rPr b="1" lang="en-US" sz="2400">
                <a:solidFill>
                  <a:srgbClr val="000000"/>
                </a:solidFill>
                <a:latin typeface="Constantia"/>
              </a:rPr>
              <a:t>$5.3 million</a:t>
            </a:r>
            <a:endParaRPr/>
          </a:p>
          <a:p>
            <a:pPr>
              <a:lnSpc>
                <a:spcPct val="100000"/>
              </a:lnSpc>
            </a:pPr>
            <a:endParaRPr/>
          </a:p>
          <a:p>
            <a:pPr>
              <a:lnSpc>
                <a:spcPct val="100000"/>
              </a:lnSpc>
            </a:pPr>
            <a:r>
              <a:rPr lang="en-US" sz="2100">
                <a:solidFill>
                  <a:srgbClr val="000000"/>
                </a:solidFill>
                <a:latin typeface="Constantia"/>
              </a:rPr>
              <a:t>After the project EV is calculated we can get E(ROR) from, </a:t>
            </a:r>
            <a:r>
              <a:rPr b="1" lang="en-US" sz="2100">
                <a:solidFill>
                  <a:srgbClr val="000000"/>
                </a:solidFill>
                <a:latin typeface="Constantia"/>
              </a:rPr>
              <a:t>E(ROR) </a:t>
            </a:r>
            <a:r>
              <a:rPr b="1" lang="en-US" sz="2600">
                <a:solidFill>
                  <a:srgbClr val="000000"/>
                </a:solidFill>
                <a:latin typeface="Constantia"/>
              </a:rPr>
              <a:t>= </a:t>
            </a:r>
            <a:endParaRPr/>
          </a:p>
          <a:p>
            <a:pPr>
              <a:lnSpc>
                <a:spcPct val="100000"/>
              </a:lnSpc>
            </a:pPr>
            <a:endParaRPr/>
          </a:p>
        </p:txBody>
      </p:sp>
      <p:sp>
        <p:nvSpPr>
          <p:cNvPr id="139" name="TextShape 3"/>
          <p:cNvSpPr txBox="1"/>
          <p:nvPr/>
        </p:nvSpPr>
        <p:spPr>
          <a:xfrm>
            <a:off x="457200" y="1600200"/>
            <a:ext cx="8229240" cy="472392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 </a:t>
            </a:r>
            <a:endParaRPr/>
          </a:p>
        </p:txBody>
      </p:sp>
    </p:spTree>
  </p:cSld>
  <p:timing>
    <p:tnLst>
      <p:par>
        <p:cTn dur="indefinite" id="121" nodeType="tmRoot" restart="never">
          <p:childTnLst>
            <p:seq>
              <p:cTn dur="indefinite" id="122" nodeType="mainSeq">
                <p:childTnLst>
                  <p:par>
                    <p:cTn fill="hold" id="123">
                      <p:stCondLst>
                        <p:cond delay="indefinite"/>
                      </p:stCondLst>
                      <p:childTnLst>
                        <p:par>
                          <p:cTn fill="hold" id="124">
                            <p:stCondLst>
                              <p:cond delay="0"/>
                            </p:stCondLst>
                            <p:childTnLst>
                              <p:par>
                                <p:cTn fill="hold" id="125" nodeType="clickEffect" presetClass="entr" presetID="1">
                                  <p:stCondLst>
                                    <p:cond delay="0"/>
                                  </p:stCondLst>
                                  <p:childTnLst>
                                    <p:set>
                                      <p:cBhvr>
                                        <p:cTn dur="1" fill="hold" id="126">
                                          <p:stCondLst>
                                            <p:cond delay="0"/>
                                          </p:stCondLst>
                                        </p:cTn>
                                        <p:tgtEl>
                                          <p:spTgt spid="139">
                                            <p:txEl>
                                              <p:pRg end="2" st="0"/>
                                            </p:txEl>
                                          </p:spTgt>
                                        </p:tgtEl>
                                        <p:attrNameLst>
                                          <p:attrName>style.visibility</p:attrName>
                                        </p:attrNameLst>
                                      </p:cBhvr>
                                      <p:to>
                                        <p:strVal val="visible"/>
                                      </p:to>
                                    </p:set>
                                  </p:childTnLst>
                                </p:cTn>
                              </p:par>
                              <p:par>
                                <p:cTn fill="hold" id="127" nodeType="withEffect" presetClass="entr" presetID="1">
                                  <p:stCondLst>
                                    <p:cond delay="0"/>
                                  </p:stCondLst>
                                  <p:childTnLst>
                                    <p:set>
                                      <p:cBhvr>
                                        <p:cTn dur="1" fill="hold" id="128">
                                          <p:stCondLst>
                                            <p:cond delay="0"/>
                                          </p:stCondLst>
                                        </p:cTn>
                                        <p:tgtEl>
                                          <p:spTgt spid="139">
                                            <p:txEl>
                                              <p:pRg end="2" st="2"/>
                                            </p:txEl>
                                          </p:spTgt>
                                        </p:tgtEl>
                                        <p:attrNameLst>
                                          <p:attrName>style.visibility</p:attrName>
                                        </p:attrNameLst>
                                      </p:cBhvr>
                                      <p:to>
                                        <p:strVal val="visible"/>
                                      </p:to>
                                    </p:set>
                                  </p:childTnLst>
                                </p:cTn>
                              </p:par>
                              <p:par>
                                <p:cTn fill="hold" id="129" nodeType="withEffect" presetClass="entr" presetID="1">
                                  <p:stCondLst>
                                    <p:cond delay="0"/>
                                  </p:stCondLst>
                                  <p:childTnLst>
                                    <p:set>
                                      <p:cBhvr>
                                        <p:cTn dur="1" fill="hold" id="130">
                                          <p:stCondLst>
                                            <p:cond delay="0"/>
                                          </p:stCondLst>
                                        </p:cTn>
                                        <p:tgtEl>
                                          <p:spTgt spid="139">
                                            <p:txEl>
                                              <p:pRg end="2" st="2"/>
                                            </p:txEl>
                                          </p:spTgt>
                                        </p:tgtEl>
                                        <p:attrNameLst>
                                          <p:attrName>style.visibility</p:attrName>
                                        </p:attrNameLst>
                                      </p:cBhvr>
                                      <p:to>
                                        <p:strVal val="visible"/>
                                      </p:to>
                                    </p:set>
                                  </p:childTnLst>
                                </p:cTn>
                              </p:par>
                            </p:childTnLst>
                          </p:cTn>
                        </p:par>
                      </p:childTnLst>
                    </p:cTn>
                  </p:par>
                  <p:par>
                    <p:cTn fill="hold" id="131">
                      <p:stCondLst>
                        <p:cond delay="indefinite"/>
                      </p:stCondLst>
                      <p:childTnLst>
                        <p:par>
                          <p:cTn fill="hold" id="132">
                            <p:stCondLst>
                              <p:cond delay="0"/>
                            </p:stCondLst>
                            <p:childTnLst>
                              <p:par>
                                <p:cTn fill="hold" id="133" nodeType="clickEffect" presetClass="entr" presetID="1">
                                  <p:stCondLst>
                                    <p:cond delay="0"/>
                                  </p:stCondLst>
                                  <p:childTnLst>
                                    <p:set>
                                      <p:cBhvr>
                                        <p:cTn dur="1" fill="hold" id="134">
                                          <p:stCondLst>
                                            <p:cond delay="0"/>
                                          </p:stCondLst>
                                        </p:cTn>
                                        <p:tgtEl>
                                          <p:spTgt spid="139">
                                            <p:txEl>
                                              <p:pRg end="2" st="2"/>
                                            </p:txEl>
                                          </p:spTgt>
                                        </p:tgtEl>
                                        <p:attrNameLst>
                                          <p:attrName>style.visibility</p:attrName>
                                        </p:attrNameLst>
                                      </p:cBhvr>
                                      <p:to>
                                        <p:strVal val="visible"/>
                                      </p:to>
                                    </p:set>
                                  </p:childTnLst>
                                </p:cTn>
                              </p:par>
                              <p:par>
                                <p:cTn fill="hold" id="135" nodeType="withEffect" presetClass="entr" presetID="1">
                                  <p:stCondLst>
                                    <p:cond delay="0"/>
                                  </p:stCondLst>
                                  <p:childTnLst>
                                    <p:set>
                                      <p:cBhvr>
                                        <p:cTn dur="1" fill="hold" id="136">
                                          <p:stCondLst>
                                            <p:cond delay="0"/>
                                          </p:stCondLst>
                                        </p:cTn>
                                        <p:tgtEl>
                                          <p:spTgt spid="139">
                                            <p:txEl>
                                              <p:pRg end="2" st="2"/>
                                            </p:txEl>
                                          </p:spTgt>
                                        </p:tgtEl>
                                        <p:attrNameLst>
                                          <p:attrName>style.visibility</p:attrName>
                                        </p:attrNameLst>
                                      </p:cBhvr>
                                      <p:to>
                                        <p:strVal val="visible"/>
                                      </p:to>
                                    </p:set>
                                  </p:childTnLst>
                                </p:cTn>
                              </p:par>
                            </p:childTnLst>
                          </p:cTn>
                        </p:par>
                      </p:childTnLst>
                    </p:cTn>
                  </p:par>
                  <p:par>
                    <p:cTn fill="hold" id="137">
                      <p:stCondLst>
                        <p:cond delay="indefinite"/>
                      </p:stCondLst>
                      <p:childTnLst>
                        <p:par>
                          <p:cTn fill="hold" id="138">
                            <p:stCondLst>
                              <p:cond delay="0"/>
                            </p:stCondLst>
                            <p:childTnLst>
                              <p:par>
                                <p:cTn fill="hold" id="139" nodeType="clickEffect" presetClass="entr" presetID="1">
                                  <p:stCondLst>
                                    <p:cond delay="0"/>
                                  </p:stCondLst>
                                  <p:childTnLst>
                                    <p:set>
                                      <p:cBhvr>
                                        <p:cTn dur="1" fill="hold" id="140">
                                          <p:stCondLst>
                                            <p:cond delay="0"/>
                                          </p:stCondLst>
                                        </p:cTn>
                                        <p:tgtEl>
                                          <p:spTgt spid="139">
                                            <p:txEl>
                                              <p:pRg end="2" st="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457200" y="704160"/>
            <a:ext cx="8229240" cy="591120"/>
          </a:xfrm>
          <a:prstGeom prst="rect">
            <a:avLst/>
          </a:prstGeom>
        </p:spPr>
        <p:txBody>
          <a:bodyPr anchor="b" bIns="0" lIns="0" rIns="0" tIns="45000"/>
          <a:p>
            <a:pPr>
              <a:lnSpc>
                <a:spcPct val="100000"/>
              </a:lnSpc>
            </a:pPr>
            <a:r>
              <a:rPr lang="en-US" sz="4000">
                <a:solidFill>
                  <a:srgbClr val="04617b"/>
                </a:solidFill>
                <a:latin typeface="Calibri"/>
              </a:rPr>
              <a:t>Rate of Return</a:t>
            </a:r>
            <a:endParaRPr/>
          </a:p>
        </p:txBody>
      </p:sp>
      <p:sp>
        <p:nvSpPr>
          <p:cNvPr id="141" name="TextShape 2"/>
          <p:cNvSpPr txBox="1"/>
          <p:nvPr/>
        </p:nvSpPr>
        <p:spPr>
          <a:xfrm>
            <a:off x="457200" y="1371600"/>
            <a:ext cx="8229240" cy="4952520"/>
          </a:xfrm>
          <a:prstGeom prst="rect">
            <a:avLst/>
          </a:prstGeom>
        </p:spPr>
        <p:txBody>
          <a:bodyPr bIns="45000" lIns="90000" rIns="90000" tIns="45000"/>
          <a:p>
            <a:pPr>
              <a:lnSpc>
                <a:spcPct val="100000"/>
              </a:lnSpc>
            </a:pPr>
            <a:r>
              <a:rPr b="1" lang="en-US" sz="2600">
                <a:solidFill>
                  <a:srgbClr val="000000"/>
                </a:solidFill>
                <a:latin typeface="Constantia"/>
              </a:rPr>
              <a:t>Should the company make the investment? What is the E(ROR) for the project?</a:t>
            </a:r>
            <a:endParaRPr/>
          </a:p>
          <a:p>
            <a:pPr>
              <a:lnSpc>
                <a:spcPct val="100000"/>
              </a:lnSpc>
            </a:pPr>
            <a:endParaRPr/>
          </a:p>
          <a:p>
            <a:pPr>
              <a:lnSpc>
                <a:spcPct val="100000"/>
              </a:lnSpc>
            </a:pPr>
            <a:r>
              <a:rPr lang="en-US" sz="2600" u="sng">
                <a:solidFill>
                  <a:srgbClr val="000000"/>
                </a:solidFill>
                <a:latin typeface="Constantia"/>
              </a:rPr>
              <a:t>Answer: </a:t>
            </a:r>
            <a:endParaRPr/>
          </a:p>
          <a:p>
            <a:pPr>
              <a:lnSpc>
                <a:spcPct val="100000"/>
              </a:lnSpc>
            </a:pPr>
            <a:r>
              <a:rPr lang="en-US" sz="2600">
                <a:solidFill>
                  <a:srgbClr val="000000"/>
                </a:solidFill>
                <a:latin typeface="Constantia"/>
              </a:rPr>
              <a:t>Technically yes, since EV &gt; 0 but…. </a:t>
            </a:r>
            <a:endParaRPr/>
          </a:p>
          <a:p>
            <a:pPr>
              <a:lnSpc>
                <a:spcPct val="100000"/>
              </a:lnSpc>
            </a:pPr>
            <a:endParaRPr/>
          </a:p>
          <a:p>
            <a:pPr>
              <a:lnSpc>
                <a:spcPct val="100000"/>
              </a:lnSpc>
            </a:pPr>
            <a:r>
              <a:rPr lang="en-US" sz="2600">
                <a:solidFill>
                  <a:srgbClr val="000000"/>
                </a:solidFill>
                <a:latin typeface="Constantia"/>
              </a:rPr>
              <a:t>What if the failure of this project means the firm goes bankrupt? The firm has a 50% chance of going bankrupt. Would you go on with the project? </a:t>
            </a:r>
            <a:endParaRPr/>
          </a:p>
          <a:p>
            <a:pPr>
              <a:lnSpc>
                <a:spcPct val="100000"/>
              </a:lnSpc>
            </a:pPr>
            <a:endParaRPr/>
          </a:p>
          <a:p>
            <a:pPr lvl="1">
              <a:lnSpc>
                <a:spcPct val="100000"/>
              </a:lnSpc>
              <a:buSzPct val="85000"/>
              <a:buFont charset="2" typeface="Wingdings 2"/>
              <a:buChar char=""/>
            </a:pPr>
            <a:r>
              <a:rPr lang="en-US" sz="2400">
                <a:solidFill>
                  <a:srgbClr val="000000"/>
                </a:solidFill>
                <a:latin typeface="Constantia"/>
              </a:rPr>
              <a:t>E(ROR) = 5.3/10 = 0.53 = 53%</a:t>
            </a:r>
            <a:endParaRPr/>
          </a:p>
          <a:p>
            <a:endParaRPr/>
          </a:p>
          <a:p>
            <a:pPr>
              <a:lnSpc>
                <a:spcPct val="100000"/>
              </a:lnSpc>
            </a:pPr>
            <a:r>
              <a:rPr lang="en-US" sz="2600">
                <a:solidFill>
                  <a:srgbClr val="000000"/>
                </a:solidFill>
                <a:latin typeface="Constantia"/>
              </a:rPr>
              <a:t>Is an ROR of 53% good? </a:t>
            </a:r>
            <a:endParaRPr/>
          </a:p>
          <a:p>
            <a:pPr lvl="1">
              <a:lnSpc>
                <a:spcPct val="100000"/>
              </a:lnSpc>
              <a:buSzPct val="85000"/>
              <a:buFont charset="2" typeface="Wingdings 2"/>
              <a:buChar char=""/>
            </a:pPr>
            <a:r>
              <a:rPr lang="en-US" sz="2400">
                <a:solidFill>
                  <a:srgbClr val="000000"/>
                </a:solidFill>
                <a:latin typeface="Constantia"/>
              </a:rPr>
              <a:t>Yes, but there are other considerations…</a:t>
            </a:r>
            <a:endParaRPr/>
          </a:p>
          <a:p>
            <a:pPr>
              <a:lnSpc>
                <a:spcPct val="100000"/>
              </a:lnSpc>
            </a:pPr>
            <a:endParaRPr/>
          </a:p>
        </p:txBody>
      </p:sp>
    </p:spTree>
  </p:cSld>
  <p:timing>
    <p:tnLst>
      <p:par>
        <p:cTn dur="indefinite" id="141" nodeType="tmRoot" restart="never">
          <p:childTnLst>
            <p:seq>
              <p:cTn dur="indefinite" id="142" nodeType="mainSeq">
                <p:childTnLst>
                  <p:par>
                    <p:cTn fill="hold" id="143">
                      <p:stCondLst>
                        <p:cond delay="indefinite"/>
                      </p:stCondLst>
                      <p:childTnLst>
                        <p:par>
                          <p:cTn fill="hold" id="144">
                            <p:stCondLst>
                              <p:cond delay="0"/>
                            </p:stCondLst>
                            <p:childTnLst>
                              <p:par>
                                <p:cTn fill="hold" id="145" nodeType="clickEffect" presetClass="entr" presetID="1">
                                  <p:stCondLst>
                                    <p:cond delay="0"/>
                                  </p:stCondLst>
                                  <p:childTnLst>
                                    <p:set>
                                      <p:cBhvr>
                                        <p:cTn dur="1" fill="hold" id="146">
                                          <p:stCondLst>
                                            <p:cond delay="0"/>
                                          </p:stCondLst>
                                        </p:cTn>
                                        <p:tgtEl>
                                          <p:spTgt spid="141">
                                            <p:txEl>
                                              <p:pRg end="86" st="77"/>
                                            </p:txEl>
                                          </p:spTgt>
                                        </p:tgtEl>
                                        <p:attrNameLst>
                                          <p:attrName>style.visibility</p:attrName>
                                        </p:attrNameLst>
                                      </p:cBhvr>
                                      <p:to>
                                        <p:strVal val="visible"/>
                                      </p:to>
                                    </p:set>
                                  </p:childTnLst>
                                </p:cTn>
                              </p:par>
                              <p:par>
                                <p:cTn fill="hold" id="147" nodeType="withEffect" presetClass="entr" presetID="1">
                                  <p:stCondLst>
                                    <p:cond delay="0"/>
                                  </p:stCondLst>
                                  <p:childTnLst>
                                    <p:set>
                                      <p:cBhvr>
                                        <p:cTn dur="1" fill="hold" id="148">
                                          <p:stCondLst>
                                            <p:cond delay="0"/>
                                          </p:stCondLst>
                                        </p:cTn>
                                        <p:tgtEl>
                                          <p:spTgt spid="141">
                                            <p:txEl>
                                              <p:pRg end="123" st="86"/>
                                            </p:txEl>
                                          </p:spTgt>
                                        </p:tgtEl>
                                        <p:attrNameLst>
                                          <p:attrName>style.visibility</p:attrName>
                                        </p:attrNameLst>
                                      </p:cBhvr>
                                      <p:to>
                                        <p:strVal val="visible"/>
                                      </p:to>
                                    </p:set>
                                  </p:childTnLst>
                                </p:cTn>
                              </p:par>
                              <p:par>
                                <p:cTn fill="hold" id="149" nodeType="withEffect" presetClass="entr" presetID="1">
                                  <p:stCondLst>
                                    <p:cond delay="0"/>
                                  </p:stCondLst>
                                  <p:childTnLst>
                                    <p:set>
                                      <p:cBhvr>
                                        <p:cTn dur="1" fill="hold" id="150">
                                          <p:stCondLst>
                                            <p:cond delay="0"/>
                                          </p:stCondLst>
                                        </p:cTn>
                                        <p:tgtEl>
                                          <p:spTgt spid="141">
                                            <p:txEl>
                                              <p:pRg end="270" st="124"/>
                                            </p:txEl>
                                          </p:spTgt>
                                        </p:tgtEl>
                                        <p:attrNameLst>
                                          <p:attrName>style.visibility</p:attrName>
                                        </p:attrNameLst>
                                      </p:cBhvr>
                                      <p:to>
                                        <p:strVal val="visible"/>
                                      </p:to>
                                    </p:set>
                                  </p:childTnLst>
                                </p:cTn>
                              </p:par>
                              <p:par>
                                <p:cTn fill="hold" id="151" nodeType="withEffect" presetClass="entr" presetID="1">
                                  <p:stCondLst>
                                    <p:cond delay="0"/>
                                  </p:stCondLst>
                                  <p:childTnLst>
                                    <p:set>
                                      <p:cBhvr>
                                        <p:cTn dur="1" fill="hold" id="152">
                                          <p:stCondLst>
                                            <p:cond delay="0"/>
                                          </p:stCondLst>
                                        </p:cTn>
                                        <p:tgtEl>
                                          <p:spTgt spid="141">
                                            <p:txEl>
                                              <p:pRg end="300" st="271"/>
                                            </p:txEl>
                                          </p:spTgt>
                                        </p:tgtEl>
                                        <p:attrNameLst>
                                          <p:attrName>style.visibility</p:attrName>
                                        </p:attrNameLst>
                                      </p:cBhvr>
                                      <p:to>
                                        <p:strVal val="visible"/>
                                      </p:to>
                                    </p:set>
                                  </p:childTnLst>
                                </p:cTn>
                              </p:par>
                            </p:childTnLst>
                          </p:cTn>
                        </p:par>
                      </p:childTnLst>
                    </p:cTn>
                  </p:par>
                  <p:par>
                    <p:cTn fill="hold" id="153">
                      <p:stCondLst>
                        <p:cond delay="indefinite"/>
                      </p:stCondLst>
                      <p:childTnLst>
                        <p:par>
                          <p:cTn fill="hold" id="154">
                            <p:stCondLst>
                              <p:cond delay="0"/>
                            </p:stCondLst>
                            <p:childTnLst>
                              <p:par>
                                <p:cTn fill="hold" id="155" nodeType="clickEffect" presetClass="entr" presetID="1">
                                  <p:stCondLst>
                                    <p:cond delay="0"/>
                                  </p:stCondLst>
                                  <p:childTnLst>
                                    <p:set>
                                      <p:cBhvr>
                                        <p:cTn dur="1" fill="hold" id="156">
                                          <p:stCondLst>
                                            <p:cond delay="0"/>
                                          </p:stCondLst>
                                        </p:cTn>
                                        <p:tgtEl>
                                          <p:spTgt spid="141">
                                            <p:txEl>
                                              <p:pRg end="325" st="301"/>
                                            </p:txEl>
                                          </p:spTgt>
                                        </p:tgtEl>
                                        <p:attrNameLst>
                                          <p:attrName>style.visibility</p:attrName>
                                        </p:attrNameLst>
                                      </p:cBhvr>
                                      <p:to>
                                        <p:strVal val="visible"/>
                                      </p:to>
                                    </p:set>
                                  </p:childTnLst>
                                </p:cTn>
                              </p:par>
                            </p:childTnLst>
                          </p:cTn>
                        </p:par>
                      </p:childTnLst>
                    </p:cTn>
                  </p:par>
                  <p:par>
                    <p:cTn fill="hold" id="157">
                      <p:stCondLst>
                        <p:cond delay="indefinite"/>
                      </p:stCondLst>
                      <p:childTnLst>
                        <p:par>
                          <p:cTn fill="hold" id="158">
                            <p:stCondLst>
                              <p:cond delay="0"/>
                            </p:stCondLst>
                            <p:childTnLst>
                              <p:par>
                                <p:cTn fill="hold" id="159" nodeType="clickEffect" presetClass="entr" presetID="1">
                                  <p:stCondLst>
                                    <p:cond delay="0"/>
                                  </p:stCondLst>
                                  <p:childTnLst>
                                    <p:set>
                                      <p:cBhvr>
                                        <p:cTn dur="1" fill="hold" id="160">
                                          <p:stCondLst>
                                            <p:cond delay="0"/>
                                          </p:stCondLst>
                                        </p:cTn>
                                        <p:tgtEl>
                                          <p:spTgt spid="141">
                                            <p:txEl>
                                              <p:pRg end="366" st="32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