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wmf" ContentType="image/x-wmf"/>
  <Override PartName="/ppt/media/image3.jpeg" ContentType="image/jpeg"/>
  <Override PartName="/ppt/media/image2.jpeg" ContentType="image/jpeg"/>
  <Override PartName="/ppt/media/image1.jpeg" ContentType="image/jpeg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tantia"/>
              </a:rPr>
              <a:t>3/4/13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C1C0CCF-4B82-40DA-985B-A7C97FD8C983}" type="slidenum">
              <a:rPr lang="en-US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tantia"/>
              </a:rPr>
              <a:t>3/4/13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55AAE28-BCD9-479F-AF4B-5AEFAFB995E9}" type="slidenum">
              <a:rPr lang="en-US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83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84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85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560" cy="114264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tantia"/>
              </a:rPr>
              <a:t>3/4/13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699CE83-FA4B-4705-87EF-DDA94B62D71F}" type="slidenum">
              <a:rPr lang="en-US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24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125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126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57200" y="1855080"/>
            <a:ext cx="4039920" cy="659160"/>
          </a:xfrm>
          <a:prstGeom prst="rect">
            <a:avLst/>
          </a:prstGeom>
        </p:spPr>
        <p:txBody>
          <a:bodyPr anchor="ctr" bIns="0" lIns="45720" rIns="45720" tIns="0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4617b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4617b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4617b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4617b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4617b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4617b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4617b"/>
                </a:solidFill>
                <a:latin typeface="Constantia"/>
              </a:rPr>
              <a:t>Seventh Outline LevelClick to edit Master text styles</a:t>
            </a:r>
            <a:endParaRPr/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645080" y="1859760"/>
            <a:ext cx="4041360" cy="654480"/>
          </a:xfrm>
          <a:prstGeom prst="rect">
            <a:avLst/>
          </a:prstGeom>
        </p:spPr>
        <p:txBody>
          <a:bodyPr anchor="ctr" bIns="0" lIns="45720" rIns="45720" tIns="0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</p:txBody>
      </p:sp>
      <p:sp>
        <p:nvSpPr>
          <p:cNvPr id="130" name="PlaceHolder 8"/>
          <p:cNvSpPr>
            <a:spLocks noGrp="1"/>
          </p:cNvSpPr>
          <p:nvPr>
            <p:ph type="body"/>
          </p:nvPr>
        </p:nvSpPr>
        <p:spPr>
          <a:xfrm>
            <a:off x="457200" y="2514600"/>
            <a:ext cx="4039920" cy="3845520"/>
          </a:xfrm>
          <a:prstGeom prst="rect">
            <a:avLst/>
          </a:prstGeom>
        </p:spPr>
        <p:txBody>
          <a:bodyPr anchor="b" bIns="0" lIns="0" rIns="0" tIns="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16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16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31" name="PlaceHolder 9"/>
          <p:cNvSpPr>
            <a:spLocks noGrp="1"/>
          </p:cNvSpPr>
          <p:nvPr>
            <p:ph type="body"/>
          </p:nvPr>
        </p:nvSpPr>
        <p:spPr>
          <a:xfrm>
            <a:off x="4645080" y="2514600"/>
            <a:ext cx="4041360" cy="3845520"/>
          </a:xfrm>
          <a:prstGeom prst="rect">
            <a:avLst/>
          </a:prstGeom>
        </p:spPr>
        <p:txBody>
          <a:bodyPr anchor="b" bIns="0" lIns="0" rIns="0" tIns="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16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16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32" name="PlaceHolder 10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tantia"/>
              </a:rPr>
              <a:t>3/4/13</a:t>
            </a:r>
            <a:endParaRPr/>
          </a:p>
        </p:txBody>
      </p:sp>
      <p:sp>
        <p:nvSpPr>
          <p:cNvPr id="133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34" name="PlaceHolder 12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3C26DD0-1C4A-4071-93C9-9342728416AB}" type="slidenum">
              <a:rPr lang="en-US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171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EE80A1E-B152-4B06-82FD-DC5698BAFE55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5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tantia"/>
              </a:rPr>
              <a:t>Firm Size and Contestable Markets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nstantia"/>
              </a:rPr>
              <a:t>February 20,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609480"/>
            <a:ext cx="8229240" cy="8956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4617b"/>
                </a:solidFill>
                <a:latin typeface="Calibri"/>
              </a:rPr>
              <a:t>Contestable Markets Model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1752480"/>
            <a:ext cx="82292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No cost to entry/exit?  What about barriers to entry for oligopolistic markets?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Innovation often does not require large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initial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sunk investments 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i="1" lang="en-US" sz="2600">
                <a:solidFill>
                  <a:srgbClr val="000000"/>
                </a:solidFill>
                <a:latin typeface="Constantia"/>
              </a:rPr>
              <a:t>Repeated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sinking of funds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is a requirement to maintain a place in an innovative market –This does not prevent entry!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Note: Repeated sinking of costs must be carried out by both the incumbents and the entrants</a:t>
            </a:r>
            <a:endParaRPr/>
          </a:p>
        </p:txBody>
      </p:sp>
    </p:spTree>
  </p:cSld>
  <p:timing>
    <p:tnLst>
      <p:par>
        <p:cTn dur="indefinite" id="121" nodeType="tmRoot" restart="never">
          <p:childTnLst>
            <p:seq>
              <p:cTn dur="indefinite" id="122" nodeType="mainSeq">
                <p:childTnLst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7" st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7">
                      <p:stCondLst>
                        <p:cond delay="indefinite"/>
                      </p:stCondLst>
                      <p:childTnLst>
                        <p:par>
                          <p:cTn fill="hold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64" st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1">
                      <p:stCondLst>
                        <p:cond delay="indefinite"/>
                      </p:stCondLst>
                      <p:childTnLst>
                        <p:par>
                          <p:cTn fill="hold" id="132">
                            <p:stCondLst>
                              <p:cond delay="0"/>
                            </p:stCondLst>
                            <p:childTnLst>
                              <p:par>
                                <p:cTn fill="hold" id="1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56" st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Contestable Markets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Behavior of incumbent firms: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Cannot adopt prices that yield super-profits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This would encourage entrants with lower prices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 firm can operate inefficiently (for very long)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Firm will be taken over or collapse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Each firm produces cost-minimizing output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The number of firms in the market will therefore be the number required to meet demand at minimum cost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Customer demands will be fully met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Otherwise entry would occur in response to high prices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Often many cases of entry and many cases of failure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Entry is always a very risky undertaking!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35" nodeType="tmRoot" restart="never">
          <p:childTnLst>
            <p:seq>
              <p:cTn dur="indefinite" id="136" nodeType="mainSeq">
                <p:childTnLst>
                  <p:par>
                    <p:cTn fill="hold" id="137">
                      <p:stCondLst>
                        <p:cond delay="indefinite"/>
                      </p:stCondLst>
                      <p:childTnLst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4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22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72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08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>
                      <p:stCondLst>
                        <p:cond delay="indefinite"/>
                      </p:stCondLst>
                      <p:childTnLst>
                        <p:par>
                          <p:cTn fill="hold" id="150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50" st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53" st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88" st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43" st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1">
                      <p:stCondLst>
                        <p:cond delay="indefinite"/>
                      </p:stCondLst>
                      <p:childTnLst>
                        <p:par>
                          <p:cTn fill="hold" id="162">
                            <p:stCondLst>
                              <p:cond delay="0"/>
                            </p:stCondLst>
                            <p:childTnLst>
                              <p:par>
                                <p:cTn fill="hold" id="1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95" st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37" st="4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533520"/>
            <a:ext cx="8229240" cy="8956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4617b"/>
                </a:solidFill>
                <a:latin typeface="Calibri"/>
              </a:rPr>
              <a:t>Higher Prices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 characteristic of a competitive innovative industry is the need to repeatedly sink funds into R&amp;D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Microsoft spent 17% of sales on R&amp;D in 1997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Perfect competition model requires that in the long run firms charge a price = MC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But, this makes no contribution to the recovery of these sunk costs!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Therefore,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firms must charge more than P=MC to recover their R&amp;D expenses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Example: Software firm will have large development costs, but the marginal cost of producing one more unit of the software for a customer is practically zero.  It would make no sense for these companies to charge a price of zero!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Note: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these higher prices do not encourage entry because entrants would also need to cover their sunk costs</a:t>
            </a:r>
            <a:endParaRPr/>
          </a:p>
        </p:txBody>
      </p:sp>
    </p:spTree>
  </p:cSld>
  <p:timing>
    <p:tnLst>
      <p:par>
        <p:cTn dur="indefinite" id="167" nodeType="tmRoot" restart="never">
          <p:childTnLst>
            <p:seq>
              <p:cTn dur="indefinite" id="168" nodeType="mainSeq">
                <p:childTnLst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44" st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3">
                      <p:stCondLst>
                        <p:cond delay="indefinite"/>
                      </p:stCondLst>
                      <p:childTnLst>
                        <p:par>
                          <p:cTn fill="hold" id="174">
                            <p:stCondLst>
                              <p:cond delay="0"/>
                            </p:stCondLst>
                            <p:childTnLst>
                              <p:par>
                                <p:cTn fill="hold" id="1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27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>
                      <p:stCondLst>
                        <p:cond delay="indefinite"/>
                      </p:stCondLst>
                      <p:childTnLst>
                        <p:par>
                          <p:cTn fill="hold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96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71" st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5">
                      <p:stCondLst>
                        <p:cond delay="indefinite"/>
                      </p:stCondLst>
                      <p:childTnLst>
                        <p:par>
                          <p:cTn fill="hold" id="186">
                            <p:stCondLst>
                              <p:cond delay="0"/>
                            </p:stCondLst>
                            <p:childTnLst>
                              <p:par>
                                <p:cTn fill="hold" id="1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01" st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9">
                      <p:stCondLst>
                        <p:cond delay="indefinite"/>
                      </p:stCondLst>
                      <p:childTnLst>
                        <p:par>
                          <p:cTn fill="hold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09" st="6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627840"/>
            <a:ext cx="8229240" cy="8956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4617b"/>
                </a:solidFill>
                <a:latin typeface="Calibri"/>
              </a:rPr>
              <a:t>Discriminatory Prices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57200" y="167652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are discriminatory prices?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Charging different customers different prices for the same product!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E.g., movie tickets, airline tickets, bulk discounts, foreign markets etc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 u="sng">
                <a:solidFill>
                  <a:srgbClr val="000000"/>
                </a:solidFill>
                <a:latin typeface="Constantia"/>
              </a:rPr>
              <a:t>Price discrimination requires: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The ability to separate customers into distinct groups with different demand elasticities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The product must not be transferable from one customer to another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Note: Price discrimination can increase social welfare!</a:t>
            </a:r>
            <a:endParaRPr/>
          </a:p>
        </p:txBody>
      </p:sp>
    </p:spTree>
  </p:cSld>
  <p:timing>
    <p:tnLst>
      <p:par>
        <p:cTn dur="indefinite" id="193" nodeType="tmRoot" restart="never">
          <p:childTnLst>
            <p:seq>
              <p:cTn dur="indefinite" id="194" nodeType="mainSeq">
                <p:childTnLst>
                  <p:par>
                    <p:cTn fill="hold" id="195">
                      <p:stCondLst>
                        <p:cond delay="indefinite"/>
                      </p:stCondLst>
                      <p:childTnLst>
                        <p:par>
                          <p:cTn fill="hold" id="196">
                            <p:stCondLst>
                              <p:cond delay="0"/>
                            </p:stCondLst>
                            <p:childTnLst>
                              <p:par>
                                <p:cTn fill="hold" id="1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0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9">
                      <p:stCondLst>
                        <p:cond delay="indefinite"/>
                      </p:stCondLst>
                      <p:childTnLst>
                        <p:par>
                          <p:cTn fill="hold" id="200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74" st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3">
                      <p:stCondLst>
                        <p:cond delay="indefinite"/>
                      </p:stCondLst>
                      <p:childTnLst>
                        <p:par>
                          <p:cTn fill="hold" id="204">
                            <p:stCondLst>
                              <p:cond delay="0"/>
                            </p:stCondLst>
                            <p:childTnLst>
                              <p:par>
                                <p:cTn fill="hold" id="2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05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95" st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61" st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id="2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17" st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Contestable Markets and Price Discrimination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67652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Traditional view of price discrimination is that is arises from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market power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However, in a contestable market, ease of entry into an innovative market forces the incumbents to price discriminate (if they can) in order to compete!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Firms price discriminate and still earn </a:t>
            </a:r>
            <a:r>
              <a:rPr i="1" lang="en-US" sz="2400">
                <a:solidFill>
                  <a:srgbClr val="000000"/>
                </a:solidFill>
                <a:latin typeface="Constantia"/>
              </a:rPr>
              <a:t>ordinary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economic profits, e.g. airlines</a:t>
            </a:r>
            <a:endParaRPr/>
          </a:p>
          <a:p>
            <a:pPr lvl="2">
              <a:lnSpc>
                <a:spcPct val="100000"/>
              </a:lnSpc>
              <a:buSzPct val="7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The U.S. airline industry earned a profit of $390 million in 2011</a:t>
            </a:r>
            <a:endParaRPr/>
          </a:p>
          <a:p>
            <a:pPr lvl="3">
              <a:lnSpc>
                <a:spcPct val="100000"/>
              </a:lnSpc>
              <a:buSzPct val="6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Drop of 86% from $2.7 billion earned in 2010</a:t>
            </a:r>
            <a:endParaRPr/>
          </a:p>
        </p:txBody>
      </p:sp>
    </p:spTree>
  </p:cSld>
  <p:timing>
    <p:tnLst>
      <p:par>
        <p:cTn dur="indefinite" id="217" nodeType="tmRoot" restart="never">
          <p:childTnLst>
            <p:seq>
              <p:cTn dur="indefinite" id="218" nodeType="mainSeq">
                <p:childTnLst>
                  <p:par>
                    <p:cTn fill="hold" id="219">
                      <p:stCondLst>
                        <p:cond delay="indefinite"/>
                      </p:stCondLst>
                      <p:childTnLst>
                        <p:par>
                          <p:cTn fill="hold" id="220">
                            <p:stCondLst>
                              <p:cond delay="0"/>
                            </p:stCondLst>
                            <p:childTnLst>
                              <p:par>
                                <p:cTn fill="hold" id="2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31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3">
                      <p:stCondLst>
                        <p:cond delay="indefinite"/>
                      </p:stCondLst>
                      <p:childTnLst>
                        <p:par>
                          <p:cTn fill="hold" id="224">
                            <p:stCondLst>
                              <p:cond delay="0"/>
                            </p:stCondLst>
                            <p:childTnLst>
                              <p:par>
                                <p:cTn fill="hold" id="2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12" st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7">
                      <p:stCondLst>
                        <p:cond delay="indefinite"/>
                      </p:stCondLst>
                      <p:childTnLst>
                        <p:par>
                          <p:cTn fill="hold" id="228">
                            <p:stCondLst>
                              <p:cond delay="0"/>
                            </p:stCondLst>
                            <p:childTnLst>
                              <p:par>
                                <p:cTn fill="hold" id="2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78" st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23" st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60948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Frequency of Entry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Only firms that have a profit-maximizing profit vector will make zero profits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More creative firms with better pricing strategies will survive against less creative rivals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Commonly seen in restaurants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 little inefficiency can be fatal, therefore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Firms adopt “best-practices”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Hire operations researchers to improve efficiency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Hire management consultants, e.g. Accenture, McKenzie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Baumol – top 500 US airline routes experienced 543 entry episodes over a 6 year period</a:t>
            </a:r>
            <a:endParaRPr/>
          </a:p>
        </p:txBody>
      </p:sp>
    </p:spTree>
  </p:cSld>
  <p:timing>
    <p:tnLst>
      <p:par>
        <p:cTn dur="indefinite" id="235" nodeType="tmRoot" restart="never">
          <p:childTnLst>
            <p:seq>
              <p:cTn dur="indefinite" id="236" nodeType="mainSeq">
                <p:childTnLst>
                  <p:par>
                    <p:cTn fill="hold" id="237">
                      <p:stCondLst>
                        <p:cond delay="indefinite"/>
                      </p:stCondLst>
                      <p:childTnLst>
                        <p:par>
                          <p:cTn fill="hold" id="238">
                            <p:stCondLst>
                              <p:cond delay="0"/>
                            </p:stCondLst>
                            <p:childTnLst>
                              <p:par>
                                <p:cTn fill="hold" id="2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1">
                      <p:stCondLst>
                        <p:cond delay="indefinite"/>
                      </p:stCondLst>
                      <p:childTnLst>
                        <p:par>
                          <p:cTn fill="hold" id="242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71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00" st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7">
                      <p:stCondLst>
                        <p:cond delay="indefinite"/>
                      </p:stCondLst>
                      <p:childTnLst>
                        <p:par>
                          <p:cTn fill="hold" id="248">
                            <p:stCondLst>
                              <p:cond delay="0"/>
                            </p:stCondLst>
                            <p:childTnLst>
                              <p:par>
                                <p:cTn fill="hold" id="2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46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1">
                      <p:stCondLst>
                        <p:cond delay="indefinite"/>
                      </p:stCondLst>
                      <p:childTnLst>
                        <p:par>
                          <p:cTn fill="hold" id="252">
                            <p:stCondLst>
                              <p:cond delay="0"/>
                            </p:stCondLst>
                            <p:childTnLst>
                              <p:par>
                                <p:cTn fill="hold" id="2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75" st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5">
                      <p:stCondLst>
                        <p:cond delay="indefinite"/>
                      </p:stCondLst>
                      <p:childTnLst>
                        <p:par>
                          <p:cTn fill="hold" id="256">
                            <p:stCondLst>
                              <p:cond delay="0"/>
                            </p:stCondLst>
                            <p:childTnLst>
                              <p:par>
                                <p:cTn fill="hold" id="2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25" st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9">
                      <p:stCondLst>
                        <p:cond delay="indefinite"/>
                      </p:stCondLst>
                      <p:childTnLst>
                        <p:par>
                          <p:cTn fill="hold" id="260">
                            <p:stCondLst>
                              <p:cond delay="0"/>
                            </p:stCondLst>
                            <p:childTnLst>
                              <p:par>
                                <p:cTn fill="hold" id="2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79" st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3">
                      <p:stCondLst>
                        <p:cond delay="indefinite"/>
                      </p:stCondLst>
                      <p:childTnLst>
                        <p:par>
                          <p:cTn fill="hold" id="264">
                            <p:stCondLst>
                              <p:cond delay="0"/>
                            </p:stCondLst>
                            <p:childTnLst>
                              <p:par>
                                <p:cTn fill="hold" id="2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66" st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533520"/>
            <a:ext cx="8229240" cy="819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4617b"/>
                </a:solidFill>
                <a:latin typeface="Calibri"/>
              </a:rPr>
              <a:t>Why enter such a market?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Although overall industry profits are zero, there are still winners and losers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Entrant may be attracted because of: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Excessive optimism - promising new product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Special advantage – e.g., talented employees (often rents go to these inputs!)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“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Such entrants are often inexperienced, poorly informed, and inadequately financed, and frequently do not survive very long” – Baumol, 2002</a:t>
            </a:r>
            <a:endParaRPr/>
          </a:p>
        </p:txBody>
      </p:sp>
    </p:spTree>
  </p:cSld>
  <p:timing>
    <p:tnLst>
      <p:par>
        <p:cTn dur="indefinite" id="267" nodeType="tmRoot" restart="never">
          <p:childTnLst>
            <p:seq>
              <p:cTn dur="indefinite" id="268" nodeType="mainSeq">
                <p:childTnLst>
                  <p:par>
                    <p:cTn fill="hold" id="269">
                      <p:stCondLst>
                        <p:cond delay="indefinite"/>
                      </p:stCondLst>
                      <p:childTnLst>
                        <p:par>
                          <p:cTn fill="hold" id="270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7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3">
                      <p:stCondLst>
                        <p:cond delay="indefinite"/>
                      </p:stCondLst>
                      <p:childTnLst>
                        <p:par>
                          <p:cTn fill="hold" id="274">
                            <p:stCondLst>
                              <p:cond delay="0"/>
                            </p:stCondLst>
                            <p:childTnLst>
                              <p:par>
                                <p:cTn fill="hold" id="2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60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7">
                      <p:stCondLst>
                        <p:cond delay="indefinite"/>
                      </p:stCondLst>
                      <p:childTnLst>
                        <p:par>
                          <p:cTn fill="hold" id="278">
                            <p:stCondLst>
                              <p:cond delay="0"/>
                            </p:stCondLst>
                            <p:childTnLst>
                              <p:par>
                                <p:cTn fill="hold" id="2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39" st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1">
                      <p:stCondLst>
                        <p:cond delay="indefinite"/>
                      </p:stCondLst>
                      <p:childTnLst>
                        <p:par>
                          <p:cTn fill="hold" id="282">
                            <p:stCondLst>
                              <p:cond delay="0"/>
                            </p:stCondLst>
                            <p:childTnLst>
                              <p:par>
                                <p:cTn fill="hold" id="2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80" st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60948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Market Concentration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Traditional measures of market power are based on the number of firms in the industry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Herfindahl–Hirschman Index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600">
                <a:solidFill>
                  <a:srgbClr val="000000"/>
                </a:solidFill>
                <a:latin typeface="Constantia"/>
              </a:rPr>
              <a:t>Si =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market share of firm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Ranges from 1/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N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to one, where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N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is the number of firms in the market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HHI index below 0.01 indicates a </a:t>
            </a:r>
            <a:r>
              <a:rPr lang="en-US" sz="2600" u="sng">
                <a:solidFill>
                  <a:srgbClr val="000000"/>
                </a:solidFill>
                <a:latin typeface="Constantia"/>
              </a:rPr>
              <a:t>highly competitive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index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
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HHI index below 0.15 indicates an unconcentrated index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
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HHI index between 0.15 to 0.25 indicates moderate concentration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
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HHI index above 0.25 indicates </a:t>
            </a:r>
            <a:r>
              <a:rPr lang="en-US" sz="2600" u="sng">
                <a:solidFill>
                  <a:srgbClr val="000000"/>
                </a:solidFill>
                <a:latin typeface="Constantia"/>
              </a:rPr>
              <a:t>high concentration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descr="" id="2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05520" y="2209680"/>
            <a:ext cx="1909080" cy="1142640"/>
          </a:xfrm>
          <a:prstGeom prst="rect">
            <a:avLst/>
          </a:prstGeom>
        </p:spPr>
      </p:pic>
    </p:spTree>
  </p:cSld>
  <p:timing>
    <p:tnLst>
      <p:par>
        <p:cTn dur="indefinite" id="285" nodeType="tmRoot" restart="never">
          <p:childTnLst>
            <p:seq>
              <p:cTn dur="indefinite" id="286" nodeType="mainSeq">
                <p:childTnLst>
                  <p:par>
                    <p:cTn fill="hold" id="287">
                      <p:stCondLst>
                        <p:cond delay="indefinite"/>
                      </p:stCondLst>
                      <p:childTnLst>
                        <p:par>
                          <p:cTn fill="hold" id="288">
                            <p:stCondLst>
                              <p:cond delay="0"/>
                            </p:stCondLst>
                            <p:childTnLst>
                              <p:par>
                                <p:cTn fill="hold" id="2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1">
                      <p:stCondLst>
                        <p:cond delay="indefinite"/>
                      </p:stCondLst>
                      <p:childTnLst>
                        <p:par>
                          <p:cTn fill="hold" id="292">
                            <p:stCondLst>
                              <p:cond delay="0"/>
                            </p:stCondLst>
                            <p:childTnLst>
                              <p:par>
                                <p:cTn fill="hold" id="2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14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5">
                      <p:stCondLst>
                        <p:cond delay="indefinite"/>
                      </p:stCondLst>
                      <p:childTnLst>
                        <p:par>
                          <p:cTn fill="hold" id="296">
                            <p:stCondLst>
                              <p:cond delay="0"/>
                            </p:stCondLst>
                            <p:childTnLst>
                              <p:par>
                                <p:cTn fill="hold" id="2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9">
                      <p:stCondLst>
                        <p:cond delay="indefinite"/>
                      </p:stCondLst>
                      <p:childTnLst>
                        <p:par>
                          <p:cTn fill="hold" id="300">
                            <p:stCondLst>
                              <p:cond delay="0"/>
                            </p:stCondLst>
                            <p:childTnLst>
                              <p:par>
                                <p:cTn fill="hold" id="3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44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3">
                      <p:stCondLst>
                        <p:cond delay="indefinite"/>
                      </p:stCondLst>
                      <p:childTnLst>
                        <p:par>
                          <p:cTn fill="hold" id="304">
                            <p:stCondLst>
                              <p:cond delay="0"/>
                            </p:stCondLst>
                            <p:childTnLst>
                              <p:par>
                                <p:cTn fill="hold" id="3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14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7">
                      <p:stCondLst>
                        <p:cond delay="indefinite"/>
                      </p:stCondLst>
                      <p:childTnLst>
                        <p:par>
                          <p:cTn fill="hold" id="308">
                            <p:stCondLst>
                              <p:cond delay="0"/>
                            </p:stCondLst>
                            <p:childTnLst>
                              <p:par>
                                <p:cTn fill="hold" id="3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42" st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533520"/>
            <a:ext cx="8229240" cy="8956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Market Concentration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 a contestable market, efficiency and long-run equilibrium requires that the number of firms be equal to the number that meet the industry’s set of outputs at minimum cost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This implies that firms will concentrate if it efficient to do so because of scale economies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Thus, there could be few firms or many firms in a market and no market power!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Changes in technology can alter this number, e.g.,  The size and number of freight companies increased dramatically when trucking entered the freight market</a:t>
            </a:r>
            <a:endParaRPr/>
          </a:p>
        </p:txBody>
      </p:sp>
    </p:spTree>
  </p:cSld>
  <p:timing>
    <p:tnLst>
      <p:par>
        <p:cTn dur="indefinite" id="311" nodeType="tmRoot" restart="never">
          <p:childTnLst>
            <p:seq>
              <p:cTn dur="indefinite" id="312" nodeType="mainSeq">
                <p:childTnLst>
                  <p:par>
                    <p:cTn fill="hold" id="313">
                      <p:stCondLst>
                        <p:cond delay="indefinite"/>
                      </p:stCondLst>
                      <p:childTnLst>
                        <p:par>
                          <p:cTn fill="hold" id="314">
                            <p:stCondLst>
                              <p:cond delay="0"/>
                            </p:stCondLst>
                            <p:childTnLst>
                              <p:par>
                                <p:cTn fill="hold" id="3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67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7">
                      <p:stCondLst>
                        <p:cond delay="indefinite"/>
                      </p:stCondLst>
                      <p:childTnLst>
                        <p:par>
                          <p:cTn fill="hold" id="318">
                            <p:stCondLst>
                              <p:cond delay="0"/>
                            </p:stCondLst>
                            <p:childTnLst>
                              <p:par>
                                <p:cTn fill="hold" id="3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45" st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1">
                      <p:stCondLst>
                        <p:cond delay="indefinite"/>
                      </p:stCondLst>
                      <p:childTnLst>
                        <p:par>
                          <p:cTn fill="hold" id="322">
                            <p:stCondLst>
                              <p:cond delay="0"/>
                            </p:stCondLst>
                            <p:childTnLst>
                              <p:par>
                                <p:cTn fill="hold" id="3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03" st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Conclusions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57200" y="167652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Price discrimination is often a feature of competitive innovation markets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Price discrimination does not always indicate market power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number of firms in the industry does not always indicate market power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These have important implications for growth policy and anti-trust law!</a:t>
            </a:r>
            <a:endParaRPr/>
          </a:p>
        </p:txBody>
      </p:sp>
    </p:spTree>
  </p:cSld>
  <p:timing>
    <p:tnLst>
      <p:par>
        <p:cTn dur="indefinite" id="325" nodeType="tmRoot" restart="never">
          <p:childTnLst>
            <p:seq>
              <p:cTn dur="indefinite" id="326" nodeType="mainSeq">
                <p:childTnLst>
                  <p:par>
                    <p:cTn fill="hold" id="327">
                      <p:stCondLst>
                        <p:cond delay="indefinite"/>
                      </p:stCondLst>
                      <p:childTnLst>
                        <p:par>
                          <p:cTn fill="hold" id="328">
                            <p:stCondLst>
                              <p:cond delay="0"/>
                            </p:stCondLst>
                            <p:childTnLst>
                              <p:par>
                                <p:cTn fill="hold" id="3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1">
                      <p:stCondLst>
                        <p:cond delay="indefinite"/>
                      </p:stCondLst>
                      <p:childTnLst>
                        <p:par>
                          <p:cTn fill="hold" id="332">
                            <p:stCondLst>
                              <p:cond delay="0"/>
                            </p:stCondLst>
                            <p:childTnLst>
                              <p:par>
                                <p:cTn fill="hold" id="3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33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5">
                      <p:stCondLst>
                        <p:cond delay="indefinite"/>
                      </p:stCondLst>
                      <p:childTnLst>
                        <p:par>
                          <p:cTn fill="hold" id="336">
                            <p:stCondLst>
                              <p:cond delay="0"/>
                            </p:stCondLst>
                            <p:childTnLst>
                              <p:par>
                                <p:cTn fill="hold" id="3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07" st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9">
                      <p:stCondLst>
                        <p:cond delay="indefinite"/>
                      </p:stCondLst>
                      <p:childTnLst>
                        <p:par>
                          <p:cTn fill="hold" id="340">
                            <p:stCondLst>
                              <p:cond delay="0"/>
                            </p:stCondLst>
                            <p:childTnLst>
                              <p:par>
                                <p:cTn fill="hold" id="3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80" st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28600" y="0"/>
            <a:ext cx="8610120" cy="12949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Arial"/>
              </a:rPr>
              <a:t>The importance of market power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228600" y="1523880"/>
            <a:ext cx="8610120" cy="4952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Schumpeter’s first hypothesis was that firms with larger market shares should innovate more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Large market share gives more certainty about recouping returns to R&amp;D once innovation occurs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It also implies more current profits to finance the expenditure on R&amp;D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This hypothesis has led to substantial theoretical and empirical work on the relationship between market structure, competition and innovation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Possible there is an inverted U-shaped relationship (see next slide), but economists cannot yet identify the optimal degree of competition C*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86" st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57" st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00" st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42" st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85800" y="685800"/>
            <a:ext cx="7772040" cy="129492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Arial"/>
              </a:rPr>
              <a:t>Inverted U-shape between innovation and competition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2266920" y="2084400"/>
            <a:ext cx="9143640" cy="360"/>
          </a:xfrm>
          <a:prstGeom prst="rect">
            <a:avLst/>
          </a:prstGeom>
        </p:spPr>
      </p:sp>
      <p:pic>
        <p:nvPicPr>
          <p:cNvPr descr="" id="21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438280"/>
            <a:ext cx="6857640" cy="40874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4920" y="380880"/>
            <a:ext cx="8152920" cy="9903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4617b"/>
                </a:solidFill>
                <a:latin typeface="Arial"/>
              </a:rPr>
              <a:t>The importance of absolute size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685800" y="1447920"/>
            <a:ext cx="7772040" cy="5028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Schumpeter’s second hypothesis was that </a:t>
            </a:r>
            <a:r>
              <a:rPr b="1" i="1" lang="en-US" sz="2600">
                <a:solidFill>
                  <a:srgbClr val="000000"/>
                </a:solidFill>
                <a:latin typeface="Constantia"/>
              </a:rPr>
              <a:t>larger firms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 should innovate more 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Large size implies diversification of R&amp;D risks and ability to finance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Empirical evidence on this second hypothesis is mixed: 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Large firms are more likely to do R&amp;D or be IP active 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But smaller firms that are R&amp;D or IP active have higher intensities of such activity 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dur="indefinite" id="24" nodeType="mainSeq">
                <p:childTnLst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46" st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03" st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58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44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28600"/>
            <a:ext cx="8838720" cy="10663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Arial"/>
              </a:rPr>
              <a:t>Evidence on returns to innovation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228600" y="1447920"/>
            <a:ext cx="8762760" cy="510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000000"/>
                </a:solidFill>
                <a:latin typeface="Constantia"/>
              </a:rPr>
              <a:t>Evidence of private rates of return to R&amp;D: 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Investigated using either market value or productivity approaches 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Both approaches suggest private rates of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return to R&amp;D are higher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than for standard, tangible investment projects</a:t>
            </a:r>
            <a:endParaRPr/>
          </a:p>
          <a:p>
            <a:pPr lvl="1">
              <a:lnSpc>
                <a:spcPct val="9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Excess returns may be reward for higher risk (risk premium)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b="1" lang="en-US" sz="2800">
                <a:solidFill>
                  <a:srgbClr val="000000"/>
                </a:solidFill>
                <a:latin typeface="Constantia"/>
              </a:rPr>
              <a:t>High rates of return also suggest that there is not free entry into R&amp;D </a:t>
            </a:r>
            <a:endParaRPr/>
          </a:p>
          <a:p>
            <a:pPr lvl="1">
              <a:lnSpc>
                <a:spcPct val="9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Could be due to barriers, e.g. raising finance, lack of skilled labour, or IPRs </a:t>
            </a:r>
            <a:endParaRPr/>
          </a:p>
          <a:p>
            <a:pPr lvl="1">
              <a:lnSpc>
                <a:spcPct val="9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Also possible R&amp;D requires complementary assets e.g. tacit knowledge and skilled labour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dur="indefinite" id="46" nodeType="mainSeq">
                <p:childTnLst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12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26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86" st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59" st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40" st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28" st="4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5800" y="304920"/>
            <a:ext cx="7772040" cy="9140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Arial"/>
              </a:rPr>
              <a:t>Evidence on social returns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304920" y="1447920"/>
            <a:ext cx="8152920" cy="5181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The productivity approach can also be used to estimate the social returns to R&amp;D 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Many studies have suggested that the social returns are higher than private returns 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This implies that there are positive externalities to R&amp;D from spillovers of technology</a:t>
            </a:r>
            <a:endParaRPr/>
          </a:p>
        </p:txBody>
      </p:sp>
    </p:spTree>
  </p:cSld>
  <p:timing>
    <p:tnLst>
      <p:par>
        <p:cTn dur="indefinite" id="69" nodeType="tmRoot" restart="never">
          <p:childTnLst>
            <p:seq>
              <p:cTn dur="indefinite" id="70" nodeType="mainSeq">
                <p:childTnLst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67" st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55" st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0880" y="457200"/>
            <a:ext cx="8610120" cy="1447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Arial"/>
              </a:rPr>
              <a:t>Evidence on interaction between competition and innovation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228600" y="1981080"/>
            <a:ext cx="8229240" cy="464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Absolute firm size is not necessarily beneficial to innovation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Larger market share has been found to increase the returns to R&amp;D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But those with very high degree of market dominance may become complacent</a:t>
            </a:r>
            <a:endParaRPr/>
          </a:p>
          <a:p>
            <a:pPr>
              <a:lnSpc>
                <a:spcPct val="9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Recent evidence relating rates of patenting to degree of product market competition supports the inverted U-shape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So, how should we model competition among high-technology firms?</a:t>
            </a:r>
            <a:endParaRPr/>
          </a:p>
        </p:txBody>
      </p:sp>
    </p:spTree>
  </p:cSld>
  <p:timing>
    <p:tnLst>
      <p:par>
        <p:cTn dur="indefinite" id="83" nodeType="tmRoot" restart="never">
          <p:childTnLst>
            <p:seq>
              <p:cTn dur="indefinite" id="84" nodeType="mainSeq">
                <p:childTnLst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29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03" st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18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84" st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Industrial Organization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The Perfect Competition Model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(Smith, Ricardo) may work well in the context of the Industrial Revolution with many small firms in the market back then. However, 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it provides no room for monopoly or oligopolistic markets</a:t>
            </a:r>
            <a:endParaRPr/>
          </a:p>
          <a:p>
            <a:pPr lvl="1">
              <a:lnSpc>
                <a:spcPct val="100000"/>
              </a:lnSpc>
              <a:buSzPct val="8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At the time of the Industrial Revolution, monopoly was granted by monarch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Contestable Markets Model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is more realistic and appropriate for modern day </a:t>
            </a:r>
            <a:endParaRPr/>
          </a:p>
        </p:txBody>
      </p:sp>
    </p:spTree>
  </p:cSld>
  <p:timing>
    <p:tnLst>
      <p:par>
        <p:cTn dur="indefinite" id="105" nodeType="tmRoot" restart="never">
          <p:childTnLst>
            <p:seq>
              <p:cTn dur="indefinite" id="106" nodeType="mainSeq">
                <p:childTnLst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6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19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93" st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>
                      <p:stCondLst>
                        <p:cond delay="indefinite"/>
                      </p:stCondLst>
                      <p:childTnLst>
                        <p:par>
                          <p:cTn fill="hold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72" st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4617b"/>
                </a:solidFill>
                <a:latin typeface="Calibri"/>
              </a:rPr>
              <a:t>Contestable Markets Model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57200" y="1855080"/>
            <a:ext cx="4039920" cy="659160"/>
          </a:xfrm>
          <a:prstGeom prst="rect">
            <a:avLst/>
          </a:prstGeom>
        </p:spPr>
        <p:txBody>
          <a:bodyPr anchor="ctr" bIns="0" lIns="45720" rIns="45720" tIns="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4617b"/>
                </a:solidFill>
                <a:latin typeface="Constantia"/>
              </a:rPr>
              <a:t>Perfect Competition</a:t>
            </a:r>
            <a:endParaRPr/>
          </a:p>
        </p:txBody>
      </p:sp>
      <p:sp>
        <p:nvSpPr>
          <p:cNvPr id="223" name="TextShape 3"/>
          <p:cNvSpPr txBox="1"/>
          <p:nvPr/>
        </p:nvSpPr>
        <p:spPr>
          <a:xfrm>
            <a:off x="4645080" y="1859760"/>
            <a:ext cx="4041360" cy="654480"/>
          </a:xfrm>
          <a:prstGeom prst="rect">
            <a:avLst/>
          </a:prstGeom>
        </p:spPr>
        <p:txBody>
          <a:bodyPr anchor="ctr" bIns="0" lIns="45720" rIns="45720" tIns="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35c75"/>
                </a:solidFill>
                <a:latin typeface="Constantia"/>
              </a:rPr>
              <a:t>Contestable Markets</a:t>
            </a:r>
            <a:endParaRPr/>
          </a:p>
        </p:txBody>
      </p:sp>
      <p:sp>
        <p:nvSpPr>
          <p:cNvPr id="224" name="TextShape 4"/>
          <p:cNvSpPr txBox="1"/>
          <p:nvPr/>
        </p:nvSpPr>
        <p:spPr>
          <a:xfrm>
            <a:off x="457200" y="2514600"/>
            <a:ext cx="4039920" cy="3845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Many small firms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No economies of scale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US" sz="2200">
                <a:solidFill>
                  <a:srgbClr val="035c75"/>
                </a:solidFill>
                <a:latin typeface="Constantia"/>
              </a:rPr>
              <a:t>No cost to entry/exit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5"/>
          <p:cNvSpPr txBox="1"/>
          <p:nvPr/>
        </p:nvSpPr>
        <p:spPr>
          <a:xfrm>
            <a:off x="4645080" y="2514600"/>
            <a:ext cx="4041360" cy="3845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Many or few firms of various size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US" sz="2200">
                <a:solidFill>
                  <a:srgbClr val="035c75"/>
                </a:solidFill>
                <a:latin typeface="Constantia"/>
              </a:rPr>
              <a:t>Economies of scale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US" sz="2200">
                <a:solidFill>
                  <a:srgbClr val="035c75"/>
                </a:solidFill>
                <a:latin typeface="Constantia"/>
              </a:rPr>
              <a:t>No cost to entry/exit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