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jpeg" ContentType="image/jpeg"/>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11121E10-C686-4E4D-8A6C-2F5260FFEE29}"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04736A0C-B38E-4BCF-8C56-EEBBA287EF9E}"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0645D01A-60B9-4CA5-B405-AA768CE198E9}"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www.youtube.com/watch?v=qZJyio-hKOQ" TargetMode="External"/><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hyperlink" Target="http://www.youtube.com/watch?v=8IPvU7MPRg0" TargetMode="External"/><Relationship Id="rId2" Type="http://schemas.openxmlformats.org/officeDocument/2006/relationships/hyperlink" Target="http://www.youtube.com/watch?v=8IPvU7MPRg0" TargetMode="External"/><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lang="en-US">
                <a:solidFill>
                  <a:srgbClr val="000000"/>
                </a:solidFill>
                <a:latin typeface="Constantia"/>
              </a:rPr>
              <a:t>Dissemination of Technology and Collaboration</a:t>
            </a:r>
            <a:endParaRPr/>
          </a:p>
          <a:p>
            <a:pPr algn="r">
              <a:lnSpc>
                <a:spcPct val="100000"/>
              </a:lnSpc>
            </a:pPr>
            <a:r>
              <a:rPr lang="en-US" sz="1600">
                <a:solidFill>
                  <a:srgbClr val="000000"/>
                </a:solidFill>
                <a:latin typeface="Constantia"/>
              </a:rPr>
              <a:t>February 27,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704160"/>
            <a:ext cx="8229240" cy="819720"/>
          </a:xfrm>
          <a:prstGeom prst="rect">
            <a:avLst/>
          </a:prstGeom>
        </p:spPr>
        <p:txBody>
          <a:bodyPr anchor="b" bIns="0" lIns="0" rIns="0" tIns="45000"/>
          <a:p>
            <a:pPr>
              <a:lnSpc>
                <a:spcPct val="100000"/>
              </a:lnSpc>
            </a:pPr>
            <a:r>
              <a:rPr lang="en-US" sz="4400">
                <a:solidFill>
                  <a:srgbClr val="04617b"/>
                </a:solidFill>
                <a:latin typeface="Calibri"/>
              </a:rPr>
              <a:t>Technology licensing</a:t>
            </a:r>
            <a:endParaRPr/>
          </a:p>
        </p:txBody>
      </p:sp>
      <p:sp>
        <p:nvSpPr>
          <p:cNvPr id="139" name="TextShape 2"/>
          <p:cNvSpPr txBox="1"/>
          <p:nvPr/>
        </p:nvSpPr>
        <p:spPr>
          <a:xfrm>
            <a:off x="457200" y="1752480"/>
            <a:ext cx="8229240" cy="4571640"/>
          </a:xfrm>
          <a:prstGeom prst="rect">
            <a:avLst/>
          </a:prstGeom>
        </p:spPr>
        <p:txBody>
          <a:bodyPr bIns="45000" lIns="90000" rIns="90000" tIns="45000"/>
          <a:p>
            <a:pPr>
              <a:lnSpc>
                <a:spcPct val="100000"/>
              </a:lnSpc>
            </a:pPr>
            <a:r>
              <a:rPr b="1" lang="en-US" sz="2600">
                <a:solidFill>
                  <a:srgbClr val="000000"/>
                </a:solidFill>
                <a:latin typeface="Constantia"/>
              </a:rPr>
              <a:t>Why don’t firms copy technology?</a:t>
            </a:r>
            <a:endParaRPr/>
          </a:p>
          <a:p>
            <a:pPr>
              <a:lnSpc>
                <a:spcPct val="100000"/>
              </a:lnSpc>
              <a:buSzPct val="95000"/>
              <a:buFont charset="2" typeface="Wingdings 2"/>
              <a:buChar char=""/>
            </a:pPr>
            <a:r>
              <a:rPr lang="en-US" sz="2600">
                <a:solidFill>
                  <a:srgbClr val="000000"/>
                </a:solidFill>
                <a:latin typeface="Constantia"/>
              </a:rPr>
              <a:t>Speed of technological change and cost encourages firms to seek “friendly transfer”</a:t>
            </a:r>
            <a:endParaRPr/>
          </a:p>
          <a:p>
            <a:pPr>
              <a:lnSpc>
                <a:spcPct val="100000"/>
              </a:lnSpc>
              <a:buSzPct val="95000"/>
              <a:buFont charset="2" typeface="Wingdings 2"/>
              <a:buChar char=""/>
            </a:pPr>
            <a:r>
              <a:rPr lang="en-US" sz="2600">
                <a:solidFill>
                  <a:srgbClr val="000000"/>
                </a:solidFill>
                <a:latin typeface="Constantia"/>
              </a:rPr>
              <a:t>Cost and delay in “reverse engineering” typically significant making procurement of a license the more attractive option</a:t>
            </a:r>
            <a:endParaRPr/>
          </a:p>
        </p:txBody>
      </p:sp>
    </p:spTree>
  </p:cSld>
  <p:timing>
    <p:tnLst>
      <p:par>
        <p:cTn dur="indefinite" id="177" nodeType="tmRoot" restart="never">
          <p:childTnLst>
            <p:seq>
              <p:cTn dur="indefinite" id="178" nodeType="mainSeq">
                <p:childTnLst>
                  <p:par>
                    <p:cTn fill="hold" id="179">
                      <p:stCondLst>
                        <p:cond delay="indefinite"/>
                      </p:stCondLst>
                      <p:childTnLst>
                        <p:par>
                          <p:cTn fill="hold" id="180">
                            <p:stCondLst>
                              <p:cond delay="0"/>
                            </p:stCondLst>
                            <p:childTnLst>
                              <p:par>
                                <p:cTn fill="hold" id="181" nodeType="clickEffect" presetClass="entr" presetID="1">
                                  <p:stCondLst>
                                    <p:cond delay="0"/>
                                  </p:stCondLst>
                                  <p:childTnLst>
                                    <p:set>
                                      <p:cBhvr>
                                        <p:cTn dur="1" fill="hold" id="182">
                                          <p:stCondLst>
                                            <p:cond delay="0"/>
                                          </p:stCondLst>
                                        </p:cTn>
                                        <p:tgtEl>
                                          <p:spTgt spid="139">
                                            <p:txEl>
                                              <p:pRg end="33" st="0"/>
                                            </p:txEl>
                                          </p:spTgt>
                                        </p:tgtEl>
                                        <p:attrNameLst>
                                          <p:attrName>style.visibility</p:attrName>
                                        </p:attrNameLst>
                                      </p:cBhvr>
                                      <p:to>
                                        <p:strVal val="visible"/>
                                      </p:to>
                                    </p:set>
                                  </p:childTnLst>
                                </p:cTn>
                              </p:par>
                            </p:childTnLst>
                          </p:cTn>
                        </p:par>
                      </p:childTnLst>
                    </p:cTn>
                  </p:par>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139">
                                            <p:txEl>
                                              <p:pRg end="117" st="33"/>
                                            </p:txEl>
                                          </p:spTgt>
                                        </p:tgtEl>
                                        <p:attrNameLst>
                                          <p:attrName>style.visibility</p:attrName>
                                        </p:attrNameLst>
                                      </p:cBhvr>
                                      <p:to>
                                        <p:strVal val="visible"/>
                                      </p:to>
                                    </p:set>
                                  </p:childTnLst>
                                </p:cTn>
                              </p:par>
                            </p:childTnLst>
                          </p:cTn>
                        </p:par>
                      </p:childTnLst>
                    </p:cTn>
                  </p:par>
                  <p:par>
                    <p:cTn fill="hold" id="187">
                      <p:stCondLst>
                        <p:cond delay="indefinite"/>
                      </p:stCondLst>
                      <p:childTnLst>
                        <p:par>
                          <p:cTn fill="hold" id="188">
                            <p:stCondLst>
                              <p:cond delay="0"/>
                            </p:stCondLst>
                            <p:childTnLst>
                              <p:par>
                                <p:cTn fill="hold" id="189" nodeType="clickEffect" presetClass="entr" presetID="1">
                                  <p:stCondLst>
                                    <p:cond delay="0"/>
                                  </p:stCondLst>
                                  <p:childTnLst>
                                    <p:set>
                                      <p:cBhvr>
                                        <p:cTn dur="1" fill="hold" id="190">
                                          <p:stCondLst>
                                            <p:cond delay="0"/>
                                          </p:stCondLst>
                                        </p:cTn>
                                        <p:tgtEl>
                                          <p:spTgt spid="139">
                                            <p:txEl>
                                              <p:pRg end="238" st="11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Technology licensing</a:t>
            </a:r>
            <a:endParaRPr/>
          </a:p>
        </p:txBody>
      </p:sp>
      <p:sp>
        <p:nvSpPr>
          <p:cNvPr id="141" name="TextShape 2"/>
          <p:cNvSpPr txBox="1"/>
          <p:nvPr/>
        </p:nvSpPr>
        <p:spPr>
          <a:xfrm>
            <a:off x="457200" y="1523880"/>
            <a:ext cx="8229240" cy="4800240"/>
          </a:xfrm>
          <a:prstGeom prst="rect">
            <a:avLst/>
          </a:prstGeom>
        </p:spPr>
        <p:txBody>
          <a:bodyPr bIns="45000" lIns="90000" rIns="90000" tIns="45000"/>
          <a:p>
            <a:pPr>
              <a:lnSpc>
                <a:spcPct val="100000"/>
              </a:lnSpc>
              <a:buSzPct val="95000"/>
              <a:buFont typeface="Calibri"/>
              <a:buAutoNum type="arabicPeriod"/>
            </a:pPr>
            <a:r>
              <a:rPr lang="en-US" sz="2900">
                <a:solidFill>
                  <a:srgbClr val="000000"/>
                </a:solidFill>
                <a:latin typeface="Constantia"/>
              </a:rPr>
              <a:t>Even if a firm sells a license it may take the buying firm a substantial amount of time to receive the license, learn how to use the technology, install the necessary equipment, and organize the requisite marketing to use the license so that </a:t>
            </a:r>
            <a:r>
              <a:rPr b="1" lang="en-US" sz="2900">
                <a:solidFill>
                  <a:srgbClr val="000000"/>
                </a:solidFill>
                <a:latin typeface="Constantia"/>
              </a:rPr>
              <a:t>the innovating firm still retains</a:t>
            </a:r>
            <a:r>
              <a:rPr lang="en-US" sz="2900">
                <a:solidFill>
                  <a:srgbClr val="000000"/>
                </a:solidFill>
                <a:latin typeface="Constantia"/>
              </a:rPr>
              <a:t> a degree of protection and the </a:t>
            </a:r>
            <a:r>
              <a:rPr b="1" lang="en-US" sz="2900">
                <a:solidFill>
                  <a:srgbClr val="000000"/>
                </a:solidFill>
                <a:latin typeface="Constantia"/>
              </a:rPr>
              <a:t>early-entry advantage</a:t>
            </a:r>
            <a:r>
              <a:rPr b="1" lang="en-US" sz="3300">
                <a:solidFill>
                  <a:srgbClr val="000000"/>
                </a:solidFill>
                <a:latin typeface="Constantia"/>
              </a:rPr>
              <a:t> </a:t>
            </a:r>
            <a:endParaRPr/>
          </a:p>
          <a:p>
            <a:pPr>
              <a:lnSpc>
                <a:spcPct val="100000"/>
              </a:lnSpc>
            </a:pPr>
            <a:endParaRPr/>
          </a:p>
          <a:p>
            <a:pPr>
              <a:lnSpc>
                <a:spcPct val="100000"/>
              </a:lnSpc>
              <a:buSzPct val="95000"/>
              <a:buFont typeface="Calibri"/>
              <a:buAutoNum type="arabicPeriod"/>
            </a:pPr>
            <a:r>
              <a:rPr lang="en-US" sz="2900">
                <a:solidFill>
                  <a:srgbClr val="000000"/>
                </a:solidFill>
                <a:latin typeface="Constantia"/>
              </a:rPr>
              <a:t>In fact, many R&amp;D firms never intend to market their innovations to the final customers themselves, and generate all of their revenues by selling the licenses of their patents to other firms</a:t>
            </a:r>
            <a:endParaRPr/>
          </a:p>
          <a:p>
            <a:pPr lvl="1">
              <a:lnSpc>
                <a:spcPct val="100000"/>
              </a:lnSpc>
              <a:buSzPct val="85000"/>
              <a:buFont charset="2" typeface="Wingdings 2"/>
              <a:buChar char=""/>
            </a:pPr>
            <a:r>
              <a:rPr b="1" lang="en-US" sz="2700" u="sng">
                <a:solidFill>
                  <a:srgbClr val="f49100"/>
                </a:solidFill>
                <a:latin typeface="Constantia"/>
                <a:hlinkClick r:id="rId1"/>
              </a:rPr>
              <a:t>Immersive Labs</a:t>
            </a:r>
            <a:endParaRPr/>
          </a:p>
          <a:p>
            <a:pPr>
              <a:lnSpc>
                <a:spcPct val="100000"/>
              </a:lnSpc>
            </a:pPr>
            <a:endParaRPr/>
          </a:p>
          <a:p>
            <a:pPr>
              <a:lnSpc>
                <a:spcPct val="100000"/>
              </a:lnSpc>
            </a:pPr>
            <a:r>
              <a:rPr b="1" lang="en-US" sz="2800">
                <a:solidFill>
                  <a:srgbClr val="000000"/>
                </a:solidFill>
                <a:latin typeface="Constantia"/>
              </a:rPr>
              <a:t>The selling of technology licenses helps to preserve the inventors’ reward while also allowing others to use that technology</a:t>
            </a:r>
            <a:endParaRPr/>
          </a:p>
          <a:p>
            <a:pPr>
              <a:lnSpc>
                <a:spcPct val="100000"/>
              </a:lnSpc>
              <a:buSzPct val="95000"/>
              <a:buFont charset="2" typeface="Wingdings 2"/>
              <a:buChar char=""/>
            </a:pPr>
            <a:r>
              <a:rPr lang="en-US" sz="2800">
                <a:solidFill>
                  <a:srgbClr val="000000"/>
                </a:solidFill>
                <a:latin typeface="Constantia"/>
              </a:rPr>
              <a:t>Benefits both the buyer and the seller of the license </a:t>
            </a:r>
            <a:endParaRPr/>
          </a:p>
          <a:p>
            <a:pPr>
              <a:lnSpc>
                <a:spcPct val="100000"/>
              </a:lnSpc>
              <a:buSzPct val="95000"/>
              <a:buFont charset="2" typeface="Wingdings 2"/>
              <a:buChar char=""/>
            </a:pPr>
            <a:r>
              <a:rPr lang="en-US" sz="2800" u="sng">
                <a:solidFill>
                  <a:srgbClr val="000000"/>
                </a:solidFill>
                <a:latin typeface="Constantia"/>
              </a:rPr>
              <a:t>Most of all it benefits society </a:t>
            </a:r>
            <a:r>
              <a:rPr lang="en-US" sz="2800">
                <a:solidFill>
                  <a:srgbClr val="000000"/>
                </a:solidFill>
                <a:latin typeface="Constantia"/>
              </a:rPr>
              <a:t>as prices for new products are driven down through competition and more efficient production</a:t>
            </a:r>
            <a:endParaRPr/>
          </a:p>
          <a:p>
            <a:pPr>
              <a:lnSpc>
                <a:spcPct val="100000"/>
              </a:lnSpc>
            </a:pPr>
            <a:endParaRPr/>
          </a:p>
        </p:txBody>
      </p:sp>
    </p:spTree>
  </p:cSld>
  <p:timing>
    <p:tnLst>
      <p:par>
        <p:cTn dur="indefinite" id="191" nodeType="tmRoot" restart="never">
          <p:childTnLst>
            <p:seq>
              <p:cTn dur="indefinite" id="192" nodeType="mainSeq">
                <p:childTnLst>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41">
                                            <p:txEl>
                                              <p:pRg end="330" st="0"/>
                                            </p:txEl>
                                          </p:spTgt>
                                        </p:tgtEl>
                                        <p:attrNameLst>
                                          <p:attrName>style.visibility</p:attrName>
                                        </p:attrNameLst>
                                      </p:cBhvr>
                                      <p:to>
                                        <p:strVal val="visible"/>
                                      </p:to>
                                    </p:set>
                                  </p:childTnLst>
                                </p:cTn>
                              </p:par>
                            </p:childTnLst>
                          </p:cTn>
                        </p:par>
                      </p:childTnLst>
                    </p:cTn>
                  </p:par>
                  <p:par>
                    <p:cTn fill="hold" id="197">
                      <p:stCondLst>
                        <p:cond delay="indefinite"/>
                      </p:stCondLst>
                      <p:childTnLst>
                        <p:par>
                          <p:cTn fill="hold" id="198">
                            <p:stCondLst>
                              <p:cond delay="0"/>
                            </p:stCondLst>
                            <p:childTnLst>
                              <p:par>
                                <p:cTn fill="hold" id="199" nodeType="clickEffect" presetClass="entr" presetID="1">
                                  <p:stCondLst>
                                    <p:cond delay="0"/>
                                  </p:stCondLst>
                                  <p:childTnLst>
                                    <p:set>
                                      <p:cBhvr>
                                        <p:cTn dur="1" fill="hold" id="200">
                                          <p:stCondLst>
                                            <p:cond delay="0"/>
                                          </p:stCondLst>
                                        </p:cTn>
                                        <p:tgtEl>
                                          <p:spTgt spid="141">
                                            <p:txEl>
                                              <p:pRg end="522" st="331"/>
                                            </p:txEl>
                                          </p:spTgt>
                                        </p:tgtEl>
                                        <p:attrNameLst>
                                          <p:attrName>style.visibility</p:attrName>
                                        </p:attrNameLst>
                                      </p:cBhvr>
                                      <p:to>
                                        <p:strVal val="visible"/>
                                      </p:to>
                                    </p:set>
                                  </p:childTnLst>
                                </p:cTn>
                              </p:par>
                            </p:childTnLst>
                          </p:cTn>
                        </p:par>
                      </p:childTnLst>
                    </p:cTn>
                  </p:par>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141">
                                            <p:txEl>
                                              <p:pRg end="537" st="522"/>
                                            </p:txEl>
                                          </p:spTgt>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41">
                                            <p:txEl>
                                              <p:pRg end="663" st="538"/>
                                            </p:txEl>
                                          </p:spTgt>
                                        </p:tgtEl>
                                        <p:attrNameLst>
                                          <p:attrName>style.visibility</p:attrName>
                                        </p:attrNameLst>
                                      </p:cBhvr>
                                      <p:to>
                                        <p:strVal val="visible"/>
                                      </p:to>
                                    </p:set>
                                  </p:childTnLst>
                                </p:cTn>
                              </p:par>
                            </p:childTnLst>
                          </p:cTn>
                        </p:par>
                      </p:childTnLst>
                    </p:cTn>
                  </p:par>
                  <p:par>
                    <p:cTn fill="hold" id="209">
                      <p:stCondLst>
                        <p:cond delay="indefinite"/>
                      </p:stCondLst>
                      <p:childTnLst>
                        <p:par>
                          <p:cTn fill="hold" id="210">
                            <p:stCondLst>
                              <p:cond delay="0"/>
                            </p:stCondLst>
                            <p:childTnLst>
                              <p:par>
                                <p:cTn fill="hold" id="211" nodeType="clickEffect" presetClass="entr" presetID="1">
                                  <p:stCondLst>
                                    <p:cond delay="0"/>
                                  </p:stCondLst>
                                  <p:childTnLst>
                                    <p:set>
                                      <p:cBhvr>
                                        <p:cTn dur="1" fill="hold" id="212">
                                          <p:stCondLst>
                                            <p:cond delay="0"/>
                                          </p:stCondLst>
                                        </p:cTn>
                                        <p:tgtEl>
                                          <p:spTgt spid="141">
                                            <p:txEl>
                                              <p:pRg end="718" st="663"/>
                                            </p:txEl>
                                          </p:spTgt>
                                        </p:tgtEl>
                                        <p:attrNameLst>
                                          <p:attrName>style.visibility</p:attrName>
                                        </p:attrNameLst>
                                      </p:cBhvr>
                                      <p:to>
                                        <p:strVal val="visible"/>
                                      </p:to>
                                    </p:set>
                                  </p:childTnLst>
                                </p:cTn>
                              </p:par>
                            </p:childTnLst>
                          </p:cTn>
                        </p:par>
                      </p:childTnLst>
                    </p:cTn>
                  </p:par>
                  <p:par>
                    <p:cTn fill="hold" id="213">
                      <p:stCondLst>
                        <p:cond delay="indefinite"/>
                      </p:stCondLst>
                      <p:childTnLst>
                        <p:par>
                          <p:cTn fill="hold" id="214">
                            <p:stCondLst>
                              <p:cond delay="0"/>
                            </p:stCondLst>
                            <p:childTnLst>
                              <p:par>
                                <p:cTn fill="hold" id="215" nodeType="clickEffect" presetClass="entr" presetID="1">
                                  <p:stCondLst>
                                    <p:cond delay="0"/>
                                  </p:stCondLst>
                                  <p:childTnLst>
                                    <p:set>
                                      <p:cBhvr>
                                        <p:cTn dur="1" fill="hold" id="216">
                                          <p:stCondLst>
                                            <p:cond delay="0"/>
                                          </p:stCondLst>
                                        </p:cTn>
                                        <p:tgtEl>
                                          <p:spTgt spid="141">
                                            <p:txEl>
                                              <p:pRg end="843" st="7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591120"/>
          </a:xfrm>
          <a:prstGeom prst="rect">
            <a:avLst/>
          </a:prstGeom>
        </p:spPr>
        <p:txBody>
          <a:bodyPr anchor="b" bIns="0" lIns="0" rIns="0" tIns="45000"/>
          <a:p>
            <a:pPr>
              <a:lnSpc>
                <a:spcPct val="100000"/>
              </a:lnSpc>
            </a:pPr>
            <a:r>
              <a:rPr lang="en-US" sz="3600">
                <a:solidFill>
                  <a:srgbClr val="04617b"/>
                </a:solidFill>
                <a:latin typeface="Calibri"/>
              </a:rPr>
              <a:t>Collaboration between innovative firms</a:t>
            </a:r>
            <a:endParaRPr/>
          </a:p>
        </p:txBody>
      </p:sp>
      <p:sp>
        <p:nvSpPr>
          <p:cNvPr id="122"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Remember that firms mitigate risk by </a:t>
            </a:r>
            <a:endParaRPr/>
          </a:p>
          <a:p>
            <a:pPr>
              <a:lnSpc>
                <a:spcPct val="100000"/>
              </a:lnSpc>
            </a:pPr>
            <a:endParaRPr/>
          </a:p>
          <a:p>
            <a:pPr lvl="1">
              <a:lnSpc>
                <a:spcPct val="100000"/>
              </a:lnSpc>
              <a:buSzPct val="85000"/>
              <a:buFont typeface="Calibri"/>
              <a:buAutoNum type="arabicPeriod"/>
            </a:pPr>
            <a:r>
              <a:rPr lang="en-US" sz="2400">
                <a:solidFill>
                  <a:srgbClr val="000000"/>
                </a:solidFill>
                <a:latin typeface="Constantia"/>
              </a:rPr>
              <a:t>Diversifying investments and </a:t>
            </a:r>
            <a:endParaRPr/>
          </a:p>
          <a:p>
            <a:pPr lvl="1">
              <a:lnSpc>
                <a:spcPct val="100000"/>
              </a:lnSpc>
              <a:buSzPct val="85000"/>
              <a:buFont typeface="Calibri"/>
              <a:buAutoNum type="arabicPeriod"/>
            </a:pPr>
            <a:r>
              <a:rPr lang="en-US" sz="2400">
                <a:solidFill>
                  <a:srgbClr val="000000"/>
                </a:solidFill>
                <a:latin typeface="Constantia"/>
              </a:rPr>
              <a:t>Sharing risk→ </a:t>
            </a:r>
            <a:r>
              <a:rPr b="1" lang="en-US" sz="2400">
                <a:solidFill>
                  <a:srgbClr val="000000"/>
                </a:solidFill>
                <a:latin typeface="Constantia"/>
              </a:rPr>
              <a:t>Collaboration!!</a:t>
            </a:r>
            <a:endParaRPr/>
          </a:p>
          <a:p>
            <a:endParaRPr/>
          </a:p>
          <a:p>
            <a:pPr>
              <a:lnSpc>
                <a:spcPct val="100000"/>
              </a:lnSpc>
            </a:pPr>
            <a:r>
              <a:rPr lang="en-US" sz="2600">
                <a:solidFill>
                  <a:srgbClr val="000000"/>
                </a:solidFill>
                <a:latin typeface="Constantia"/>
              </a:rPr>
              <a:t>In today’s high technology markets it is widely accepted that innovation happens </a:t>
            </a:r>
            <a:r>
              <a:rPr lang="en-US" sz="2600" u="sng">
                <a:solidFill>
                  <a:srgbClr val="000000"/>
                </a:solidFill>
                <a:latin typeface="Constantia"/>
              </a:rPr>
              <a:t>only</a:t>
            </a:r>
            <a:r>
              <a:rPr lang="en-US" sz="2600">
                <a:solidFill>
                  <a:srgbClr val="000000"/>
                </a:solidFill>
                <a:latin typeface="Constantia"/>
              </a:rPr>
              <a:t> through collaboration</a:t>
            </a:r>
            <a:endParaRPr/>
          </a:p>
          <a:p>
            <a:pPr>
              <a:lnSpc>
                <a:spcPct val="100000"/>
              </a:lnSpc>
            </a:pPr>
            <a:endParaRPr/>
          </a:p>
          <a:p>
            <a:pPr>
              <a:lnSpc>
                <a:spcPct val="100000"/>
              </a:lnSpc>
            </a:pPr>
            <a:r>
              <a:rPr lang="en-US" sz="2600">
                <a:solidFill>
                  <a:srgbClr val="000000"/>
                </a:solidFill>
                <a:latin typeface="Constantia"/>
              </a:rPr>
              <a:t>Recently, a consortium comprising Apple, EMC, Ericsson, Microsoft, Sony and RIM pooled together to purchase the patent portfolio of Nortel Networks for $4.5 billion </a:t>
            </a:r>
            <a:endParaRPr/>
          </a:p>
          <a:p>
            <a:pPr>
              <a:lnSpc>
                <a:spcPct val="100000"/>
              </a:lnSpc>
            </a:pPr>
            <a:endParaRPr/>
          </a:p>
          <a:p>
            <a:pPr>
              <a:lnSpc>
                <a:spcPct val="100000"/>
              </a:lnSpc>
            </a:pPr>
            <a:r>
              <a:rPr b="1" lang="en-US" sz="2600">
                <a:solidFill>
                  <a:srgbClr val="000000"/>
                </a:solidFill>
                <a:latin typeface="Constantia"/>
              </a:rPr>
              <a:t>	</a:t>
            </a:r>
            <a:r>
              <a:rPr b="1" lang="en-US" sz="2600">
                <a:solidFill>
                  <a:srgbClr val="000000"/>
                </a:solidFill>
                <a:latin typeface="Constantia"/>
              </a:rPr>
              <a:t>Innovate of Die → Collaborate or Die</a:t>
            </a:r>
            <a:endParaRPr/>
          </a:p>
          <a:p>
            <a:pPr>
              <a:lnSpc>
                <a:spcPct val="100000"/>
              </a:lnSpc>
            </a:pP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22">
                                            <p:txEl>
                                              <p:pRg end="69" st="39"/>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22">
                                            <p:txEl>
                                              <p:pRg end="99" st="69"/>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22">
                                            <p:txEl>
                                              <p:pRg end="208" st="100"/>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22">
                                            <p:txEl>
                                              <p:pRg end="375" st="209"/>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22">
                                            <p:txEl>
                                              <p:pRg end="414" st="37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Why must firms collaborate or die?</a:t>
            </a:r>
            <a:endParaRPr/>
          </a:p>
        </p:txBody>
      </p:sp>
      <p:sp>
        <p:nvSpPr>
          <p:cNvPr id="124" name="TextShape 2"/>
          <p:cNvSpPr txBox="1"/>
          <p:nvPr/>
        </p:nvSpPr>
        <p:spPr>
          <a:xfrm>
            <a:off x="457200" y="1600200"/>
            <a:ext cx="8229240" cy="4723920"/>
          </a:xfrm>
          <a:prstGeom prst="rect">
            <a:avLst/>
          </a:prstGeom>
        </p:spPr>
        <p:txBody>
          <a:bodyPr bIns="45000" lIns="90000" rIns="90000" tIns="45000"/>
          <a:p>
            <a:pPr>
              <a:lnSpc>
                <a:spcPct val="100000"/>
              </a:lnSpc>
              <a:buSzPct val="95000"/>
              <a:buFont typeface="Calibri"/>
              <a:buAutoNum type="arabicPeriod"/>
            </a:pPr>
            <a:r>
              <a:rPr lang="en-US" sz="2600" u="sng">
                <a:solidFill>
                  <a:srgbClr val="000000"/>
                </a:solidFill>
                <a:latin typeface="Constantia"/>
              </a:rPr>
              <a:t>Technical complexity </a:t>
            </a:r>
            <a:r>
              <a:rPr lang="en-US" sz="2600">
                <a:solidFill>
                  <a:srgbClr val="000000"/>
                </a:solidFill>
                <a:latin typeface="Constantia"/>
              </a:rPr>
              <a:t>often goes beyond the capacity of a single firm</a:t>
            </a:r>
            <a:endParaRPr/>
          </a:p>
          <a:p>
            <a:pPr>
              <a:lnSpc>
                <a:spcPct val="100000"/>
              </a:lnSpc>
              <a:buSzPct val="95000"/>
              <a:buFont typeface="Calibri"/>
              <a:buAutoNum type="arabicPeriod"/>
            </a:pPr>
            <a:r>
              <a:rPr lang="en-US" sz="2600">
                <a:solidFill>
                  <a:srgbClr val="000000"/>
                </a:solidFill>
                <a:latin typeface="Constantia"/>
              </a:rPr>
              <a:t>A firm may not have the capability to bring innovation to the market on their own</a:t>
            </a:r>
            <a:endParaRPr/>
          </a:p>
          <a:p>
            <a:pPr>
              <a:lnSpc>
                <a:spcPct val="100000"/>
              </a:lnSpc>
              <a:buSzPct val="95000"/>
              <a:buFont typeface="Calibri"/>
              <a:buAutoNum type="arabicPeriod"/>
            </a:pPr>
            <a:r>
              <a:rPr lang="en-US" sz="2600">
                <a:solidFill>
                  <a:srgbClr val="000000"/>
                </a:solidFill>
                <a:latin typeface="Constantia"/>
              </a:rPr>
              <a:t>Cost and risk: by sharing costs firms share risk</a:t>
            </a:r>
            <a:endParaRPr/>
          </a:p>
          <a:p>
            <a:pPr lvl="1">
              <a:lnSpc>
                <a:spcPct val="100000"/>
              </a:lnSpc>
              <a:buSzPct val="85000"/>
              <a:buFont charset="2" typeface="Wingdings 2"/>
              <a:buChar char=""/>
            </a:pPr>
            <a:r>
              <a:rPr b="1" lang="en-US" sz="2400" u="sng">
                <a:solidFill>
                  <a:srgbClr val="f49100"/>
                </a:solidFill>
                <a:latin typeface="Constantia"/>
                <a:hlinkClick r:id="rId1"/>
              </a:rPr>
              <a:t>Financial Services Technology </a:t>
            </a:r>
            <a:r>
              <a:rPr b="1" lang="en-US" sz="2400" u="sng">
                <a:solidFill>
                  <a:srgbClr val="f49100"/>
                </a:solidFill>
                <a:latin typeface="Constantia"/>
                <a:hlinkClick r:id="rId2"/>
              </a:rPr>
              <a:t>Consortium</a:t>
            </a:r>
            <a:endParaRPr/>
          </a:p>
          <a:p>
            <a:pPr>
              <a:lnSpc>
                <a:spcPct val="100000"/>
              </a:lnSpc>
              <a:buSzPct val="95000"/>
              <a:buFont typeface="Calibri"/>
              <a:buAutoNum type="arabicPeriod"/>
            </a:pPr>
            <a:r>
              <a:rPr lang="en-US" sz="2600">
                <a:solidFill>
                  <a:srgbClr val="000000"/>
                </a:solidFill>
                <a:latin typeface="Constantia"/>
              </a:rPr>
              <a:t>Product design &amp; development may be fully digital and completely networked</a:t>
            </a:r>
            <a:endParaRPr/>
          </a:p>
          <a:p>
            <a:pPr>
              <a:lnSpc>
                <a:spcPct val="100000"/>
              </a:lnSpc>
              <a:buSzPct val="95000"/>
              <a:buFont typeface="Calibri"/>
              <a:buAutoNum type="arabicPeriod"/>
            </a:pPr>
            <a:r>
              <a:rPr lang="en-US" sz="2600">
                <a:solidFill>
                  <a:srgbClr val="000000"/>
                </a:solidFill>
                <a:latin typeface="Constantia"/>
              </a:rPr>
              <a:t>Network may be global so highly successful innovations are portable and move fast</a:t>
            </a:r>
            <a:endParaRPr/>
          </a:p>
        </p:txBody>
      </p:sp>
    </p:spTree>
  </p:cSld>
  <p:timing>
    <p:tnLst>
      <p:par>
        <p:cTn dur="indefinite" id="23" nodeType="tmRoot" restart="never">
          <p:childTnLst>
            <p:seq>
              <p:cTn dur="indefinite" id="24" nodeType="mainSeq">
                <p:childTnLst>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24">
                                            <p:txEl>
                                              <p:pRg end="69" st="0"/>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24">
                                            <p:txEl>
                                              <p:pRg end="151" st="69"/>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24">
                                            <p:txEl>
                                              <p:pRg end="200" st="151"/>
                                            </p:txEl>
                                          </p:spTgt>
                                        </p:tgtEl>
                                        <p:attrNameLst>
                                          <p:attrName>style.visibility</p:attrName>
                                        </p:attrNameLst>
                                      </p:cBhvr>
                                      <p:to>
                                        <p:strVal val="visible"/>
                                      </p:to>
                                    </p:set>
                                  </p:childTnLst>
                                </p:cTn>
                              </p:par>
                              <p:par>
                                <p:cTn fill="hold" id="37" nodeType="withEffect" presetClass="entr" presetID="1">
                                  <p:stCondLst>
                                    <p:cond delay="0"/>
                                  </p:stCondLst>
                                  <p:childTnLst>
                                    <p:set>
                                      <p:cBhvr>
                                        <p:cTn dur="1" fill="hold" id="38">
                                          <p:stCondLst>
                                            <p:cond delay="0"/>
                                          </p:stCondLst>
                                        </p:cTn>
                                        <p:tgtEl>
                                          <p:spTgt spid="124">
                                            <p:txEl>
                                              <p:pRg end="241" st="200"/>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24">
                                            <p:txEl>
                                              <p:pRg end="316" st="241"/>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24">
                                            <p:txEl>
                                              <p:pRg end="398" st="3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Four types of R&amp;D collaboration:</a:t>
            </a:r>
            <a:endParaRPr/>
          </a:p>
        </p:txBody>
      </p:sp>
      <p:sp>
        <p:nvSpPr>
          <p:cNvPr id="126" name="TextShape 2"/>
          <p:cNvSpPr txBox="1"/>
          <p:nvPr/>
        </p:nvSpPr>
        <p:spPr>
          <a:xfrm>
            <a:off x="457200" y="1371600"/>
            <a:ext cx="8229240" cy="4952520"/>
          </a:xfrm>
          <a:prstGeom prst="rect">
            <a:avLst/>
          </a:prstGeom>
        </p:spPr>
        <p:txBody>
          <a:bodyPr bIns="45000" lIns="90000" rIns="90000" tIns="45000"/>
          <a:p>
            <a:pPr>
              <a:lnSpc>
                <a:spcPct val="100000"/>
              </a:lnSpc>
              <a:buSzPct val="95000"/>
              <a:buFont typeface="Calibri"/>
              <a:buAutoNum type="arabicPeriod"/>
            </a:pPr>
            <a:r>
              <a:rPr b="1" lang="en-US" sz="2600">
                <a:solidFill>
                  <a:srgbClr val="000000"/>
                </a:solidFill>
                <a:latin typeface="Constantia"/>
              </a:rPr>
              <a:t>With Competitors </a:t>
            </a:r>
            <a:endParaRPr/>
          </a:p>
          <a:p>
            <a:pPr lvl="2">
              <a:lnSpc>
                <a:spcPct val="100000"/>
              </a:lnSpc>
              <a:buSzPct val="70000"/>
              <a:buFont charset="2" typeface="Wingdings 2"/>
              <a:buChar char=""/>
            </a:pPr>
            <a:r>
              <a:rPr lang="en-US" sz="2100">
                <a:solidFill>
                  <a:srgbClr val="000000"/>
                </a:solidFill>
                <a:latin typeface="Constantia"/>
              </a:rPr>
              <a:t>Horizontal collaboration</a:t>
            </a:r>
            <a:endParaRPr/>
          </a:p>
          <a:p>
            <a:pPr>
              <a:lnSpc>
                <a:spcPct val="100000"/>
              </a:lnSpc>
              <a:buSzPct val="95000"/>
              <a:buFont typeface="Calibri"/>
              <a:buAutoNum type="arabicPeriod"/>
            </a:pPr>
            <a:r>
              <a:rPr b="1" lang="en-US" sz="2600">
                <a:solidFill>
                  <a:srgbClr val="000000"/>
                </a:solidFill>
                <a:latin typeface="Constantia"/>
              </a:rPr>
              <a:t>With Suppliers  </a:t>
            </a:r>
            <a:endParaRPr/>
          </a:p>
          <a:p>
            <a:pPr lvl="2">
              <a:lnSpc>
                <a:spcPct val="100000"/>
              </a:lnSpc>
              <a:buSzPct val="70000"/>
              <a:buFont charset="2" typeface="Wingdings 2"/>
              <a:buChar char=""/>
            </a:pPr>
            <a:r>
              <a:rPr lang="en-US" sz="2100">
                <a:solidFill>
                  <a:srgbClr val="000000"/>
                </a:solidFill>
                <a:latin typeface="Constantia"/>
              </a:rPr>
              <a:t>Vertical collaboration</a:t>
            </a:r>
            <a:endParaRPr/>
          </a:p>
          <a:p>
            <a:pPr>
              <a:lnSpc>
                <a:spcPct val="100000"/>
              </a:lnSpc>
              <a:buSzPct val="95000"/>
              <a:buFont typeface="Calibri"/>
              <a:buAutoNum type="arabicPeriod"/>
            </a:pPr>
            <a:r>
              <a:rPr b="1" lang="en-US" sz="2600">
                <a:solidFill>
                  <a:srgbClr val="000000"/>
                </a:solidFill>
                <a:latin typeface="Constantia"/>
              </a:rPr>
              <a:t>With Customers </a:t>
            </a:r>
            <a:endParaRPr/>
          </a:p>
          <a:p>
            <a:pPr lvl="2">
              <a:lnSpc>
                <a:spcPct val="100000"/>
              </a:lnSpc>
              <a:buSzPct val="70000"/>
              <a:buFont charset="2" typeface="Wingdings 2"/>
              <a:buChar char=""/>
            </a:pPr>
            <a:r>
              <a:rPr lang="en-US" sz="2100">
                <a:solidFill>
                  <a:srgbClr val="000000"/>
                </a:solidFill>
                <a:latin typeface="Constantia"/>
              </a:rPr>
              <a:t>Vertical collaboration</a:t>
            </a:r>
            <a:endParaRPr/>
          </a:p>
          <a:p>
            <a:pPr>
              <a:lnSpc>
                <a:spcPct val="100000"/>
              </a:lnSpc>
              <a:buSzPct val="95000"/>
              <a:buFont typeface="Calibri"/>
              <a:buAutoNum type="arabicPeriod"/>
            </a:pPr>
            <a:r>
              <a:rPr b="1" lang="en-US" sz="2600">
                <a:solidFill>
                  <a:srgbClr val="000000"/>
                </a:solidFill>
                <a:latin typeface="Constantia"/>
              </a:rPr>
              <a:t>With Universities and Research Centers  </a:t>
            </a:r>
            <a:endParaRPr/>
          </a:p>
          <a:p>
            <a:pPr lvl="2">
              <a:lnSpc>
                <a:spcPct val="100000"/>
              </a:lnSpc>
              <a:buSzPct val="70000"/>
              <a:buFont charset="2" typeface="Wingdings 2"/>
              <a:buChar char=""/>
            </a:pPr>
            <a:r>
              <a:rPr lang="en-US" sz="2100">
                <a:solidFill>
                  <a:srgbClr val="000000"/>
                </a:solidFill>
                <a:latin typeface="Constantia"/>
              </a:rPr>
              <a:t>Institutional collaboration</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Positive spillovers from vertical collaboration are greater than for horizontal collaboration (though all are positive)</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Spillovers from university and research centers stimulate the most collaboration</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The larger the R&amp;D firm the more likely it is to engage in collaboration</a:t>
            </a:r>
            <a:endParaRPr/>
          </a:p>
          <a:p>
            <a:pPr>
              <a:lnSpc>
                <a:spcPct val="100000"/>
              </a:lnSpc>
            </a:pPr>
            <a:endParaRPr/>
          </a:p>
        </p:txBody>
      </p:sp>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26">
                                            <p:txEl>
                                              <p:pRg end="18" st="0"/>
                                            </p:txEl>
                                          </p:spTgt>
                                        </p:tgtEl>
                                        <p:attrNameLst>
                                          <p:attrName>style.visibility</p:attrName>
                                        </p:attrNameLst>
                                      </p:cBhvr>
                                      <p:to>
                                        <p:strVal val="visible"/>
                                      </p:to>
                                    </p:set>
                                  </p:childTnLst>
                                </p:cTn>
                              </p:par>
                              <p:par>
                                <p:cTn fill="hold" id="53" nodeType="withEffect" presetClass="entr" presetID="1">
                                  <p:stCondLst>
                                    <p:cond delay="0"/>
                                  </p:stCondLst>
                                  <p:childTnLst>
                                    <p:set>
                                      <p:cBhvr>
                                        <p:cTn dur="1" fill="hold" id="54">
                                          <p:stCondLst>
                                            <p:cond delay="0"/>
                                          </p:stCondLst>
                                        </p:cTn>
                                        <p:tgtEl>
                                          <p:spTgt spid="126">
                                            <p:txEl>
                                              <p:pRg end="43" st="18"/>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26">
                                            <p:txEl>
                                              <p:pRg end="60" st="43"/>
                                            </p:txEl>
                                          </p:spTgt>
                                        </p:tgtEl>
                                        <p:attrNameLst>
                                          <p:attrName>style.visibility</p:attrName>
                                        </p:attrNameLst>
                                      </p:cBhvr>
                                      <p:to>
                                        <p:strVal val="visible"/>
                                      </p:to>
                                    </p:set>
                                  </p:childTnLst>
                                </p:cTn>
                              </p:par>
                              <p:par>
                                <p:cTn fill="hold" id="59" nodeType="withEffect" presetClass="entr" presetID="1">
                                  <p:stCondLst>
                                    <p:cond delay="0"/>
                                  </p:stCondLst>
                                  <p:childTnLst>
                                    <p:set>
                                      <p:cBhvr>
                                        <p:cTn dur="1" fill="hold" id="60">
                                          <p:stCondLst>
                                            <p:cond delay="0"/>
                                          </p:stCondLst>
                                        </p:cTn>
                                        <p:tgtEl>
                                          <p:spTgt spid="126">
                                            <p:txEl>
                                              <p:pRg end="83" st="60"/>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26">
                                            <p:txEl>
                                              <p:pRg end="99" st="83"/>
                                            </p:txEl>
                                          </p:spTgt>
                                        </p:tgtEl>
                                        <p:attrNameLst>
                                          <p:attrName>style.visibility</p:attrName>
                                        </p:attrNameLst>
                                      </p:cBhvr>
                                      <p:to>
                                        <p:strVal val="visible"/>
                                      </p:to>
                                    </p:set>
                                  </p:childTnLst>
                                </p:cTn>
                              </p:par>
                              <p:par>
                                <p:cTn fill="hold" id="65" nodeType="withEffect" presetClass="entr" presetID="1">
                                  <p:stCondLst>
                                    <p:cond delay="0"/>
                                  </p:stCondLst>
                                  <p:childTnLst>
                                    <p:set>
                                      <p:cBhvr>
                                        <p:cTn dur="1" fill="hold" id="66">
                                          <p:stCondLst>
                                            <p:cond delay="0"/>
                                          </p:stCondLst>
                                        </p:cTn>
                                        <p:tgtEl>
                                          <p:spTgt spid="126">
                                            <p:txEl>
                                              <p:pRg end="122" st="99"/>
                                            </p:txEl>
                                          </p:spTgt>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26">
                                            <p:txEl>
                                              <p:pRg end="163" st="122"/>
                                            </p:txEl>
                                          </p:spTgt>
                                        </p:tgtEl>
                                        <p:attrNameLst>
                                          <p:attrName>style.visibility</p:attrName>
                                        </p:attrNameLst>
                                      </p:cBhvr>
                                      <p:to>
                                        <p:strVal val="visible"/>
                                      </p:to>
                                    </p:set>
                                  </p:childTnLst>
                                </p:cTn>
                              </p:par>
                              <p:par>
                                <p:cTn fill="hold" id="71" nodeType="withEffect" presetClass="entr" presetID="1">
                                  <p:stCondLst>
                                    <p:cond delay="0"/>
                                  </p:stCondLst>
                                  <p:childTnLst>
                                    <p:set>
                                      <p:cBhvr>
                                        <p:cTn dur="1" fill="hold" id="72">
                                          <p:stCondLst>
                                            <p:cond delay="0"/>
                                          </p:stCondLst>
                                        </p:cTn>
                                        <p:tgtEl>
                                          <p:spTgt spid="126">
                                            <p:txEl>
                                              <p:pRg end="191" st="163"/>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26">
                                            <p:txEl>
                                              <p:pRg end="312" st="192"/>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26">
                                            <p:txEl>
                                              <p:pRg end="394" st="313"/>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26">
                                            <p:txEl>
                                              <p:pRg end="468" st="3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Innovation and dissemination</a:t>
            </a:r>
            <a:endParaRPr/>
          </a:p>
        </p:txBody>
      </p:sp>
      <p:sp>
        <p:nvSpPr>
          <p:cNvPr id="128"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Innovation and quick dissemination of technology are both critical to economic growth </a:t>
            </a:r>
            <a:endParaRPr/>
          </a:p>
          <a:p>
            <a:pPr>
              <a:lnSpc>
                <a:spcPct val="100000"/>
              </a:lnSpc>
            </a:pPr>
            <a:endParaRPr/>
          </a:p>
          <a:p>
            <a:pPr>
              <a:lnSpc>
                <a:spcPct val="100000"/>
              </a:lnSpc>
            </a:pPr>
            <a:r>
              <a:rPr b="1" lang="en-US" sz="2600">
                <a:solidFill>
                  <a:srgbClr val="000000"/>
                </a:solidFill>
                <a:latin typeface="Constantia"/>
              </a:rPr>
              <a:t>but…</a:t>
            </a:r>
            <a:endParaRPr/>
          </a:p>
          <a:p>
            <a:pPr>
              <a:lnSpc>
                <a:spcPct val="100000"/>
              </a:lnSpc>
            </a:pPr>
            <a:r>
              <a:rPr lang="en-US" sz="2600">
                <a:solidFill>
                  <a:srgbClr val="000000"/>
                </a:solidFill>
                <a:latin typeface="Constantia"/>
              </a:rPr>
              <a:t>	</a:t>
            </a:r>
            <a:r>
              <a:rPr lang="en-US" sz="2600">
                <a:solidFill>
                  <a:srgbClr val="000000"/>
                </a:solidFill>
                <a:latin typeface="Constantia"/>
              </a:rPr>
              <a:t>… </a:t>
            </a:r>
            <a:r>
              <a:rPr lang="en-US" sz="2600">
                <a:solidFill>
                  <a:srgbClr val="000000"/>
                </a:solidFill>
                <a:latin typeface="Constantia"/>
              </a:rPr>
              <a:t>there is an idea that there is a conflict between innovation and dissemination</a:t>
            </a:r>
            <a:endParaRPr/>
          </a:p>
          <a:p>
            <a:pPr>
              <a:lnSpc>
                <a:spcPct val="100000"/>
              </a:lnSpc>
            </a:pPr>
            <a:r>
              <a:rPr b="1" lang="en-US" sz="2600">
                <a:solidFill>
                  <a:srgbClr val="000000"/>
                </a:solidFill>
                <a:latin typeface="Constantia"/>
              </a:rPr>
              <a:t>unless…. </a:t>
            </a:r>
            <a:endParaRPr/>
          </a:p>
          <a:p>
            <a:pPr>
              <a:lnSpc>
                <a:spcPct val="100000"/>
              </a:lnSpc>
            </a:pPr>
            <a:r>
              <a:rPr lang="en-US" sz="2600">
                <a:solidFill>
                  <a:srgbClr val="000000"/>
                </a:solidFill>
                <a:latin typeface="Constantia"/>
              </a:rPr>
              <a:t>	</a:t>
            </a:r>
            <a:r>
              <a:rPr lang="en-US" sz="2600">
                <a:solidFill>
                  <a:srgbClr val="000000"/>
                </a:solidFill>
                <a:latin typeface="Constantia"/>
              </a:rPr>
              <a:t>…</a:t>
            </a:r>
            <a:r>
              <a:rPr lang="en-US" sz="2600">
                <a:solidFill>
                  <a:srgbClr val="000000"/>
                </a:solidFill>
                <a:latin typeface="Constantia"/>
              </a:rPr>
              <a:t>.there are </a:t>
            </a:r>
            <a:r>
              <a:rPr lang="en-US" sz="2600" u="sng">
                <a:solidFill>
                  <a:srgbClr val="000000"/>
                </a:solidFill>
                <a:latin typeface="Constantia"/>
              </a:rPr>
              <a:t>incentives</a:t>
            </a:r>
            <a:r>
              <a:rPr lang="en-US" sz="2600">
                <a:solidFill>
                  <a:srgbClr val="000000"/>
                </a:solidFill>
                <a:latin typeface="Constantia"/>
              </a:rPr>
              <a:t> to voluntarily disseminate proprietary technology</a:t>
            </a:r>
            <a:endParaRPr/>
          </a:p>
          <a:p>
            <a:pPr>
              <a:lnSpc>
                <a:spcPct val="100000"/>
              </a:lnSpc>
            </a:pPr>
            <a:endParaRPr/>
          </a:p>
          <a:p>
            <a:pPr>
              <a:lnSpc>
                <a:spcPct val="100000"/>
              </a:lnSpc>
            </a:pPr>
            <a:endParaRPr/>
          </a:p>
        </p:txBody>
      </p:sp>
    </p:spTree>
  </p:cSld>
  <p:timing>
    <p:tnLst>
      <p:par>
        <p:cTn dur="indefinite" id="85" nodeType="tmRoot" restart="never">
          <p:childTnLst>
            <p:seq>
              <p:cTn dur="indefinite" id="86" nodeType="mainSeq">
                <p:childTnLst>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28">
                                            <p:txEl>
                                              <p:pRg end="93" st="88"/>
                                            </p:txEl>
                                          </p:spTgt>
                                        </p:tgtEl>
                                        <p:attrNameLst>
                                          <p:attrName>style.visibility</p:attrName>
                                        </p:attrNameLst>
                                      </p:cBhvr>
                                      <p:to>
                                        <p:strVal val="visible"/>
                                      </p:to>
                                    </p:se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28">
                                            <p:txEl>
                                              <p:pRg end="175" st="93"/>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28">
                                            <p:txEl>
                                              <p:pRg end="185" st="175"/>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28">
                                            <p:txEl>
                                              <p:pRg end="259" st="1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Empirical evidence</a:t>
            </a:r>
            <a:endParaRPr/>
          </a:p>
        </p:txBody>
      </p:sp>
      <p:sp>
        <p:nvSpPr>
          <p:cNvPr id="130"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Empirical evidence over the last century:</a:t>
            </a:r>
            <a:endParaRPr/>
          </a:p>
          <a:p>
            <a:pPr>
              <a:lnSpc>
                <a:spcPct val="100000"/>
              </a:lnSpc>
              <a:buSzPct val="95000"/>
              <a:buFont charset="2" typeface="Wingdings 2"/>
              <a:buChar char=""/>
            </a:pPr>
            <a:r>
              <a:rPr lang="en-US" sz="2500">
                <a:solidFill>
                  <a:srgbClr val="000000"/>
                </a:solidFill>
                <a:latin typeface="Constantia"/>
              </a:rPr>
              <a:t>New patents have increased dramatically (from 15.3 US patents granted per million worldwide population in 1963 to 28.2 US patents/million world pop in 2009)</a:t>
            </a:r>
            <a:endParaRPr/>
          </a:p>
          <a:p>
            <a:pPr>
              <a:lnSpc>
                <a:spcPct val="100000"/>
              </a:lnSpc>
              <a:buSzPct val="95000"/>
              <a:buFont charset="2" typeface="Wingdings 2"/>
              <a:buChar char=""/>
            </a:pPr>
            <a:r>
              <a:rPr lang="en-US" sz="2500">
                <a:solidFill>
                  <a:srgbClr val="000000"/>
                </a:solidFill>
                <a:latin typeface="Constantia"/>
              </a:rPr>
              <a:t>The interval between the introduction of a new innovation and competitive entry has decreased dramatically (from 33 years in 1900 to 3 years in the 1980’s (Agarwal and Gort 2001))</a:t>
            </a:r>
            <a:endParaRPr/>
          </a:p>
          <a:p>
            <a:pPr>
              <a:lnSpc>
                <a:spcPct val="100000"/>
              </a:lnSpc>
            </a:pPr>
            <a:endParaRPr/>
          </a:p>
          <a:p>
            <a:pPr>
              <a:lnSpc>
                <a:spcPct val="100000"/>
              </a:lnSpc>
            </a:pPr>
            <a:r>
              <a:rPr b="1" lang="en-US" sz="2700">
                <a:solidFill>
                  <a:srgbClr val="000000"/>
                </a:solidFill>
                <a:latin typeface="Constantia"/>
              </a:rPr>
              <a:t>How can this be if innovation and dissemination are completely contradictory?</a:t>
            </a:r>
            <a:endParaRPr/>
          </a:p>
          <a:p>
            <a:pPr>
              <a:lnSpc>
                <a:spcPct val="100000"/>
              </a:lnSpc>
            </a:pPr>
            <a:endParaRPr/>
          </a:p>
          <a:p>
            <a:pPr>
              <a:lnSpc>
                <a:spcPct val="100000"/>
              </a:lnSpc>
            </a:pPr>
            <a:r>
              <a:rPr b="1" lang="en-US" sz="2700" u="sng">
                <a:solidFill>
                  <a:srgbClr val="000000"/>
                </a:solidFill>
                <a:latin typeface="Constantia"/>
              </a:rPr>
              <a:t>Voluntary dissemination </a:t>
            </a:r>
            <a:r>
              <a:rPr b="1" lang="en-US" sz="2700">
                <a:solidFill>
                  <a:srgbClr val="000000"/>
                </a:solidFill>
                <a:latin typeface="Constantia"/>
              </a:rPr>
              <a:t>is the most prominent way these contradictory statistics can be reconciled</a:t>
            </a:r>
            <a:endParaRPr/>
          </a:p>
          <a:p>
            <a:pPr lvl="1">
              <a:lnSpc>
                <a:spcPct val="100000"/>
              </a:lnSpc>
              <a:buSzPct val="85000"/>
              <a:buFont typeface="Calibri"/>
              <a:buAutoNum type="alphaUcPeriod"/>
            </a:pPr>
            <a:r>
              <a:rPr lang="en-US" sz="2500">
                <a:solidFill>
                  <a:srgbClr val="000000"/>
                </a:solidFill>
                <a:latin typeface="Constantia"/>
              </a:rPr>
              <a:t>Technology Licensing</a:t>
            </a:r>
            <a:endParaRPr/>
          </a:p>
          <a:p>
            <a:pPr lvl="1">
              <a:lnSpc>
                <a:spcPct val="100000"/>
              </a:lnSpc>
              <a:buSzPct val="85000"/>
              <a:buFont typeface="Calibri"/>
              <a:buAutoNum type="alphaUcPeriod"/>
            </a:pPr>
            <a:r>
              <a:rPr lang="en-US" sz="2500">
                <a:solidFill>
                  <a:srgbClr val="000000"/>
                </a:solidFill>
                <a:latin typeface="Constantia"/>
              </a:rPr>
              <a:t>Technology Sharing Consortiums</a:t>
            </a:r>
            <a:endParaRPr/>
          </a:p>
          <a:p>
            <a:pPr>
              <a:lnSpc>
                <a:spcPct val="100000"/>
              </a:lnSpc>
            </a:pPr>
            <a:r>
              <a:rPr b="1" lang="en-US" sz="2600">
                <a:solidFill>
                  <a:srgbClr val="000000"/>
                </a:solidFill>
                <a:latin typeface="Constantia"/>
              </a:rPr>
              <a:t> </a:t>
            </a:r>
            <a:endParaRPr/>
          </a:p>
          <a:p>
            <a:pPr>
              <a:lnSpc>
                <a:spcPct val="100000"/>
              </a:lnSpc>
            </a:pPr>
            <a:endParaRPr/>
          </a:p>
        </p:txBody>
      </p:sp>
    </p:spTree>
  </p:cSld>
  <p:timing>
    <p:tnLst>
      <p:par>
        <p:cTn dur="indefinite" id="103" nodeType="tmRoot" restart="never">
          <p:childTnLst>
            <p:seq>
              <p:cTn dur="indefinite" id="104" nodeType="mainSeq">
                <p:childTnLst>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130">
                                            <p:txEl>
                                              <p:pRg end="42" st="0"/>
                                            </p:txEl>
                                          </p:spTgt>
                                        </p:tgtEl>
                                        <p:attrNameLst>
                                          <p:attrName>style.visibility</p:attrName>
                                        </p:attrNameLst>
                                      </p:cBhvr>
                                      <p:to>
                                        <p:strVal val="visible"/>
                                      </p:to>
                                    </p:se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130">
                                            <p:txEl>
                                              <p:pRg end="199" st="42"/>
                                            </p:txEl>
                                          </p:spTgt>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130">
                                            <p:txEl>
                                              <p:pRg end="379" st="199"/>
                                            </p:txEl>
                                          </p:spTgt>
                                        </p:tgtEl>
                                        <p:attrNameLst>
                                          <p:attrName>style.visibility</p:attrName>
                                        </p:attrNameLst>
                                      </p:cBhvr>
                                      <p:to>
                                        <p:strVal val="visible"/>
                                      </p:to>
                                    </p:set>
                                  </p:childTnLst>
                                </p:cTn>
                              </p:par>
                            </p:childTnLst>
                          </p:cTn>
                        </p:par>
                      </p:childTnLst>
                    </p:cTn>
                  </p:par>
                  <p:par>
                    <p:cTn fill="hold" id="117">
                      <p:stCondLst>
                        <p:cond delay="indefinite"/>
                      </p:stCondLst>
                      <p:childTnLst>
                        <p:par>
                          <p:cTn fill="hold" id="118">
                            <p:stCondLst>
                              <p:cond delay="0"/>
                            </p:stCondLst>
                            <p:childTnLst>
                              <p:par>
                                <p:cTn fill="hold" id="119" nodeType="clickEffect" presetClass="entr" presetID="1">
                                  <p:stCondLst>
                                    <p:cond delay="0"/>
                                  </p:stCondLst>
                                  <p:childTnLst>
                                    <p:set>
                                      <p:cBhvr>
                                        <p:cTn dur="1" fill="hold" id="120">
                                          <p:stCondLst>
                                            <p:cond delay="0"/>
                                          </p:stCondLst>
                                        </p:cTn>
                                        <p:tgtEl>
                                          <p:spTgt spid="130">
                                            <p:txEl>
                                              <p:pRg end="458" st="380"/>
                                            </p:txEl>
                                          </p:spTgt>
                                        </p:tgtEl>
                                        <p:attrNameLst>
                                          <p:attrName>style.visibility</p:attrName>
                                        </p:attrNameLst>
                                      </p:cBhvr>
                                      <p:to>
                                        <p:strVal val="visible"/>
                                      </p:to>
                                    </p:set>
                                  </p:childTnLst>
                                </p:cTn>
                              </p:par>
                            </p:childTnLst>
                          </p:cTn>
                        </p:par>
                      </p:childTnLst>
                    </p:cTn>
                  </p:par>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130">
                                            <p:txEl>
                                              <p:pRg end="558" st="459"/>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130">
                                            <p:txEl>
                                              <p:pRg end="579" st="558"/>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30">
                                            <p:txEl>
                                              <p:pRg end="610" st="5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Incentives for voluntary dissemination</a:t>
            </a:r>
            <a:endParaRPr/>
          </a:p>
        </p:txBody>
      </p:sp>
      <p:sp>
        <p:nvSpPr>
          <p:cNvPr id="132" name="TextShape 2"/>
          <p:cNvSpPr txBox="1"/>
          <p:nvPr/>
        </p:nvSpPr>
        <p:spPr>
          <a:xfrm>
            <a:off x="457200" y="1447920"/>
            <a:ext cx="8229240" cy="4876560"/>
          </a:xfrm>
          <a:prstGeom prst="rect">
            <a:avLst/>
          </a:prstGeom>
        </p:spPr>
        <p:txBody>
          <a:bodyPr bIns="45000" lIns="90000" rIns="90000" tIns="45000"/>
          <a:p>
            <a:pPr>
              <a:lnSpc>
                <a:spcPct val="100000"/>
              </a:lnSpc>
            </a:pPr>
            <a:r>
              <a:rPr b="1" lang="en-US" sz="2800">
                <a:solidFill>
                  <a:srgbClr val="000000"/>
                </a:solidFill>
                <a:latin typeface="Constantia"/>
              </a:rPr>
              <a:t>Technology license markets</a:t>
            </a:r>
            <a:r>
              <a:rPr lang="en-US" sz="2800">
                <a:solidFill>
                  <a:srgbClr val="000000"/>
                </a:solidFill>
                <a:latin typeface="Constantia"/>
              </a:rPr>
              <a:t>:</a:t>
            </a:r>
            <a:endParaRPr/>
          </a:p>
          <a:p>
            <a:pPr lvl="1">
              <a:lnSpc>
                <a:spcPct val="100000"/>
              </a:lnSpc>
              <a:buSzPct val="85000"/>
              <a:buFont typeface="Calibri"/>
              <a:buAutoNum type="arabicPeriod"/>
            </a:pPr>
            <a:r>
              <a:rPr lang="en-US" sz="2400">
                <a:solidFill>
                  <a:srgbClr val="000000"/>
                </a:solidFill>
                <a:latin typeface="Constantia"/>
              </a:rPr>
              <a:t>Proprietary technology/patent rights are just another input to production</a:t>
            </a:r>
            <a:endParaRPr/>
          </a:p>
          <a:p>
            <a:pPr lvl="2">
              <a:lnSpc>
                <a:spcPct val="100000"/>
              </a:lnSpc>
              <a:buSzPct val="70000"/>
              <a:buFont charset="2" typeface="Wingdings 2"/>
              <a:buChar char=""/>
            </a:pPr>
            <a:r>
              <a:rPr lang="en-US" sz="2100">
                <a:solidFill>
                  <a:srgbClr val="000000"/>
                </a:solidFill>
                <a:latin typeface="Constantia"/>
              </a:rPr>
              <a:t>Though a patent is a </a:t>
            </a:r>
            <a:r>
              <a:rPr lang="en-US" sz="2100" u="sng">
                <a:solidFill>
                  <a:srgbClr val="000000"/>
                </a:solidFill>
                <a:latin typeface="Constantia"/>
              </a:rPr>
              <a:t>bottleneck input</a:t>
            </a:r>
            <a:r>
              <a:rPr lang="en-US" sz="2100">
                <a:solidFill>
                  <a:srgbClr val="000000"/>
                </a:solidFill>
                <a:latin typeface="Constantia"/>
              </a:rPr>
              <a:t> (an especially scarce input that is indispensable to moving the production process forward) that can only be used by other firms during the patent protection period through the purchase of a technology license (assuming rule of law)</a:t>
            </a:r>
            <a:endParaRPr/>
          </a:p>
          <a:p>
            <a:pPr lvl="1">
              <a:lnSpc>
                <a:spcPct val="100000"/>
              </a:lnSpc>
              <a:buSzPct val="85000"/>
              <a:buFont typeface="Calibri"/>
              <a:buAutoNum type="arabicPeriod"/>
            </a:pPr>
            <a:r>
              <a:rPr lang="en-US" sz="2400">
                <a:solidFill>
                  <a:srgbClr val="000000"/>
                </a:solidFill>
                <a:latin typeface="Constantia"/>
              </a:rPr>
              <a:t>Like other inputs a firm can choose to:</a:t>
            </a:r>
            <a:endParaRPr/>
          </a:p>
          <a:p>
            <a:pPr lvl="3">
              <a:lnSpc>
                <a:spcPct val="100000"/>
              </a:lnSpc>
              <a:buSzPct val="65000"/>
              <a:buFont typeface="Calibri"/>
              <a:buAutoNum type="arabicPeriod"/>
            </a:pPr>
            <a:r>
              <a:rPr lang="en-US" sz="2000">
                <a:solidFill>
                  <a:srgbClr val="000000"/>
                </a:solidFill>
                <a:latin typeface="Constantia"/>
              </a:rPr>
              <a:t>Use the input</a:t>
            </a:r>
            <a:endParaRPr/>
          </a:p>
          <a:p>
            <a:pPr lvl="3">
              <a:lnSpc>
                <a:spcPct val="100000"/>
              </a:lnSpc>
              <a:buSzPct val="65000"/>
              <a:buFont typeface="Calibri"/>
              <a:buAutoNum type="arabicPeriod"/>
            </a:pPr>
            <a:r>
              <a:rPr lang="en-US" sz="2000">
                <a:solidFill>
                  <a:srgbClr val="000000"/>
                </a:solidFill>
                <a:latin typeface="Constantia"/>
              </a:rPr>
              <a:t>Rent the input</a:t>
            </a:r>
            <a:endParaRPr/>
          </a:p>
          <a:p>
            <a:pPr lvl="3">
              <a:lnSpc>
                <a:spcPct val="100000"/>
              </a:lnSpc>
              <a:buSzPct val="65000"/>
              <a:buFont typeface="Calibri"/>
              <a:buAutoNum type="arabicPeriod"/>
            </a:pPr>
            <a:r>
              <a:rPr lang="en-US" sz="2000">
                <a:solidFill>
                  <a:srgbClr val="000000"/>
                </a:solidFill>
                <a:latin typeface="Constantia"/>
              </a:rPr>
              <a:t>Do both</a:t>
            </a:r>
            <a:endParaRPr/>
          </a:p>
          <a:p>
            <a:endParaRPr/>
          </a:p>
          <a:p>
            <a:pPr lvl="2">
              <a:lnSpc>
                <a:spcPct val="100000"/>
              </a:lnSpc>
              <a:buSzPct val="70000"/>
              <a:buFont charset="2" typeface="Wingdings 2"/>
              <a:buChar char=""/>
            </a:pPr>
            <a:r>
              <a:rPr lang="en-US" sz="2100" u="sng">
                <a:solidFill>
                  <a:srgbClr val="000000"/>
                </a:solidFill>
                <a:latin typeface="Constantia"/>
              </a:rPr>
              <a:t>Firms will choose the </a:t>
            </a:r>
            <a:r>
              <a:rPr b="1" lang="en-US" sz="2100" u="sng">
                <a:solidFill>
                  <a:srgbClr val="000000"/>
                </a:solidFill>
                <a:latin typeface="Constantia"/>
              </a:rPr>
              <a:t>most profitable </a:t>
            </a:r>
            <a:r>
              <a:rPr lang="en-US" sz="2100" u="sng">
                <a:solidFill>
                  <a:srgbClr val="000000"/>
                </a:solidFill>
                <a:latin typeface="Constantia"/>
              </a:rPr>
              <a:t>option</a:t>
            </a:r>
            <a:endParaRPr/>
          </a:p>
          <a:p>
            <a:pPr>
              <a:lnSpc>
                <a:spcPct val="100000"/>
              </a:lnSpc>
            </a:pPr>
            <a:endParaRPr/>
          </a:p>
        </p:txBody>
      </p:sp>
    </p:spTree>
  </p:cSld>
  <p:timing>
    <p:tnLst>
      <p:par>
        <p:cTn dur="indefinite" id="133" nodeType="tmRoot" restart="never">
          <p:childTnLst>
            <p:seq>
              <p:cTn dur="indefinite" id="134" nodeType="mainSeq">
                <p:childTnLst>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132">
                                            <p:txEl>
                                              <p:pRg end="102" st="28"/>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132">
                                            <p:txEl>
                                              <p:pRg end="373" st="102"/>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132">
                                            <p:txEl>
                                              <p:pRg end="413" st="373"/>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132">
                                            <p:txEl>
                                              <p:pRg end="427" st="413"/>
                                            </p:txEl>
                                          </p:spTgt>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32">
                                            <p:txEl>
                                              <p:pRg end="442" st="427"/>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132">
                                            <p:txEl>
                                              <p:pRg end="450" st="442"/>
                                            </p:txEl>
                                          </p:spTgt>
                                        </p:tgtEl>
                                        <p:attrNameLst>
                                          <p:attrName>style.visibility</p:attrName>
                                        </p:attrNameLst>
                                      </p:cBhvr>
                                      <p:to>
                                        <p:strVal val="visible"/>
                                      </p:to>
                                    </p:set>
                                  </p:childTnLst>
                                </p:cTn>
                              </p:par>
                            </p:childTnLst>
                          </p:cTn>
                        </p:par>
                      </p:childTnLst>
                    </p:cTn>
                  </p:par>
                  <p:par>
                    <p:cTn fill="hold" id="159">
                      <p:stCondLst>
                        <p:cond delay="indefinite"/>
                      </p:stCondLst>
                      <p:childTnLst>
                        <p:par>
                          <p:cTn fill="hold" id="160">
                            <p:stCondLst>
                              <p:cond delay="0"/>
                            </p:stCondLst>
                            <p:childTnLst>
                              <p:par>
                                <p:cTn fill="hold" id="161" nodeType="clickEffect" presetClass="entr" presetID="1">
                                  <p:stCondLst>
                                    <p:cond delay="0"/>
                                  </p:stCondLst>
                                  <p:childTnLst>
                                    <p:set>
                                      <p:cBhvr>
                                        <p:cTn dur="1" fill="hold" id="162">
                                          <p:stCondLst>
                                            <p:cond delay="0"/>
                                          </p:stCondLst>
                                        </p:cTn>
                                        <p:tgtEl>
                                          <p:spTgt spid="132">
                                            <p:txEl>
                                              <p:pRg end="496" st="45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591120"/>
          </a:xfrm>
          <a:prstGeom prst="rect">
            <a:avLst/>
          </a:prstGeom>
        </p:spPr>
        <p:txBody>
          <a:bodyPr anchor="b" bIns="0" lIns="0" rIns="0" tIns="45000"/>
          <a:p>
            <a:pPr>
              <a:lnSpc>
                <a:spcPct val="100000"/>
              </a:lnSpc>
            </a:pPr>
            <a:r>
              <a:rPr lang="en-US" sz="4400">
                <a:solidFill>
                  <a:srgbClr val="04617b"/>
                </a:solidFill>
                <a:latin typeface="Calibri"/>
              </a:rPr>
              <a:t>Technology licensing</a:t>
            </a:r>
            <a:endParaRPr/>
          </a:p>
        </p:txBody>
      </p:sp>
      <p:sp>
        <p:nvSpPr>
          <p:cNvPr id="134" name="TextShape 2"/>
          <p:cNvSpPr txBox="1"/>
          <p:nvPr/>
        </p:nvSpPr>
        <p:spPr>
          <a:xfrm>
            <a:off x="457200" y="1371600"/>
            <a:ext cx="8229240" cy="4952520"/>
          </a:xfrm>
          <a:prstGeom prst="rect">
            <a:avLst/>
          </a:prstGeom>
        </p:spPr>
        <p:txBody>
          <a:bodyPr bIns="45000" lIns="90000" rIns="90000" tIns="45000"/>
          <a:p>
            <a:pPr>
              <a:lnSpc>
                <a:spcPct val="100000"/>
              </a:lnSpc>
            </a:pPr>
            <a:r>
              <a:rPr b="1" lang="en-US" sz="2800">
                <a:solidFill>
                  <a:srgbClr val="000000"/>
                </a:solidFill>
                <a:latin typeface="Constantia"/>
              </a:rPr>
              <a:t>Can firms actually make more profits by selling the rights to the technology?</a:t>
            </a:r>
            <a:endParaRPr/>
          </a:p>
          <a:p>
            <a:pPr lvl="2">
              <a:lnSpc>
                <a:spcPct val="100000"/>
              </a:lnSpc>
              <a:buSzPct val="70000"/>
              <a:buFont charset="2" typeface="Wingdings 2"/>
              <a:buChar char=""/>
            </a:pPr>
            <a:r>
              <a:rPr lang="en-US" sz="2400">
                <a:solidFill>
                  <a:srgbClr val="000000"/>
                </a:solidFill>
                <a:latin typeface="Constantia"/>
              </a:rPr>
              <a:t>If the buyers of the technology license are more efficient users of the technology they often are willing to pay more for the license than the selling firm can hope to earn in profits if they use the technology themselves</a:t>
            </a:r>
            <a:endParaRPr/>
          </a:p>
          <a:p>
            <a:pPr>
              <a:lnSpc>
                <a:spcPct val="100000"/>
              </a:lnSpc>
            </a:pPr>
            <a:endParaRPr/>
          </a:p>
          <a:p>
            <a:pPr>
              <a:lnSpc>
                <a:spcPct val="100000"/>
              </a:lnSpc>
            </a:pPr>
            <a:r>
              <a:rPr b="1" lang="en-US" sz="2200" u="sng">
                <a:solidFill>
                  <a:srgbClr val="000000"/>
                </a:solidFill>
                <a:latin typeface="Constantia"/>
              </a:rPr>
              <a:t>Example: </a:t>
            </a:r>
            <a:r>
              <a:rPr lang="en-US" sz="2200">
                <a:solidFill>
                  <a:srgbClr val="000000"/>
                </a:solidFill>
                <a:latin typeface="Constantia"/>
              </a:rPr>
              <a:t>Think of a small film production company that made a good movie, they need the larger production companies to market the film and will sell the rights to the larger companies</a:t>
            </a:r>
            <a:endParaRPr/>
          </a:p>
          <a:p>
            <a:pPr>
              <a:lnSpc>
                <a:spcPct val="100000"/>
              </a:lnSpc>
            </a:pPr>
            <a:endParaRPr/>
          </a:p>
          <a:p>
            <a:pPr>
              <a:lnSpc>
                <a:spcPct val="100000"/>
              </a:lnSpc>
            </a:pPr>
            <a:endParaRPr/>
          </a:p>
          <a:p>
            <a:pPr>
              <a:lnSpc>
                <a:spcPct val="100000"/>
              </a:lnSpc>
            </a:pPr>
            <a:endParaRPr/>
          </a:p>
        </p:txBody>
      </p:sp>
    </p:spTree>
  </p:cSld>
  <p:timing>
    <p:tnLst>
      <p:par>
        <p:cTn dur="indefinite" id="163" nodeType="tmRoot" restart="never">
          <p:childTnLst>
            <p:seq>
              <p:cTn dur="indefinite" id="164" nodeType="mainSeq">
                <p:childTnLst>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134">
                                            <p:txEl>
                                              <p:pRg end="78" st="0"/>
                                            </p:txEl>
                                          </p:spTgt>
                                        </p:tgtEl>
                                        <p:attrNameLst>
                                          <p:attrName>style.visibility</p:attrName>
                                        </p:attrNameLst>
                                      </p:cBhvr>
                                      <p:to>
                                        <p:strVal val="visible"/>
                                      </p:to>
                                    </p:set>
                                  </p:childTnLst>
                                </p:cTn>
                              </p:par>
                            </p:childTnLst>
                          </p:cTn>
                        </p:par>
                      </p:childTnLst>
                    </p:cTn>
                  </p:par>
                  <p:par>
                    <p:cTn fill="hold" id="169">
                      <p:stCondLst>
                        <p:cond delay="indefinite"/>
                      </p:stCondLst>
                      <p:childTnLst>
                        <p:par>
                          <p:cTn fill="hold" id="170">
                            <p:stCondLst>
                              <p:cond delay="0"/>
                            </p:stCondLst>
                            <p:childTnLst>
                              <p:par>
                                <p:cTn fill="hold" id="171" nodeType="clickEffect" presetClass="entr" presetID="1">
                                  <p:stCondLst>
                                    <p:cond delay="0"/>
                                  </p:stCondLst>
                                  <p:childTnLst>
                                    <p:set>
                                      <p:cBhvr>
                                        <p:cTn dur="1" fill="hold" id="172">
                                          <p:stCondLst>
                                            <p:cond delay="0"/>
                                          </p:stCondLst>
                                        </p:cTn>
                                        <p:tgtEl>
                                          <p:spTgt spid="134">
                                            <p:txEl>
                                              <p:pRg end="300" st="78"/>
                                            </p:txEl>
                                          </p:spTgt>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134">
                                            <p:txEl>
                                              <p:pRg end="485" st="3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704160"/>
            <a:ext cx="8229240" cy="819720"/>
          </a:xfrm>
          <a:prstGeom prst="rect">
            <a:avLst/>
          </a:prstGeom>
        </p:spPr>
        <p:txBody>
          <a:bodyPr anchor="b" bIns="0" lIns="0" rIns="0" tIns="45000"/>
          <a:p>
            <a:pPr>
              <a:lnSpc>
                <a:spcPct val="100000"/>
              </a:lnSpc>
            </a:pPr>
            <a:r>
              <a:rPr lang="en-US" sz="4400">
                <a:solidFill>
                  <a:srgbClr val="04617b"/>
                </a:solidFill>
                <a:latin typeface="Calibri"/>
              </a:rPr>
              <a:t>Technology licensing</a:t>
            </a:r>
            <a:endParaRPr/>
          </a:p>
        </p:txBody>
      </p:sp>
      <p:sp>
        <p:nvSpPr>
          <p:cNvPr id="136" name="TextShape 2"/>
          <p:cNvSpPr txBox="1"/>
          <p:nvPr/>
        </p:nvSpPr>
        <p:spPr>
          <a:xfrm>
            <a:off x="457200" y="1676520"/>
            <a:ext cx="8229240" cy="4647960"/>
          </a:xfrm>
          <a:prstGeom prst="rect">
            <a:avLst/>
          </a:prstGeom>
        </p:spPr>
        <p:txBody>
          <a:bodyPr bIns="45000" lIns="90000" rIns="90000" tIns="45000"/>
          <a:p>
            <a:pPr>
              <a:lnSpc>
                <a:spcPct val="100000"/>
              </a:lnSpc>
            </a:pPr>
            <a:r>
              <a:rPr b="1" lang="en-US" sz="2600">
                <a:solidFill>
                  <a:srgbClr val="000000"/>
                </a:solidFill>
                <a:latin typeface="Constantia"/>
              </a:rPr>
              <a:t>Licensing of technology is more likely in the case of small firms that don’t have the supply chain, capital raising, and marketing capabilities of larger firms</a:t>
            </a:r>
            <a:endParaRPr/>
          </a:p>
          <a:p>
            <a:pPr>
              <a:lnSpc>
                <a:spcPct val="100000"/>
              </a:lnSpc>
            </a:pPr>
            <a:endParaRPr/>
          </a:p>
          <a:p>
            <a:pPr>
              <a:lnSpc>
                <a:spcPct val="100000"/>
              </a:lnSpc>
            </a:pPr>
            <a:endParaRPr/>
          </a:p>
          <a:p>
            <a:pPr>
              <a:lnSpc>
                <a:spcPct val="100000"/>
              </a:lnSpc>
            </a:pPr>
            <a:endParaRPr/>
          </a:p>
        </p:txBody>
      </p:sp>
      <p:pic>
        <p:nvPicPr>
          <p:cNvPr descr="" id="137" name="Picture 3"/>
          <p:cNvPicPr/>
          <p:nvPr/>
        </p:nvPicPr>
        <p:blipFill>
          <a:blip r:embed="rId1"/>
          <a:stretch>
            <a:fillRect/>
          </a:stretch>
        </p:blipFill>
        <p:spPr>
          <a:xfrm>
            <a:off x="1981080" y="3200400"/>
            <a:ext cx="4762080" cy="340236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