
<file path=[Content_Types].xml><?xml version="1.0" encoding="utf-8"?>
<Types xmlns="http://schemas.openxmlformats.org/package/2006/content-types">
  <Override PartName="/_rels/.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6.jpeg" ContentType="image/jpeg"/>
  <Override PartName="/ppt/media/image5.jpeg" ContentType="image/jpeg"/>
  <Override PartName="/ppt/media/image4.jpeg" ContentType="image/jpeg"/>
  <Override PartName="/ppt/media/image3.png" ContentType="image/png"/>
  <Override PartName="/ppt/media/image2.jpeg" ContentType="image/jpeg"/>
  <Override PartName="/ppt/media/image1.jpeg" ContentType="image/jpeg"/>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1"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32"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4"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3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36"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37"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40"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1"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3"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5"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56"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1"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62"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6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66"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9"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70"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2"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73"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5"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7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77"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78"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81"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8"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0"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2"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93"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98"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99"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1"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02"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03"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5"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0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07"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9"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110"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3"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14"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115"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8"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5"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0"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21"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3"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24"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5"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9"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1"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2"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3"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4" name="PlaceHolder 5"/>
          <p:cNvSpPr>
            <a:spLocks noGrp="1"/>
          </p:cNvSpPr>
          <p:nvPr>
            <p:ph type="title"/>
          </p:nvPr>
        </p:nvSpPr>
        <p:spPr>
          <a:xfrm>
            <a:off x="533520" y="1371600"/>
            <a:ext cx="7851240" cy="1828440"/>
          </a:xfrm>
          <a:prstGeom prst="rect">
            <a:avLst/>
          </a:prstGeom>
        </p:spPr>
        <p:txBody>
          <a:bodyPr anchor="b" bIns="0" lIns="0" rIns="18360" tIns="0"/>
          <a:p>
            <a:pPr algn="r">
              <a:lnSpc>
                <a:spcPct val="100000"/>
              </a:lnSpc>
            </a:pPr>
            <a:r>
              <a:rPr b="1" lang="en-US" sz="5600">
                <a:solidFill>
                  <a:srgbClr val="50e0ea"/>
                </a:solidFill>
                <a:latin typeface="Calibri"/>
              </a:rPr>
              <a:t>Click to edit the title text formatClick to edit Master title style</a:t>
            </a:r>
            <a:endParaRPr/>
          </a:p>
        </p:txBody>
      </p:sp>
      <p:sp>
        <p:nvSpPr>
          <p:cNvPr id="5" name="PlaceHolder 6"/>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3/4/13</a:t>
            </a:r>
            <a:endParaRPr/>
          </a:p>
        </p:txBody>
      </p:sp>
      <p:sp>
        <p:nvSpPr>
          <p:cNvPr id="6" name="PlaceHolder 7"/>
          <p:cNvSpPr>
            <a:spLocks noGrp="1"/>
          </p:cNvSpPr>
          <p:nvPr>
            <p:ph type="ftr"/>
          </p:nvPr>
        </p:nvSpPr>
        <p:spPr>
          <a:xfrm>
            <a:off x="0" y="0"/>
            <a:ext cx="-11796840" cy="-11796840"/>
          </a:xfrm>
          <a:prstGeom prst="rect">
            <a:avLst/>
          </a:prstGeom>
        </p:spPr>
        <p:txBody>
          <a:bodyPr bIns="45000" lIns="90000" rIns="90000" tIns="45000"/>
          <a:p>
            <a:endParaRPr/>
          </a:p>
        </p:txBody>
      </p:sp>
      <p:sp>
        <p:nvSpPr>
          <p:cNvPr id="7" name="PlaceHolder 8"/>
          <p:cNvSpPr>
            <a:spLocks noGrp="1"/>
          </p:cNvSpPr>
          <p:nvPr>
            <p:ph type="sldNum"/>
          </p:nvPr>
        </p:nvSpPr>
        <p:spPr>
          <a:xfrm>
            <a:off x="0" y="0"/>
            <a:ext cx="-11796840" cy="-11796840"/>
          </a:xfrm>
          <a:prstGeom prst="rect">
            <a:avLst/>
          </a:prstGeom>
        </p:spPr>
        <p:txBody>
          <a:bodyPr bIns="45000" lIns="90000" rIns="90000" tIns="45000"/>
          <a:p>
            <a:pPr>
              <a:lnSpc>
                <a:spcPct val="100000"/>
              </a:lnSpc>
            </a:pPr>
            <a:fld id="{CEC176BA-FEDD-4A39-8A0F-FA8D32A8329D}" type="slidenum">
              <a:rPr lang="en-US">
                <a:solidFill>
                  <a:srgbClr val="000000"/>
                </a:solidFill>
                <a:latin typeface="Constantia"/>
              </a:rPr>
              <a:t>&lt;number&gt;</a:t>
            </a:fld>
            <a:endParaRPr/>
          </a:p>
        </p:txBody>
      </p:sp>
      <p:sp>
        <p:nvSpPr>
          <p:cNvPr id="8" name="PlaceHolder 9"/>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1"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42"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43"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44"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45" name="PlaceHolder 5"/>
          <p:cNvSpPr>
            <a:spLocks noGrp="1"/>
          </p:cNvSpPr>
          <p:nvPr>
            <p:ph type="title"/>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Click to edit the title text formatClick to edit Master title style</a:t>
            </a:r>
            <a:endParaRPr/>
          </a:p>
        </p:txBody>
      </p:sp>
      <p:sp>
        <p:nvSpPr>
          <p:cNvPr id="46" name="PlaceHolder 6"/>
          <p:cNvSpPr>
            <a:spLocks noGrp="1"/>
          </p:cNvSpPr>
          <p:nvPr>
            <p:ph type="body"/>
          </p:nvPr>
        </p:nvSpPr>
        <p:spPr>
          <a:xfrm>
            <a:off x="457200" y="1935360"/>
            <a:ext cx="8229240" cy="4388760"/>
          </a:xfrm>
          <a:prstGeom prst="rect">
            <a:avLst/>
          </a:prstGeom>
        </p:spPr>
        <p:txBody>
          <a:bodyPr bIns="45000" lIns="90000" rIns="90000" tIns="45000"/>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charset="2" typeface="Wingdings 2"/>
              <a:buChar char=""/>
            </a:pPr>
            <a:r>
              <a:rPr lang="en-US" sz="2600">
                <a:solidFill>
                  <a:srgbClr val="000000"/>
                </a:solidFill>
                <a:latin typeface="Constantia"/>
              </a:rPr>
              <a:t>Seventh Outline LevelClick to edit Master text styles</a:t>
            </a:r>
            <a:endParaRPr/>
          </a:p>
          <a:p>
            <a:pPr lvl="1">
              <a:lnSpc>
                <a:spcPct val="100000"/>
              </a:lnSpc>
              <a:buSzPct val="85000"/>
              <a:buFont charset="2" typeface="Wingdings 2"/>
              <a:buChar char=""/>
            </a:pPr>
            <a:r>
              <a:rPr lang="en-US" sz="2400">
                <a:solidFill>
                  <a:srgbClr val="000000"/>
                </a:solidFill>
                <a:latin typeface="Constantia"/>
              </a:rPr>
              <a:t>Second level</a:t>
            </a:r>
            <a:endParaRPr/>
          </a:p>
          <a:p>
            <a:pPr lvl="2">
              <a:lnSpc>
                <a:spcPct val="100000"/>
              </a:lnSpc>
              <a:buSzPct val="70000"/>
              <a:buFont charset="2" typeface="Wingdings 2"/>
              <a:buChar char=""/>
            </a:pPr>
            <a:r>
              <a:rPr lang="en-US" sz="2100">
                <a:solidFill>
                  <a:srgbClr val="000000"/>
                </a:solidFill>
                <a:latin typeface="Constantia"/>
              </a:rPr>
              <a:t>Third level</a:t>
            </a:r>
            <a:endParaRPr/>
          </a:p>
          <a:p>
            <a:pPr lvl="3">
              <a:lnSpc>
                <a:spcPct val="100000"/>
              </a:lnSpc>
              <a:buSzPct val="65000"/>
              <a:buFont charset="2" typeface="Wingdings 2"/>
              <a:buChar char=""/>
            </a:pPr>
            <a:r>
              <a:rPr lang="en-US" sz="2000">
                <a:solidFill>
                  <a:srgbClr val="000000"/>
                </a:solidFill>
                <a:latin typeface="Constantia"/>
              </a:rPr>
              <a:t>Fourth level</a:t>
            </a:r>
            <a:endParaRPr/>
          </a:p>
          <a:p>
            <a:pPr lvl="4">
              <a:lnSpc>
                <a:spcPct val="100000"/>
              </a:lnSpc>
              <a:buSzPct val="65000"/>
              <a:buFont charset="2" typeface="Wingdings 2"/>
              <a:buChar char=""/>
            </a:pPr>
            <a:r>
              <a:rPr lang="en-US" sz="2000">
                <a:solidFill>
                  <a:srgbClr val="000000"/>
                </a:solidFill>
                <a:latin typeface="Constantia"/>
              </a:rPr>
              <a:t>Fifth level</a:t>
            </a:r>
            <a:endParaRPr/>
          </a:p>
        </p:txBody>
      </p:sp>
      <p:sp>
        <p:nvSpPr>
          <p:cNvPr id="47" name="PlaceHolder 7"/>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3/4/13</a:t>
            </a:r>
            <a:endParaRPr/>
          </a:p>
        </p:txBody>
      </p:sp>
      <p:sp>
        <p:nvSpPr>
          <p:cNvPr id="48" name="PlaceHolder 8"/>
          <p:cNvSpPr>
            <a:spLocks noGrp="1"/>
          </p:cNvSpPr>
          <p:nvPr>
            <p:ph type="ftr"/>
          </p:nvPr>
        </p:nvSpPr>
        <p:spPr>
          <a:xfrm>
            <a:off x="0" y="0"/>
            <a:ext cx="-11796840" cy="-11796840"/>
          </a:xfrm>
          <a:prstGeom prst="rect">
            <a:avLst/>
          </a:prstGeom>
        </p:spPr>
        <p:txBody>
          <a:bodyPr bIns="45000" lIns="90000" rIns="90000" tIns="45000"/>
          <a:p>
            <a:endParaRPr/>
          </a:p>
        </p:txBody>
      </p:sp>
      <p:sp>
        <p:nvSpPr>
          <p:cNvPr id="49" name="PlaceHolder 9"/>
          <p:cNvSpPr>
            <a:spLocks noGrp="1"/>
          </p:cNvSpPr>
          <p:nvPr>
            <p:ph type="sldNum"/>
          </p:nvPr>
        </p:nvSpPr>
        <p:spPr>
          <a:xfrm>
            <a:off x="0" y="0"/>
            <a:ext cx="-11796840" cy="-11796840"/>
          </a:xfrm>
          <a:prstGeom prst="rect">
            <a:avLst/>
          </a:prstGeom>
        </p:spPr>
        <p:txBody>
          <a:bodyPr bIns="45000" lIns="90000" rIns="90000" tIns="45000"/>
          <a:p>
            <a:pPr>
              <a:lnSpc>
                <a:spcPct val="100000"/>
              </a:lnSpc>
            </a:pPr>
            <a:fld id="{EC816713-9767-45A0-8597-CFEE2B79864A}" type="slidenum">
              <a:rPr lang="en-US">
                <a:solidFill>
                  <a:srgbClr val="000000"/>
                </a:solidFill>
                <a:latin typeface="Constantia"/>
              </a:rPr>
              <a:t>&lt;number&gt;</a:t>
            </a:fld>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240"/>
            <a:ext cx="8229240" cy="1144800"/>
          </a:xfrm>
          <a:prstGeom prst="rect">
            <a:avLst/>
          </a:prstGeom>
        </p:spPr>
        <p:txBody>
          <a:bodyPr anchor="ctr" bIns="0" lIns="0" rIns="0" tIns="0" wrap="none"/>
          <a:p>
            <a:pPr algn="ctr"/>
            <a:r>
              <a:rPr lang="en-US"/>
              <a:t>Click to edit the title text format</a:t>
            </a:r>
            <a:endParaRPr/>
          </a:p>
        </p:txBody>
      </p:sp>
      <p:sp>
        <p:nvSpPr>
          <p:cNvPr id="83" name="PlaceHolder 2"/>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
        <p:nvSpPr>
          <p:cNvPr id="84" name="PlaceHolder 3"/>
          <p:cNvSpPr>
            <a:spLocks noGrp="1"/>
          </p:cNvSpPr>
          <p:nvPr>
            <p:ph type="dt"/>
          </p:nvPr>
        </p:nvSpPr>
        <p:spPr>
          <a:xfrm>
            <a:off x="457200" y="6247440"/>
            <a:ext cx="2130120" cy="473040"/>
          </a:xfrm>
          <a:prstGeom prst="rect">
            <a:avLst/>
          </a:prstGeom>
        </p:spPr>
        <p:txBody>
          <a:bodyPr bIns="0" lIns="0" rIns="0" tIns="0" wrap="none"/>
          <a:p>
            <a:r>
              <a:rPr lang="en-US"/>
              <a:t>&lt;date/time&gt;</a:t>
            </a:r>
            <a:endParaRPr/>
          </a:p>
        </p:txBody>
      </p:sp>
      <p:sp>
        <p:nvSpPr>
          <p:cNvPr id="85" name="PlaceHolder 4"/>
          <p:cNvSpPr>
            <a:spLocks noGrp="1"/>
          </p:cNvSpPr>
          <p:nvPr>
            <p:ph type="ftr"/>
          </p:nvPr>
        </p:nvSpPr>
        <p:spPr>
          <a:xfrm>
            <a:off x="3126960" y="6247440"/>
            <a:ext cx="2898360" cy="473040"/>
          </a:xfrm>
          <a:prstGeom prst="rect">
            <a:avLst/>
          </a:prstGeom>
        </p:spPr>
        <p:txBody>
          <a:bodyPr bIns="0" lIns="0" rIns="0" tIns="0" wrap="none"/>
          <a:p>
            <a:pPr algn="ctr"/>
            <a:r>
              <a:rPr lang="en-US"/>
              <a:t>&lt;footer&gt;</a:t>
            </a:r>
            <a:endParaRPr/>
          </a:p>
        </p:txBody>
      </p:sp>
      <p:sp>
        <p:nvSpPr>
          <p:cNvPr id="86" name="PlaceHolder 5"/>
          <p:cNvSpPr>
            <a:spLocks noGrp="1"/>
          </p:cNvSpPr>
          <p:nvPr>
            <p:ph type="sldNum"/>
          </p:nvPr>
        </p:nvSpPr>
        <p:spPr>
          <a:xfrm>
            <a:off x="6555960" y="6247440"/>
            <a:ext cx="2130120" cy="473040"/>
          </a:xfrm>
          <a:prstGeom prst="rect">
            <a:avLst/>
          </a:prstGeom>
        </p:spPr>
        <p:txBody>
          <a:bodyPr bIns="0" lIns="0" rIns="0" tIns="0" wrap="none"/>
          <a:p>
            <a:pPr algn="r"/>
            <a:fld id="{62448A00-A7FE-492B-A651-568DA6CC8BD5}"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533520" y="1371600"/>
            <a:ext cx="7851240" cy="1828440"/>
          </a:xfrm>
          <a:prstGeom prst="rect">
            <a:avLst/>
          </a:prstGeom>
        </p:spPr>
        <p:txBody>
          <a:bodyPr anchor="b" bIns="0" lIns="0" rIns="18360" tIns="0"/>
          <a:p>
            <a:pPr algn="r">
              <a:lnSpc>
                <a:spcPct val="100000"/>
              </a:lnSpc>
            </a:pPr>
            <a:r>
              <a:rPr b="1" lang="en-US" sz="3200">
                <a:solidFill>
                  <a:srgbClr val="50e0ea"/>
                </a:solidFill>
                <a:latin typeface="Calibri"/>
              </a:rPr>
              <a:t>EBGN 320 – Economics and Technology</a:t>
            </a:r>
            <a:endParaRPr/>
          </a:p>
        </p:txBody>
      </p:sp>
      <p:sp>
        <p:nvSpPr>
          <p:cNvPr id="120" name="TextShape 2"/>
          <p:cNvSpPr txBox="1"/>
          <p:nvPr/>
        </p:nvSpPr>
        <p:spPr>
          <a:xfrm>
            <a:off x="533520" y="3228480"/>
            <a:ext cx="7854480" cy="1752120"/>
          </a:xfrm>
          <a:prstGeom prst="rect">
            <a:avLst/>
          </a:prstGeom>
        </p:spPr>
        <p:txBody>
          <a:bodyPr bIns="45000" lIns="0" rIns="18360" tIns="45000"/>
          <a:p>
            <a:pPr algn="r">
              <a:lnSpc>
                <a:spcPct val="100000"/>
              </a:lnSpc>
            </a:pPr>
            <a:r>
              <a:rPr b="1" lang="en-US" sz="2600">
                <a:solidFill>
                  <a:srgbClr val="000000"/>
                </a:solidFill>
                <a:latin typeface="Constantia"/>
              </a:rPr>
              <a:t>Market Structure Review</a:t>
            </a:r>
            <a:endParaRPr/>
          </a:p>
          <a:p>
            <a:pPr algn="r">
              <a:lnSpc>
                <a:spcPct val="100000"/>
              </a:lnSpc>
            </a:pPr>
            <a:r>
              <a:rPr lang="en-US" sz="2600">
                <a:solidFill>
                  <a:srgbClr val="000000"/>
                </a:solidFill>
                <a:latin typeface="Constantia"/>
              </a:rPr>
              <a:t>January 14, 2013</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TextShape 1"/>
          <p:cNvSpPr txBox="1"/>
          <p:nvPr/>
        </p:nvSpPr>
        <p:spPr>
          <a:xfrm>
            <a:off x="457200" y="704160"/>
            <a:ext cx="8229240" cy="514800"/>
          </a:xfrm>
          <a:prstGeom prst="rect">
            <a:avLst/>
          </a:prstGeom>
        </p:spPr>
        <p:txBody>
          <a:bodyPr anchor="b" bIns="0" lIns="0" rIns="0" tIns="45000"/>
          <a:p>
            <a:pPr>
              <a:lnSpc>
                <a:spcPct val="100000"/>
              </a:lnSpc>
            </a:pPr>
            <a:r>
              <a:rPr b="1" i="1" lang="en-US" sz="5000">
                <a:solidFill>
                  <a:srgbClr val="04617b"/>
                </a:solidFill>
                <a:latin typeface="Calibri"/>
              </a:rPr>
              <a:t>Class Activity</a:t>
            </a:r>
            <a:endParaRPr/>
          </a:p>
        </p:txBody>
      </p:sp>
      <p:sp>
        <p:nvSpPr>
          <p:cNvPr id="176" name="TextShape 2"/>
          <p:cNvSpPr txBox="1"/>
          <p:nvPr/>
        </p:nvSpPr>
        <p:spPr>
          <a:xfrm>
            <a:off x="457200" y="1219320"/>
            <a:ext cx="8229240" cy="5105160"/>
          </a:xfrm>
          <a:prstGeom prst="rect">
            <a:avLst/>
          </a:prstGeom>
        </p:spPr>
        <p:txBody>
          <a:bodyPr bIns="45000" lIns="90000" rIns="90000" tIns="45000"/>
          <a:p>
            <a:pPr>
              <a:lnSpc>
                <a:spcPct val="150000"/>
              </a:lnSpc>
            </a:pPr>
            <a:r>
              <a:rPr b="1" lang="en-US" sz="1400">
                <a:solidFill>
                  <a:srgbClr val="000000"/>
                </a:solidFill>
                <a:latin typeface="Constantia"/>
              </a:rPr>
              <a:t>(3) What happens to the profit of the innovative farmer over the 3 periods?</a:t>
            </a:r>
            <a:endParaRPr/>
          </a:p>
          <a:p>
            <a:pPr>
              <a:lnSpc>
                <a:spcPct val="150000"/>
              </a:lnSpc>
            </a:pPr>
            <a:r>
              <a:rPr b="1" lang="en-US" sz="1400">
                <a:solidFill>
                  <a:srgbClr val="000000"/>
                </a:solidFill>
                <a:latin typeface="Constantia"/>
              </a:rPr>
              <a:t>(4) Is there incentive for the innovative farmer to carry out the cost of the innovation?</a:t>
            </a:r>
            <a:endParaRPr/>
          </a:p>
          <a:p>
            <a:pPr>
              <a:lnSpc>
                <a:spcPct val="100000"/>
              </a:lnSpc>
            </a:pPr>
            <a:endParaRPr/>
          </a:p>
          <a:p>
            <a:pPr>
              <a:lnSpc>
                <a:spcPct val="100000"/>
              </a:lnSpc>
            </a:pPr>
            <a:r>
              <a:rPr lang="en-US">
                <a:solidFill>
                  <a:srgbClr val="000000"/>
                </a:solidFill>
                <a:latin typeface="Constantia"/>
              </a:rPr>
              <a:t>ΠIt =TRIt - TCIt =TRIt –(VCIt + FCIt)  </a:t>
            </a:r>
            <a:r>
              <a:rPr lang="en-US" sz="1600">
                <a:solidFill>
                  <a:srgbClr val="000000"/>
                </a:solidFill>
                <a:latin typeface="Constantia"/>
              </a:rPr>
              <a:t>where I: innovative farmer</a:t>
            </a:r>
            <a:endParaRPr/>
          </a:p>
          <a:p>
            <a:pPr>
              <a:lnSpc>
                <a:spcPct val="100000"/>
              </a:lnSpc>
            </a:pPr>
            <a:endParaRPr/>
          </a:p>
          <a:p>
            <a:pPr>
              <a:lnSpc>
                <a:spcPct val="100000"/>
              </a:lnSpc>
            </a:pPr>
            <a:r>
              <a:rPr b="1" lang="en-US" sz="1600" u="sng">
                <a:solidFill>
                  <a:srgbClr val="000000"/>
                </a:solidFill>
                <a:latin typeface="Constantia"/>
              </a:rPr>
              <a:t>Period 1</a:t>
            </a:r>
            <a:r>
              <a:rPr b="1" lang="en-US" sz="1600">
                <a:solidFill>
                  <a:srgbClr val="000000"/>
                </a:solidFill>
                <a:latin typeface="Constantia"/>
              </a:rPr>
              <a:t>: </a:t>
            </a:r>
            <a:r>
              <a:rPr b="1" lang="en-US" sz="1600">
                <a:solidFill>
                  <a:srgbClr val="000000"/>
                </a:solidFill>
                <a:latin typeface="Constantia"/>
              </a:rPr>
              <a:t>	</a:t>
            </a:r>
            <a:r>
              <a:rPr b="1" lang="en-US" sz="1600">
                <a:solidFill>
                  <a:srgbClr val="000000"/>
                </a:solidFill>
                <a:latin typeface="Constantia"/>
              </a:rPr>
              <a:t>	</a:t>
            </a:r>
            <a:r>
              <a:rPr b="1" lang="en-US" sz="1600">
                <a:solidFill>
                  <a:srgbClr val="000000"/>
                </a:solidFill>
                <a:latin typeface="Constantia"/>
              </a:rPr>
              <a:t>∏I1 = 0</a:t>
            </a:r>
            <a:r>
              <a:rPr lang="en-US" sz="1600">
                <a:solidFill>
                  <a:srgbClr val="000000"/>
                </a:solidFill>
                <a:latin typeface="Constantia"/>
              </a:rPr>
              <a:t> by definition of a perfect competitive market </a:t>
            </a:r>
            <a:endParaRPr/>
          </a:p>
          <a:p>
            <a:pPr>
              <a:lnSpc>
                <a:spcPct val="100000"/>
              </a:lnSpc>
            </a:pPr>
            <a:r>
              <a:rPr lang="en-US" sz="1600">
                <a:solidFill>
                  <a:srgbClr val="000000"/>
                </a:solidFill>
                <a:latin typeface="Constantia"/>
              </a:rPr>
              <a:t>When ∏=0 that means the farmer is earning the same profit as she would under the next best alternative (e.g., growing wheat)</a:t>
            </a:r>
            <a:endParaRPr/>
          </a:p>
          <a:p>
            <a:pPr>
              <a:lnSpc>
                <a:spcPct val="100000"/>
              </a:lnSpc>
            </a:pPr>
            <a:r>
              <a:rPr b="1" i="1" lang="en-US" sz="1600">
                <a:solidFill>
                  <a:srgbClr val="000000"/>
                </a:solidFill>
                <a:latin typeface="Constantia"/>
              </a:rPr>
              <a:t>Note: </a:t>
            </a:r>
            <a:r>
              <a:rPr i="1" lang="en-US" sz="1600" u="sng">
                <a:solidFill>
                  <a:srgbClr val="000000"/>
                </a:solidFill>
                <a:latin typeface="Constantia"/>
              </a:rPr>
              <a:t>if economic profit = 0, that does not mean accounting profit = 0</a:t>
            </a:r>
            <a:endParaRPr/>
          </a:p>
          <a:p>
            <a:pPr>
              <a:lnSpc>
                <a:spcPct val="100000"/>
              </a:lnSpc>
            </a:pPr>
            <a:endParaRPr/>
          </a:p>
          <a:p>
            <a:pPr>
              <a:lnSpc>
                <a:spcPct val="100000"/>
              </a:lnSpc>
            </a:pPr>
            <a:r>
              <a:rPr b="1" lang="en-US" sz="1600" u="sng">
                <a:solidFill>
                  <a:srgbClr val="000000"/>
                </a:solidFill>
                <a:latin typeface="Constantia"/>
              </a:rPr>
              <a:t>Period 2</a:t>
            </a:r>
            <a:r>
              <a:rPr b="1" lang="en-US" sz="1600">
                <a:solidFill>
                  <a:srgbClr val="000000"/>
                </a:solidFill>
                <a:latin typeface="Constantia"/>
              </a:rPr>
              <a:t>: </a:t>
            </a:r>
            <a:r>
              <a:rPr b="1" lang="en-US" sz="1600">
                <a:solidFill>
                  <a:srgbClr val="000000"/>
                </a:solidFill>
                <a:latin typeface="Constantia"/>
              </a:rPr>
              <a:t>	</a:t>
            </a:r>
            <a:r>
              <a:rPr b="1" lang="en-US" sz="1600">
                <a:solidFill>
                  <a:srgbClr val="000000"/>
                </a:solidFill>
                <a:latin typeface="Constantia"/>
              </a:rPr>
              <a:t>	</a:t>
            </a:r>
            <a:r>
              <a:rPr b="1" lang="en-US" sz="1600">
                <a:solidFill>
                  <a:srgbClr val="000000"/>
                </a:solidFill>
                <a:latin typeface="Constantia"/>
              </a:rPr>
              <a:t>∏I2 = ?</a:t>
            </a:r>
            <a:endParaRPr/>
          </a:p>
          <a:p>
            <a:pPr>
              <a:lnSpc>
                <a:spcPct val="100000"/>
              </a:lnSpc>
              <a:buSzPct val="95000"/>
              <a:buFont charset="2" typeface="Wingdings 2"/>
              <a:buChar char=""/>
            </a:pPr>
            <a:r>
              <a:rPr lang="en-US" sz="1600">
                <a:solidFill>
                  <a:srgbClr val="000000"/>
                </a:solidFill>
                <a:latin typeface="Constantia"/>
              </a:rPr>
              <a:t>Profit depends upon the fixed/sunk costs of the innovation (R&amp;D, etc)</a:t>
            </a:r>
            <a:endParaRPr/>
          </a:p>
          <a:p>
            <a:pPr>
              <a:lnSpc>
                <a:spcPct val="100000"/>
              </a:lnSpc>
              <a:buSzPct val="95000"/>
              <a:buFont charset="2" typeface="Wingdings 2"/>
              <a:buChar char=""/>
            </a:pPr>
            <a:r>
              <a:rPr lang="en-US" sz="1600">
                <a:solidFill>
                  <a:srgbClr val="000000"/>
                </a:solidFill>
                <a:latin typeface="Constantia"/>
              </a:rPr>
              <a:t>Assuming the fixed costs of the innovation are also incurred in period 2 the farmer only goes through with the innovation if the decrease in variable costs exceeds the increase in fixed costs for this period (therefore only if it is expected </a:t>
            </a:r>
            <a:r>
              <a:rPr b="1" lang="en-US" sz="1600">
                <a:solidFill>
                  <a:srgbClr val="000000"/>
                </a:solidFill>
                <a:latin typeface="Constantia"/>
              </a:rPr>
              <a:t>∏I2 &gt; 0</a:t>
            </a:r>
            <a:r>
              <a:rPr lang="en-US" sz="1600">
                <a:solidFill>
                  <a:srgbClr val="000000"/>
                </a:solidFill>
                <a:latin typeface="Constantia"/>
              </a:rPr>
              <a:t>)</a:t>
            </a:r>
            <a:endParaRPr/>
          </a:p>
          <a:p>
            <a:pPr>
              <a:lnSpc>
                <a:spcPct val="100000"/>
              </a:lnSpc>
            </a:pPr>
            <a:endParaRPr/>
          </a:p>
          <a:p>
            <a:pPr>
              <a:lnSpc>
                <a:spcPct val="100000"/>
              </a:lnSpc>
            </a:pPr>
            <a:r>
              <a:rPr b="1" lang="en-US" sz="1600" u="sng">
                <a:solidFill>
                  <a:srgbClr val="000000"/>
                </a:solidFill>
                <a:latin typeface="Constantia"/>
              </a:rPr>
              <a:t>Period 3:</a:t>
            </a:r>
            <a:r>
              <a:rPr b="1" lang="en-US" sz="1600">
                <a:solidFill>
                  <a:srgbClr val="000000"/>
                </a:solidFill>
                <a:latin typeface="Constantia"/>
              </a:rPr>
              <a:t> </a:t>
            </a:r>
            <a:r>
              <a:rPr b="1" lang="en-US" sz="1600">
                <a:solidFill>
                  <a:srgbClr val="000000"/>
                </a:solidFill>
                <a:latin typeface="Constantia"/>
              </a:rPr>
              <a:t>	</a:t>
            </a:r>
            <a:r>
              <a:rPr b="1" lang="en-US" sz="1600">
                <a:solidFill>
                  <a:srgbClr val="000000"/>
                </a:solidFill>
                <a:latin typeface="Constantia"/>
              </a:rPr>
              <a:t>	</a:t>
            </a:r>
            <a:r>
              <a:rPr b="1" lang="en-US" sz="1600">
                <a:solidFill>
                  <a:srgbClr val="000000"/>
                </a:solidFill>
                <a:latin typeface="Constantia"/>
              </a:rPr>
              <a:t>∏­I3 = 0</a:t>
            </a:r>
            <a:endParaRPr/>
          </a:p>
          <a:p>
            <a:pPr>
              <a:lnSpc>
                <a:spcPct val="100000"/>
              </a:lnSpc>
            </a:pPr>
            <a:r>
              <a:rPr lang="en-US" sz="1600">
                <a:solidFill>
                  <a:srgbClr val="000000"/>
                </a:solidFill>
                <a:latin typeface="Constantia"/>
              </a:rPr>
              <a:t>We are at the new long run competitive equilibrium where the profits from all firms is zero</a:t>
            </a:r>
            <a:endParaRPr/>
          </a:p>
          <a:p>
            <a:pPr>
              <a:lnSpc>
                <a:spcPct val="100000"/>
              </a:lnSpc>
            </a:pPr>
            <a:endParaRPr/>
          </a:p>
        </p:txBody>
      </p:sp>
    </p:spTree>
  </p:cSld>
  <p:timing>
    <p:tnLst>
      <p:par>
        <p:cTn dur="indefinite" id="219" nodeType="tmRoot" restart="never">
          <p:childTnLst>
            <p:seq>
              <p:cTn dur="indefinite" id="220" nodeType="mainSeq">
                <p:childTnLst>
                  <p:par>
                    <p:cTn fill="hold" id="221">
                      <p:stCondLst>
                        <p:cond delay="indefinite"/>
                      </p:stCondLst>
                      <p:childTnLst>
                        <p:par>
                          <p:cTn fill="hold" id="222">
                            <p:stCondLst>
                              <p:cond delay="0"/>
                            </p:stCondLst>
                            <p:childTnLst>
                              <p:par>
                                <p:cTn fill="hold" id="223" nodeType="clickEffect" presetClass="entr" presetID="1">
                                  <p:stCondLst>
                                    <p:cond delay="0"/>
                                  </p:stCondLst>
                                  <p:childTnLst>
                                    <p:set>
                                      <p:cBhvr>
                                        <p:cTn dur="1" fill="hold" id="224">
                                          <p:stCondLst>
                                            <p:cond delay="0"/>
                                          </p:stCondLst>
                                        </p:cTn>
                                        <p:tgtEl>
                                          <p:spTgt spid="176">
                                            <p:txEl>
                                              <p:pRg end="301" st="234"/>
                                            </p:txEl>
                                          </p:spTgt>
                                        </p:tgtEl>
                                        <p:attrNameLst>
                                          <p:attrName>style.visibility</p:attrName>
                                        </p:attrNameLst>
                                      </p:cBhvr>
                                      <p:to>
                                        <p:strVal val="visible"/>
                                      </p:to>
                                    </p:set>
                                  </p:childTnLst>
                                </p:cTn>
                              </p:par>
                              <p:par>
                                <p:cTn fill="hold" id="225" nodeType="withEffect" presetClass="entr" presetID="1">
                                  <p:stCondLst>
                                    <p:cond delay="0"/>
                                  </p:stCondLst>
                                  <p:childTnLst>
                                    <p:set>
                                      <p:cBhvr>
                                        <p:cTn dur="1" fill="hold" id="226">
                                          <p:stCondLst>
                                            <p:cond delay="0"/>
                                          </p:stCondLst>
                                        </p:cTn>
                                        <p:tgtEl>
                                          <p:spTgt spid="176">
                                            <p:txEl>
                                              <p:pRg end="426" st="301"/>
                                            </p:txEl>
                                          </p:spTgt>
                                        </p:tgtEl>
                                        <p:attrNameLst>
                                          <p:attrName>style.visibility</p:attrName>
                                        </p:attrNameLst>
                                      </p:cBhvr>
                                      <p:to>
                                        <p:strVal val="visible"/>
                                      </p:to>
                                    </p:set>
                                  </p:childTnLst>
                                </p:cTn>
                              </p:par>
                              <p:par>
                                <p:cTn fill="hold" id="227" nodeType="withEffect" presetClass="entr" presetID="1">
                                  <p:stCondLst>
                                    <p:cond delay="0"/>
                                  </p:stCondLst>
                                  <p:childTnLst>
                                    <p:set>
                                      <p:cBhvr>
                                        <p:cTn dur="1" fill="hold" id="228">
                                          <p:stCondLst>
                                            <p:cond delay="0"/>
                                          </p:stCondLst>
                                        </p:cTn>
                                        <p:tgtEl>
                                          <p:spTgt spid="176">
                                            <p:txEl>
                                              <p:pRg end="497" st="426"/>
                                            </p:txEl>
                                          </p:spTgt>
                                        </p:tgtEl>
                                        <p:attrNameLst>
                                          <p:attrName>style.visibility</p:attrName>
                                        </p:attrNameLst>
                                      </p:cBhvr>
                                      <p:to>
                                        <p:strVal val="visible"/>
                                      </p:to>
                                    </p:set>
                                  </p:childTnLst>
                                </p:cTn>
                              </p:par>
                            </p:childTnLst>
                          </p:cTn>
                        </p:par>
                      </p:childTnLst>
                    </p:cTn>
                  </p:par>
                  <p:par>
                    <p:cTn fill="hold" id="229">
                      <p:stCondLst>
                        <p:cond delay="indefinite"/>
                      </p:stCondLst>
                      <p:childTnLst>
                        <p:par>
                          <p:cTn fill="hold" id="230">
                            <p:stCondLst>
                              <p:cond delay="0"/>
                            </p:stCondLst>
                            <p:childTnLst>
                              <p:par>
                                <p:cTn fill="hold" id="231" nodeType="clickEffect" presetClass="entr" presetID="1">
                                  <p:stCondLst>
                                    <p:cond delay="0"/>
                                  </p:stCondLst>
                                  <p:childTnLst>
                                    <p:set>
                                      <p:cBhvr>
                                        <p:cTn dur="1" fill="hold" id="232">
                                          <p:stCondLst>
                                            <p:cond delay="0"/>
                                          </p:stCondLst>
                                        </p:cTn>
                                        <p:tgtEl>
                                          <p:spTgt spid="176">
                                            <p:txEl>
                                              <p:pRg end="518" st="498"/>
                                            </p:txEl>
                                          </p:spTgt>
                                        </p:tgtEl>
                                        <p:attrNameLst>
                                          <p:attrName>style.visibility</p:attrName>
                                        </p:attrNameLst>
                                      </p:cBhvr>
                                      <p:to>
                                        <p:strVal val="visible"/>
                                      </p:to>
                                    </p:set>
                                  </p:childTnLst>
                                </p:cTn>
                              </p:par>
                              <p:par>
                                <p:cTn fill="hold" id="233" nodeType="withEffect" presetClass="entr" presetID="1">
                                  <p:stCondLst>
                                    <p:cond delay="0"/>
                                  </p:stCondLst>
                                  <p:childTnLst>
                                    <p:set>
                                      <p:cBhvr>
                                        <p:cTn dur="1" fill="hold" id="234">
                                          <p:stCondLst>
                                            <p:cond delay="0"/>
                                          </p:stCondLst>
                                        </p:cTn>
                                        <p:tgtEl>
                                          <p:spTgt spid="176">
                                            <p:txEl>
                                              <p:pRg end="588" st="518"/>
                                            </p:txEl>
                                          </p:spTgt>
                                        </p:tgtEl>
                                        <p:attrNameLst>
                                          <p:attrName>style.visibility</p:attrName>
                                        </p:attrNameLst>
                                      </p:cBhvr>
                                      <p:to>
                                        <p:strVal val="visible"/>
                                      </p:to>
                                    </p:set>
                                  </p:childTnLst>
                                </p:cTn>
                              </p:par>
                              <p:par>
                                <p:cTn fill="hold" id="235" nodeType="withEffect" presetClass="entr" presetID="1">
                                  <p:stCondLst>
                                    <p:cond delay="0"/>
                                  </p:stCondLst>
                                  <p:childTnLst>
                                    <p:set>
                                      <p:cBhvr>
                                        <p:cTn dur="1" fill="hold" id="236">
                                          <p:stCondLst>
                                            <p:cond delay="0"/>
                                          </p:stCondLst>
                                        </p:cTn>
                                        <p:tgtEl>
                                          <p:spTgt spid="176">
                                            <p:txEl>
                                              <p:pRg end="839" st="588"/>
                                            </p:txEl>
                                          </p:spTgt>
                                        </p:tgtEl>
                                        <p:attrNameLst>
                                          <p:attrName>style.visibility</p:attrName>
                                        </p:attrNameLst>
                                      </p:cBhvr>
                                      <p:to>
                                        <p:strVal val="visible"/>
                                      </p:to>
                                    </p:set>
                                  </p:childTnLst>
                                </p:cTn>
                              </p:par>
                            </p:childTnLst>
                          </p:cTn>
                        </p:par>
                      </p:childTnLst>
                    </p:cTn>
                  </p:par>
                  <p:par>
                    <p:cTn fill="hold" id="237">
                      <p:stCondLst>
                        <p:cond delay="indefinite"/>
                      </p:stCondLst>
                      <p:childTnLst>
                        <p:par>
                          <p:cTn fill="hold" id="238">
                            <p:stCondLst>
                              <p:cond delay="0"/>
                            </p:stCondLst>
                            <p:childTnLst>
                              <p:par>
                                <p:cTn fill="hold" id="239" nodeType="clickEffect" presetClass="entr" presetID="1">
                                  <p:stCondLst>
                                    <p:cond delay="0"/>
                                  </p:stCondLst>
                                  <p:childTnLst>
                                    <p:set>
                                      <p:cBhvr>
                                        <p:cTn dur="1" fill="hold" id="240">
                                          <p:stCondLst>
                                            <p:cond delay="0"/>
                                          </p:stCondLst>
                                        </p:cTn>
                                        <p:tgtEl>
                                          <p:spTgt spid="176">
                                            <p:txEl>
                                              <p:pRg end="861" st="840"/>
                                            </p:txEl>
                                          </p:spTgt>
                                        </p:tgtEl>
                                        <p:attrNameLst>
                                          <p:attrName>style.visibility</p:attrName>
                                        </p:attrNameLst>
                                      </p:cBhvr>
                                      <p:to>
                                        <p:strVal val="visible"/>
                                      </p:to>
                                    </p:set>
                                  </p:childTnLst>
                                </p:cTn>
                              </p:par>
                              <p:par>
                                <p:cTn fill="hold" id="241" nodeType="withEffect" presetClass="entr" presetID="1">
                                  <p:stCondLst>
                                    <p:cond delay="0"/>
                                  </p:stCondLst>
                                  <p:childTnLst>
                                    <p:set>
                                      <p:cBhvr>
                                        <p:cTn dur="1" fill="hold" id="242">
                                          <p:stCondLst>
                                            <p:cond delay="0"/>
                                          </p:stCondLst>
                                        </p:cTn>
                                        <p:tgtEl>
                                          <p:spTgt spid="176">
                                            <p:txEl>
                                              <p:pRg end="953" st="86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TextShape 1"/>
          <p:cNvSpPr txBox="1"/>
          <p:nvPr/>
        </p:nvSpPr>
        <p:spPr>
          <a:xfrm>
            <a:off x="457200" y="704160"/>
            <a:ext cx="8229240" cy="667080"/>
          </a:xfrm>
          <a:prstGeom prst="rect">
            <a:avLst/>
          </a:prstGeom>
        </p:spPr>
        <p:txBody>
          <a:bodyPr anchor="b" bIns="0" lIns="0" rIns="0" tIns="45000"/>
          <a:p>
            <a:pPr>
              <a:lnSpc>
                <a:spcPct val="100000"/>
              </a:lnSpc>
            </a:pPr>
            <a:r>
              <a:rPr b="1" i="1" lang="en-US" sz="5000">
                <a:solidFill>
                  <a:srgbClr val="04617b"/>
                </a:solidFill>
                <a:latin typeface="Calibri"/>
              </a:rPr>
              <a:t>Class Activity</a:t>
            </a:r>
            <a:endParaRPr/>
          </a:p>
        </p:txBody>
      </p:sp>
      <p:sp>
        <p:nvSpPr>
          <p:cNvPr id="178" name="TextShape 2"/>
          <p:cNvSpPr txBox="1"/>
          <p:nvPr/>
        </p:nvSpPr>
        <p:spPr>
          <a:xfrm>
            <a:off x="457200" y="1447920"/>
            <a:ext cx="8229240" cy="4876560"/>
          </a:xfrm>
          <a:prstGeom prst="rect">
            <a:avLst/>
          </a:prstGeom>
        </p:spPr>
        <p:txBody>
          <a:bodyPr bIns="45000" lIns="90000" rIns="90000" tIns="45000"/>
          <a:p>
            <a:pPr>
              <a:lnSpc>
                <a:spcPct val="100000"/>
              </a:lnSpc>
            </a:pPr>
            <a:r>
              <a:rPr lang="en-US" sz="2400">
                <a:solidFill>
                  <a:srgbClr val="000000"/>
                </a:solidFill>
                <a:latin typeface="Constantia"/>
              </a:rPr>
              <a:t>(5) What are the welfare implications from the changes?</a:t>
            </a:r>
            <a:endParaRPr/>
          </a:p>
          <a:p>
            <a:pPr>
              <a:lnSpc>
                <a:spcPct val="100000"/>
              </a:lnSpc>
            </a:pPr>
            <a:endParaRPr/>
          </a:p>
          <a:p>
            <a:pPr>
              <a:lnSpc>
                <a:spcPct val="100000"/>
              </a:lnSpc>
            </a:pPr>
            <a:endParaRPr/>
          </a:p>
        </p:txBody>
      </p:sp>
      <p:sp>
        <p:nvSpPr>
          <p:cNvPr id="179" name="Line 3"/>
          <p:cNvSpPr/>
          <p:nvPr/>
        </p:nvSpPr>
        <p:spPr>
          <a:xfrm>
            <a:off x="2133360" y="2438280"/>
            <a:ext cx="0" cy="2666880"/>
          </a:xfrm>
          <a:prstGeom prst="line">
            <a:avLst/>
          </a:prstGeom>
          <a:ln w="12600">
            <a:solidFill>
              <a:srgbClr val="000000"/>
            </a:solidFill>
            <a:round/>
          </a:ln>
        </p:spPr>
      </p:sp>
      <p:sp>
        <p:nvSpPr>
          <p:cNvPr id="180" name="Line 4"/>
          <p:cNvSpPr/>
          <p:nvPr/>
        </p:nvSpPr>
        <p:spPr>
          <a:xfrm>
            <a:off x="2133360" y="5105160"/>
            <a:ext cx="3657600" cy="0"/>
          </a:xfrm>
          <a:prstGeom prst="line">
            <a:avLst/>
          </a:prstGeom>
          <a:ln w="12600">
            <a:solidFill>
              <a:srgbClr val="000000"/>
            </a:solidFill>
            <a:round/>
          </a:ln>
        </p:spPr>
      </p:sp>
      <p:sp>
        <p:nvSpPr>
          <p:cNvPr id="181" name="CustomShape 5"/>
          <p:cNvSpPr/>
          <p:nvPr/>
        </p:nvSpPr>
        <p:spPr>
          <a:xfrm>
            <a:off x="5257800" y="5257800"/>
            <a:ext cx="685440" cy="591840"/>
          </a:xfrm>
          <a:prstGeom prst="rect">
            <a:avLst/>
          </a:prstGeom>
        </p:spPr>
        <p:txBody>
          <a:bodyPr bIns="45000" lIns="90000" rIns="90000" tIns="45000"/>
          <a:p>
            <a:pPr>
              <a:lnSpc>
                <a:spcPct val="100000"/>
              </a:lnSpc>
            </a:pPr>
            <a:r>
              <a:rPr lang="en-US" sz="1100">
                <a:solidFill>
                  <a:srgbClr val="000000"/>
                </a:solidFill>
                <a:latin typeface="Constantia"/>
              </a:rPr>
              <a:t>Bushels of Corn</a:t>
            </a:r>
            <a:endParaRPr/>
          </a:p>
        </p:txBody>
      </p:sp>
      <p:sp>
        <p:nvSpPr>
          <p:cNvPr id="182" name="CustomShape 6"/>
          <p:cNvSpPr/>
          <p:nvPr/>
        </p:nvSpPr>
        <p:spPr>
          <a:xfrm>
            <a:off x="1371600" y="2458800"/>
            <a:ext cx="735480" cy="424440"/>
          </a:xfrm>
          <a:prstGeom prst="rect">
            <a:avLst/>
          </a:prstGeom>
        </p:spPr>
        <p:txBody>
          <a:bodyPr bIns="45000" lIns="90000" rIns="90000" tIns="45000"/>
          <a:p>
            <a:pPr>
              <a:lnSpc>
                <a:spcPct val="100000"/>
              </a:lnSpc>
            </a:pPr>
            <a:r>
              <a:rPr lang="en-US" sz="1100">
                <a:solidFill>
                  <a:srgbClr val="000000"/>
                </a:solidFill>
                <a:latin typeface="Constantia"/>
              </a:rPr>
              <a:t>$/Bushel</a:t>
            </a:r>
            <a:endParaRPr/>
          </a:p>
        </p:txBody>
      </p:sp>
      <p:sp>
        <p:nvSpPr>
          <p:cNvPr id="183" name="Line 7"/>
          <p:cNvSpPr/>
          <p:nvPr/>
        </p:nvSpPr>
        <p:spPr>
          <a:xfrm>
            <a:off x="2476440" y="2694960"/>
            <a:ext cx="2400120" cy="2250720"/>
          </a:xfrm>
          <a:prstGeom prst="line">
            <a:avLst/>
          </a:prstGeom>
          <a:ln w="19080">
            <a:solidFill>
              <a:srgbClr val="095294"/>
            </a:solidFill>
            <a:round/>
          </a:ln>
        </p:spPr>
      </p:sp>
      <p:sp>
        <p:nvSpPr>
          <p:cNvPr id="184" name="CustomShape 8"/>
          <p:cNvSpPr/>
          <p:nvPr/>
        </p:nvSpPr>
        <p:spPr>
          <a:xfrm>
            <a:off x="5162040" y="4607280"/>
            <a:ext cx="228240" cy="333720"/>
          </a:xfrm>
          <a:prstGeom prst="rect">
            <a:avLst/>
          </a:prstGeom>
        </p:spPr>
        <p:txBody>
          <a:bodyPr bIns="45000" lIns="90000" rIns="90000" tIns="45000"/>
          <a:p>
            <a:pPr>
              <a:lnSpc>
                <a:spcPct val="100000"/>
              </a:lnSpc>
            </a:pPr>
            <a:r>
              <a:rPr lang="en-US" sz="1600">
                <a:solidFill>
                  <a:srgbClr val="000000"/>
                </a:solidFill>
                <a:latin typeface="Constantia"/>
              </a:rPr>
              <a:t>D</a:t>
            </a:r>
            <a:endParaRPr/>
          </a:p>
        </p:txBody>
      </p:sp>
      <p:sp>
        <p:nvSpPr>
          <p:cNvPr id="185" name="Line 9"/>
          <p:cNvSpPr/>
          <p:nvPr/>
        </p:nvSpPr>
        <p:spPr>
          <a:xfrm flipV="1">
            <a:off x="2133360" y="2361960"/>
            <a:ext cx="1828800" cy="1676520"/>
          </a:xfrm>
          <a:prstGeom prst="line">
            <a:avLst/>
          </a:prstGeom>
          <a:ln w="19080">
            <a:solidFill>
              <a:srgbClr val="ff0000"/>
            </a:solidFill>
            <a:round/>
          </a:ln>
        </p:spPr>
      </p:sp>
      <p:sp>
        <p:nvSpPr>
          <p:cNvPr id="186" name="CustomShape 10"/>
          <p:cNvSpPr/>
          <p:nvPr/>
        </p:nvSpPr>
        <p:spPr>
          <a:xfrm>
            <a:off x="3352680" y="2121840"/>
            <a:ext cx="799920" cy="333720"/>
          </a:xfrm>
          <a:prstGeom prst="rect">
            <a:avLst/>
          </a:prstGeom>
        </p:spPr>
        <p:txBody>
          <a:bodyPr bIns="45000" lIns="90000" rIns="90000" tIns="45000"/>
          <a:p>
            <a:pPr>
              <a:lnSpc>
                <a:spcPct val="100000"/>
              </a:lnSpc>
            </a:pPr>
            <a:r>
              <a:rPr lang="en-US" sz="1600">
                <a:solidFill>
                  <a:srgbClr val="000000"/>
                </a:solidFill>
                <a:latin typeface="Constantia"/>
              </a:rPr>
              <a:t>MC1</a:t>
            </a:r>
            <a:endParaRPr/>
          </a:p>
        </p:txBody>
      </p:sp>
      <p:sp>
        <p:nvSpPr>
          <p:cNvPr id="187" name="Line 11"/>
          <p:cNvSpPr/>
          <p:nvPr/>
        </p:nvSpPr>
        <p:spPr>
          <a:xfrm flipV="1">
            <a:off x="2819160" y="2438280"/>
            <a:ext cx="1828800" cy="1676520"/>
          </a:xfrm>
          <a:prstGeom prst="line">
            <a:avLst/>
          </a:prstGeom>
          <a:ln w="19080">
            <a:solidFill>
              <a:srgbClr val="ff0000"/>
            </a:solidFill>
            <a:round/>
          </a:ln>
        </p:spPr>
      </p:sp>
      <p:sp>
        <p:nvSpPr>
          <p:cNvPr id="188" name="Line 12"/>
          <p:cNvSpPr/>
          <p:nvPr/>
        </p:nvSpPr>
        <p:spPr>
          <a:xfrm flipV="1">
            <a:off x="2133360" y="4114800"/>
            <a:ext cx="685800" cy="304560"/>
          </a:xfrm>
          <a:prstGeom prst="line">
            <a:avLst/>
          </a:prstGeom>
          <a:ln w="19080">
            <a:solidFill>
              <a:srgbClr val="7030a0"/>
            </a:solidFill>
            <a:round/>
          </a:ln>
        </p:spPr>
      </p:sp>
      <p:sp>
        <p:nvSpPr>
          <p:cNvPr id="189" name="CustomShape 13"/>
          <p:cNvSpPr/>
          <p:nvPr/>
        </p:nvSpPr>
        <p:spPr>
          <a:xfrm>
            <a:off x="4666680" y="2356560"/>
            <a:ext cx="799920" cy="333720"/>
          </a:xfrm>
          <a:prstGeom prst="rect">
            <a:avLst/>
          </a:prstGeom>
        </p:spPr>
        <p:txBody>
          <a:bodyPr bIns="45000" lIns="90000" rIns="90000" tIns="45000"/>
          <a:p>
            <a:pPr>
              <a:lnSpc>
                <a:spcPct val="100000"/>
              </a:lnSpc>
            </a:pPr>
            <a:r>
              <a:rPr lang="en-US" sz="1600">
                <a:solidFill>
                  <a:srgbClr val="000000"/>
                </a:solidFill>
                <a:latin typeface="Constantia"/>
              </a:rPr>
              <a:t>MC2</a:t>
            </a:r>
            <a:endParaRPr/>
          </a:p>
        </p:txBody>
      </p:sp>
      <p:sp>
        <p:nvSpPr>
          <p:cNvPr id="190" name="Line 14"/>
          <p:cNvSpPr/>
          <p:nvPr/>
        </p:nvSpPr>
        <p:spPr>
          <a:xfrm flipV="1">
            <a:off x="2107440" y="4157640"/>
            <a:ext cx="3607560" cy="261720"/>
          </a:xfrm>
          <a:prstGeom prst="line">
            <a:avLst/>
          </a:prstGeom>
          <a:ln w="19080">
            <a:solidFill>
              <a:srgbClr val="c00000"/>
            </a:solidFill>
            <a:round/>
          </a:ln>
        </p:spPr>
      </p:sp>
      <p:sp>
        <p:nvSpPr>
          <p:cNvPr id="191" name="CustomShape 15"/>
          <p:cNvSpPr/>
          <p:nvPr/>
        </p:nvSpPr>
        <p:spPr>
          <a:xfrm>
            <a:off x="5466960" y="3769200"/>
            <a:ext cx="799920" cy="333720"/>
          </a:xfrm>
          <a:prstGeom prst="rect">
            <a:avLst/>
          </a:prstGeom>
        </p:spPr>
        <p:txBody>
          <a:bodyPr bIns="45000" lIns="90000" rIns="90000" tIns="45000"/>
          <a:p>
            <a:pPr>
              <a:lnSpc>
                <a:spcPct val="100000"/>
              </a:lnSpc>
            </a:pPr>
            <a:r>
              <a:rPr lang="en-US" sz="1600">
                <a:solidFill>
                  <a:srgbClr val="000000"/>
                </a:solidFill>
                <a:latin typeface="Constantia"/>
              </a:rPr>
              <a:t>MC3</a:t>
            </a:r>
            <a:endParaRPr/>
          </a:p>
        </p:txBody>
      </p:sp>
      <p:sp>
        <p:nvSpPr>
          <p:cNvPr id="192" name="Line 16"/>
          <p:cNvSpPr/>
          <p:nvPr/>
        </p:nvSpPr>
        <p:spPr>
          <a:xfrm>
            <a:off x="3047760" y="3200400"/>
            <a:ext cx="0" cy="1981080"/>
          </a:xfrm>
          <a:prstGeom prst="line">
            <a:avLst/>
          </a:prstGeom>
          <a:ln w="9360">
            <a:solidFill>
              <a:srgbClr val="000000"/>
            </a:solidFill>
            <a:custDash>
              <a:ds d="280000" sp="105000"/>
            </a:custDash>
            <a:round/>
          </a:ln>
        </p:spPr>
      </p:sp>
      <p:sp>
        <p:nvSpPr>
          <p:cNvPr id="193" name="Line 17"/>
          <p:cNvSpPr/>
          <p:nvPr/>
        </p:nvSpPr>
        <p:spPr>
          <a:xfrm flipH="1">
            <a:off x="2107440" y="3200400"/>
            <a:ext cx="940320" cy="0"/>
          </a:xfrm>
          <a:prstGeom prst="line">
            <a:avLst/>
          </a:prstGeom>
          <a:ln w="9360">
            <a:solidFill>
              <a:srgbClr val="000000"/>
            </a:solidFill>
            <a:custDash>
              <a:ds d="280000" sp="105000"/>
            </a:custDash>
            <a:round/>
          </a:ln>
        </p:spPr>
      </p:sp>
      <p:sp>
        <p:nvSpPr>
          <p:cNvPr id="194" name="CustomShape 18"/>
          <p:cNvSpPr/>
          <p:nvPr/>
        </p:nvSpPr>
        <p:spPr>
          <a:xfrm>
            <a:off x="1739520" y="3069720"/>
            <a:ext cx="367560" cy="424440"/>
          </a:xfrm>
          <a:prstGeom prst="rect">
            <a:avLst/>
          </a:prstGeom>
        </p:spPr>
        <p:txBody>
          <a:bodyPr bIns="45000" lIns="90000" rIns="90000" tIns="45000"/>
          <a:p>
            <a:pPr>
              <a:lnSpc>
                <a:spcPct val="100000"/>
              </a:lnSpc>
            </a:pPr>
            <a:r>
              <a:rPr lang="en-US" sz="1100">
                <a:solidFill>
                  <a:srgbClr val="000000"/>
                </a:solidFill>
                <a:latin typeface="Constantia"/>
              </a:rPr>
              <a:t>P1*</a:t>
            </a:r>
            <a:endParaRPr/>
          </a:p>
        </p:txBody>
      </p:sp>
      <p:sp>
        <p:nvSpPr>
          <p:cNvPr id="195" name="CustomShape 19"/>
          <p:cNvSpPr/>
          <p:nvPr/>
        </p:nvSpPr>
        <p:spPr>
          <a:xfrm>
            <a:off x="2864160" y="5181480"/>
            <a:ext cx="367560" cy="424440"/>
          </a:xfrm>
          <a:prstGeom prst="rect">
            <a:avLst/>
          </a:prstGeom>
        </p:spPr>
        <p:txBody>
          <a:bodyPr bIns="45000" lIns="90000" rIns="90000" tIns="45000"/>
          <a:p>
            <a:pPr>
              <a:lnSpc>
                <a:spcPct val="100000"/>
              </a:lnSpc>
            </a:pPr>
            <a:r>
              <a:rPr lang="en-US" sz="1100">
                <a:solidFill>
                  <a:srgbClr val="000000"/>
                </a:solidFill>
                <a:latin typeface="Constantia"/>
              </a:rPr>
              <a:t>Q1*</a:t>
            </a:r>
            <a:endParaRPr/>
          </a:p>
        </p:txBody>
      </p:sp>
      <p:sp>
        <p:nvSpPr>
          <p:cNvPr id="196" name="Line 20"/>
          <p:cNvSpPr/>
          <p:nvPr/>
        </p:nvSpPr>
        <p:spPr>
          <a:xfrm flipH="1">
            <a:off x="2057400" y="3602520"/>
            <a:ext cx="1359360" cy="0"/>
          </a:xfrm>
          <a:prstGeom prst="line">
            <a:avLst/>
          </a:prstGeom>
          <a:ln w="9360">
            <a:solidFill>
              <a:srgbClr val="000000"/>
            </a:solidFill>
            <a:custDash>
              <a:ds d="280000" sp="105000"/>
            </a:custDash>
            <a:round/>
          </a:ln>
        </p:spPr>
      </p:sp>
      <p:sp>
        <p:nvSpPr>
          <p:cNvPr id="197" name="Line 21"/>
          <p:cNvSpPr/>
          <p:nvPr/>
        </p:nvSpPr>
        <p:spPr>
          <a:xfrm flipH="1">
            <a:off x="3416760" y="3602520"/>
            <a:ext cx="3600" cy="1578960"/>
          </a:xfrm>
          <a:prstGeom prst="line">
            <a:avLst/>
          </a:prstGeom>
          <a:ln w="9360">
            <a:solidFill>
              <a:srgbClr val="000000"/>
            </a:solidFill>
            <a:custDash>
              <a:ds d="280000" sp="105000"/>
            </a:custDash>
            <a:round/>
          </a:ln>
        </p:spPr>
      </p:sp>
      <p:sp>
        <p:nvSpPr>
          <p:cNvPr id="198" name="CustomShape 22"/>
          <p:cNvSpPr/>
          <p:nvPr/>
        </p:nvSpPr>
        <p:spPr>
          <a:xfrm>
            <a:off x="1726560" y="3507480"/>
            <a:ext cx="367560" cy="424440"/>
          </a:xfrm>
          <a:prstGeom prst="rect">
            <a:avLst/>
          </a:prstGeom>
        </p:spPr>
        <p:txBody>
          <a:bodyPr bIns="45000" lIns="90000" rIns="90000" tIns="45000"/>
          <a:p>
            <a:pPr>
              <a:lnSpc>
                <a:spcPct val="100000"/>
              </a:lnSpc>
            </a:pPr>
            <a:r>
              <a:rPr lang="en-US" sz="1100">
                <a:solidFill>
                  <a:srgbClr val="000000"/>
                </a:solidFill>
                <a:latin typeface="Constantia"/>
              </a:rPr>
              <a:t>P2*</a:t>
            </a:r>
            <a:endParaRPr/>
          </a:p>
        </p:txBody>
      </p:sp>
      <p:sp>
        <p:nvSpPr>
          <p:cNvPr id="199" name="CustomShape 23"/>
          <p:cNvSpPr/>
          <p:nvPr/>
        </p:nvSpPr>
        <p:spPr>
          <a:xfrm>
            <a:off x="1765440" y="4158000"/>
            <a:ext cx="367560" cy="424440"/>
          </a:xfrm>
          <a:prstGeom prst="rect">
            <a:avLst/>
          </a:prstGeom>
        </p:spPr>
        <p:txBody>
          <a:bodyPr bIns="45000" lIns="90000" rIns="90000" tIns="45000"/>
          <a:p>
            <a:pPr>
              <a:lnSpc>
                <a:spcPct val="100000"/>
              </a:lnSpc>
            </a:pPr>
            <a:r>
              <a:rPr lang="en-US" sz="1100">
                <a:solidFill>
                  <a:srgbClr val="000000"/>
                </a:solidFill>
                <a:latin typeface="Constantia"/>
              </a:rPr>
              <a:t>P3*</a:t>
            </a:r>
            <a:endParaRPr/>
          </a:p>
        </p:txBody>
      </p:sp>
      <p:sp>
        <p:nvSpPr>
          <p:cNvPr id="200" name="CustomShape 24"/>
          <p:cNvSpPr/>
          <p:nvPr/>
        </p:nvSpPr>
        <p:spPr>
          <a:xfrm>
            <a:off x="3283200" y="5181480"/>
            <a:ext cx="469440" cy="257760"/>
          </a:xfrm>
          <a:prstGeom prst="rect">
            <a:avLst/>
          </a:prstGeom>
        </p:spPr>
        <p:txBody>
          <a:bodyPr bIns="45000" lIns="90000" rIns="90000" tIns="45000"/>
          <a:p>
            <a:pPr>
              <a:lnSpc>
                <a:spcPct val="100000"/>
              </a:lnSpc>
            </a:pPr>
            <a:r>
              <a:rPr lang="en-US" sz="1100">
                <a:solidFill>
                  <a:srgbClr val="000000"/>
                </a:solidFill>
                <a:latin typeface="Constantia"/>
              </a:rPr>
              <a:t>Q2*</a:t>
            </a:r>
            <a:endParaRPr/>
          </a:p>
        </p:txBody>
      </p:sp>
      <p:sp>
        <p:nvSpPr>
          <p:cNvPr id="201" name="CustomShape 25"/>
          <p:cNvSpPr/>
          <p:nvPr/>
        </p:nvSpPr>
        <p:spPr>
          <a:xfrm>
            <a:off x="4038480" y="5181480"/>
            <a:ext cx="425160" cy="424440"/>
          </a:xfrm>
          <a:prstGeom prst="rect">
            <a:avLst/>
          </a:prstGeom>
        </p:spPr>
        <p:txBody>
          <a:bodyPr bIns="45000" lIns="90000" rIns="90000" tIns="45000"/>
          <a:p>
            <a:pPr>
              <a:lnSpc>
                <a:spcPct val="100000"/>
              </a:lnSpc>
            </a:pPr>
            <a:r>
              <a:rPr lang="en-US" sz="1100">
                <a:solidFill>
                  <a:srgbClr val="000000"/>
                </a:solidFill>
                <a:latin typeface="Constantia"/>
              </a:rPr>
              <a:t>Q3*</a:t>
            </a:r>
            <a:endParaRPr/>
          </a:p>
        </p:txBody>
      </p:sp>
      <p:sp>
        <p:nvSpPr>
          <p:cNvPr id="202" name="Line 26"/>
          <p:cNvSpPr/>
          <p:nvPr/>
        </p:nvSpPr>
        <p:spPr>
          <a:xfrm flipH="1" flipV="1">
            <a:off x="2107440" y="4267080"/>
            <a:ext cx="1987560" cy="720"/>
          </a:xfrm>
          <a:prstGeom prst="line">
            <a:avLst/>
          </a:prstGeom>
          <a:ln w="9360">
            <a:solidFill>
              <a:srgbClr val="000000"/>
            </a:solidFill>
            <a:custDash>
              <a:ds d="280000" sp="105000"/>
            </a:custDash>
            <a:round/>
          </a:ln>
        </p:spPr>
      </p:sp>
      <p:sp>
        <p:nvSpPr>
          <p:cNvPr id="203" name="Line 27"/>
          <p:cNvSpPr/>
          <p:nvPr/>
        </p:nvSpPr>
        <p:spPr>
          <a:xfrm>
            <a:off x="4161240" y="4267800"/>
            <a:ext cx="0" cy="913680"/>
          </a:xfrm>
          <a:prstGeom prst="line">
            <a:avLst/>
          </a:prstGeom>
          <a:ln w="9360">
            <a:solidFill>
              <a:srgbClr val="000000"/>
            </a:solidFill>
            <a:custDash>
              <a:ds d="280000" sp="105000"/>
            </a:custDash>
            <a:round/>
          </a:ln>
        </p:spPr>
      </p:sp>
      <p:sp>
        <p:nvSpPr>
          <p:cNvPr id="204" name="CustomShape 28"/>
          <p:cNvSpPr/>
          <p:nvPr/>
        </p:nvSpPr>
        <p:spPr>
          <a:xfrm>
            <a:off x="2133720" y="2362320"/>
            <a:ext cx="837720" cy="837720"/>
          </a:xfrm>
          <a:prstGeom prst="triangle">
            <a:avLst>
              <a:gd fmla="val 0" name="adj"/>
            </a:avLst>
          </a:prstGeom>
          <a:solidFill>
            <a:srgbClr val="b0dfa1"/>
          </a:solidFill>
        </p:spPr>
      </p:sp>
      <p:sp>
        <p:nvSpPr>
          <p:cNvPr id="205" name="CustomShape 29"/>
          <p:cNvSpPr/>
          <p:nvPr/>
        </p:nvSpPr>
        <p:spPr>
          <a:xfrm>
            <a:off x="2987640" y="3219120"/>
            <a:ext cx="837720" cy="837720"/>
          </a:xfrm>
          <a:prstGeom prst="triangle">
            <a:avLst>
              <a:gd fmla="val 0" name="adj"/>
            </a:avLst>
          </a:prstGeom>
          <a:solidFill>
            <a:srgbClr val="77d9e8"/>
          </a:solidFill>
        </p:spPr>
      </p:sp>
      <p:sp>
        <p:nvSpPr>
          <p:cNvPr id="206" name="CustomShape 30"/>
          <p:cNvSpPr/>
          <p:nvPr/>
        </p:nvSpPr>
        <p:spPr>
          <a:xfrm>
            <a:off x="2133720" y="2352960"/>
            <a:ext cx="1263600" cy="1221120"/>
          </a:xfrm>
          <a:prstGeom prst="triangle">
            <a:avLst>
              <a:gd fmla="val 0" name="adj"/>
            </a:avLst>
          </a:prstGeom>
          <a:solidFill>
            <a:srgbClr val="b0dfa1"/>
          </a:solidFill>
        </p:spPr>
      </p:sp>
      <p:sp>
        <p:nvSpPr>
          <p:cNvPr id="207" name="CustomShape 31"/>
          <p:cNvSpPr/>
          <p:nvPr/>
        </p:nvSpPr>
        <p:spPr>
          <a:xfrm>
            <a:off x="3352680" y="3574440"/>
            <a:ext cx="837720" cy="1218960"/>
          </a:xfrm>
          <a:prstGeom prst="triangle">
            <a:avLst>
              <a:gd fmla="val 0" name="adj"/>
            </a:avLst>
          </a:prstGeom>
          <a:solidFill>
            <a:srgbClr val="77d9e8"/>
          </a:solidFill>
        </p:spPr>
      </p:sp>
      <p:sp>
        <p:nvSpPr>
          <p:cNvPr id="208" name="CustomShape 32"/>
          <p:cNvSpPr/>
          <p:nvPr/>
        </p:nvSpPr>
        <p:spPr>
          <a:xfrm>
            <a:off x="3493440" y="3669840"/>
            <a:ext cx="1624680" cy="155880"/>
          </a:xfrm>
          <a:prstGeom prst="triangle">
            <a:avLst>
              <a:gd fmla="val 48385" name="adj"/>
            </a:avLst>
          </a:prstGeom>
          <a:solidFill>
            <a:srgbClr val="77d9e8"/>
          </a:solidFill>
        </p:spPr>
      </p:sp>
      <p:sp>
        <p:nvSpPr>
          <p:cNvPr id="209" name="CustomShape 33"/>
          <p:cNvSpPr/>
          <p:nvPr/>
        </p:nvSpPr>
        <p:spPr>
          <a:xfrm>
            <a:off x="2140920" y="2416680"/>
            <a:ext cx="2011680" cy="1850400"/>
          </a:xfrm>
          <a:prstGeom prst="triangle">
            <a:avLst>
              <a:gd fmla="val 0" name="adj"/>
            </a:avLst>
          </a:prstGeom>
          <a:solidFill>
            <a:srgbClr val="b0dfa1"/>
          </a:solidFill>
        </p:spPr>
      </p:sp>
      <p:sp>
        <p:nvSpPr>
          <p:cNvPr id="210" name="CustomShape 34"/>
          <p:cNvSpPr/>
          <p:nvPr/>
        </p:nvSpPr>
        <p:spPr>
          <a:xfrm>
            <a:off x="4161240" y="4268160"/>
            <a:ext cx="123840" cy="2011680"/>
          </a:xfrm>
          <a:prstGeom prst="triangle">
            <a:avLst>
              <a:gd fmla="val 0" name="adj"/>
            </a:avLst>
          </a:prstGeom>
          <a:solidFill>
            <a:srgbClr val="77d9e8"/>
          </a:solidFill>
        </p:spPr>
      </p:sp>
    </p:spTree>
  </p:cSld>
  <p:timing>
    <p:tnLst>
      <p:par>
        <p:cTn dur="indefinite" id="243" nodeType="tmRoot" restart="never">
          <p:childTnLst>
            <p:seq>
              <p:cTn dur="indefinite" id="244" nodeType="mainSeq">
                <p:childTnLst>
                  <p:par>
                    <p:cTn fill="hold" id="245">
                      <p:stCondLst>
                        <p:cond delay="indefinite"/>
                      </p:stCondLst>
                      <p:childTnLst>
                        <p:par>
                          <p:cTn fill="hold" id="246">
                            <p:stCondLst>
                              <p:cond delay="0"/>
                            </p:stCondLst>
                            <p:childTnLst>
                              <p:par>
                                <p:cTn fill="hold" id="247" nodeType="clickEffect" presetClass="entr" presetID="1">
                                  <p:stCondLst>
                                    <p:cond delay="0"/>
                                  </p:stCondLst>
                                  <p:childTnLst>
                                    <p:set>
                                      <p:cBhvr>
                                        <p:cTn dur="1" fill="hold" id="248">
                                          <p:stCondLst>
                                            <p:cond delay="0"/>
                                          </p:stCondLst>
                                        </p:cTn>
                                        <p:tgtEl>
                                          <p:spTgt spid="204"/>
                                        </p:tgtEl>
                                        <p:attrNameLst>
                                          <p:attrName>style.visibility</p:attrName>
                                        </p:attrNameLst>
                                      </p:cBhvr>
                                      <p:to>
                                        <p:strVal val="visible"/>
                                      </p:to>
                                    </p:set>
                                  </p:childTnLst>
                                </p:cTn>
                              </p:par>
                              <p:par>
                                <p:cTn fill="hold" id="249" nodeType="withEffect" presetClass="entr" presetID="1">
                                  <p:stCondLst>
                                    <p:cond delay="0"/>
                                  </p:stCondLst>
                                  <p:childTnLst>
                                    <p:set>
                                      <p:cBhvr>
                                        <p:cTn dur="1" fill="hold" id="250">
                                          <p:stCondLst>
                                            <p:cond delay="0"/>
                                          </p:stCondLst>
                                        </p:cTn>
                                        <p:tgtEl>
                                          <p:spTgt spid="205"/>
                                        </p:tgtEl>
                                        <p:attrNameLst>
                                          <p:attrName>style.visibility</p:attrName>
                                        </p:attrNameLst>
                                      </p:cBhvr>
                                      <p:to>
                                        <p:strVal val="visible"/>
                                      </p:to>
                                    </p:set>
                                  </p:childTnLst>
                                </p:cTn>
                              </p:par>
                            </p:childTnLst>
                          </p:cTn>
                        </p:par>
                      </p:childTnLst>
                    </p:cTn>
                  </p:par>
                  <p:par>
                    <p:cTn fill="hold" id="251">
                      <p:stCondLst>
                        <p:cond delay="indefinite"/>
                      </p:stCondLst>
                      <p:childTnLst>
                        <p:par>
                          <p:cTn fill="hold" id="252">
                            <p:stCondLst>
                              <p:cond delay="0"/>
                            </p:stCondLst>
                            <p:childTnLst>
                              <p:par>
                                <p:cTn fill="hold" id="253" nodeType="clickEffect" presetClass="entr" presetID="1">
                                  <p:stCondLst>
                                    <p:cond delay="0"/>
                                  </p:stCondLst>
                                  <p:childTnLst>
                                    <p:set>
                                      <p:cBhvr>
                                        <p:cTn dur="1" fill="hold" id="254">
                                          <p:stCondLst>
                                            <p:cond delay="0"/>
                                          </p:stCondLst>
                                        </p:cTn>
                                        <p:tgtEl>
                                          <p:spTgt spid="206"/>
                                        </p:tgtEl>
                                        <p:attrNameLst>
                                          <p:attrName>style.visibility</p:attrName>
                                        </p:attrNameLst>
                                      </p:cBhvr>
                                      <p:to>
                                        <p:strVal val="visible"/>
                                      </p:to>
                                    </p:set>
                                  </p:childTnLst>
                                </p:cTn>
                              </p:par>
                              <p:par>
                                <p:cTn fill="hold" id="255" nodeType="withEffect" presetClass="entr" presetID="1">
                                  <p:stCondLst>
                                    <p:cond delay="0"/>
                                  </p:stCondLst>
                                  <p:childTnLst>
                                    <p:set>
                                      <p:cBhvr>
                                        <p:cTn dur="1" fill="hold" id="256">
                                          <p:stCondLst>
                                            <p:cond delay="0"/>
                                          </p:stCondLst>
                                        </p:cTn>
                                        <p:tgtEl>
                                          <p:spTgt spid="207"/>
                                        </p:tgtEl>
                                        <p:attrNameLst>
                                          <p:attrName>style.visibility</p:attrName>
                                        </p:attrNameLst>
                                      </p:cBhvr>
                                      <p:to>
                                        <p:strVal val="visible"/>
                                      </p:to>
                                    </p:set>
                                  </p:childTnLst>
                                </p:cTn>
                              </p:par>
                              <p:par>
                                <p:cTn fill="hold" id="257" nodeType="withEffect" presetClass="entr" presetID="1">
                                  <p:stCondLst>
                                    <p:cond delay="0"/>
                                  </p:stCondLst>
                                  <p:childTnLst>
                                    <p:set>
                                      <p:cBhvr>
                                        <p:cTn dur="1" fill="hold" id="258">
                                          <p:stCondLst>
                                            <p:cond delay="0"/>
                                          </p:stCondLst>
                                        </p:cTn>
                                        <p:tgtEl>
                                          <p:spTgt spid="208"/>
                                        </p:tgtEl>
                                        <p:attrNameLst>
                                          <p:attrName>style.visibility</p:attrName>
                                        </p:attrNameLst>
                                      </p:cBhvr>
                                      <p:to>
                                        <p:strVal val="visible"/>
                                      </p:to>
                                    </p:set>
                                  </p:childTnLst>
                                </p:cTn>
                              </p:par>
                            </p:childTnLst>
                          </p:cTn>
                        </p:par>
                      </p:childTnLst>
                    </p:cTn>
                  </p:par>
                  <p:par>
                    <p:cTn fill="hold" id="259">
                      <p:stCondLst>
                        <p:cond delay="indefinite"/>
                      </p:stCondLst>
                      <p:childTnLst>
                        <p:par>
                          <p:cTn fill="hold" id="260">
                            <p:stCondLst>
                              <p:cond delay="0"/>
                            </p:stCondLst>
                            <p:childTnLst>
                              <p:par>
                                <p:cTn fill="hold" id="261" nodeType="clickEffect" presetClass="entr" presetID="1">
                                  <p:stCondLst>
                                    <p:cond delay="0"/>
                                  </p:stCondLst>
                                  <p:childTnLst>
                                    <p:set>
                                      <p:cBhvr>
                                        <p:cTn dur="1" fill="hold" id="262">
                                          <p:stCondLst>
                                            <p:cond delay="0"/>
                                          </p:stCondLst>
                                        </p:cTn>
                                        <p:tgtEl>
                                          <p:spTgt spid="209"/>
                                        </p:tgtEl>
                                        <p:attrNameLst>
                                          <p:attrName>style.visibility</p:attrName>
                                        </p:attrNameLst>
                                      </p:cBhvr>
                                      <p:to>
                                        <p:strVal val="visible"/>
                                      </p:to>
                                    </p:set>
                                  </p:childTnLst>
                                </p:cTn>
                              </p:par>
                              <p:par>
                                <p:cTn fill="hold" id="263" nodeType="withEffect" presetClass="entr" presetID="1">
                                  <p:stCondLst>
                                    <p:cond delay="0"/>
                                  </p:stCondLst>
                                  <p:childTnLst>
                                    <p:set>
                                      <p:cBhvr>
                                        <p:cTn dur="1" fill="hold" id="264">
                                          <p:stCondLst>
                                            <p:cond delay="0"/>
                                          </p:stCondLst>
                                        </p:cTn>
                                        <p:tgtEl>
                                          <p:spTgt spid="21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TextShape 1"/>
          <p:cNvSpPr txBox="1"/>
          <p:nvPr/>
        </p:nvSpPr>
        <p:spPr>
          <a:xfrm>
            <a:off x="457200" y="533520"/>
            <a:ext cx="8229240" cy="667080"/>
          </a:xfrm>
          <a:prstGeom prst="rect">
            <a:avLst/>
          </a:prstGeom>
        </p:spPr>
        <p:txBody>
          <a:bodyPr anchor="b" bIns="0" lIns="0" rIns="0" tIns="45000"/>
          <a:p>
            <a:pPr>
              <a:lnSpc>
                <a:spcPct val="100000"/>
              </a:lnSpc>
            </a:pPr>
            <a:r>
              <a:rPr b="1" i="1" lang="en-US" sz="5000">
                <a:solidFill>
                  <a:srgbClr val="04617b"/>
                </a:solidFill>
                <a:latin typeface="Calibri"/>
              </a:rPr>
              <a:t>Class Activity</a:t>
            </a:r>
            <a:endParaRPr/>
          </a:p>
        </p:txBody>
      </p:sp>
      <p:sp>
        <p:nvSpPr>
          <p:cNvPr id="212" name="TextShape 2"/>
          <p:cNvSpPr txBox="1"/>
          <p:nvPr/>
        </p:nvSpPr>
        <p:spPr>
          <a:xfrm>
            <a:off x="457200" y="1295280"/>
            <a:ext cx="8229240" cy="5028840"/>
          </a:xfrm>
          <a:prstGeom prst="rect">
            <a:avLst/>
          </a:prstGeom>
        </p:spPr>
        <p:txBody>
          <a:bodyPr bIns="45000" lIns="90000" rIns="90000" tIns="45000"/>
          <a:p>
            <a:pPr>
              <a:lnSpc>
                <a:spcPct val="100000"/>
              </a:lnSpc>
            </a:pPr>
            <a:r>
              <a:rPr b="1" lang="en-US" sz="4200">
                <a:solidFill>
                  <a:srgbClr val="000000"/>
                </a:solidFill>
                <a:latin typeface="Constantia"/>
              </a:rPr>
              <a:t>NOTE:</a:t>
            </a:r>
            <a:endParaRPr/>
          </a:p>
          <a:p>
            <a:pPr>
              <a:lnSpc>
                <a:spcPct val="120000"/>
              </a:lnSpc>
              <a:buSzPct val="95000"/>
              <a:buFont charset="2" typeface="Wingdings 2"/>
              <a:buChar char=""/>
            </a:pPr>
            <a:r>
              <a:rPr lang="en-US" sz="3400">
                <a:solidFill>
                  <a:srgbClr val="000000"/>
                </a:solidFill>
                <a:latin typeface="Constantia"/>
              </a:rPr>
              <a:t>If there is appropriability for more than one period the farmer will have more than one period as a low cost producer (relative to the other farmers) and is more likely to be able to recoup the costs of the innovation and achieve positive profits, and therefore, is more likely to incur the costs of the innovation to begin with</a:t>
            </a:r>
            <a:endParaRPr/>
          </a:p>
          <a:p>
            <a:pPr>
              <a:lnSpc>
                <a:spcPct val="120000"/>
              </a:lnSpc>
            </a:pPr>
            <a:endParaRPr/>
          </a:p>
          <a:p>
            <a:pPr>
              <a:lnSpc>
                <a:spcPct val="120000"/>
              </a:lnSpc>
              <a:buSzPct val="95000"/>
              <a:buFont charset="2" typeface="Wingdings 2"/>
              <a:buChar char=""/>
            </a:pPr>
            <a:r>
              <a:rPr lang="en-US" sz="3400" u="sng">
                <a:solidFill>
                  <a:srgbClr val="000000"/>
                </a:solidFill>
                <a:latin typeface="Constantia"/>
              </a:rPr>
              <a:t>Society is better of w/ the innovation</a:t>
            </a:r>
            <a:r>
              <a:rPr lang="en-US" sz="3400">
                <a:solidFill>
                  <a:srgbClr val="000000"/>
                </a:solidFill>
                <a:latin typeface="Constantia"/>
              </a:rPr>
              <a:t>, but the farmer will not incur the costs of the innovation if expected profits during the appropriability period are not expected to be positive</a:t>
            </a:r>
            <a:endParaRPr/>
          </a:p>
          <a:p>
            <a:pPr>
              <a:lnSpc>
                <a:spcPct val="120000"/>
              </a:lnSpc>
            </a:pPr>
            <a:endParaRPr/>
          </a:p>
          <a:p>
            <a:pPr>
              <a:lnSpc>
                <a:spcPct val="120000"/>
              </a:lnSpc>
              <a:buSzPct val="95000"/>
              <a:buFont charset="2" typeface="Wingdings 2"/>
              <a:buChar char=""/>
            </a:pPr>
            <a:r>
              <a:rPr lang="en-US" sz="3400">
                <a:solidFill>
                  <a:srgbClr val="000000"/>
                </a:solidFill>
                <a:latin typeface="Constantia"/>
              </a:rPr>
              <a:t>If there is no period of appropriability (as in perfect competition) there is no incentive to innovate</a:t>
            </a:r>
            <a:endParaRPr/>
          </a:p>
          <a:p>
            <a:pPr>
              <a:lnSpc>
                <a:spcPct val="120000"/>
              </a:lnSpc>
            </a:pPr>
            <a:endParaRPr/>
          </a:p>
          <a:p>
            <a:pPr>
              <a:lnSpc>
                <a:spcPct val="120000"/>
              </a:lnSpc>
              <a:buSzPct val="95000"/>
              <a:buFont charset="2" typeface="Wingdings 2"/>
              <a:buChar char=""/>
            </a:pPr>
            <a:r>
              <a:rPr lang="en-US" sz="3400">
                <a:solidFill>
                  <a:srgbClr val="000000"/>
                </a:solidFill>
                <a:latin typeface="Constantia"/>
              </a:rPr>
              <a:t>This is still a model of certainty (where the farmer knows the cost of the innovation and the profits she will receive after the innovation is implemented)</a:t>
            </a:r>
            <a:endParaRPr/>
          </a:p>
          <a:p>
            <a:pPr lvl="1">
              <a:lnSpc>
                <a:spcPct val="120000"/>
              </a:lnSpc>
              <a:buSzPct val="85000"/>
              <a:buFont charset="2" typeface="Wingdings 2"/>
              <a:buChar char=""/>
            </a:pPr>
            <a:r>
              <a:rPr lang="en-US" sz="3400" u="sng">
                <a:solidFill>
                  <a:srgbClr val="000000"/>
                </a:solidFill>
                <a:latin typeface="Constantia"/>
              </a:rPr>
              <a:t>Is this realistic?</a:t>
            </a:r>
            <a:r>
              <a:rPr lang="en-US" sz="3400">
                <a:solidFill>
                  <a:srgbClr val="000000"/>
                </a:solidFill>
                <a:latin typeface="Constantia"/>
              </a:rPr>
              <a:t> </a:t>
            </a:r>
            <a:endParaRPr/>
          </a:p>
          <a:p>
            <a:pPr lvl="2">
              <a:lnSpc>
                <a:spcPct val="120000"/>
              </a:lnSpc>
              <a:buSzPct val="70000"/>
              <a:buFont charset="2" typeface="Wingdings 2"/>
              <a:buChar char=""/>
            </a:pPr>
            <a:r>
              <a:rPr lang="en-US" sz="3400">
                <a:solidFill>
                  <a:srgbClr val="000000"/>
                </a:solidFill>
                <a:latin typeface="Constantia"/>
              </a:rPr>
              <a:t>NO - there is a great deal of uncertainty (risk) associated with innovation</a:t>
            </a:r>
            <a:endParaRPr/>
          </a:p>
        </p:txBody>
      </p:sp>
    </p:spTree>
  </p:cSld>
  <p:timing>
    <p:tnLst>
      <p:par>
        <p:cTn dur="indefinite" id="265" nodeType="tmRoot" restart="never">
          <p:childTnLst>
            <p:seq>
              <p:cTn dur="indefinite" id="266" nodeType="mainSeq">
                <p:childTnLst>
                  <p:par>
                    <p:cTn fill="hold" id="267">
                      <p:stCondLst>
                        <p:cond delay="indefinite"/>
                      </p:stCondLst>
                      <p:childTnLst>
                        <p:par>
                          <p:cTn fill="hold" id="268">
                            <p:stCondLst>
                              <p:cond delay="0"/>
                            </p:stCondLst>
                            <p:childTnLst>
                              <p:par>
                                <p:cTn fill="hold" id="269" nodeType="clickEffect" presetClass="entr" presetID="1">
                                  <p:stCondLst>
                                    <p:cond delay="0"/>
                                  </p:stCondLst>
                                  <p:childTnLst>
                                    <p:set>
                                      <p:cBhvr>
                                        <p:cTn dur="1" fill="hold" id="270">
                                          <p:stCondLst>
                                            <p:cond delay="0"/>
                                          </p:stCondLst>
                                        </p:cTn>
                                        <p:tgtEl>
                                          <p:spTgt spid="212">
                                            <p:txEl>
                                              <p:pRg end="335" st="6"/>
                                            </p:txEl>
                                          </p:spTgt>
                                        </p:tgtEl>
                                        <p:attrNameLst>
                                          <p:attrName>style.visibility</p:attrName>
                                        </p:attrNameLst>
                                      </p:cBhvr>
                                      <p:to>
                                        <p:strVal val="visible"/>
                                      </p:to>
                                    </p:set>
                                  </p:childTnLst>
                                </p:cTn>
                              </p:par>
                            </p:childTnLst>
                          </p:cTn>
                        </p:par>
                      </p:childTnLst>
                    </p:cTn>
                  </p:par>
                  <p:par>
                    <p:cTn fill="hold" id="271">
                      <p:stCondLst>
                        <p:cond delay="indefinite"/>
                      </p:stCondLst>
                      <p:childTnLst>
                        <p:par>
                          <p:cTn fill="hold" id="272">
                            <p:stCondLst>
                              <p:cond delay="0"/>
                            </p:stCondLst>
                            <p:childTnLst>
                              <p:par>
                                <p:cTn fill="hold" id="273" nodeType="clickEffect" presetClass="entr" presetID="1">
                                  <p:stCondLst>
                                    <p:cond delay="0"/>
                                  </p:stCondLst>
                                  <p:childTnLst>
                                    <p:set>
                                      <p:cBhvr>
                                        <p:cTn dur="1" fill="hold" id="274">
                                          <p:stCondLst>
                                            <p:cond delay="0"/>
                                          </p:stCondLst>
                                        </p:cTn>
                                        <p:tgtEl>
                                          <p:spTgt spid="212">
                                            <p:txEl>
                                              <p:pRg end="520" st="336"/>
                                            </p:txEl>
                                          </p:spTgt>
                                        </p:tgtEl>
                                        <p:attrNameLst>
                                          <p:attrName>style.visibility</p:attrName>
                                        </p:attrNameLst>
                                      </p:cBhvr>
                                      <p:to>
                                        <p:strVal val="visible"/>
                                      </p:to>
                                    </p:set>
                                  </p:childTnLst>
                                </p:cTn>
                              </p:par>
                            </p:childTnLst>
                          </p:cTn>
                        </p:par>
                      </p:childTnLst>
                    </p:cTn>
                  </p:par>
                  <p:par>
                    <p:cTn fill="hold" id="275">
                      <p:stCondLst>
                        <p:cond delay="indefinite"/>
                      </p:stCondLst>
                      <p:childTnLst>
                        <p:par>
                          <p:cTn fill="hold" id="276">
                            <p:stCondLst>
                              <p:cond delay="0"/>
                            </p:stCondLst>
                            <p:childTnLst>
                              <p:par>
                                <p:cTn fill="hold" id="277" nodeType="clickEffect" presetClass="entr" presetID="1">
                                  <p:stCondLst>
                                    <p:cond delay="0"/>
                                  </p:stCondLst>
                                  <p:childTnLst>
                                    <p:set>
                                      <p:cBhvr>
                                        <p:cTn dur="1" fill="hold" id="278">
                                          <p:stCondLst>
                                            <p:cond delay="0"/>
                                          </p:stCondLst>
                                        </p:cTn>
                                        <p:tgtEl>
                                          <p:spTgt spid="212">
                                            <p:txEl>
                                              <p:pRg end="624" st="521"/>
                                            </p:txEl>
                                          </p:spTgt>
                                        </p:tgtEl>
                                        <p:attrNameLst>
                                          <p:attrName>style.visibility</p:attrName>
                                        </p:attrNameLst>
                                      </p:cBhvr>
                                      <p:to>
                                        <p:strVal val="visible"/>
                                      </p:to>
                                    </p:set>
                                  </p:childTnLst>
                                </p:cTn>
                              </p:par>
                            </p:childTnLst>
                          </p:cTn>
                        </p:par>
                      </p:childTnLst>
                    </p:cTn>
                  </p:par>
                  <p:par>
                    <p:cTn fill="hold" id="279">
                      <p:stCondLst>
                        <p:cond delay="indefinite"/>
                      </p:stCondLst>
                      <p:childTnLst>
                        <p:par>
                          <p:cTn fill="hold" id="280">
                            <p:stCondLst>
                              <p:cond delay="0"/>
                            </p:stCondLst>
                            <p:childTnLst>
                              <p:par>
                                <p:cTn fill="hold" id="281" nodeType="clickEffect" presetClass="entr" presetID="1">
                                  <p:stCondLst>
                                    <p:cond delay="0"/>
                                  </p:stCondLst>
                                  <p:childTnLst>
                                    <p:set>
                                      <p:cBhvr>
                                        <p:cTn dur="1" fill="hold" id="282">
                                          <p:stCondLst>
                                            <p:cond delay="0"/>
                                          </p:stCondLst>
                                        </p:cTn>
                                        <p:tgtEl>
                                          <p:spTgt spid="212">
                                            <p:txEl>
                                              <p:pRg end="781" st="625"/>
                                            </p:txEl>
                                          </p:spTgt>
                                        </p:tgtEl>
                                        <p:attrNameLst>
                                          <p:attrName>style.visibility</p:attrName>
                                        </p:attrNameLst>
                                      </p:cBhvr>
                                      <p:to>
                                        <p:strVal val="visible"/>
                                      </p:to>
                                    </p:set>
                                  </p:childTnLst>
                                </p:cTn>
                              </p:par>
                              <p:par>
                                <p:cTn fill="hold" id="283" nodeType="withEffect" presetClass="entr" presetID="1">
                                  <p:stCondLst>
                                    <p:cond delay="0"/>
                                  </p:stCondLst>
                                  <p:childTnLst>
                                    <p:set>
                                      <p:cBhvr>
                                        <p:cTn dur="1" fill="hold" id="284">
                                          <p:stCondLst>
                                            <p:cond delay="0"/>
                                          </p:stCondLst>
                                        </p:cTn>
                                        <p:tgtEl>
                                          <p:spTgt spid="212">
                                            <p:txEl>
                                              <p:pRg end="801" st="781"/>
                                            </p:txEl>
                                          </p:spTgt>
                                        </p:tgtEl>
                                        <p:attrNameLst>
                                          <p:attrName>style.visibility</p:attrName>
                                        </p:attrNameLst>
                                      </p:cBhvr>
                                      <p:to>
                                        <p:strVal val="visible"/>
                                      </p:to>
                                    </p:set>
                                  </p:childTnLst>
                                </p:cTn>
                              </p:par>
                            </p:childTnLst>
                          </p:cTn>
                        </p:par>
                      </p:childTnLst>
                    </p:cTn>
                  </p:par>
                  <p:par>
                    <p:cTn fill="hold" id="285">
                      <p:stCondLst>
                        <p:cond delay="indefinite"/>
                      </p:stCondLst>
                      <p:childTnLst>
                        <p:par>
                          <p:cTn fill="hold" id="286">
                            <p:stCondLst>
                              <p:cond delay="0"/>
                            </p:stCondLst>
                            <p:childTnLst>
                              <p:par>
                                <p:cTn fill="hold" id="287" nodeType="clickEffect" presetClass="entr" presetID="1">
                                  <p:stCondLst>
                                    <p:cond delay="0"/>
                                  </p:stCondLst>
                                  <p:childTnLst>
                                    <p:set>
                                      <p:cBhvr>
                                        <p:cTn dur="1" fill="hold" id="288">
                                          <p:stCondLst>
                                            <p:cond delay="0"/>
                                          </p:stCondLst>
                                        </p:cTn>
                                        <p:tgtEl>
                                          <p:spTgt spid="212">
                                            <p:txEl>
                                              <p:pRg end="877" st="80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457200" y="704160"/>
            <a:ext cx="8229240" cy="591120"/>
          </a:xfrm>
          <a:prstGeom prst="rect">
            <a:avLst/>
          </a:prstGeom>
        </p:spPr>
        <p:txBody>
          <a:bodyPr anchor="b" bIns="0" lIns="0" rIns="0" tIns="45000"/>
          <a:p>
            <a:pPr>
              <a:lnSpc>
                <a:spcPct val="100000"/>
              </a:lnSpc>
            </a:pPr>
            <a:r>
              <a:rPr lang="en-US" sz="5000">
                <a:solidFill>
                  <a:srgbClr val="04617b"/>
                </a:solidFill>
                <a:latin typeface="Calibri"/>
              </a:rPr>
              <a:t>Friday Presentations</a:t>
            </a:r>
            <a:endParaRPr/>
          </a:p>
        </p:txBody>
      </p:sp>
      <p:sp>
        <p:nvSpPr>
          <p:cNvPr id="122" name="TextShape 2"/>
          <p:cNvSpPr txBox="1"/>
          <p:nvPr/>
        </p:nvSpPr>
        <p:spPr>
          <a:xfrm>
            <a:off x="457200" y="1371600"/>
            <a:ext cx="8229240" cy="495252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Additional readings posted on Blackboard under “content” tab</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a:solidFill>
                  <a:srgbClr val="000000"/>
                </a:solidFill>
                <a:latin typeface="Constantia"/>
              </a:rPr>
              <a:t>Still needing a group: Horvath, Tornes</a:t>
            </a:r>
            <a:endParaRPr/>
          </a:p>
          <a:p>
            <a:pPr>
              <a:lnSpc>
                <a:spcPct val="100000"/>
              </a:lnSpc>
            </a:pPr>
            <a:endParaRPr/>
          </a:p>
        </p:txBody>
      </p:sp>
      <p:pic>
        <p:nvPicPr>
          <p:cNvPr descr="" id="123" name="Picture 3"/>
          <p:cNvPicPr/>
          <p:nvPr/>
        </p:nvPicPr>
        <p:blipFill>
          <a:blip r:embed="rId1"/>
          <a:stretch>
            <a:fillRect/>
          </a:stretch>
        </p:blipFill>
        <p:spPr>
          <a:xfrm>
            <a:off x="152280" y="2362320"/>
            <a:ext cx="8762760" cy="2937960"/>
          </a:xfrm>
          <a:prstGeom prst="rect">
            <a:avLst/>
          </a:prstGeom>
        </p:spPr>
      </p:pic>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457200" y="457200"/>
            <a:ext cx="8229240" cy="743400"/>
          </a:xfrm>
          <a:prstGeom prst="rect">
            <a:avLst/>
          </a:prstGeom>
        </p:spPr>
        <p:txBody>
          <a:bodyPr anchor="b" bIns="0" lIns="0" rIns="0" tIns="45000"/>
          <a:p>
            <a:pPr>
              <a:lnSpc>
                <a:spcPct val="100000"/>
              </a:lnSpc>
            </a:pPr>
            <a:r>
              <a:rPr lang="en-US" sz="5000">
                <a:solidFill>
                  <a:srgbClr val="04617b"/>
                </a:solidFill>
                <a:latin typeface="Calibri"/>
              </a:rPr>
              <a:t>Market Structures</a:t>
            </a:r>
            <a:endParaRPr/>
          </a:p>
        </p:txBody>
      </p:sp>
      <p:graphicFrame>
        <p:nvGraphicFramePr>
          <p:cNvPr id="125" name="Table 2"/>
          <p:cNvGraphicFramePr/>
          <p:nvPr/>
        </p:nvGraphicFramePr>
        <p:xfrm>
          <a:off x="457200" y="1523880"/>
          <a:ext cx="8229240" cy="4790160"/>
        </p:xfrm>
        <a:graphic>
          <a:graphicData uri="http://schemas.openxmlformats.org/drawingml/2006/table">
            <a:tbl>
              <a:tblPr/>
              <a:tblGrid>
                <a:gridCol w="2743200"/>
                <a:gridCol w="2743200"/>
                <a:gridCol w="2742840"/>
              </a:tblGrid>
              <a:tr h="622440">
                <a:tc>
                  <a:txBody>
                    <a:bodyPr wrap="none"/>
                    <a:p>
                      <a:pPr algn="ctr">
                        <a:lnSpc>
                          <a:spcPct val="100000"/>
                        </a:lnSpc>
                      </a:pPr>
                      <a:r>
                        <a:rPr b="1" lang="en-US">
                          <a:solidFill>
                            <a:srgbClr val="ffffff"/>
                          </a:solidFill>
                          <a:latin typeface="Constantia"/>
                        </a:rPr>
                        <a:t>Perfect Competition</a:t>
                      </a:r>
                      <a:endParaRPr/>
                    </a:p>
                  </a:txBody>
                  <a:tcPr/>
                </a:tc>
                <a:tc>
                  <a:txBody>
                    <a:bodyPr wrap="none"/>
                    <a:p>
                      <a:pPr algn="ctr">
                        <a:lnSpc>
                          <a:spcPct val="100000"/>
                        </a:lnSpc>
                      </a:pPr>
                      <a:r>
                        <a:rPr b="1" lang="en-US">
                          <a:solidFill>
                            <a:srgbClr val="ffffff"/>
                          </a:solidFill>
                          <a:latin typeface="Constantia"/>
                        </a:rPr>
                        <a:t>Oligopoly</a:t>
                      </a:r>
                      <a:endParaRPr/>
                    </a:p>
                  </a:txBody>
                  <a:tcPr/>
                </a:tc>
                <a:tc>
                  <a:txBody>
                    <a:bodyPr wrap="none"/>
                    <a:p>
                      <a:pPr algn="ctr">
                        <a:lnSpc>
                          <a:spcPct val="100000"/>
                        </a:lnSpc>
                      </a:pPr>
                      <a:r>
                        <a:rPr b="1" lang="en-US">
                          <a:solidFill>
                            <a:srgbClr val="ffffff"/>
                          </a:solidFill>
                          <a:latin typeface="Constantia"/>
                        </a:rPr>
                        <a:t>Monopoly</a:t>
                      </a:r>
                      <a:endParaRPr/>
                    </a:p>
                  </a:txBody>
                  <a:tcPr/>
                </a:tc>
              </a:tr>
              <a:tr h="357120">
                <a:tc>
                  <a:txBody>
                    <a:bodyPr wrap="none"/>
                    <a:p>
                      <a:pPr>
                        <a:lnSpc>
                          <a:spcPct val="100000"/>
                        </a:lnSpc>
                      </a:pPr>
                      <a:r>
                        <a:rPr lang="en-US">
                          <a:solidFill>
                            <a:srgbClr val="000000"/>
                          </a:solidFill>
                          <a:latin typeface="Constantia"/>
                        </a:rPr>
                        <a:t>Large # firms</a:t>
                      </a:r>
                      <a:endParaRPr/>
                    </a:p>
                  </a:txBody>
                  <a:tcPr/>
                </a:tc>
                <a:tc>
                  <a:txBody>
                    <a:bodyPr wrap="none"/>
                    <a:p>
                      <a:pPr>
                        <a:lnSpc>
                          <a:spcPct val="100000"/>
                        </a:lnSpc>
                      </a:pPr>
                      <a:r>
                        <a:rPr lang="en-US">
                          <a:solidFill>
                            <a:srgbClr val="000000"/>
                          </a:solidFill>
                          <a:latin typeface="Constantia"/>
                        </a:rPr>
                        <a:t>Few firms</a:t>
                      </a:r>
                      <a:endParaRPr/>
                    </a:p>
                  </a:txBody>
                  <a:tcPr/>
                </a:tc>
                <a:tc>
                  <a:txBody>
                    <a:bodyPr wrap="none"/>
                    <a:p>
                      <a:pPr>
                        <a:lnSpc>
                          <a:spcPct val="100000"/>
                        </a:lnSpc>
                      </a:pPr>
                      <a:r>
                        <a:rPr lang="en-US">
                          <a:solidFill>
                            <a:srgbClr val="000000"/>
                          </a:solidFill>
                          <a:latin typeface="Constantia"/>
                        </a:rPr>
                        <a:t>One firm</a:t>
                      </a:r>
                      <a:endParaRPr/>
                    </a:p>
                  </a:txBody>
                  <a:tcPr/>
                </a:tc>
              </a:tr>
              <a:tr h="1153080">
                <a:tc>
                  <a:txBody>
                    <a:bodyPr wrap="none"/>
                    <a:p>
                      <a:pPr>
                        <a:lnSpc>
                          <a:spcPct val="100000"/>
                        </a:lnSpc>
                      </a:pPr>
                      <a:r>
                        <a:rPr lang="en-US">
                          <a:solidFill>
                            <a:srgbClr val="000000"/>
                          </a:solidFill>
                          <a:latin typeface="Constantia"/>
                        </a:rPr>
                        <a:t>Homogeneous product</a:t>
                      </a:r>
                      <a:endParaRPr/>
                    </a:p>
                  </a:txBody>
                  <a:tcPr/>
                </a:tc>
                <a:tc>
                  <a:txBody>
                    <a:bodyPr wrap="none"/>
                    <a:p>
                      <a:pPr>
                        <a:lnSpc>
                          <a:spcPct val="100000"/>
                        </a:lnSpc>
                      </a:pPr>
                      <a:r>
                        <a:rPr lang="en-US">
                          <a:solidFill>
                            <a:srgbClr val="000000"/>
                          </a:solidFill>
                          <a:latin typeface="Constantia"/>
                        </a:rPr>
                        <a:t>Heterogeneous (Autos) or Homogeneous (Steel) product</a:t>
                      </a:r>
                      <a:endParaRPr/>
                    </a:p>
                  </a:txBody>
                  <a:tcPr/>
                </a:tc>
                <a:tc>
                  <a:txBody>
                    <a:bodyPr wrap="none"/>
                    <a:p>
                      <a:pPr>
                        <a:lnSpc>
                          <a:spcPct val="100000"/>
                        </a:lnSpc>
                      </a:pPr>
                      <a:r>
                        <a:rPr lang="en-US">
                          <a:solidFill>
                            <a:srgbClr val="000000"/>
                          </a:solidFill>
                          <a:latin typeface="Constantia"/>
                        </a:rPr>
                        <a:t>-</a:t>
                      </a:r>
                      <a:endParaRPr/>
                    </a:p>
                  </a:txBody>
                  <a:tcPr/>
                </a:tc>
              </a:tr>
              <a:tr h="887760">
                <a:tc>
                  <a:txBody>
                    <a:bodyPr wrap="none"/>
                    <a:p>
                      <a:pPr>
                        <a:lnSpc>
                          <a:spcPct val="100000"/>
                        </a:lnSpc>
                      </a:pPr>
                      <a:r>
                        <a:rPr lang="en-US">
                          <a:solidFill>
                            <a:srgbClr val="000000"/>
                          </a:solidFill>
                          <a:latin typeface="Constantia"/>
                        </a:rPr>
                        <a:t>No barriers to entry/exit</a:t>
                      </a:r>
                      <a:endParaRPr/>
                    </a:p>
                  </a:txBody>
                  <a:tcPr/>
                </a:tc>
                <a:tc>
                  <a:txBody>
                    <a:bodyPr wrap="none"/>
                    <a:p>
                      <a:pPr>
                        <a:lnSpc>
                          <a:spcPct val="100000"/>
                        </a:lnSpc>
                      </a:pPr>
                      <a:r>
                        <a:rPr lang="en-US">
                          <a:solidFill>
                            <a:srgbClr val="000000"/>
                          </a:solidFill>
                          <a:latin typeface="Constantia"/>
                        </a:rPr>
                        <a:t>High barriers to entry/exit</a:t>
                      </a:r>
                      <a:endParaRPr/>
                    </a:p>
                  </a:txBody>
                  <a:tcPr/>
                </a:tc>
                <a:tc>
                  <a:txBody>
                    <a:bodyPr wrap="none"/>
                    <a:p>
                      <a:pPr>
                        <a:lnSpc>
                          <a:spcPct val="100000"/>
                        </a:lnSpc>
                      </a:pPr>
                      <a:r>
                        <a:rPr lang="en-US">
                          <a:solidFill>
                            <a:srgbClr val="000000"/>
                          </a:solidFill>
                          <a:latin typeface="Constantia"/>
                        </a:rPr>
                        <a:t>Barriers to entry. E.g., patent, economy of scale</a:t>
                      </a:r>
                      <a:endParaRPr/>
                    </a:p>
                  </a:txBody>
                  <a:tcPr/>
                </a:tc>
              </a:tr>
              <a:tr h="622440">
                <a:tc>
                  <a:txBody>
                    <a:bodyPr wrap="none"/>
                    <a:p>
                      <a:pPr>
                        <a:lnSpc>
                          <a:spcPct val="100000"/>
                        </a:lnSpc>
                      </a:pPr>
                      <a:r>
                        <a:rPr lang="en-US">
                          <a:solidFill>
                            <a:srgbClr val="000000"/>
                          </a:solidFill>
                          <a:latin typeface="Constantia"/>
                        </a:rPr>
                        <a:t>Horizontal demand curve</a:t>
                      </a:r>
                      <a:endParaRPr/>
                    </a:p>
                  </a:txBody>
                  <a:tcPr/>
                </a:tc>
                <a:tc>
                  <a:txBody>
                    <a:bodyPr wrap="none"/>
                    <a:p>
                      <a:pPr>
                        <a:lnSpc>
                          <a:spcPct val="100000"/>
                        </a:lnSpc>
                      </a:pPr>
                      <a:r>
                        <a:rPr lang="en-US">
                          <a:solidFill>
                            <a:srgbClr val="000000"/>
                          </a:solidFill>
                          <a:latin typeface="Constantia"/>
                        </a:rPr>
                        <a:t>Downward sloping demand curve</a:t>
                      </a:r>
                      <a:endParaRPr/>
                    </a:p>
                  </a:txBody>
                  <a:tcPr/>
                </a:tc>
                <a:tc>
                  <a:txBody>
                    <a:bodyPr wrap="none"/>
                    <a:p>
                      <a:pPr>
                        <a:lnSpc>
                          <a:spcPct val="100000"/>
                        </a:lnSpc>
                      </a:pPr>
                      <a:r>
                        <a:rPr lang="en-US">
                          <a:solidFill>
                            <a:srgbClr val="000000"/>
                          </a:solidFill>
                          <a:latin typeface="Constantia"/>
                        </a:rPr>
                        <a:t>Downward sloping demand curve</a:t>
                      </a:r>
                      <a:endParaRPr/>
                    </a:p>
                  </a:txBody>
                  <a:tcPr/>
                </a:tc>
              </a:tr>
              <a:tr h="622440">
                <a:tc>
                  <a:txBody>
                    <a:bodyPr wrap="none"/>
                    <a:p>
                      <a:pPr>
                        <a:lnSpc>
                          <a:spcPct val="100000"/>
                        </a:lnSpc>
                      </a:pPr>
                      <a:r>
                        <a:rPr lang="en-US">
                          <a:solidFill>
                            <a:srgbClr val="000000"/>
                          </a:solidFill>
                          <a:latin typeface="Constantia"/>
                        </a:rPr>
                        <a:t>Price taker, Profits(Π)=0</a:t>
                      </a:r>
                      <a:endParaRPr/>
                    </a:p>
                  </a:txBody>
                  <a:tcPr/>
                </a:tc>
                <a:tc>
                  <a:txBody>
                    <a:bodyPr wrap="none"/>
                    <a:p>
                      <a:pPr>
                        <a:lnSpc>
                          <a:spcPct val="100000"/>
                        </a:lnSpc>
                      </a:pPr>
                      <a:r>
                        <a:rPr lang="en-US">
                          <a:solidFill>
                            <a:srgbClr val="000000"/>
                          </a:solidFill>
                          <a:latin typeface="Constantia"/>
                        </a:rPr>
                        <a:t>Price setter , Π≥0</a:t>
                      </a:r>
                      <a:endParaRPr/>
                    </a:p>
                  </a:txBody>
                  <a:tcPr/>
                </a:tc>
                <a:tc>
                  <a:txBody>
                    <a:bodyPr wrap="none"/>
                    <a:p>
                      <a:pPr>
                        <a:lnSpc>
                          <a:spcPct val="100000"/>
                        </a:lnSpc>
                      </a:pPr>
                      <a:r>
                        <a:rPr lang="en-US">
                          <a:solidFill>
                            <a:srgbClr val="000000"/>
                          </a:solidFill>
                          <a:latin typeface="Constantia"/>
                        </a:rPr>
                        <a:t>Price setter , Π&gt;0</a:t>
                      </a:r>
                      <a:endParaRPr/>
                    </a:p>
                  </a:txBody>
                  <a:tcPr/>
                </a:tc>
              </a:tr>
              <a:tr h="357120">
                <a:tc>
                  <a:txBody>
                    <a:bodyPr wrap="none"/>
                    <a:p>
                      <a:pPr>
                        <a:lnSpc>
                          <a:spcPct val="100000"/>
                        </a:lnSpc>
                      </a:pPr>
                      <a:r>
                        <a:rPr lang="en-US">
                          <a:solidFill>
                            <a:srgbClr val="000000"/>
                          </a:solidFill>
                          <a:latin typeface="Constantia"/>
                        </a:rPr>
                        <a:t>P=MC=MR</a:t>
                      </a:r>
                      <a:endParaRPr/>
                    </a:p>
                  </a:txBody>
                  <a:tcPr/>
                </a:tc>
                <a:tc>
                  <a:txBody>
                    <a:bodyPr wrap="none"/>
                    <a:p>
                      <a:pPr>
                        <a:lnSpc>
                          <a:spcPct val="100000"/>
                        </a:lnSpc>
                      </a:pPr>
                      <a:r>
                        <a:rPr lang="en-US">
                          <a:solidFill>
                            <a:srgbClr val="000000"/>
                          </a:solidFill>
                          <a:latin typeface="Constantia"/>
                        </a:rPr>
                        <a:t>MR=MC</a:t>
                      </a:r>
                      <a:endParaRPr/>
                    </a:p>
                  </a:txBody>
                  <a:tcPr/>
                </a:tc>
                <a:tc>
                  <a:txBody>
                    <a:bodyPr wrap="none"/>
                    <a:p>
                      <a:pPr>
                        <a:lnSpc>
                          <a:spcPct val="100000"/>
                        </a:lnSpc>
                      </a:pPr>
                      <a:r>
                        <a:rPr lang="en-US">
                          <a:solidFill>
                            <a:srgbClr val="000000"/>
                          </a:solidFill>
                          <a:latin typeface="Constantia"/>
                        </a:rPr>
                        <a:t>MR=MC</a:t>
                      </a:r>
                      <a:endParaRPr/>
                    </a:p>
                  </a:txBody>
                  <a:tcPr/>
                </a:tc>
              </a:tr>
              <a:tr h="428760">
                <a:tc>
                  <a:txBody>
                    <a:bodyPr wrap="none"/>
                    <a:p>
                      <a:pPr>
                        <a:lnSpc>
                          <a:spcPct val="100000"/>
                        </a:lnSpc>
                      </a:pPr>
                      <a:r>
                        <a:rPr lang="en-US">
                          <a:solidFill>
                            <a:srgbClr val="000000"/>
                          </a:solidFill>
                          <a:latin typeface="Constantia"/>
                        </a:rPr>
                        <a:t>Efficient outcome</a:t>
                      </a:r>
                      <a:endParaRPr/>
                    </a:p>
                  </a:txBody>
                  <a:tcPr/>
                </a:tc>
                <a:tc>
                  <a:tcPr/>
                </a:tc>
                <a:tc>
                  <a:txBody>
                    <a:bodyPr wrap="none"/>
                    <a:p>
                      <a:pPr>
                        <a:lnSpc>
                          <a:spcPct val="100000"/>
                        </a:lnSpc>
                      </a:pPr>
                      <a:r>
                        <a:rPr lang="en-US">
                          <a:solidFill>
                            <a:srgbClr val="000000"/>
                          </a:solidFill>
                          <a:latin typeface="Constantia"/>
                        </a:rPr>
                        <a:t>Inefficient outcome</a:t>
                      </a:r>
                      <a:endParaRPr/>
                    </a:p>
                  </a:txBody>
                  <a:tcPr/>
                </a:tc>
              </a:tr>
              <a:tr h="357120">
                <a:tc>
                  <a:txBody>
                    <a:bodyPr wrap="none"/>
                    <a:p>
                      <a:pPr>
                        <a:lnSpc>
                          <a:spcPct val="100000"/>
                        </a:lnSpc>
                      </a:pPr>
                      <a:r>
                        <a:rPr lang="en-US">
                          <a:solidFill>
                            <a:srgbClr val="000000"/>
                          </a:solidFill>
                          <a:latin typeface="Constantia"/>
                        </a:rPr>
                        <a:t>-</a:t>
                      </a:r>
                      <a:endParaRPr/>
                    </a:p>
                  </a:txBody>
                  <a:tcPr/>
                </a:tc>
                <a:tc>
                  <a:txBody>
                    <a:bodyPr wrap="none"/>
                    <a:p>
                      <a:pPr>
                        <a:lnSpc>
                          <a:spcPct val="100000"/>
                        </a:lnSpc>
                      </a:pPr>
                      <a:r>
                        <a:rPr lang="en-US">
                          <a:solidFill>
                            <a:srgbClr val="000000"/>
                          </a:solidFill>
                          <a:latin typeface="Constantia"/>
                        </a:rPr>
                        <a:t>Strategic competition</a:t>
                      </a:r>
                      <a:endParaRPr/>
                    </a:p>
                  </a:txBody>
                  <a:tcPr/>
                </a:tc>
                <a:tc>
                  <a:txBody>
                    <a:bodyPr wrap="none"/>
                    <a:p>
                      <a:pPr>
                        <a:lnSpc>
                          <a:spcPct val="100000"/>
                        </a:lnSpc>
                      </a:pPr>
                      <a:r>
                        <a:rPr lang="en-US">
                          <a:solidFill>
                            <a:srgbClr val="000000"/>
                          </a:solidFill>
                          <a:latin typeface="Constantia"/>
                        </a:rPr>
                        <a:t>No competition</a:t>
                      </a:r>
                      <a:endParaRPr/>
                    </a:p>
                  </a:txBody>
                  <a:tcPr/>
                </a:tc>
              </a:tr>
              <a:tr h="622440">
                <a:tc>
                  <a:txBody>
                    <a:bodyPr wrap="none"/>
                    <a:p>
                      <a:pPr>
                        <a:lnSpc>
                          <a:spcPct val="100000"/>
                        </a:lnSpc>
                      </a:pPr>
                      <a:r>
                        <a:rPr lang="en-US">
                          <a:solidFill>
                            <a:srgbClr val="000000"/>
                          </a:solidFill>
                          <a:latin typeface="Constantia"/>
                        </a:rPr>
                        <a:t>Perfect knowledge</a:t>
                      </a:r>
                      <a:endParaRPr/>
                    </a:p>
                  </a:txBody>
                  <a:tcPr/>
                </a:tc>
                <a:tc>
                  <a:txBody>
                    <a:bodyPr wrap="none"/>
                    <a:p>
                      <a:pPr>
                        <a:lnSpc>
                          <a:spcPct val="100000"/>
                        </a:lnSpc>
                      </a:pPr>
                      <a:r>
                        <a:rPr lang="en-US">
                          <a:solidFill>
                            <a:srgbClr val="000000"/>
                          </a:solidFill>
                          <a:latin typeface="Constantia"/>
                        </a:rPr>
                        <a:t>Incomplete knowledge</a:t>
                      </a:r>
                      <a:endParaRPr/>
                    </a:p>
                  </a:txBody>
                  <a:tcPr/>
                </a:tc>
                <a:tc>
                  <a:txBody>
                    <a:bodyPr wrap="none"/>
                    <a:p>
                      <a:pPr>
                        <a:lnSpc>
                          <a:spcPct val="100000"/>
                        </a:lnSpc>
                      </a:pPr>
                      <a:r>
                        <a:rPr lang="en-US">
                          <a:solidFill>
                            <a:srgbClr val="000000"/>
                          </a:solidFill>
                          <a:latin typeface="Constantia"/>
                        </a:rPr>
                        <a:t>Proprietary knowledge</a:t>
                      </a:r>
                      <a:endParaRPr/>
                    </a:p>
                  </a:txBody>
                  <a:tcPr/>
                </a:tc>
              </a:tr>
            </a:tbl>
          </a:graphicData>
        </a:graphic>
      </p:graphicFrame>
      <p:sp>
        <p:nvSpPr>
          <p:cNvPr id="126" name="CustomShape 3"/>
          <p:cNvSpPr/>
          <p:nvPr/>
        </p:nvSpPr>
        <p:spPr>
          <a:xfrm>
            <a:off x="4114800" y="5334120"/>
            <a:ext cx="761760" cy="151920"/>
          </a:xfrm>
          <a:prstGeom prst="leftRightArrow">
            <a:avLst>
              <a:gd fmla="val 50000" name="adj1"/>
              <a:gd fmla="val 50000" name="adj2"/>
            </a:avLst>
          </a:prstGeom>
          <a:solidFill>
            <a:srgbClr val="0f6fc6"/>
          </a:solidFill>
          <a:ln w="25560">
            <a:solidFill>
              <a:srgbClr val="0b5292"/>
            </a:solidFill>
            <a:round/>
          </a:ln>
        </p:spPr>
      </p:sp>
      <p:sp>
        <p:nvSpPr>
          <p:cNvPr id="127" name="CustomShape 4"/>
          <p:cNvSpPr/>
          <p:nvPr/>
        </p:nvSpPr>
        <p:spPr>
          <a:xfrm>
            <a:off x="1981080" y="1295280"/>
            <a:ext cx="5105160" cy="151920"/>
          </a:xfrm>
          <a:prstGeom prst="leftRightArrow">
            <a:avLst>
              <a:gd fmla="val 50000" name="adj1"/>
              <a:gd fmla="val 50000" name="adj2"/>
            </a:avLst>
          </a:prstGeom>
          <a:solidFill>
            <a:srgbClr val="0f6fc6"/>
          </a:solidFill>
          <a:ln w="25560">
            <a:solidFill>
              <a:srgbClr val="0b5292"/>
            </a:solidFill>
            <a:round/>
          </a:ln>
        </p:spPr>
      </p:sp>
      <p:sp>
        <p:nvSpPr>
          <p:cNvPr id="128" name="CustomShape 5"/>
          <p:cNvSpPr/>
          <p:nvPr/>
        </p:nvSpPr>
        <p:spPr>
          <a:xfrm>
            <a:off x="457200" y="1217880"/>
            <a:ext cx="1599840" cy="515880"/>
          </a:xfrm>
          <a:prstGeom prst="rect">
            <a:avLst/>
          </a:prstGeom>
        </p:spPr>
        <p:txBody>
          <a:bodyPr bIns="45000" lIns="90000" rIns="90000" tIns="45000"/>
          <a:p>
            <a:pPr>
              <a:lnSpc>
                <a:spcPct val="100000"/>
              </a:lnSpc>
            </a:pPr>
            <a:r>
              <a:rPr lang="en-US" sz="1400">
                <a:solidFill>
                  <a:srgbClr val="000000"/>
                </a:solidFill>
                <a:latin typeface="Constantia"/>
              </a:rPr>
              <a:t>More competitive</a:t>
            </a:r>
            <a:endParaRPr/>
          </a:p>
        </p:txBody>
      </p:sp>
      <p:sp>
        <p:nvSpPr>
          <p:cNvPr id="129" name="CustomShape 6"/>
          <p:cNvSpPr/>
          <p:nvPr/>
        </p:nvSpPr>
        <p:spPr>
          <a:xfrm>
            <a:off x="7086600" y="1216080"/>
            <a:ext cx="1599840" cy="515880"/>
          </a:xfrm>
          <a:prstGeom prst="rect">
            <a:avLst/>
          </a:prstGeom>
        </p:spPr>
        <p:txBody>
          <a:bodyPr bIns="45000" lIns="90000" rIns="90000" tIns="45000"/>
          <a:p>
            <a:pPr>
              <a:lnSpc>
                <a:spcPct val="100000"/>
              </a:lnSpc>
            </a:pPr>
            <a:r>
              <a:rPr lang="en-US" sz="1400">
                <a:solidFill>
                  <a:srgbClr val="000000"/>
                </a:solidFill>
                <a:latin typeface="Constantia"/>
              </a:rPr>
              <a:t>Less competitive</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Market Structures</a:t>
            </a:r>
            <a:endParaRPr/>
          </a:p>
        </p:txBody>
      </p:sp>
      <p:sp>
        <p:nvSpPr>
          <p:cNvPr id="131" name="TextShape 2"/>
          <p:cNvSpPr txBox="1"/>
          <p:nvPr/>
        </p:nvSpPr>
        <p:spPr>
          <a:xfrm>
            <a:off x="457200" y="1935360"/>
            <a:ext cx="8229240" cy="4388760"/>
          </a:xfrm>
          <a:prstGeom prst="rect">
            <a:avLst/>
          </a:prstGeom>
        </p:spPr>
        <p:txBody>
          <a:bodyPr bIns="45000" lIns="90000" rIns="90000" tIns="45000"/>
          <a:p>
            <a:endParaRPr/>
          </a:p>
        </p:txBody>
      </p:sp>
      <p:pic>
        <p:nvPicPr>
          <p:cNvPr descr="" id="132" name="Picture 2"/>
          <p:cNvPicPr/>
          <p:nvPr/>
        </p:nvPicPr>
        <p:blipFill>
          <a:blip r:embed="rId1"/>
          <a:stretch>
            <a:fillRect/>
          </a:stretch>
        </p:blipFill>
        <p:spPr>
          <a:xfrm>
            <a:off x="1600200" y="2057400"/>
            <a:ext cx="5638320" cy="4269960"/>
          </a:xfrm>
          <a:prstGeom prst="rect">
            <a:avLst/>
          </a:prstGeom>
        </p:spPr>
      </p:pic>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457200" y="704160"/>
            <a:ext cx="8229240" cy="591120"/>
          </a:xfrm>
          <a:prstGeom prst="rect">
            <a:avLst/>
          </a:prstGeom>
        </p:spPr>
        <p:txBody>
          <a:bodyPr anchor="b" bIns="0" lIns="0" rIns="0" tIns="45000"/>
          <a:p>
            <a:pPr>
              <a:lnSpc>
                <a:spcPct val="100000"/>
              </a:lnSpc>
            </a:pPr>
            <a:r>
              <a:rPr lang="en-US" sz="4000">
                <a:solidFill>
                  <a:srgbClr val="04617b"/>
                </a:solidFill>
                <a:latin typeface="Calibri"/>
              </a:rPr>
              <a:t>What type of firm innovates?</a:t>
            </a:r>
            <a:endParaRPr/>
          </a:p>
        </p:txBody>
      </p:sp>
      <p:sp>
        <p:nvSpPr>
          <p:cNvPr id="134" name="TextShape 2"/>
          <p:cNvSpPr txBox="1"/>
          <p:nvPr/>
        </p:nvSpPr>
        <p:spPr>
          <a:xfrm>
            <a:off x="457200" y="1295280"/>
            <a:ext cx="8229240" cy="5028840"/>
          </a:xfrm>
          <a:prstGeom prst="rect">
            <a:avLst/>
          </a:prstGeom>
        </p:spPr>
        <p:txBody>
          <a:bodyPr bIns="45000" lIns="90000" rIns="90000" tIns="45000"/>
          <a:p>
            <a:pPr>
              <a:lnSpc>
                <a:spcPct val="100000"/>
              </a:lnSpc>
            </a:pPr>
            <a:r>
              <a:rPr b="1" lang="en-US" sz="4400">
                <a:solidFill>
                  <a:srgbClr val="000000"/>
                </a:solidFill>
                <a:latin typeface="Constantia"/>
              </a:rPr>
              <a:t>(a) </a:t>
            </a:r>
            <a:r>
              <a:rPr b="1" lang="en-US" sz="6000">
                <a:solidFill>
                  <a:srgbClr val="00b050"/>
                </a:solidFill>
                <a:latin typeface="Constantia"/>
              </a:rPr>
              <a:t>Perfectly competitive firm</a:t>
            </a:r>
            <a:r>
              <a:rPr b="1" lang="en-US" sz="4400">
                <a:solidFill>
                  <a:srgbClr val="000000"/>
                </a:solidFill>
                <a:latin typeface="Constantia"/>
              </a:rPr>
              <a:t>?  </a:t>
            </a:r>
            <a:endParaRPr/>
          </a:p>
          <a:p>
            <a:pPr>
              <a:lnSpc>
                <a:spcPct val="100000"/>
              </a:lnSpc>
            </a:pPr>
            <a:endParaRPr/>
          </a:p>
          <a:p>
            <a:pPr>
              <a:lnSpc>
                <a:spcPct val="100000"/>
              </a:lnSpc>
            </a:pPr>
            <a:endParaRPr/>
          </a:p>
          <a:p>
            <a:pPr>
              <a:lnSpc>
                <a:spcPct val="100000"/>
              </a:lnSpc>
            </a:pPr>
            <a:r>
              <a:rPr lang="en-US" sz="4500" u="sng">
                <a:solidFill>
                  <a:srgbClr val="000000"/>
                </a:solidFill>
                <a:latin typeface="Constantia"/>
              </a:rPr>
              <a:t>Example: Corn Farmer</a:t>
            </a:r>
            <a:endParaRPr/>
          </a:p>
          <a:p>
            <a:pPr>
              <a:lnSpc>
                <a:spcPct val="100000"/>
              </a:lnSpc>
            </a:pPr>
            <a:endParaRPr/>
          </a:p>
          <a:p>
            <a:pPr>
              <a:lnSpc>
                <a:spcPct val="100000"/>
              </a:lnSpc>
            </a:pPr>
            <a:endParaRPr/>
          </a:p>
          <a:p>
            <a:pPr>
              <a:lnSpc>
                <a:spcPct val="120000"/>
              </a:lnSpc>
            </a:pPr>
            <a:r>
              <a:rPr b="1" lang="en-US" sz="3800">
                <a:solidFill>
                  <a:srgbClr val="000000"/>
                </a:solidFill>
                <a:latin typeface="Constantia"/>
              </a:rPr>
              <a:t>What if one farmer comes up with a better way of cultivating or weeding or harvesting?</a:t>
            </a:r>
            <a:endParaRPr/>
          </a:p>
          <a:p>
            <a:pPr>
              <a:lnSpc>
                <a:spcPct val="120000"/>
              </a:lnSpc>
            </a:pPr>
            <a:r>
              <a:rPr lang="en-US" sz="3800">
                <a:solidFill>
                  <a:srgbClr val="000000"/>
                </a:solidFill>
                <a:latin typeface="Constantia"/>
              </a:rPr>
              <a:t>(Remember by assumption there is equal access to inputs and technology.  Therefore competitors quickly adopt the new technology too.)</a:t>
            </a:r>
            <a:endParaRPr/>
          </a:p>
          <a:p>
            <a:endParaRPr/>
          </a:p>
          <a:p>
            <a:pPr>
              <a:lnSpc>
                <a:spcPct val="100000"/>
              </a:lnSpc>
              <a:buSzPct val="95000"/>
              <a:buFont typeface="Calibri"/>
              <a:buAutoNum type="arabicPeriod"/>
            </a:pPr>
            <a:r>
              <a:rPr lang="en-US" sz="3800">
                <a:solidFill>
                  <a:srgbClr val="000000"/>
                </a:solidFill>
                <a:latin typeface="Constantia"/>
              </a:rPr>
              <a:t>Supply increases</a:t>
            </a:r>
            <a:endParaRPr/>
          </a:p>
          <a:p>
            <a:pPr>
              <a:lnSpc>
                <a:spcPct val="100000"/>
              </a:lnSpc>
              <a:buSzPct val="95000"/>
              <a:buFont typeface="Calibri"/>
              <a:buAutoNum type="arabicPeriod"/>
            </a:pPr>
            <a:r>
              <a:rPr lang="en-US" sz="3800">
                <a:solidFill>
                  <a:srgbClr val="000000"/>
                </a:solidFill>
                <a:latin typeface="Constantia"/>
              </a:rPr>
              <a:t>Price drops until ∏=0 again</a:t>
            </a:r>
            <a:endParaRPr/>
          </a:p>
          <a:p>
            <a:pPr>
              <a:lnSpc>
                <a:spcPct val="100000"/>
              </a:lnSpc>
              <a:buSzPct val="95000"/>
              <a:buFont typeface="Calibri"/>
              <a:buAutoNum type="arabicPeriod"/>
            </a:pPr>
            <a:r>
              <a:rPr lang="en-US" sz="3800">
                <a:solidFill>
                  <a:srgbClr val="000000"/>
                </a:solidFill>
                <a:latin typeface="Constantia"/>
              </a:rPr>
              <a:t>The innovative farmer’s reward is lower prices, profits are still zero, and she/he incurred the cost of the innovation</a:t>
            </a:r>
            <a:endParaRPr/>
          </a:p>
          <a:p>
            <a:pPr>
              <a:lnSpc>
                <a:spcPct val="100000"/>
              </a:lnSpc>
            </a:pPr>
            <a:endParaRPr/>
          </a:p>
          <a:p>
            <a:pPr>
              <a:lnSpc>
                <a:spcPct val="100000"/>
              </a:lnSpc>
            </a:pPr>
            <a:r>
              <a:rPr b="1" lang="en-US" sz="3800">
                <a:solidFill>
                  <a:srgbClr val="000000"/>
                </a:solidFill>
                <a:latin typeface="Constantia"/>
              </a:rPr>
              <a:t>Therefore there is no (or little) incentive for the perfectly competitive firm to innovate</a:t>
            </a:r>
            <a:endParaRPr/>
          </a:p>
          <a:p>
            <a:pPr>
              <a:lnSpc>
                <a:spcPct val="100000"/>
              </a:lnSpc>
            </a:pPr>
            <a:endParaRPr/>
          </a:p>
          <a:p>
            <a:pPr>
              <a:lnSpc>
                <a:spcPct val="100000"/>
              </a:lnSpc>
            </a:pPr>
            <a:r>
              <a:rPr lang="en-US" sz="3800">
                <a:solidFill>
                  <a:srgbClr val="000000"/>
                </a:solidFill>
                <a:latin typeface="Constantia"/>
              </a:rPr>
              <a:t>Why? </a:t>
            </a:r>
            <a:r>
              <a:rPr lang="en-US" sz="3800" u="sng">
                <a:solidFill>
                  <a:srgbClr val="000000"/>
                </a:solidFill>
                <a:latin typeface="Constantia"/>
              </a:rPr>
              <a:t>complete inappropriability </a:t>
            </a:r>
            <a:endParaRPr/>
          </a:p>
          <a:p>
            <a:pPr>
              <a:lnSpc>
                <a:spcPct val="100000"/>
              </a:lnSpc>
            </a:pPr>
            <a:endParaRPr/>
          </a:p>
          <a:p>
            <a:pPr>
              <a:lnSpc>
                <a:spcPct val="120000"/>
              </a:lnSpc>
            </a:pPr>
            <a:r>
              <a:rPr b="1" lang="en-US" sz="3800" u="sng">
                <a:solidFill>
                  <a:srgbClr val="000000"/>
                </a:solidFill>
                <a:latin typeface="Constantia"/>
              </a:rPr>
              <a:t>Appropriability</a:t>
            </a:r>
            <a:r>
              <a:rPr b="1" lang="en-US" sz="3800">
                <a:solidFill>
                  <a:srgbClr val="000000"/>
                </a:solidFill>
                <a:latin typeface="Constantia"/>
              </a:rPr>
              <a:t>: </a:t>
            </a:r>
            <a:r>
              <a:rPr lang="en-US" sz="3800">
                <a:solidFill>
                  <a:srgbClr val="000000"/>
                </a:solidFill>
                <a:latin typeface="Constantia"/>
              </a:rPr>
              <a:t>the environmental factors that allow an innovator to capture the profits generated by an innovation</a:t>
            </a:r>
            <a:endParaRPr/>
          </a:p>
        </p:txBody>
      </p:sp>
      <p:pic>
        <p:nvPicPr>
          <p:cNvPr descr="" id="135" name="Picture 3"/>
          <p:cNvPicPr/>
          <p:nvPr/>
        </p:nvPicPr>
        <p:blipFill>
          <a:blip r:embed="rId1"/>
          <a:stretch>
            <a:fillRect/>
          </a:stretch>
        </p:blipFill>
        <p:spPr>
          <a:xfrm>
            <a:off x="6019920" y="838080"/>
            <a:ext cx="3072960" cy="1744920"/>
          </a:xfrm>
          <a:prstGeom prst="rect">
            <a:avLst/>
          </a:prstGeom>
        </p:spPr>
      </p:pic>
    </p:spTree>
  </p:cSld>
  <p:timing>
    <p:tnLst>
      <p:par>
        <p:cTn dur="indefinite" id="1" nodeType="tmRoot" restart="never">
          <p:childTnLst>
            <p:seq>
              <p:cTn dur="indefinite" id="2" nodeType="mainSeq">
                <p:childTnLst>
                  <p:par>
                    <p:cTn fill="hold" id="3">
                      <p:stCondLst>
                        <p:cond delay="indefinite"/>
                      </p:stCondLst>
                      <p:childTnLst>
                        <p:par>
                          <p:cTn fill="hold" id="4">
                            <p:stCondLst>
                              <p:cond delay="0"/>
                            </p:stCondLst>
                            <p:childTnLst>
                              <p:par>
                                <p:cTn fill="hold" id="5" nodeType="clickEffect" presetClass="entr" presetID="1">
                                  <p:stCondLst>
                                    <p:cond delay="0"/>
                                  </p:stCondLst>
                                  <p:childTnLst>
                                    <p:set>
                                      <p:cBhvr>
                                        <p:cTn dur="1" fill="hold" id="6">
                                          <p:stCondLst>
                                            <p:cond delay="0"/>
                                          </p:stCondLst>
                                        </p:cTn>
                                        <p:tgtEl>
                                          <p:spTgt spid="134">
                                            <p:txEl>
                                              <p:pRg end="34" st="0"/>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stCondLst>
                                    <p:cond delay="0"/>
                                  </p:stCondLst>
                                  <p:childTnLst>
                                    <p:set>
                                      <p:cBhvr>
                                        <p:cTn dur="1" fill="hold" id="10">
                                          <p:stCondLst>
                                            <p:cond delay="0"/>
                                          </p:stCondLst>
                                        </p:cTn>
                                        <p:tgtEl>
                                          <p:spTgt spid="135"/>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stCondLst>
                                    <p:cond delay="0"/>
                                  </p:stCondLst>
                                  <p:childTnLst>
                                    <p:set>
                                      <p:cBhvr>
                                        <p:cTn dur="1" fill="hold" id="14">
                                          <p:stCondLst>
                                            <p:cond delay="0"/>
                                          </p:stCondLst>
                                        </p:cTn>
                                        <p:tgtEl>
                                          <p:spTgt spid="134">
                                            <p:txEl>
                                              <p:pRg end="57" st="36"/>
                                            </p:txEl>
                                          </p:spTgt>
                                        </p:tgtEl>
                                        <p:attrNameLst>
                                          <p:attrName>style.visibility</p:attrName>
                                        </p:attrNameLst>
                                      </p:cBhvr>
                                      <p:to>
                                        <p:strVal val="visible"/>
                                      </p:to>
                                    </p:set>
                                  </p:childTnLst>
                                </p:cTn>
                              </p:par>
                              <p:par>
                                <p:cTn fill="hold" id="15" nodeType="withEffect" presetClass="entr" presetID="1">
                                  <p:stCondLst>
                                    <p:cond delay="0"/>
                                  </p:stCondLst>
                                  <p:childTnLst>
                                    <p:set>
                                      <p:cBhvr>
                                        <p:cTn dur="1" fill="hold" id="16">
                                          <p:stCondLst>
                                            <p:cond delay="0"/>
                                          </p:stCondLst>
                                        </p:cTn>
                                        <p:tgtEl>
                                          <p:spTgt spid="134">
                                            <p:txEl>
                                              <p:pRg end="146" st="59"/>
                                            </p:txEl>
                                          </p:spTgt>
                                        </p:tgtEl>
                                        <p:attrNameLst>
                                          <p:attrName>style.visibility</p:attrName>
                                        </p:attrNameLst>
                                      </p:cBhvr>
                                      <p:to>
                                        <p:strVal val="visible"/>
                                      </p:to>
                                    </p:set>
                                  </p:childTnLst>
                                </p:cTn>
                              </p:par>
                              <p:par>
                                <p:cTn fill="hold" id="17" nodeType="withEffect" presetClass="entr" presetID="1">
                                  <p:stCondLst>
                                    <p:cond delay="0"/>
                                  </p:stCondLst>
                                  <p:childTnLst>
                                    <p:set>
                                      <p:cBhvr>
                                        <p:cTn dur="1" fill="hold" id="18">
                                          <p:stCondLst>
                                            <p:cond delay="0"/>
                                          </p:stCondLst>
                                        </p:cTn>
                                        <p:tgtEl>
                                          <p:spTgt spid="134">
                                            <p:txEl>
                                              <p:pRg end="280" st="146"/>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stCondLst>
                                    <p:cond delay="0"/>
                                  </p:stCondLst>
                                  <p:childTnLst>
                                    <p:set>
                                      <p:cBhvr>
                                        <p:cTn dur="1" fill="hold" id="22">
                                          <p:stCondLst>
                                            <p:cond delay="0"/>
                                          </p:stCondLst>
                                        </p:cTn>
                                        <p:tgtEl>
                                          <p:spTgt spid="134">
                                            <p:txEl>
                                              <p:pRg end="298" st="281"/>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
                                  <p:stCondLst>
                                    <p:cond delay="0"/>
                                  </p:stCondLst>
                                  <p:childTnLst>
                                    <p:set>
                                      <p:cBhvr>
                                        <p:cTn dur="1" fill="hold" id="26">
                                          <p:stCondLst>
                                            <p:cond delay="0"/>
                                          </p:stCondLst>
                                        </p:cTn>
                                        <p:tgtEl>
                                          <p:spTgt spid="134">
                                            <p:txEl>
                                              <p:pRg end="326" st="298"/>
                                            </p:txEl>
                                          </p:spTgt>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1">
                                  <p:stCondLst>
                                    <p:cond delay="0"/>
                                  </p:stCondLst>
                                  <p:childTnLst>
                                    <p:set>
                                      <p:cBhvr>
                                        <p:cTn dur="1" fill="hold" id="30">
                                          <p:stCondLst>
                                            <p:cond delay="0"/>
                                          </p:stCondLst>
                                        </p:cTn>
                                        <p:tgtEl>
                                          <p:spTgt spid="134">
                                            <p:txEl>
                                              <p:pRg end="445" st="326"/>
                                            </p:txEl>
                                          </p:spTgt>
                                        </p:tgtEl>
                                        <p:attrNameLst>
                                          <p:attrName>style.visibility</p:attrName>
                                        </p:attrNameLst>
                                      </p:cBhvr>
                                      <p:to>
                                        <p:strVal val="visible"/>
                                      </p:to>
                                    </p:set>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1">
                                  <p:stCondLst>
                                    <p:cond delay="0"/>
                                  </p:stCondLst>
                                  <p:childTnLst>
                                    <p:set>
                                      <p:cBhvr>
                                        <p:cTn dur="1" fill="hold" id="34">
                                          <p:stCondLst>
                                            <p:cond delay="0"/>
                                          </p:stCondLst>
                                        </p:cTn>
                                        <p:tgtEl>
                                          <p:spTgt spid="134">
                                            <p:txEl>
                                              <p:pRg end="537" st="446"/>
                                            </p:txEl>
                                          </p:spTgt>
                                        </p:tgtEl>
                                        <p:attrNameLst>
                                          <p:attrName>style.visibility</p:attrName>
                                        </p:attrNameLst>
                                      </p:cBhvr>
                                      <p:to>
                                        <p:strVal val="visible"/>
                                      </p:to>
                                    </p:set>
                                  </p:childTnLst>
                                </p:cTn>
                              </p:par>
                            </p:childTnLst>
                          </p:cTn>
                        </p:par>
                      </p:childTnLst>
                    </p:cTn>
                  </p:par>
                  <p:par>
                    <p:cTn fill="hold" id="35">
                      <p:stCondLst>
                        <p:cond delay="indefinite"/>
                      </p:stCondLst>
                      <p:childTnLst>
                        <p:par>
                          <p:cTn fill="hold" id="36">
                            <p:stCondLst>
                              <p:cond delay="0"/>
                            </p:stCondLst>
                            <p:childTnLst>
                              <p:par>
                                <p:cTn fill="hold" id="37" nodeType="clickEffect" presetClass="entr" presetID="1">
                                  <p:stCondLst>
                                    <p:cond delay="0"/>
                                  </p:stCondLst>
                                  <p:childTnLst>
                                    <p:set>
                                      <p:cBhvr>
                                        <p:cTn dur="1" fill="hold" id="38">
                                          <p:stCondLst>
                                            <p:cond delay="0"/>
                                          </p:stCondLst>
                                        </p:cTn>
                                        <p:tgtEl>
                                          <p:spTgt spid="134">
                                            <p:txEl>
                                              <p:pRg end="571" st="538"/>
                                            </p:txEl>
                                          </p:spTgt>
                                        </p:tgtEl>
                                        <p:attrNameLst>
                                          <p:attrName>style.visibility</p:attrName>
                                        </p:attrNameLst>
                                      </p:cBhvr>
                                      <p:to>
                                        <p:strVal val="visible"/>
                                      </p:to>
                                    </p:set>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1">
                                  <p:stCondLst>
                                    <p:cond delay="0"/>
                                  </p:stCondLst>
                                  <p:childTnLst>
                                    <p:set>
                                      <p:cBhvr>
                                        <p:cTn dur="1" fill="hold" id="42">
                                          <p:stCondLst>
                                            <p:cond delay="0"/>
                                          </p:stCondLst>
                                        </p:cTn>
                                        <p:tgtEl>
                                          <p:spTgt spid="134">
                                            <p:txEl>
                                              <p:pRg end="689" st="57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457200" y="704160"/>
            <a:ext cx="8229240" cy="743400"/>
          </a:xfrm>
          <a:prstGeom prst="rect">
            <a:avLst/>
          </a:prstGeom>
        </p:spPr>
        <p:txBody>
          <a:bodyPr anchor="b" bIns="0" lIns="0" rIns="0" tIns="45000"/>
          <a:p>
            <a:pPr>
              <a:lnSpc>
                <a:spcPct val="100000"/>
              </a:lnSpc>
            </a:pPr>
            <a:r>
              <a:rPr lang="en-US" sz="4000">
                <a:solidFill>
                  <a:srgbClr val="04617b"/>
                </a:solidFill>
                <a:latin typeface="Calibri"/>
              </a:rPr>
              <a:t>What type of firm innovates?</a:t>
            </a:r>
            <a:endParaRPr/>
          </a:p>
        </p:txBody>
      </p:sp>
      <p:sp>
        <p:nvSpPr>
          <p:cNvPr id="137" name="TextShape 2"/>
          <p:cNvSpPr txBox="1"/>
          <p:nvPr/>
        </p:nvSpPr>
        <p:spPr>
          <a:xfrm>
            <a:off x="457200" y="1752480"/>
            <a:ext cx="8229240" cy="4571640"/>
          </a:xfrm>
          <a:prstGeom prst="rect">
            <a:avLst/>
          </a:prstGeom>
        </p:spPr>
        <p:txBody>
          <a:bodyPr bIns="45000" lIns="90000" rIns="90000" tIns="45000"/>
          <a:p>
            <a:pPr>
              <a:lnSpc>
                <a:spcPct val="100000"/>
              </a:lnSpc>
            </a:pPr>
            <a:r>
              <a:rPr b="1" lang="en-US" sz="2400">
                <a:solidFill>
                  <a:srgbClr val="000000"/>
                </a:solidFill>
                <a:latin typeface="Constantia"/>
              </a:rPr>
              <a:t>(b) </a:t>
            </a:r>
            <a:r>
              <a:rPr b="1" lang="en-US" sz="2400">
                <a:solidFill>
                  <a:srgbClr val="00b050"/>
                </a:solidFill>
                <a:latin typeface="Constantia"/>
              </a:rPr>
              <a:t>Stable Monopoly </a:t>
            </a:r>
            <a:r>
              <a:rPr b="1" lang="en-US" sz="2400">
                <a:solidFill>
                  <a:srgbClr val="000000"/>
                </a:solidFill>
                <a:latin typeface="Constantia"/>
              </a:rPr>
              <a:t>(natural or legislated)? </a:t>
            </a:r>
            <a:endParaRPr/>
          </a:p>
          <a:p>
            <a:pPr>
              <a:lnSpc>
                <a:spcPct val="100000"/>
              </a:lnSpc>
            </a:pPr>
            <a:endParaRPr/>
          </a:p>
          <a:p>
            <a:pPr>
              <a:lnSpc>
                <a:spcPct val="100000"/>
              </a:lnSpc>
              <a:buSzPct val="95000"/>
              <a:buFont charset="2" typeface="Wingdings 2"/>
              <a:buChar char=""/>
            </a:pPr>
            <a:r>
              <a:rPr lang="en-US" sz="2000">
                <a:solidFill>
                  <a:srgbClr val="000000"/>
                </a:solidFill>
                <a:latin typeface="Constantia"/>
              </a:rPr>
              <a:t>Monopolists are only constrained by demand and their own costs because they have market power (∏m &gt; 0)</a:t>
            </a:r>
            <a:endParaRPr/>
          </a:p>
          <a:p>
            <a:pPr>
              <a:lnSpc>
                <a:spcPct val="100000"/>
              </a:lnSpc>
            </a:pPr>
            <a:endParaRPr/>
          </a:p>
          <a:p>
            <a:pPr>
              <a:lnSpc>
                <a:spcPct val="100000"/>
              </a:lnSpc>
              <a:buSzPct val="95000"/>
              <a:buFont charset="2" typeface="Wingdings 2"/>
              <a:buChar char=""/>
            </a:pPr>
            <a:r>
              <a:rPr lang="en-US" sz="2000">
                <a:solidFill>
                  <a:srgbClr val="000000"/>
                </a:solidFill>
                <a:latin typeface="Constantia"/>
              </a:rPr>
              <a:t>There is little incentive for the monopolist to innovate; they already make positive economic profits</a:t>
            </a:r>
            <a:endParaRPr/>
          </a:p>
          <a:p>
            <a:pPr>
              <a:lnSpc>
                <a:spcPct val="100000"/>
              </a:lnSpc>
            </a:pPr>
            <a:endParaRPr/>
          </a:p>
          <a:p>
            <a:pPr>
              <a:lnSpc>
                <a:spcPct val="100000"/>
              </a:lnSpc>
              <a:buSzPct val="95000"/>
              <a:buFont charset="2" typeface="Wingdings 2"/>
              <a:buChar char=""/>
            </a:pPr>
            <a:r>
              <a:rPr lang="en-US" sz="2000">
                <a:solidFill>
                  <a:srgbClr val="000000"/>
                </a:solidFill>
                <a:latin typeface="Constantia"/>
              </a:rPr>
              <a:t>Monopolies do engage in basic research when they can recoup their research and development (R&amp;D) outlays</a:t>
            </a:r>
            <a:endParaRPr/>
          </a:p>
          <a:p>
            <a:pPr>
              <a:lnSpc>
                <a:spcPct val="100000"/>
              </a:lnSpc>
            </a:pPr>
            <a:endParaRPr/>
          </a:p>
        </p:txBody>
      </p:sp>
      <p:pic>
        <p:nvPicPr>
          <p:cNvPr descr="" id="138" name="Picture 3"/>
          <p:cNvPicPr/>
          <p:nvPr/>
        </p:nvPicPr>
        <p:blipFill>
          <a:blip r:embed="rId1"/>
          <a:stretch>
            <a:fillRect/>
          </a:stretch>
        </p:blipFill>
        <p:spPr>
          <a:xfrm>
            <a:off x="6934320" y="1050480"/>
            <a:ext cx="2057040" cy="1268280"/>
          </a:xfrm>
          <a:prstGeom prst="rect">
            <a:avLst/>
          </a:prstGeom>
        </p:spPr>
      </p:pic>
    </p:spTree>
  </p:cSld>
  <p:timing>
    <p:tnLst>
      <p:par>
        <p:cTn dur="indefinite" id="43" nodeType="tmRoot" restart="never">
          <p:childTnLst>
            <p:seq>
              <p:cTn dur="indefinite" id="44" nodeType="mainSeq">
                <p:childTnLst>
                  <p:par>
                    <p:cTn fill="hold" id="45">
                      <p:stCondLst>
                        <p:cond delay="indefinite"/>
                      </p:stCondLst>
                      <p:childTnLst>
                        <p:par>
                          <p:cTn fill="hold" id="46">
                            <p:stCondLst>
                              <p:cond delay="0"/>
                            </p:stCondLst>
                            <p:childTnLst>
                              <p:par>
                                <p:cTn fill="hold" id="47" nodeType="clickEffect" presetClass="entr" presetID="1">
                                  <p:stCondLst>
                                    <p:cond delay="0"/>
                                  </p:stCondLst>
                                  <p:childTnLst>
                                    <p:set>
                                      <p:cBhvr>
                                        <p:cTn dur="1" fill="hold" id="48">
                                          <p:stCondLst>
                                            <p:cond delay="0"/>
                                          </p:stCondLst>
                                        </p:cTn>
                                        <p:tgtEl>
                                          <p:spTgt spid="137">
                                            <p:txEl>
                                              <p:pRg end="46" st="0"/>
                                            </p:txEl>
                                          </p:spTgt>
                                        </p:tgtEl>
                                        <p:attrNameLst>
                                          <p:attrName>style.visibility</p:attrName>
                                        </p:attrNameLst>
                                      </p:cBhvr>
                                      <p:to>
                                        <p:strVal val="visible"/>
                                      </p:to>
                                    </p:set>
                                  </p:childTnLst>
                                </p:cTn>
                              </p:par>
                            </p:childTnLst>
                          </p:cTn>
                        </p:par>
                      </p:childTnLst>
                    </p:cTn>
                  </p:par>
                  <p:par>
                    <p:cTn fill="hold" id="49">
                      <p:stCondLst>
                        <p:cond delay="indefinite"/>
                      </p:stCondLst>
                      <p:childTnLst>
                        <p:par>
                          <p:cTn fill="hold" id="50">
                            <p:stCondLst>
                              <p:cond delay="0"/>
                            </p:stCondLst>
                            <p:childTnLst>
                              <p:par>
                                <p:cTn fill="hold" id="51" nodeType="clickEffect" presetClass="entr" presetID="1">
                                  <p:stCondLst>
                                    <p:cond delay="0"/>
                                  </p:stCondLst>
                                  <p:childTnLst>
                                    <p:set>
                                      <p:cBhvr>
                                        <p:cTn dur="1" fill="hold" id="52">
                                          <p:stCondLst>
                                            <p:cond delay="0"/>
                                          </p:stCondLst>
                                        </p:cTn>
                                        <p:tgtEl>
                                          <p:spTgt spid="138"/>
                                        </p:tgtEl>
                                        <p:attrNameLst>
                                          <p:attrName>style.visibility</p:attrName>
                                        </p:attrNameLst>
                                      </p:cBhvr>
                                      <p:to>
                                        <p:strVal val="visible"/>
                                      </p:to>
                                    </p:set>
                                  </p:childTnLst>
                                </p:cTn>
                              </p:par>
                            </p:childTnLst>
                          </p:cTn>
                        </p:par>
                      </p:childTnLst>
                    </p:cTn>
                  </p:par>
                  <p:par>
                    <p:cTn fill="hold" id="53">
                      <p:stCondLst>
                        <p:cond delay="indefinite"/>
                      </p:stCondLst>
                      <p:childTnLst>
                        <p:par>
                          <p:cTn fill="hold" id="54">
                            <p:stCondLst>
                              <p:cond delay="0"/>
                            </p:stCondLst>
                            <p:childTnLst>
                              <p:par>
                                <p:cTn fill="hold" id="55" nodeType="clickEffect" presetClass="entr" presetID="1">
                                  <p:stCondLst>
                                    <p:cond delay="0"/>
                                  </p:stCondLst>
                                  <p:childTnLst>
                                    <p:set>
                                      <p:cBhvr>
                                        <p:cTn dur="1" fill="hold" id="56">
                                          <p:stCondLst>
                                            <p:cond delay="0"/>
                                          </p:stCondLst>
                                        </p:cTn>
                                        <p:tgtEl>
                                          <p:spTgt spid="137">
                                            <p:txEl>
                                              <p:pRg end="150" st="47"/>
                                            </p:txEl>
                                          </p:spTgt>
                                        </p:tgtEl>
                                        <p:attrNameLst>
                                          <p:attrName>style.visibility</p:attrName>
                                        </p:attrNameLst>
                                      </p:cBhvr>
                                      <p:to>
                                        <p:strVal val="visible"/>
                                      </p:to>
                                    </p:set>
                                  </p:childTnLst>
                                </p:cTn>
                              </p:par>
                            </p:childTnLst>
                          </p:cTn>
                        </p:par>
                      </p:childTnLst>
                    </p:cTn>
                  </p:par>
                  <p:par>
                    <p:cTn fill="hold" id="57">
                      <p:stCondLst>
                        <p:cond delay="indefinite"/>
                      </p:stCondLst>
                      <p:childTnLst>
                        <p:par>
                          <p:cTn fill="hold" id="58">
                            <p:stCondLst>
                              <p:cond delay="0"/>
                            </p:stCondLst>
                            <p:childTnLst>
                              <p:par>
                                <p:cTn fill="hold" id="59" nodeType="clickEffect" presetClass="entr" presetID="1">
                                  <p:stCondLst>
                                    <p:cond delay="0"/>
                                  </p:stCondLst>
                                  <p:childTnLst>
                                    <p:set>
                                      <p:cBhvr>
                                        <p:cTn dur="1" fill="hold" id="60">
                                          <p:stCondLst>
                                            <p:cond delay="0"/>
                                          </p:stCondLst>
                                        </p:cTn>
                                        <p:tgtEl>
                                          <p:spTgt spid="137">
                                            <p:txEl>
                                              <p:pRg end="253" st="151"/>
                                            </p:txEl>
                                          </p:spTgt>
                                        </p:tgtEl>
                                        <p:attrNameLst>
                                          <p:attrName>style.visibility</p:attrName>
                                        </p:attrNameLst>
                                      </p:cBhvr>
                                      <p:to>
                                        <p:strVal val="visible"/>
                                      </p:to>
                                    </p:set>
                                  </p:childTnLst>
                                </p:cTn>
                              </p:par>
                            </p:childTnLst>
                          </p:cTn>
                        </p:par>
                      </p:childTnLst>
                    </p:cTn>
                  </p:par>
                  <p:par>
                    <p:cTn fill="hold" id="61">
                      <p:stCondLst>
                        <p:cond delay="indefinite"/>
                      </p:stCondLst>
                      <p:childTnLst>
                        <p:par>
                          <p:cTn fill="hold" id="62">
                            <p:stCondLst>
                              <p:cond delay="0"/>
                            </p:stCondLst>
                            <p:childTnLst>
                              <p:par>
                                <p:cTn fill="hold" id="63" nodeType="clickEffect" presetClass="entr" presetID="1">
                                  <p:stCondLst>
                                    <p:cond delay="0"/>
                                  </p:stCondLst>
                                  <p:childTnLst>
                                    <p:set>
                                      <p:cBhvr>
                                        <p:cTn dur="1" fill="hold" id="64">
                                          <p:stCondLst>
                                            <p:cond delay="0"/>
                                          </p:stCondLst>
                                        </p:cTn>
                                        <p:tgtEl>
                                          <p:spTgt spid="137">
                                            <p:txEl>
                                              <p:pRg end="359" st="25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457200" y="1752480"/>
            <a:ext cx="8229240" cy="4571640"/>
          </a:xfrm>
          <a:prstGeom prst="rect">
            <a:avLst/>
          </a:prstGeom>
        </p:spPr>
        <p:txBody>
          <a:bodyPr bIns="45000" lIns="90000" rIns="90000" tIns="45000"/>
          <a:p>
            <a:pPr>
              <a:lnSpc>
                <a:spcPct val="100000"/>
              </a:lnSpc>
            </a:pPr>
            <a:r>
              <a:rPr b="1" lang="en-US" sz="2400">
                <a:solidFill>
                  <a:srgbClr val="000000"/>
                </a:solidFill>
                <a:latin typeface="Constantia"/>
              </a:rPr>
              <a:t>(c) </a:t>
            </a:r>
            <a:r>
              <a:rPr b="1" lang="en-US" sz="2800">
                <a:solidFill>
                  <a:srgbClr val="00b050"/>
                </a:solidFill>
                <a:latin typeface="Constantia"/>
              </a:rPr>
              <a:t>Oligopolistic firm</a:t>
            </a:r>
            <a:r>
              <a:rPr b="1" lang="en-US" sz="2400">
                <a:solidFill>
                  <a:srgbClr val="000000"/>
                </a:solidFill>
                <a:latin typeface="Constantia"/>
              </a:rPr>
              <a:t>? </a:t>
            </a:r>
            <a:endParaRPr/>
          </a:p>
          <a:p>
            <a:pPr>
              <a:lnSpc>
                <a:spcPct val="100000"/>
              </a:lnSpc>
            </a:pPr>
            <a:endParaRPr/>
          </a:p>
          <a:p>
            <a:pPr>
              <a:lnSpc>
                <a:spcPct val="100000"/>
              </a:lnSpc>
              <a:buSzPct val="95000"/>
              <a:buFont charset="2" typeface="Wingdings 2"/>
              <a:buChar char=""/>
            </a:pPr>
            <a:r>
              <a:rPr lang="en-US" sz="2000">
                <a:solidFill>
                  <a:srgbClr val="000000"/>
                </a:solidFill>
                <a:latin typeface="Constantia"/>
              </a:rPr>
              <a:t>Few firms</a:t>
            </a:r>
            <a:endParaRPr/>
          </a:p>
          <a:p>
            <a:pPr>
              <a:lnSpc>
                <a:spcPct val="100000"/>
              </a:lnSpc>
              <a:buSzPct val="95000"/>
              <a:buFont charset="2" typeface="Wingdings 2"/>
              <a:buChar char=""/>
            </a:pPr>
            <a:r>
              <a:rPr lang="en-US" sz="2000">
                <a:solidFill>
                  <a:srgbClr val="000000"/>
                </a:solidFill>
                <a:latin typeface="Constantia"/>
              </a:rPr>
              <a:t>High barriers to entry</a:t>
            </a:r>
            <a:endParaRPr/>
          </a:p>
          <a:p>
            <a:pPr>
              <a:lnSpc>
                <a:spcPct val="100000"/>
              </a:lnSpc>
              <a:buSzPct val="95000"/>
              <a:buFont charset="2" typeface="Wingdings 2"/>
              <a:buChar char=""/>
            </a:pPr>
            <a:r>
              <a:rPr lang="en-US" sz="2000">
                <a:solidFill>
                  <a:srgbClr val="000000"/>
                </a:solidFill>
                <a:latin typeface="Constantia"/>
              </a:rPr>
              <a:t>Interdependence of firms</a:t>
            </a:r>
            <a:endParaRPr/>
          </a:p>
          <a:p>
            <a:pPr>
              <a:lnSpc>
                <a:spcPct val="100000"/>
              </a:lnSpc>
            </a:pPr>
            <a:endParaRPr/>
          </a:p>
          <a:p>
            <a:pPr>
              <a:lnSpc>
                <a:spcPct val="100000"/>
              </a:lnSpc>
            </a:pPr>
            <a:r>
              <a:rPr b="1" lang="en-US" sz="2000">
                <a:solidFill>
                  <a:srgbClr val="000000"/>
                </a:solidFill>
                <a:latin typeface="Constantia"/>
              </a:rPr>
              <a:t>Oligopoly is fertile ground for innovation since firms use innovation as a competitive tool to secure market power→ ∏&gt;0</a:t>
            </a:r>
            <a:endParaRPr/>
          </a:p>
          <a:p>
            <a:pPr>
              <a:lnSpc>
                <a:spcPct val="100000"/>
              </a:lnSpc>
            </a:pPr>
            <a:endParaRPr/>
          </a:p>
          <a:p>
            <a:pPr>
              <a:lnSpc>
                <a:spcPct val="100000"/>
              </a:lnSpc>
            </a:pPr>
            <a:r>
              <a:rPr b="1" lang="en-US" sz="2000">
                <a:solidFill>
                  <a:srgbClr val="000000"/>
                </a:solidFill>
                <a:latin typeface="Constantia"/>
              </a:rPr>
              <a:t>What happens if oligopolies don’t innovate?</a:t>
            </a:r>
            <a:endParaRPr/>
          </a:p>
          <a:p>
            <a:pPr>
              <a:lnSpc>
                <a:spcPct val="100000"/>
              </a:lnSpc>
              <a:buSzPct val="95000"/>
              <a:buFont charset="2" typeface="Wingdings 2"/>
              <a:buChar char=""/>
            </a:pPr>
            <a:r>
              <a:rPr lang="en-US" sz="2100">
                <a:solidFill>
                  <a:srgbClr val="000000"/>
                </a:solidFill>
                <a:latin typeface="Constantia"/>
              </a:rPr>
              <a:t>Market power is generally competed away from market entry (making future expected profits E(∏) = 0)</a:t>
            </a:r>
            <a:endParaRPr/>
          </a:p>
          <a:p>
            <a:pPr lvl="1">
              <a:lnSpc>
                <a:spcPct val="100000"/>
              </a:lnSpc>
              <a:buSzPct val="85000"/>
              <a:buFont charset="2" typeface="Wingdings 2"/>
              <a:buChar char=""/>
            </a:pPr>
            <a:r>
              <a:rPr lang="en-US" sz="1900">
                <a:solidFill>
                  <a:srgbClr val="000000"/>
                </a:solidFill>
                <a:latin typeface="Constantia"/>
              </a:rPr>
              <a:t>Note: high sunk/fixed costs may provide a sufficient barrier to entry even in the long run</a:t>
            </a:r>
            <a:endParaRPr/>
          </a:p>
          <a:p>
            <a:pPr>
              <a:lnSpc>
                <a:spcPct val="100000"/>
              </a:lnSpc>
              <a:buSzPct val="95000"/>
              <a:buFont charset="2" typeface="Wingdings 2"/>
              <a:buChar char=""/>
            </a:pPr>
            <a:r>
              <a:rPr lang="en-US" sz="2200">
                <a:solidFill>
                  <a:srgbClr val="000000"/>
                </a:solidFill>
                <a:latin typeface="Constantia"/>
              </a:rPr>
              <a:t>Products become obsolete and markets disappear</a:t>
            </a:r>
            <a:endParaRPr/>
          </a:p>
          <a:p>
            <a:pPr>
              <a:lnSpc>
                <a:spcPct val="100000"/>
              </a:lnSpc>
            </a:pPr>
            <a:endParaRPr/>
          </a:p>
          <a:p>
            <a:pPr>
              <a:lnSpc>
                <a:spcPct val="100000"/>
              </a:lnSpc>
            </a:pPr>
            <a:r>
              <a:rPr lang="en-US" sz="2400" u="sng">
                <a:solidFill>
                  <a:srgbClr val="000000"/>
                </a:solidFill>
                <a:latin typeface="Constantia"/>
              </a:rPr>
              <a:t>Oligopolies must </a:t>
            </a:r>
            <a:r>
              <a:rPr b="1" lang="en-US" sz="2400" u="sng">
                <a:solidFill>
                  <a:srgbClr val="000000"/>
                </a:solidFill>
                <a:latin typeface="Constantia"/>
              </a:rPr>
              <a:t>innovate or die!</a:t>
            </a:r>
            <a:endParaRPr/>
          </a:p>
          <a:p>
            <a:pPr>
              <a:lnSpc>
                <a:spcPct val="100000"/>
              </a:lnSpc>
            </a:pPr>
            <a:endParaRPr/>
          </a:p>
          <a:p>
            <a:endParaRPr/>
          </a:p>
          <a:p>
            <a:pPr>
              <a:lnSpc>
                <a:spcPct val="100000"/>
              </a:lnSpc>
            </a:pPr>
            <a:endParaRPr/>
          </a:p>
          <a:p>
            <a:pPr>
              <a:lnSpc>
                <a:spcPct val="100000"/>
              </a:lnSpc>
            </a:pPr>
            <a:endParaRPr/>
          </a:p>
        </p:txBody>
      </p:sp>
      <p:sp>
        <p:nvSpPr>
          <p:cNvPr id="140" name="TextShape 2"/>
          <p:cNvSpPr txBox="1"/>
          <p:nvPr/>
        </p:nvSpPr>
        <p:spPr>
          <a:xfrm>
            <a:off x="457200" y="704160"/>
            <a:ext cx="8229240" cy="743400"/>
          </a:xfrm>
          <a:prstGeom prst="rect">
            <a:avLst/>
          </a:prstGeom>
        </p:spPr>
        <p:txBody>
          <a:bodyPr anchor="b" bIns="0" lIns="0" rIns="0" tIns="45000"/>
          <a:p>
            <a:pPr>
              <a:lnSpc>
                <a:spcPct val="100000"/>
              </a:lnSpc>
            </a:pPr>
            <a:r>
              <a:rPr lang="en-US" sz="4000">
                <a:solidFill>
                  <a:srgbClr val="04617b"/>
                </a:solidFill>
                <a:latin typeface="Calibri"/>
              </a:rPr>
              <a:t>What type of firm innovates?</a:t>
            </a:r>
            <a:endParaRPr/>
          </a:p>
        </p:txBody>
      </p:sp>
      <p:pic>
        <p:nvPicPr>
          <p:cNvPr descr="" id="141" name="Picture 3"/>
          <p:cNvPicPr/>
          <p:nvPr/>
        </p:nvPicPr>
        <p:blipFill>
          <a:blip r:embed="rId1"/>
          <a:stretch>
            <a:fillRect/>
          </a:stretch>
        </p:blipFill>
        <p:spPr>
          <a:xfrm>
            <a:off x="5562720" y="1447920"/>
            <a:ext cx="2514240" cy="1885680"/>
          </a:xfrm>
          <a:prstGeom prst="rect">
            <a:avLst/>
          </a:prstGeom>
        </p:spPr>
      </p:pic>
    </p:spTree>
  </p:cSld>
  <p:timing>
    <p:tnLst>
      <p:par>
        <p:cTn dur="indefinite" id="65" nodeType="tmRoot" restart="never">
          <p:childTnLst>
            <p:seq>
              <p:cTn dur="indefinite" id="66" nodeType="mainSeq">
                <p:childTnLst>
                  <p:par>
                    <p:cTn fill="hold" id="67">
                      <p:stCondLst>
                        <p:cond delay="indefinite"/>
                      </p:stCondLst>
                      <p:childTnLst>
                        <p:par>
                          <p:cTn fill="hold" id="68">
                            <p:stCondLst>
                              <p:cond delay="0"/>
                            </p:stCondLst>
                            <p:childTnLst>
                              <p:par>
                                <p:cTn fill="hold" id="69" nodeType="clickEffect" presetClass="entr" presetID="1">
                                  <p:stCondLst>
                                    <p:cond delay="0"/>
                                  </p:stCondLst>
                                  <p:childTnLst>
                                    <p:set>
                                      <p:cBhvr>
                                        <p:cTn dur="1" fill="hold" id="70">
                                          <p:stCondLst>
                                            <p:cond delay="0"/>
                                          </p:stCondLst>
                                        </p:cTn>
                                        <p:tgtEl>
                                          <p:spTgt spid="139">
                                            <p:txEl>
                                              <p:pRg end="25" st="0"/>
                                            </p:txEl>
                                          </p:spTgt>
                                        </p:tgtEl>
                                        <p:attrNameLst>
                                          <p:attrName>style.visibility</p:attrName>
                                        </p:attrNameLst>
                                      </p:cBhvr>
                                      <p:to>
                                        <p:strVal val="visible"/>
                                      </p:to>
                                    </p:set>
                                  </p:childTnLst>
                                </p:cTn>
                              </p:par>
                            </p:childTnLst>
                          </p:cTn>
                        </p:par>
                      </p:childTnLst>
                    </p:cTn>
                  </p:par>
                  <p:par>
                    <p:cTn fill="hold" id="71">
                      <p:stCondLst>
                        <p:cond delay="indefinite"/>
                      </p:stCondLst>
                      <p:childTnLst>
                        <p:par>
                          <p:cTn fill="hold" id="72">
                            <p:stCondLst>
                              <p:cond delay="0"/>
                            </p:stCondLst>
                            <p:childTnLst>
                              <p:par>
                                <p:cTn fill="hold" id="73" nodeType="clickEffect" presetClass="entr" presetID="1">
                                  <p:stCondLst>
                                    <p:cond delay="0"/>
                                  </p:stCondLst>
                                  <p:childTnLst>
                                    <p:set>
                                      <p:cBhvr>
                                        <p:cTn dur="1" fill="hold" id="74">
                                          <p:stCondLst>
                                            <p:cond delay="0"/>
                                          </p:stCondLst>
                                        </p:cTn>
                                        <p:tgtEl>
                                          <p:spTgt spid="141"/>
                                        </p:tgtEl>
                                        <p:attrNameLst>
                                          <p:attrName>style.visibility</p:attrName>
                                        </p:attrNameLst>
                                      </p:cBhvr>
                                      <p:to>
                                        <p:strVal val="visible"/>
                                      </p:to>
                                    </p:set>
                                  </p:childTnLst>
                                </p:cTn>
                              </p:par>
                            </p:childTnLst>
                          </p:cTn>
                        </p:par>
                      </p:childTnLst>
                    </p:cTn>
                  </p:par>
                  <p:par>
                    <p:cTn fill="hold" id="75">
                      <p:stCondLst>
                        <p:cond delay="indefinite"/>
                      </p:stCondLst>
                      <p:childTnLst>
                        <p:par>
                          <p:cTn fill="hold" id="76">
                            <p:stCondLst>
                              <p:cond delay="0"/>
                            </p:stCondLst>
                            <p:childTnLst>
                              <p:par>
                                <p:cTn fill="hold" id="77" nodeType="clickEffect" presetClass="entr" presetID="1">
                                  <p:stCondLst>
                                    <p:cond delay="0"/>
                                  </p:stCondLst>
                                  <p:childTnLst>
                                    <p:set>
                                      <p:cBhvr>
                                        <p:cTn dur="1" fill="hold" id="78">
                                          <p:stCondLst>
                                            <p:cond delay="0"/>
                                          </p:stCondLst>
                                        </p:cTn>
                                        <p:tgtEl>
                                          <p:spTgt spid="139">
                                            <p:txEl>
                                              <p:pRg end="36" st="26"/>
                                            </p:txEl>
                                          </p:spTgt>
                                        </p:tgtEl>
                                        <p:attrNameLst>
                                          <p:attrName>style.visibility</p:attrName>
                                        </p:attrNameLst>
                                      </p:cBhvr>
                                      <p:to>
                                        <p:strVal val="visible"/>
                                      </p:to>
                                    </p:set>
                                  </p:childTnLst>
                                </p:cTn>
                              </p:par>
                              <p:par>
                                <p:cTn fill="hold" id="79" nodeType="withEffect" presetClass="entr" presetID="1">
                                  <p:stCondLst>
                                    <p:cond delay="0"/>
                                  </p:stCondLst>
                                  <p:childTnLst>
                                    <p:set>
                                      <p:cBhvr>
                                        <p:cTn dur="1" fill="hold" id="80">
                                          <p:stCondLst>
                                            <p:cond delay="0"/>
                                          </p:stCondLst>
                                        </p:cTn>
                                        <p:tgtEl>
                                          <p:spTgt spid="139">
                                            <p:txEl>
                                              <p:pRg end="59" st="36"/>
                                            </p:txEl>
                                          </p:spTgt>
                                        </p:tgtEl>
                                        <p:attrNameLst>
                                          <p:attrName>style.visibility</p:attrName>
                                        </p:attrNameLst>
                                      </p:cBhvr>
                                      <p:to>
                                        <p:strVal val="visible"/>
                                      </p:to>
                                    </p:set>
                                  </p:childTnLst>
                                </p:cTn>
                              </p:par>
                              <p:par>
                                <p:cTn fill="hold" id="81" nodeType="withEffect" presetClass="entr" presetID="1">
                                  <p:stCondLst>
                                    <p:cond delay="0"/>
                                  </p:stCondLst>
                                  <p:childTnLst>
                                    <p:set>
                                      <p:cBhvr>
                                        <p:cTn dur="1" fill="hold" id="82">
                                          <p:stCondLst>
                                            <p:cond delay="0"/>
                                          </p:stCondLst>
                                        </p:cTn>
                                        <p:tgtEl>
                                          <p:spTgt spid="139">
                                            <p:txEl>
                                              <p:pRg end="84" st="59"/>
                                            </p:txEl>
                                          </p:spTgt>
                                        </p:tgtEl>
                                        <p:attrNameLst>
                                          <p:attrName>style.visibility</p:attrName>
                                        </p:attrNameLst>
                                      </p:cBhvr>
                                      <p:to>
                                        <p:strVal val="visible"/>
                                      </p:to>
                                    </p:set>
                                  </p:childTnLst>
                                </p:cTn>
                              </p:par>
                            </p:childTnLst>
                          </p:cTn>
                        </p:par>
                      </p:childTnLst>
                    </p:cTn>
                  </p:par>
                  <p:par>
                    <p:cTn fill="hold" id="83">
                      <p:stCondLst>
                        <p:cond delay="indefinite"/>
                      </p:stCondLst>
                      <p:childTnLst>
                        <p:par>
                          <p:cTn fill="hold" id="84">
                            <p:stCondLst>
                              <p:cond delay="0"/>
                            </p:stCondLst>
                            <p:childTnLst>
                              <p:par>
                                <p:cTn fill="hold" id="85" nodeType="clickEffect" presetClass="entr" presetID="1">
                                  <p:stCondLst>
                                    <p:cond delay="0"/>
                                  </p:stCondLst>
                                  <p:childTnLst>
                                    <p:set>
                                      <p:cBhvr>
                                        <p:cTn dur="1" fill="hold" id="86">
                                          <p:stCondLst>
                                            <p:cond delay="0"/>
                                          </p:stCondLst>
                                        </p:cTn>
                                        <p:tgtEl>
                                          <p:spTgt spid="139">
                                            <p:txEl>
                                              <p:pRg end="205" st="85"/>
                                            </p:txEl>
                                          </p:spTgt>
                                        </p:tgtEl>
                                        <p:attrNameLst>
                                          <p:attrName>style.visibility</p:attrName>
                                        </p:attrNameLst>
                                      </p:cBhvr>
                                      <p:to>
                                        <p:strVal val="visible"/>
                                      </p:to>
                                    </p:set>
                                  </p:childTnLst>
                                </p:cTn>
                              </p:par>
                            </p:childTnLst>
                          </p:cTn>
                        </p:par>
                      </p:childTnLst>
                    </p:cTn>
                  </p:par>
                  <p:par>
                    <p:cTn fill="hold" id="87">
                      <p:stCondLst>
                        <p:cond delay="indefinite"/>
                      </p:stCondLst>
                      <p:childTnLst>
                        <p:par>
                          <p:cTn fill="hold" id="88">
                            <p:stCondLst>
                              <p:cond delay="0"/>
                            </p:stCondLst>
                            <p:childTnLst>
                              <p:par>
                                <p:cTn fill="hold" id="89" nodeType="clickEffect" presetClass="entr" presetID="1">
                                  <p:stCondLst>
                                    <p:cond delay="0"/>
                                  </p:stCondLst>
                                  <p:childTnLst>
                                    <p:set>
                                      <p:cBhvr>
                                        <p:cTn dur="1" fill="hold" id="90">
                                          <p:stCondLst>
                                            <p:cond delay="0"/>
                                          </p:stCondLst>
                                        </p:cTn>
                                        <p:tgtEl>
                                          <p:spTgt spid="139">
                                            <p:txEl>
                                              <p:pRg end="250" st="206"/>
                                            </p:txEl>
                                          </p:spTgt>
                                        </p:tgtEl>
                                        <p:attrNameLst>
                                          <p:attrName>style.visibility</p:attrName>
                                        </p:attrNameLst>
                                      </p:cBhvr>
                                      <p:to>
                                        <p:strVal val="visible"/>
                                      </p:to>
                                    </p:set>
                                  </p:childTnLst>
                                </p:cTn>
                              </p:par>
                            </p:childTnLst>
                          </p:cTn>
                        </p:par>
                      </p:childTnLst>
                    </p:cTn>
                  </p:par>
                  <p:par>
                    <p:cTn fill="hold" id="91">
                      <p:stCondLst>
                        <p:cond delay="indefinite"/>
                      </p:stCondLst>
                      <p:childTnLst>
                        <p:par>
                          <p:cTn fill="hold" id="92">
                            <p:stCondLst>
                              <p:cond delay="0"/>
                            </p:stCondLst>
                            <p:childTnLst>
                              <p:par>
                                <p:cTn fill="hold" id="93" nodeType="clickEffect" presetClass="entr" presetID="1">
                                  <p:stCondLst>
                                    <p:cond delay="0"/>
                                  </p:stCondLst>
                                  <p:childTnLst>
                                    <p:set>
                                      <p:cBhvr>
                                        <p:cTn dur="1" fill="hold" id="94">
                                          <p:stCondLst>
                                            <p:cond delay="0"/>
                                          </p:stCondLst>
                                        </p:cTn>
                                        <p:tgtEl>
                                          <p:spTgt spid="139">
                                            <p:txEl>
                                              <p:pRg end="350" st="250"/>
                                            </p:txEl>
                                          </p:spTgt>
                                        </p:tgtEl>
                                        <p:attrNameLst>
                                          <p:attrName>style.visibility</p:attrName>
                                        </p:attrNameLst>
                                      </p:cBhvr>
                                      <p:to>
                                        <p:strVal val="visible"/>
                                      </p:to>
                                    </p:set>
                                  </p:childTnLst>
                                </p:cTn>
                              </p:par>
                              <p:par>
                                <p:cTn fill="hold" id="95" nodeType="withEffect" presetClass="entr" presetID="1">
                                  <p:stCondLst>
                                    <p:cond delay="0"/>
                                  </p:stCondLst>
                                  <p:childTnLst>
                                    <p:set>
                                      <p:cBhvr>
                                        <p:cTn dur="1" fill="hold" id="96">
                                          <p:stCondLst>
                                            <p:cond delay="0"/>
                                          </p:stCondLst>
                                        </p:cTn>
                                        <p:tgtEl>
                                          <p:spTgt spid="139">
                                            <p:txEl>
                                              <p:pRg end="441" st="350"/>
                                            </p:txEl>
                                          </p:spTgt>
                                        </p:tgtEl>
                                        <p:attrNameLst>
                                          <p:attrName>style.visibility</p:attrName>
                                        </p:attrNameLst>
                                      </p:cBhvr>
                                      <p:to>
                                        <p:strVal val="visible"/>
                                      </p:to>
                                    </p:set>
                                  </p:childTnLst>
                                </p:cTn>
                              </p:par>
                            </p:childTnLst>
                          </p:cTn>
                        </p:par>
                      </p:childTnLst>
                    </p:cTn>
                  </p:par>
                  <p:par>
                    <p:cTn fill="hold" id="97">
                      <p:stCondLst>
                        <p:cond delay="indefinite"/>
                      </p:stCondLst>
                      <p:childTnLst>
                        <p:par>
                          <p:cTn fill="hold" id="98">
                            <p:stCondLst>
                              <p:cond delay="0"/>
                            </p:stCondLst>
                            <p:childTnLst>
                              <p:par>
                                <p:cTn fill="hold" id="99" nodeType="clickEffect" presetClass="entr" presetID="1">
                                  <p:stCondLst>
                                    <p:cond delay="0"/>
                                  </p:stCondLst>
                                  <p:childTnLst>
                                    <p:set>
                                      <p:cBhvr>
                                        <p:cTn dur="1" fill="hold" id="100">
                                          <p:stCondLst>
                                            <p:cond delay="0"/>
                                          </p:stCondLst>
                                        </p:cTn>
                                        <p:tgtEl>
                                          <p:spTgt spid="139">
                                            <p:txEl>
                                              <p:pRg end="488" st="441"/>
                                            </p:txEl>
                                          </p:spTgt>
                                        </p:tgtEl>
                                        <p:attrNameLst>
                                          <p:attrName>style.visibility</p:attrName>
                                        </p:attrNameLst>
                                      </p:cBhvr>
                                      <p:to>
                                        <p:strVal val="visible"/>
                                      </p:to>
                                    </p:set>
                                  </p:childTnLst>
                                </p:cTn>
                              </p:par>
                            </p:childTnLst>
                          </p:cTn>
                        </p:par>
                      </p:childTnLst>
                    </p:cTn>
                  </p:par>
                  <p:par>
                    <p:cTn fill="hold" id="101">
                      <p:stCondLst>
                        <p:cond delay="indefinite"/>
                      </p:stCondLst>
                      <p:childTnLst>
                        <p:par>
                          <p:cTn fill="hold" id="102">
                            <p:stCondLst>
                              <p:cond delay="0"/>
                            </p:stCondLst>
                            <p:childTnLst>
                              <p:par>
                                <p:cTn fill="hold" id="103" nodeType="clickEffect" presetClass="entr" presetID="1">
                                  <p:stCondLst>
                                    <p:cond delay="0"/>
                                  </p:stCondLst>
                                  <p:childTnLst>
                                    <p:set>
                                      <p:cBhvr>
                                        <p:cTn dur="1" fill="hold" id="104">
                                          <p:stCondLst>
                                            <p:cond delay="0"/>
                                          </p:stCondLst>
                                        </p:cTn>
                                        <p:tgtEl>
                                          <p:spTgt spid="139">
                                            <p:txEl>
                                              <p:pRg end="523" st="48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457200" y="704160"/>
            <a:ext cx="8229240" cy="591120"/>
          </a:xfrm>
          <a:prstGeom prst="rect">
            <a:avLst/>
          </a:prstGeom>
        </p:spPr>
        <p:txBody>
          <a:bodyPr anchor="b" bIns="0" lIns="0" rIns="0" tIns="45000"/>
          <a:p>
            <a:pPr>
              <a:lnSpc>
                <a:spcPct val="100000"/>
              </a:lnSpc>
            </a:pPr>
            <a:r>
              <a:rPr b="1" i="1" lang="en-US" sz="5000">
                <a:solidFill>
                  <a:srgbClr val="04617b"/>
                </a:solidFill>
                <a:latin typeface="Calibri"/>
              </a:rPr>
              <a:t>Class Activity</a:t>
            </a:r>
            <a:endParaRPr/>
          </a:p>
        </p:txBody>
      </p:sp>
      <p:sp>
        <p:nvSpPr>
          <p:cNvPr id="143" name="TextShape 2"/>
          <p:cNvSpPr txBox="1"/>
          <p:nvPr/>
        </p:nvSpPr>
        <p:spPr>
          <a:xfrm>
            <a:off x="457200" y="1447920"/>
            <a:ext cx="8229240" cy="4876560"/>
          </a:xfrm>
          <a:prstGeom prst="rect">
            <a:avLst/>
          </a:prstGeom>
        </p:spPr>
        <p:txBody>
          <a:bodyPr bIns="45000" lIns="90000" rIns="90000" tIns="45000"/>
          <a:p>
            <a:pPr>
              <a:lnSpc>
                <a:spcPct val="100000"/>
              </a:lnSpc>
            </a:pPr>
            <a:r>
              <a:rPr lang="en-US" sz="2100">
                <a:solidFill>
                  <a:srgbClr val="000000"/>
                </a:solidFill>
                <a:latin typeface="Constantia"/>
              </a:rPr>
              <a:t>Say for some reason there is </a:t>
            </a:r>
            <a:r>
              <a:rPr b="1" lang="en-US" sz="2100">
                <a:solidFill>
                  <a:srgbClr val="000000"/>
                </a:solidFill>
                <a:latin typeface="Constantia"/>
              </a:rPr>
              <a:t>not</a:t>
            </a:r>
            <a:r>
              <a:rPr lang="en-US" sz="2100">
                <a:solidFill>
                  <a:srgbClr val="000000"/>
                </a:solidFill>
                <a:latin typeface="Constantia"/>
              </a:rPr>
              <a:t> complete inappropriability (note that this is relaxing the assumptions of the perfectly competitive market as not all firms have equal access to tech)</a:t>
            </a:r>
            <a:endParaRPr/>
          </a:p>
          <a:p>
            <a:pPr>
              <a:lnSpc>
                <a:spcPct val="150000"/>
              </a:lnSpc>
              <a:buSzPct val="95000"/>
              <a:buFont typeface="Calibri"/>
              <a:buAutoNum type="arabicPeriod"/>
            </a:pPr>
            <a:r>
              <a:rPr lang="en-US" sz="1700">
                <a:solidFill>
                  <a:srgbClr val="000000"/>
                </a:solidFill>
                <a:latin typeface="Constantia"/>
              </a:rPr>
              <a:t>Draw the following progression of events within the perfectly competitive S-D framework for the corn market on one graph,</a:t>
            </a:r>
            <a:endParaRPr/>
          </a:p>
          <a:p>
            <a:pPr lvl="1">
              <a:lnSpc>
                <a:spcPct val="150000"/>
              </a:lnSpc>
              <a:buSzPct val="85000"/>
              <a:buFont typeface="Calibri"/>
              <a:buAutoNum type="alphaLcParenR"/>
            </a:pPr>
            <a:r>
              <a:rPr lang="en-US" sz="1700">
                <a:solidFill>
                  <a:srgbClr val="000000"/>
                </a:solidFill>
                <a:latin typeface="Constantia"/>
              </a:rPr>
              <a:t>Period 1: before corn innovation</a:t>
            </a:r>
            <a:endParaRPr/>
          </a:p>
          <a:p>
            <a:pPr lvl="1">
              <a:lnSpc>
                <a:spcPct val="150000"/>
              </a:lnSpc>
              <a:buSzPct val="85000"/>
              <a:buFont typeface="Calibri"/>
              <a:buAutoNum type="alphaLcParenR"/>
            </a:pPr>
            <a:r>
              <a:rPr lang="en-US" sz="1700">
                <a:solidFill>
                  <a:srgbClr val="000000"/>
                </a:solidFill>
                <a:latin typeface="Constantia"/>
              </a:rPr>
              <a:t>Period 2: one corn innovator brings corn to market (but other farmers aren’t using innovation) making her a lower cost corn producer</a:t>
            </a:r>
            <a:endParaRPr/>
          </a:p>
          <a:p>
            <a:pPr lvl="1">
              <a:lnSpc>
                <a:spcPct val="150000"/>
              </a:lnSpc>
              <a:buSzPct val="85000"/>
              <a:buFont typeface="Calibri"/>
              <a:buAutoNum type="alphaLcParenR"/>
            </a:pPr>
            <a:r>
              <a:rPr lang="en-US" sz="1700">
                <a:solidFill>
                  <a:srgbClr val="000000"/>
                </a:solidFill>
                <a:latin typeface="Constantia"/>
              </a:rPr>
              <a:t>Period 3: all corn farmers are using the corn innovation</a:t>
            </a:r>
            <a:endParaRPr/>
          </a:p>
          <a:p>
            <a:pPr>
              <a:lnSpc>
                <a:spcPct val="150000"/>
              </a:lnSpc>
              <a:buSzPct val="95000"/>
              <a:buFont typeface="Calibri"/>
              <a:buAutoNum type="arabicPeriod"/>
            </a:pPr>
            <a:r>
              <a:rPr lang="en-US" sz="1700">
                <a:solidFill>
                  <a:srgbClr val="000000"/>
                </a:solidFill>
                <a:latin typeface="Constantia"/>
              </a:rPr>
              <a:t>What happens to equilibrium over the 3 periods?</a:t>
            </a:r>
            <a:endParaRPr/>
          </a:p>
          <a:p>
            <a:pPr>
              <a:lnSpc>
                <a:spcPct val="150000"/>
              </a:lnSpc>
              <a:buSzPct val="95000"/>
              <a:buFont typeface="Calibri"/>
              <a:buAutoNum type="arabicPeriod"/>
            </a:pPr>
            <a:r>
              <a:rPr lang="en-US" sz="1700">
                <a:solidFill>
                  <a:srgbClr val="000000"/>
                </a:solidFill>
                <a:latin typeface="Constantia"/>
              </a:rPr>
              <a:t>What happens to the profit of the innovative farmer over the 3 periods?</a:t>
            </a:r>
            <a:endParaRPr/>
          </a:p>
          <a:p>
            <a:pPr>
              <a:lnSpc>
                <a:spcPct val="150000"/>
              </a:lnSpc>
              <a:buSzPct val="95000"/>
              <a:buFont typeface="Calibri"/>
              <a:buAutoNum type="arabicPeriod"/>
            </a:pPr>
            <a:r>
              <a:rPr lang="en-US" sz="1700">
                <a:solidFill>
                  <a:srgbClr val="000000"/>
                </a:solidFill>
                <a:latin typeface="Constantia"/>
              </a:rPr>
              <a:t>Is there incentive for the innovative farmer to carry out the cost of the innovation?</a:t>
            </a:r>
            <a:endParaRPr/>
          </a:p>
          <a:p>
            <a:pPr>
              <a:lnSpc>
                <a:spcPct val="150000"/>
              </a:lnSpc>
              <a:buSzPct val="95000"/>
              <a:buFont typeface="Calibri"/>
              <a:buAutoNum type="arabicPeriod"/>
            </a:pPr>
            <a:r>
              <a:rPr lang="en-US" sz="1700">
                <a:solidFill>
                  <a:srgbClr val="000000"/>
                </a:solidFill>
                <a:latin typeface="Constantia"/>
              </a:rPr>
              <a:t>What are the welfare implications from the changes?</a:t>
            </a:r>
            <a:endParaRPr/>
          </a:p>
          <a:p>
            <a:pPr>
              <a:lnSpc>
                <a:spcPct val="100000"/>
              </a:lnSpc>
            </a:pPr>
            <a:endParaRPr/>
          </a:p>
        </p:txBody>
      </p:sp>
    </p:spTree>
  </p:cSld>
  <p:timing>
    <p:tnLst>
      <p:par>
        <p:cTn dur="indefinite" id="105" nodeType="tmRoot" restart="never">
          <p:childTnLst>
            <p:seq>
              <p:cTn dur="indefinite" id="106" nodeType="mainSeq">
                <p:childTnLst>
                  <p:par>
                    <p:cTn fill="hold" id="107">
                      <p:stCondLst>
                        <p:cond delay="indefinite"/>
                      </p:stCondLst>
                      <p:childTnLst>
                        <p:par>
                          <p:cTn fill="hold" id="108">
                            <p:stCondLst>
                              <p:cond delay="0"/>
                            </p:stCondLst>
                            <p:childTnLst>
                              <p:par>
                                <p:cTn fill="hold" id="109" nodeType="clickEffect" presetClass="entr" presetID="1">
                                  <p:stCondLst>
                                    <p:cond delay="0"/>
                                  </p:stCondLst>
                                  <p:childTnLst>
                                    <p:set>
                                      <p:cBhvr>
                                        <p:cTn dur="1" fill="hold" id="110">
                                          <p:stCondLst>
                                            <p:cond delay="0"/>
                                          </p:stCondLst>
                                        </p:cTn>
                                        <p:tgtEl>
                                          <p:spTgt spid="143">
                                            <p:txEl>
                                              <p:pRg end="306" st="184"/>
                                            </p:txEl>
                                          </p:spTgt>
                                        </p:tgtEl>
                                        <p:attrNameLst>
                                          <p:attrName>style.visibility</p:attrName>
                                        </p:attrNameLst>
                                      </p:cBhvr>
                                      <p:to>
                                        <p:strVal val="visible"/>
                                      </p:to>
                                    </p:set>
                                  </p:childTnLst>
                                </p:cTn>
                              </p:par>
                            </p:childTnLst>
                          </p:cTn>
                        </p:par>
                      </p:childTnLst>
                    </p:cTn>
                  </p:par>
                  <p:par>
                    <p:cTn fill="hold" id="111">
                      <p:stCondLst>
                        <p:cond delay="indefinite"/>
                      </p:stCondLst>
                      <p:childTnLst>
                        <p:par>
                          <p:cTn fill="hold" id="112">
                            <p:stCondLst>
                              <p:cond delay="0"/>
                            </p:stCondLst>
                            <p:childTnLst>
                              <p:par>
                                <p:cTn fill="hold" id="113" nodeType="clickEffect" presetClass="entr" presetID="1">
                                  <p:stCondLst>
                                    <p:cond delay="0"/>
                                  </p:stCondLst>
                                  <p:childTnLst>
                                    <p:set>
                                      <p:cBhvr>
                                        <p:cTn dur="1" fill="hold" id="114">
                                          <p:stCondLst>
                                            <p:cond delay="0"/>
                                          </p:stCondLst>
                                        </p:cTn>
                                        <p:tgtEl>
                                          <p:spTgt spid="143">
                                            <p:txEl>
                                              <p:pRg end="339" st="306"/>
                                            </p:txEl>
                                          </p:spTgt>
                                        </p:tgtEl>
                                        <p:attrNameLst>
                                          <p:attrName>style.visibility</p:attrName>
                                        </p:attrNameLst>
                                      </p:cBhvr>
                                      <p:to>
                                        <p:strVal val="visible"/>
                                      </p:to>
                                    </p:set>
                                  </p:childTnLst>
                                </p:cTn>
                              </p:par>
                            </p:childTnLst>
                          </p:cTn>
                        </p:par>
                      </p:childTnLst>
                    </p:cTn>
                  </p:par>
                  <p:par>
                    <p:cTn fill="hold" id="115">
                      <p:stCondLst>
                        <p:cond delay="indefinite"/>
                      </p:stCondLst>
                      <p:childTnLst>
                        <p:par>
                          <p:cTn fill="hold" id="116">
                            <p:stCondLst>
                              <p:cond delay="0"/>
                            </p:stCondLst>
                            <p:childTnLst>
                              <p:par>
                                <p:cTn fill="hold" id="117" nodeType="clickEffect" presetClass="entr" presetID="1">
                                  <p:stCondLst>
                                    <p:cond delay="0"/>
                                  </p:stCondLst>
                                  <p:childTnLst>
                                    <p:set>
                                      <p:cBhvr>
                                        <p:cTn dur="1" fill="hold" id="118">
                                          <p:stCondLst>
                                            <p:cond delay="0"/>
                                          </p:stCondLst>
                                        </p:cTn>
                                        <p:tgtEl>
                                          <p:spTgt spid="143">
                                            <p:txEl>
                                              <p:pRg end="472" st="339"/>
                                            </p:txEl>
                                          </p:spTgt>
                                        </p:tgtEl>
                                        <p:attrNameLst>
                                          <p:attrName>style.visibility</p:attrName>
                                        </p:attrNameLst>
                                      </p:cBhvr>
                                      <p:to>
                                        <p:strVal val="visible"/>
                                      </p:to>
                                    </p:set>
                                  </p:childTnLst>
                                </p:cTn>
                              </p:par>
                            </p:childTnLst>
                          </p:cTn>
                        </p:par>
                      </p:childTnLst>
                    </p:cTn>
                  </p:par>
                  <p:par>
                    <p:cTn fill="hold" id="119">
                      <p:stCondLst>
                        <p:cond delay="indefinite"/>
                      </p:stCondLst>
                      <p:childTnLst>
                        <p:par>
                          <p:cTn fill="hold" id="120">
                            <p:stCondLst>
                              <p:cond delay="0"/>
                            </p:stCondLst>
                            <p:childTnLst>
                              <p:par>
                                <p:cTn fill="hold" id="121" nodeType="clickEffect" presetClass="entr" presetID="1">
                                  <p:stCondLst>
                                    <p:cond delay="0"/>
                                  </p:stCondLst>
                                  <p:childTnLst>
                                    <p:set>
                                      <p:cBhvr>
                                        <p:cTn dur="1" fill="hold" id="122">
                                          <p:stCondLst>
                                            <p:cond delay="0"/>
                                          </p:stCondLst>
                                        </p:cTn>
                                        <p:tgtEl>
                                          <p:spTgt spid="143">
                                            <p:txEl>
                                              <p:pRg end="529" st="472"/>
                                            </p:txEl>
                                          </p:spTgt>
                                        </p:tgtEl>
                                        <p:attrNameLst>
                                          <p:attrName>style.visibility</p:attrName>
                                        </p:attrNameLst>
                                      </p:cBhvr>
                                      <p:to>
                                        <p:strVal val="visible"/>
                                      </p:to>
                                    </p:set>
                                  </p:childTnLst>
                                </p:cTn>
                              </p:par>
                            </p:childTnLst>
                          </p:cTn>
                        </p:par>
                      </p:childTnLst>
                    </p:cTn>
                  </p:par>
                  <p:par>
                    <p:cTn fill="hold" id="123">
                      <p:stCondLst>
                        <p:cond delay="indefinite"/>
                      </p:stCondLst>
                      <p:childTnLst>
                        <p:par>
                          <p:cTn fill="hold" id="124">
                            <p:stCondLst>
                              <p:cond delay="0"/>
                            </p:stCondLst>
                            <p:childTnLst>
                              <p:par>
                                <p:cTn fill="hold" id="125" nodeType="clickEffect" presetClass="entr" presetID="1">
                                  <p:stCondLst>
                                    <p:cond delay="0"/>
                                  </p:stCondLst>
                                  <p:childTnLst>
                                    <p:set>
                                      <p:cBhvr>
                                        <p:cTn dur="1" fill="hold" id="126">
                                          <p:stCondLst>
                                            <p:cond delay="0"/>
                                          </p:stCondLst>
                                        </p:cTn>
                                        <p:tgtEl>
                                          <p:spTgt spid="143">
                                            <p:txEl>
                                              <p:pRg end="577" st="529"/>
                                            </p:txEl>
                                          </p:spTgt>
                                        </p:tgtEl>
                                        <p:attrNameLst>
                                          <p:attrName>style.visibility</p:attrName>
                                        </p:attrNameLst>
                                      </p:cBhvr>
                                      <p:to>
                                        <p:strVal val="visible"/>
                                      </p:to>
                                    </p:set>
                                  </p:childTnLst>
                                </p:cTn>
                              </p:par>
                            </p:childTnLst>
                          </p:cTn>
                        </p:par>
                      </p:childTnLst>
                    </p:cTn>
                  </p:par>
                  <p:par>
                    <p:cTn fill="hold" id="127">
                      <p:stCondLst>
                        <p:cond delay="indefinite"/>
                      </p:stCondLst>
                      <p:childTnLst>
                        <p:par>
                          <p:cTn fill="hold" id="128">
                            <p:stCondLst>
                              <p:cond delay="0"/>
                            </p:stCondLst>
                            <p:childTnLst>
                              <p:par>
                                <p:cTn fill="hold" id="129" nodeType="clickEffect" presetClass="entr" presetID="1">
                                  <p:stCondLst>
                                    <p:cond delay="0"/>
                                  </p:stCondLst>
                                  <p:childTnLst>
                                    <p:set>
                                      <p:cBhvr>
                                        <p:cTn dur="1" fill="hold" id="130">
                                          <p:stCondLst>
                                            <p:cond delay="0"/>
                                          </p:stCondLst>
                                        </p:cTn>
                                        <p:tgtEl>
                                          <p:spTgt spid="143">
                                            <p:txEl>
                                              <p:pRg end="649" st="577"/>
                                            </p:txEl>
                                          </p:spTgt>
                                        </p:tgtEl>
                                        <p:attrNameLst>
                                          <p:attrName>style.visibility</p:attrName>
                                        </p:attrNameLst>
                                      </p:cBhvr>
                                      <p:to>
                                        <p:strVal val="visible"/>
                                      </p:to>
                                    </p:set>
                                  </p:childTnLst>
                                </p:cTn>
                              </p:par>
                            </p:childTnLst>
                          </p:cTn>
                        </p:par>
                      </p:childTnLst>
                    </p:cTn>
                  </p:par>
                  <p:par>
                    <p:cTn fill="hold" id="131">
                      <p:stCondLst>
                        <p:cond delay="indefinite"/>
                      </p:stCondLst>
                      <p:childTnLst>
                        <p:par>
                          <p:cTn fill="hold" id="132">
                            <p:stCondLst>
                              <p:cond delay="0"/>
                            </p:stCondLst>
                            <p:childTnLst>
                              <p:par>
                                <p:cTn fill="hold" id="133" nodeType="clickEffect" presetClass="entr" presetID="1">
                                  <p:stCondLst>
                                    <p:cond delay="0"/>
                                  </p:stCondLst>
                                  <p:childTnLst>
                                    <p:set>
                                      <p:cBhvr>
                                        <p:cTn dur="1" fill="hold" id="134">
                                          <p:stCondLst>
                                            <p:cond delay="0"/>
                                          </p:stCondLst>
                                        </p:cTn>
                                        <p:tgtEl>
                                          <p:spTgt spid="143">
                                            <p:txEl>
                                              <p:pRg end="735" st="649"/>
                                            </p:txEl>
                                          </p:spTgt>
                                        </p:tgtEl>
                                        <p:attrNameLst>
                                          <p:attrName>style.visibility</p:attrName>
                                        </p:attrNameLst>
                                      </p:cBhvr>
                                      <p:to>
                                        <p:strVal val="visible"/>
                                      </p:to>
                                    </p:set>
                                  </p:childTnLst>
                                </p:cTn>
                              </p:par>
                            </p:childTnLst>
                          </p:cTn>
                        </p:par>
                      </p:childTnLst>
                    </p:cTn>
                  </p:par>
                  <p:par>
                    <p:cTn fill="hold" id="135">
                      <p:stCondLst>
                        <p:cond delay="indefinite"/>
                      </p:stCondLst>
                      <p:childTnLst>
                        <p:par>
                          <p:cTn fill="hold" id="136">
                            <p:stCondLst>
                              <p:cond delay="0"/>
                            </p:stCondLst>
                            <p:childTnLst>
                              <p:par>
                                <p:cTn fill="hold" id="137" nodeType="clickEffect" presetClass="entr" presetID="1">
                                  <p:stCondLst>
                                    <p:cond delay="0"/>
                                  </p:stCondLst>
                                  <p:childTnLst>
                                    <p:set>
                                      <p:cBhvr>
                                        <p:cTn dur="1" fill="hold" id="138">
                                          <p:stCondLst>
                                            <p:cond delay="0"/>
                                          </p:stCondLst>
                                        </p:cTn>
                                        <p:tgtEl>
                                          <p:spTgt spid="143">
                                            <p:txEl>
                                              <p:pRg end="787" st="73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457200" y="704160"/>
            <a:ext cx="8229240" cy="667080"/>
          </a:xfrm>
          <a:prstGeom prst="rect">
            <a:avLst/>
          </a:prstGeom>
        </p:spPr>
        <p:txBody>
          <a:bodyPr anchor="b" bIns="0" lIns="0" rIns="0" tIns="45000"/>
          <a:p>
            <a:pPr>
              <a:lnSpc>
                <a:spcPct val="100000"/>
              </a:lnSpc>
            </a:pPr>
            <a:r>
              <a:rPr b="1" i="1" lang="en-US" sz="5000">
                <a:solidFill>
                  <a:srgbClr val="04617b"/>
                </a:solidFill>
                <a:latin typeface="Calibri"/>
              </a:rPr>
              <a:t>Class Activity</a:t>
            </a:r>
            <a:endParaRPr/>
          </a:p>
        </p:txBody>
      </p:sp>
      <p:sp>
        <p:nvSpPr>
          <p:cNvPr id="145" name="TextShape 2"/>
          <p:cNvSpPr txBox="1"/>
          <p:nvPr/>
        </p:nvSpPr>
        <p:spPr>
          <a:xfrm>
            <a:off x="457200" y="1752480"/>
            <a:ext cx="8229240" cy="4571640"/>
          </a:xfrm>
          <a:prstGeom prst="rect">
            <a:avLst/>
          </a:prstGeom>
        </p:spPr>
        <p:txBody>
          <a:bodyPr bIns="45000" lIns="90000" rIns="90000" tIns="45000"/>
          <a:p>
            <a:endParaRPr/>
          </a:p>
        </p:txBody>
      </p:sp>
      <p:sp>
        <p:nvSpPr>
          <p:cNvPr id="146" name="Line 3"/>
          <p:cNvSpPr/>
          <p:nvPr/>
        </p:nvSpPr>
        <p:spPr>
          <a:xfrm>
            <a:off x="2133360" y="2438280"/>
            <a:ext cx="0" cy="2666880"/>
          </a:xfrm>
          <a:prstGeom prst="line">
            <a:avLst/>
          </a:prstGeom>
          <a:ln w="12600">
            <a:solidFill>
              <a:srgbClr val="000000"/>
            </a:solidFill>
            <a:round/>
          </a:ln>
        </p:spPr>
      </p:sp>
      <p:sp>
        <p:nvSpPr>
          <p:cNvPr id="147" name="Line 4"/>
          <p:cNvSpPr/>
          <p:nvPr/>
        </p:nvSpPr>
        <p:spPr>
          <a:xfrm>
            <a:off x="2133360" y="5105160"/>
            <a:ext cx="3657600" cy="0"/>
          </a:xfrm>
          <a:prstGeom prst="line">
            <a:avLst/>
          </a:prstGeom>
          <a:ln w="12600">
            <a:solidFill>
              <a:srgbClr val="000000"/>
            </a:solidFill>
            <a:round/>
          </a:ln>
        </p:spPr>
      </p:sp>
      <p:sp>
        <p:nvSpPr>
          <p:cNvPr id="148" name="CustomShape 5"/>
          <p:cNvSpPr/>
          <p:nvPr/>
        </p:nvSpPr>
        <p:spPr>
          <a:xfrm>
            <a:off x="5257800" y="5257800"/>
            <a:ext cx="685440" cy="591840"/>
          </a:xfrm>
          <a:prstGeom prst="rect">
            <a:avLst/>
          </a:prstGeom>
        </p:spPr>
        <p:txBody>
          <a:bodyPr bIns="45000" lIns="90000" rIns="90000" tIns="45000"/>
          <a:p>
            <a:pPr>
              <a:lnSpc>
                <a:spcPct val="100000"/>
              </a:lnSpc>
            </a:pPr>
            <a:r>
              <a:rPr lang="en-US" sz="1100">
                <a:solidFill>
                  <a:srgbClr val="000000"/>
                </a:solidFill>
                <a:latin typeface="Constantia"/>
              </a:rPr>
              <a:t>Bushels of Corn</a:t>
            </a:r>
            <a:endParaRPr/>
          </a:p>
        </p:txBody>
      </p:sp>
      <p:sp>
        <p:nvSpPr>
          <p:cNvPr id="149" name="CustomShape 6"/>
          <p:cNvSpPr/>
          <p:nvPr/>
        </p:nvSpPr>
        <p:spPr>
          <a:xfrm>
            <a:off x="1371600" y="2458800"/>
            <a:ext cx="735480" cy="424440"/>
          </a:xfrm>
          <a:prstGeom prst="rect">
            <a:avLst/>
          </a:prstGeom>
        </p:spPr>
        <p:txBody>
          <a:bodyPr bIns="45000" lIns="90000" rIns="90000" tIns="45000"/>
          <a:p>
            <a:pPr>
              <a:lnSpc>
                <a:spcPct val="100000"/>
              </a:lnSpc>
            </a:pPr>
            <a:r>
              <a:rPr lang="en-US" sz="1100">
                <a:solidFill>
                  <a:srgbClr val="000000"/>
                </a:solidFill>
                <a:latin typeface="Constantia"/>
              </a:rPr>
              <a:t>$/Bushel</a:t>
            </a:r>
            <a:endParaRPr/>
          </a:p>
        </p:txBody>
      </p:sp>
      <p:sp>
        <p:nvSpPr>
          <p:cNvPr id="150" name="Line 7"/>
          <p:cNvSpPr/>
          <p:nvPr/>
        </p:nvSpPr>
        <p:spPr>
          <a:xfrm>
            <a:off x="2476440" y="2694960"/>
            <a:ext cx="2400120" cy="2250720"/>
          </a:xfrm>
          <a:prstGeom prst="line">
            <a:avLst/>
          </a:prstGeom>
          <a:ln w="19080">
            <a:solidFill>
              <a:srgbClr val="095294"/>
            </a:solidFill>
            <a:round/>
          </a:ln>
        </p:spPr>
      </p:sp>
      <p:sp>
        <p:nvSpPr>
          <p:cNvPr id="151" name="CustomShape 8"/>
          <p:cNvSpPr/>
          <p:nvPr/>
        </p:nvSpPr>
        <p:spPr>
          <a:xfrm>
            <a:off x="5162040" y="4607280"/>
            <a:ext cx="228240" cy="333720"/>
          </a:xfrm>
          <a:prstGeom prst="rect">
            <a:avLst/>
          </a:prstGeom>
        </p:spPr>
        <p:txBody>
          <a:bodyPr bIns="45000" lIns="90000" rIns="90000" tIns="45000"/>
          <a:p>
            <a:pPr>
              <a:lnSpc>
                <a:spcPct val="100000"/>
              </a:lnSpc>
            </a:pPr>
            <a:r>
              <a:rPr lang="en-US" sz="1600">
                <a:solidFill>
                  <a:srgbClr val="000000"/>
                </a:solidFill>
                <a:latin typeface="Constantia"/>
              </a:rPr>
              <a:t>D</a:t>
            </a:r>
            <a:endParaRPr/>
          </a:p>
        </p:txBody>
      </p:sp>
      <p:sp>
        <p:nvSpPr>
          <p:cNvPr id="152" name="Line 9"/>
          <p:cNvSpPr/>
          <p:nvPr/>
        </p:nvSpPr>
        <p:spPr>
          <a:xfrm flipV="1">
            <a:off x="2133360" y="2361960"/>
            <a:ext cx="1828800" cy="1676520"/>
          </a:xfrm>
          <a:prstGeom prst="line">
            <a:avLst/>
          </a:prstGeom>
          <a:ln w="19080">
            <a:solidFill>
              <a:srgbClr val="ff0000"/>
            </a:solidFill>
            <a:round/>
          </a:ln>
        </p:spPr>
      </p:sp>
      <p:sp>
        <p:nvSpPr>
          <p:cNvPr id="153" name="CustomShape 10"/>
          <p:cNvSpPr/>
          <p:nvPr/>
        </p:nvSpPr>
        <p:spPr>
          <a:xfrm>
            <a:off x="3352680" y="2121840"/>
            <a:ext cx="799920" cy="333720"/>
          </a:xfrm>
          <a:prstGeom prst="rect">
            <a:avLst/>
          </a:prstGeom>
        </p:spPr>
        <p:txBody>
          <a:bodyPr bIns="45000" lIns="90000" rIns="90000" tIns="45000"/>
          <a:p>
            <a:pPr>
              <a:lnSpc>
                <a:spcPct val="100000"/>
              </a:lnSpc>
            </a:pPr>
            <a:r>
              <a:rPr lang="en-US" sz="1600">
                <a:solidFill>
                  <a:srgbClr val="000000"/>
                </a:solidFill>
                <a:latin typeface="Constantia"/>
              </a:rPr>
              <a:t>MC1</a:t>
            </a:r>
            <a:endParaRPr/>
          </a:p>
        </p:txBody>
      </p:sp>
      <p:sp>
        <p:nvSpPr>
          <p:cNvPr id="154" name="Line 11"/>
          <p:cNvSpPr/>
          <p:nvPr/>
        </p:nvSpPr>
        <p:spPr>
          <a:xfrm flipV="1">
            <a:off x="2819160" y="2438280"/>
            <a:ext cx="1828800" cy="1676520"/>
          </a:xfrm>
          <a:prstGeom prst="line">
            <a:avLst/>
          </a:prstGeom>
          <a:ln w="19080">
            <a:solidFill>
              <a:srgbClr val="ff0000"/>
            </a:solidFill>
            <a:round/>
          </a:ln>
        </p:spPr>
      </p:sp>
      <p:sp>
        <p:nvSpPr>
          <p:cNvPr id="155" name="Line 12"/>
          <p:cNvSpPr/>
          <p:nvPr/>
        </p:nvSpPr>
        <p:spPr>
          <a:xfrm flipV="1">
            <a:off x="2133360" y="4114800"/>
            <a:ext cx="685800" cy="304560"/>
          </a:xfrm>
          <a:prstGeom prst="line">
            <a:avLst/>
          </a:prstGeom>
          <a:ln w="19080">
            <a:solidFill>
              <a:srgbClr val="7030a0"/>
            </a:solidFill>
            <a:round/>
          </a:ln>
        </p:spPr>
      </p:sp>
      <p:sp>
        <p:nvSpPr>
          <p:cNvPr id="156" name="CustomShape 13"/>
          <p:cNvSpPr/>
          <p:nvPr/>
        </p:nvSpPr>
        <p:spPr>
          <a:xfrm>
            <a:off x="4666680" y="2356560"/>
            <a:ext cx="799920" cy="333720"/>
          </a:xfrm>
          <a:prstGeom prst="rect">
            <a:avLst/>
          </a:prstGeom>
        </p:spPr>
        <p:txBody>
          <a:bodyPr bIns="45000" lIns="90000" rIns="90000" tIns="45000"/>
          <a:p>
            <a:pPr>
              <a:lnSpc>
                <a:spcPct val="100000"/>
              </a:lnSpc>
            </a:pPr>
            <a:r>
              <a:rPr lang="en-US" sz="1600">
                <a:solidFill>
                  <a:srgbClr val="000000"/>
                </a:solidFill>
                <a:latin typeface="Constantia"/>
              </a:rPr>
              <a:t>MC2</a:t>
            </a:r>
            <a:endParaRPr/>
          </a:p>
        </p:txBody>
      </p:sp>
      <p:sp>
        <p:nvSpPr>
          <p:cNvPr id="157" name="Line 14"/>
          <p:cNvSpPr/>
          <p:nvPr/>
        </p:nvSpPr>
        <p:spPr>
          <a:xfrm flipV="1">
            <a:off x="2107440" y="4157640"/>
            <a:ext cx="3607560" cy="261720"/>
          </a:xfrm>
          <a:prstGeom prst="line">
            <a:avLst/>
          </a:prstGeom>
          <a:ln w="19080">
            <a:solidFill>
              <a:srgbClr val="c00000"/>
            </a:solidFill>
            <a:round/>
          </a:ln>
        </p:spPr>
      </p:sp>
      <p:sp>
        <p:nvSpPr>
          <p:cNvPr id="158" name="CustomShape 15"/>
          <p:cNvSpPr/>
          <p:nvPr/>
        </p:nvSpPr>
        <p:spPr>
          <a:xfrm>
            <a:off x="5466960" y="3769200"/>
            <a:ext cx="799920" cy="333720"/>
          </a:xfrm>
          <a:prstGeom prst="rect">
            <a:avLst/>
          </a:prstGeom>
        </p:spPr>
        <p:txBody>
          <a:bodyPr bIns="45000" lIns="90000" rIns="90000" tIns="45000"/>
          <a:p>
            <a:pPr>
              <a:lnSpc>
                <a:spcPct val="100000"/>
              </a:lnSpc>
            </a:pPr>
            <a:r>
              <a:rPr lang="en-US" sz="1600">
                <a:solidFill>
                  <a:srgbClr val="000000"/>
                </a:solidFill>
                <a:latin typeface="Constantia"/>
              </a:rPr>
              <a:t>MC3</a:t>
            </a:r>
            <a:endParaRPr/>
          </a:p>
        </p:txBody>
      </p:sp>
      <p:sp>
        <p:nvSpPr>
          <p:cNvPr id="159" name="Line 16"/>
          <p:cNvSpPr/>
          <p:nvPr/>
        </p:nvSpPr>
        <p:spPr>
          <a:xfrm>
            <a:off x="3047760" y="3200400"/>
            <a:ext cx="0" cy="1981080"/>
          </a:xfrm>
          <a:prstGeom prst="line">
            <a:avLst/>
          </a:prstGeom>
          <a:ln w="9360">
            <a:solidFill>
              <a:srgbClr val="000000"/>
            </a:solidFill>
            <a:custDash>
              <a:ds d="280000" sp="105000"/>
            </a:custDash>
            <a:round/>
          </a:ln>
        </p:spPr>
      </p:sp>
      <p:sp>
        <p:nvSpPr>
          <p:cNvPr id="160" name="Line 17"/>
          <p:cNvSpPr/>
          <p:nvPr/>
        </p:nvSpPr>
        <p:spPr>
          <a:xfrm flipH="1">
            <a:off x="2107440" y="3200400"/>
            <a:ext cx="940320" cy="0"/>
          </a:xfrm>
          <a:prstGeom prst="line">
            <a:avLst/>
          </a:prstGeom>
          <a:ln w="9360">
            <a:solidFill>
              <a:srgbClr val="000000"/>
            </a:solidFill>
            <a:custDash>
              <a:ds d="280000" sp="105000"/>
            </a:custDash>
            <a:round/>
          </a:ln>
        </p:spPr>
      </p:sp>
      <p:sp>
        <p:nvSpPr>
          <p:cNvPr id="161" name="CustomShape 18"/>
          <p:cNvSpPr/>
          <p:nvPr/>
        </p:nvSpPr>
        <p:spPr>
          <a:xfrm>
            <a:off x="1739520" y="3069720"/>
            <a:ext cx="367560" cy="424440"/>
          </a:xfrm>
          <a:prstGeom prst="rect">
            <a:avLst/>
          </a:prstGeom>
        </p:spPr>
        <p:txBody>
          <a:bodyPr bIns="45000" lIns="90000" rIns="90000" tIns="45000"/>
          <a:p>
            <a:pPr>
              <a:lnSpc>
                <a:spcPct val="100000"/>
              </a:lnSpc>
            </a:pPr>
            <a:r>
              <a:rPr lang="en-US" sz="1100">
                <a:solidFill>
                  <a:srgbClr val="000000"/>
                </a:solidFill>
                <a:latin typeface="Constantia"/>
              </a:rPr>
              <a:t>P1*</a:t>
            </a:r>
            <a:endParaRPr/>
          </a:p>
        </p:txBody>
      </p:sp>
      <p:sp>
        <p:nvSpPr>
          <p:cNvPr id="162" name="CustomShape 19"/>
          <p:cNvSpPr/>
          <p:nvPr/>
        </p:nvSpPr>
        <p:spPr>
          <a:xfrm>
            <a:off x="2864160" y="5181480"/>
            <a:ext cx="367560" cy="424440"/>
          </a:xfrm>
          <a:prstGeom prst="rect">
            <a:avLst/>
          </a:prstGeom>
        </p:spPr>
        <p:txBody>
          <a:bodyPr bIns="45000" lIns="90000" rIns="90000" tIns="45000"/>
          <a:p>
            <a:pPr>
              <a:lnSpc>
                <a:spcPct val="100000"/>
              </a:lnSpc>
            </a:pPr>
            <a:r>
              <a:rPr lang="en-US" sz="1100">
                <a:solidFill>
                  <a:srgbClr val="000000"/>
                </a:solidFill>
                <a:latin typeface="Constantia"/>
              </a:rPr>
              <a:t>Q1*</a:t>
            </a:r>
            <a:endParaRPr/>
          </a:p>
        </p:txBody>
      </p:sp>
      <p:sp>
        <p:nvSpPr>
          <p:cNvPr id="163" name="Line 20"/>
          <p:cNvSpPr/>
          <p:nvPr/>
        </p:nvSpPr>
        <p:spPr>
          <a:xfrm flipH="1">
            <a:off x="2057400" y="3602520"/>
            <a:ext cx="1359360" cy="0"/>
          </a:xfrm>
          <a:prstGeom prst="line">
            <a:avLst/>
          </a:prstGeom>
          <a:ln w="9360">
            <a:solidFill>
              <a:srgbClr val="000000"/>
            </a:solidFill>
            <a:custDash>
              <a:ds d="280000" sp="105000"/>
            </a:custDash>
            <a:round/>
          </a:ln>
        </p:spPr>
      </p:sp>
      <p:sp>
        <p:nvSpPr>
          <p:cNvPr id="164" name="Line 21"/>
          <p:cNvSpPr/>
          <p:nvPr/>
        </p:nvSpPr>
        <p:spPr>
          <a:xfrm flipH="1">
            <a:off x="3416760" y="3602520"/>
            <a:ext cx="3600" cy="1578960"/>
          </a:xfrm>
          <a:prstGeom prst="line">
            <a:avLst/>
          </a:prstGeom>
          <a:ln w="9360">
            <a:solidFill>
              <a:srgbClr val="000000"/>
            </a:solidFill>
            <a:custDash>
              <a:ds d="280000" sp="105000"/>
            </a:custDash>
            <a:round/>
          </a:ln>
        </p:spPr>
      </p:sp>
      <p:sp>
        <p:nvSpPr>
          <p:cNvPr id="165" name="CustomShape 22"/>
          <p:cNvSpPr/>
          <p:nvPr/>
        </p:nvSpPr>
        <p:spPr>
          <a:xfrm>
            <a:off x="1726560" y="3507480"/>
            <a:ext cx="367560" cy="424440"/>
          </a:xfrm>
          <a:prstGeom prst="rect">
            <a:avLst/>
          </a:prstGeom>
        </p:spPr>
        <p:txBody>
          <a:bodyPr bIns="45000" lIns="90000" rIns="90000" tIns="45000"/>
          <a:p>
            <a:pPr>
              <a:lnSpc>
                <a:spcPct val="100000"/>
              </a:lnSpc>
            </a:pPr>
            <a:r>
              <a:rPr lang="en-US" sz="1100">
                <a:solidFill>
                  <a:srgbClr val="000000"/>
                </a:solidFill>
                <a:latin typeface="Constantia"/>
              </a:rPr>
              <a:t>P2*</a:t>
            </a:r>
            <a:endParaRPr/>
          </a:p>
        </p:txBody>
      </p:sp>
      <p:sp>
        <p:nvSpPr>
          <p:cNvPr id="166" name="CustomShape 23"/>
          <p:cNvSpPr/>
          <p:nvPr/>
        </p:nvSpPr>
        <p:spPr>
          <a:xfrm>
            <a:off x="1765440" y="4158000"/>
            <a:ext cx="367560" cy="424440"/>
          </a:xfrm>
          <a:prstGeom prst="rect">
            <a:avLst/>
          </a:prstGeom>
        </p:spPr>
        <p:txBody>
          <a:bodyPr bIns="45000" lIns="90000" rIns="90000" tIns="45000"/>
          <a:p>
            <a:pPr>
              <a:lnSpc>
                <a:spcPct val="100000"/>
              </a:lnSpc>
            </a:pPr>
            <a:r>
              <a:rPr lang="en-US" sz="1100">
                <a:solidFill>
                  <a:srgbClr val="000000"/>
                </a:solidFill>
                <a:latin typeface="Constantia"/>
              </a:rPr>
              <a:t>P3*</a:t>
            </a:r>
            <a:endParaRPr/>
          </a:p>
        </p:txBody>
      </p:sp>
      <p:sp>
        <p:nvSpPr>
          <p:cNvPr id="167" name="CustomShape 24"/>
          <p:cNvSpPr/>
          <p:nvPr/>
        </p:nvSpPr>
        <p:spPr>
          <a:xfrm>
            <a:off x="3283200" y="5181480"/>
            <a:ext cx="469440" cy="257760"/>
          </a:xfrm>
          <a:prstGeom prst="rect">
            <a:avLst/>
          </a:prstGeom>
        </p:spPr>
        <p:txBody>
          <a:bodyPr bIns="45000" lIns="90000" rIns="90000" tIns="45000"/>
          <a:p>
            <a:pPr>
              <a:lnSpc>
                <a:spcPct val="100000"/>
              </a:lnSpc>
            </a:pPr>
            <a:r>
              <a:rPr lang="en-US" sz="1100">
                <a:solidFill>
                  <a:srgbClr val="000000"/>
                </a:solidFill>
                <a:latin typeface="Constantia"/>
              </a:rPr>
              <a:t>Q2*</a:t>
            </a:r>
            <a:endParaRPr/>
          </a:p>
        </p:txBody>
      </p:sp>
      <p:sp>
        <p:nvSpPr>
          <p:cNvPr id="168" name="CustomShape 25"/>
          <p:cNvSpPr/>
          <p:nvPr/>
        </p:nvSpPr>
        <p:spPr>
          <a:xfrm>
            <a:off x="4038480" y="5181480"/>
            <a:ext cx="425160" cy="424440"/>
          </a:xfrm>
          <a:prstGeom prst="rect">
            <a:avLst/>
          </a:prstGeom>
        </p:spPr>
        <p:txBody>
          <a:bodyPr bIns="45000" lIns="90000" rIns="90000" tIns="45000"/>
          <a:p>
            <a:pPr>
              <a:lnSpc>
                <a:spcPct val="100000"/>
              </a:lnSpc>
            </a:pPr>
            <a:r>
              <a:rPr lang="en-US" sz="1100">
                <a:solidFill>
                  <a:srgbClr val="000000"/>
                </a:solidFill>
                <a:latin typeface="Constantia"/>
              </a:rPr>
              <a:t>Q3*</a:t>
            </a:r>
            <a:endParaRPr/>
          </a:p>
        </p:txBody>
      </p:sp>
      <p:sp>
        <p:nvSpPr>
          <p:cNvPr id="169" name="Line 26"/>
          <p:cNvSpPr/>
          <p:nvPr/>
        </p:nvSpPr>
        <p:spPr>
          <a:xfrm flipH="1" flipV="1">
            <a:off x="2107440" y="4267080"/>
            <a:ext cx="1987560" cy="720"/>
          </a:xfrm>
          <a:prstGeom prst="line">
            <a:avLst/>
          </a:prstGeom>
          <a:ln w="9360">
            <a:solidFill>
              <a:srgbClr val="000000"/>
            </a:solidFill>
            <a:custDash>
              <a:ds d="280000" sp="105000"/>
            </a:custDash>
            <a:round/>
          </a:ln>
        </p:spPr>
      </p:sp>
      <p:sp>
        <p:nvSpPr>
          <p:cNvPr id="170" name="Line 27"/>
          <p:cNvSpPr/>
          <p:nvPr/>
        </p:nvSpPr>
        <p:spPr>
          <a:xfrm>
            <a:off x="4161240" y="4267800"/>
            <a:ext cx="0" cy="913680"/>
          </a:xfrm>
          <a:prstGeom prst="line">
            <a:avLst/>
          </a:prstGeom>
          <a:ln w="9360">
            <a:solidFill>
              <a:srgbClr val="000000"/>
            </a:solidFill>
            <a:custDash>
              <a:ds d="280000" sp="105000"/>
            </a:custDash>
            <a:round/>
          </a:ln>
        </p:spPr>
      </p:sp>
      <p:sp>
        <p:nvSpPr>
          <p:cNvPr id="171" name="CustomShape 28"/>
          <p:cNvSpPr/>
          <p:nvPr/>
        </p:nvSpPr>
        <p:spPr>
          <a:xfrm>
            <a:off x="628200" y="3638160"/>
            <a:ext cx="1428840" cy="637200"/>
          </a:xfrm>
          <a:prstGeom prst="rect">
            <a:avLst/>
          </a:prstGeom>
        </p:spPr>
        <p:txBody>
          <a:bodyPr bIns="45000" lIns="90000" rIns="90000" tIns="45000"/>
          <a:p>
            <a:pPr>
              <a:lnSpc>
                <a:spcPct val="100000"/>
              </a:lnSpc>
            </a:pPr>
            <a:r>
              <a:rPr b="1" lang="en-US" sz="1200">
                <a:solidFill>
                  <a:srgbClr val="7030a0"/>
                </a:solidFill>
                <a:latin typeface="Constantia"/>
              </a:rPr>
              <a:t>Innovative farmer’s supply</a:t>
            </a:r>
            <a:endParaRPr/>
          </a:p>
        </p:txBody>
      </p:sp>
      <p:sp>
        <p:nvSpPr>
          <p:cNvPr id="172" name="CustomShape 29"/>
          <p:cNvSpPr/>
          <p:nvPr/>
        </p:nvSpPr>
        <p:spPr>
          <a:xfrm>
            <a:off x="1828800" y="4038480"/>
            <a:ext cx="748800" cy="151920"/>
          </a:xfrm>
          <a:prstGeom prst="straightConnector1">
            <a:avLst/>
          </a:prstGeom>
          <a:ln w="9360">
            <a:solidFill>
              <a:srgbClr val="000000"/>
            </a:solidFill>
            <a:round/>
            <a:tailEnd len="med" type="triangle" w="med"/>
          </a:ln>
        </p:spPr>
      </p:sp>
      <p:sp>
        <p:nvSpPr>
          <p:cNvPr id="173" name="CustomShape 30"/>
          <p:cNvSpPr/>
          <p:nvPr/>
        </p:nvSpPr>
        <p:spPr>
          <a:xfrm>
            <a:off x="762120" y="2274120"/>
            <a:ext cx="533160" cy="364680"/>
          </a:xfrm>
          <a:prstGeom prst="rect">
            <a:avLst/>
          </a:prstGeom>
        </p:spPr>
        <p:txBody>
          <a:bodyPr bIns="45000" lIns="90000" rIns="90000" tIns="45000"/>
          <a:p>
            <a:pPr>
              <a:lnSpc>
                <a:spcPct val="100000"/>
              </a:lnSpc>
            </a:pPr>
            <a:r>
              <a:rPr lang="en-US">
                <a:solidFill>
                  <a:srgbClr val="000000"/>
                </a:solidFill>
                <a:latin typeface="Constantia"/>
              </a:rPr>
              <a:t>(1)</a:t>
            </a:r>
            <a:endParaRPr/>
          </a:p>
        </p:txBody>
      </p:sp>
      <p:sp>
        <p:nvSpPr>
          <p:cNvPr id="174" name="CustomShape 31"/>
          <p:cNvSpPr/>
          <p:nvPr/>
        </p:nvSpPr>
        <p:spPr>
          <a:xfrm>
            <a:off x="789480" y="5495400"/>
            <a:ext cx="4874760" cy="1187640"/>
          </a:xfrm>
          <a:prstGeom prst="rect">
            <a:avLst/>
          </a:prstGeom>
        </p:spPr>
        <p:txBody>
          <a:bodyPr bIns="45000" lIns="90000" rIns="90000" tIns="45000"/>
          <a:p>
            <a:pPr>
              <a:lnSpc>
                <a:spcPct val="100000"/>
              </a:lnSpc>
            </a:pPr>
            <a:r>
              <a:rPr lang="en-US">
                <a:solidFill>
                  <a:srgbClr val="000000"/>
                </a:solidFill>
                <a:latin typeface="Constantia"/>
              </a:rPr>
              <a:t>(2) </a:t>
            </a:r>
            <a:r>
              <a:rPr lang="en-US">
                <a:solidFill>
                  <a:srgbClr val="000000"/>
                </a:solidFill>
                <a:latin typeface="Constantia"/>
              </a:rPr>
              <a:t>	</a:t>
            </a:r>
            <a:r>
              <a:rPr lang="en-US">
                <a:solidFill>
                  <a:srgbClr val="000000"/>
                </a:solidFill>
                <a:latin typeface="Constantia"/>
              </a:rPr>
              <a:t>P1*&gt;P2*&gt;P3*</a:t>
            </a:r>
            <a:endParaRPr/>
          </a:p>
          <a:p>
            <a:pPr>
              <a:lnSpc>
                <a:spcPct val="100000"/>
              </a:lnSpc>
            </a:pPr>
            <a:r>
              <a:rPr lang="en-US">
                <a:solidFill>
                  <a:srgbClr val="000000"/>
                </a:solidFill>
                <a:latin typeface="Constantia"/>
              </a:rPr>
              <a:t>	</a:t>
            </a:r>
            <a:r>
              <a:rPr lang="en-US">
                <a:solidFill>
                  <a:srgbClr val="000000"/>
                </a:solidFill>
                <a:latin typeface="Constantia"/>
              </a:rPr>
              <a:t>Q1*&lt;Q2*&lt;Q3*</a:t>
            </a:r>
            <a:endParaRPr/>
          </a:p>
          <a:p>
            <a:pPr>
              <a:lnSpc>
                <a:spcPct val="100000"/>
              </a:lnSpc>
            </a:pPr>
            <a:endParaRPr/>
          </a:p>
          <a:p>
            <a:pPr>
              <a:lnSpc>
                <a:spcPct val="100000"/>
              </a:lnSpc>
            </a:pPr>
            <a:endParaRPr/>
          </a:p>
        </p:txBody>
      </p:sp>
    </p:spTree>
  </p:cSld>
  <p:timing>
    <p:tnLst>
      <p:par>
        <p:cTn dur="indefinite" id="139" nodeType="tmRoot" restart="never">
          <p:childTnLst>
            <p:seq>
              <p:cTn dur="indefinite" id="140" nodeType="mainSeq">
                <p:childTnLst>
                  <p:par>
                    <p:cTn fill="hold" id="141">
                      <p:stCondLst>
                        <p:cond delay="indefinite"/>
                      </p:stCondLst>
                      <p:childTnLst>
                        <p:par>
                          <p:cTn fill="hold" id="142">
                            <p:stCondLst>
                              <p:cond delay="0"/>
                            </p:stCondLst>
                            <p:childTnLst>
                              <p:par>
                                <p:cTn fill="hold" id="143" nodeType="clickEffect" presetClass="entr" presetID="1">
                                  <p:stCondLst>
                                    <p:cond delay="0"/>
                                  </p:stCondLst>
                                  <p:childTnLst>
                                    <p:set>
                                      <p:cBhvr>
                                        <p:cTn dur="1" fill="hold" id="144">
                                          <p:stCondLst>
                                            <p:cond delay="0"/>
                                          </p:stCondLst>
                                        </p:cTn>
                                        <p:tgtEl>
                                          <p:spTgt spid="146"/>
                                        </p:tgtEl>
                                        <p:attrNameLst>
                                          <p:attrName>style.visibility</p:attrName>
                                        </p:attrNameLst>
                                      </p:cBhvr>
                                      <p:to>
                                        <p:strVal val="visible"/>
                                      </p:to>
                                    </p:set>
                                  </p:childTnLst>
                                </p:cTn>
                              </p:par>
                              <p:par>
                                <p:cTn fill="hold" id="145" nodeType="withEffect" presetClass="entr" presetID="1">
                                  <p:stCondLst>
                                    <p:cond delay="0"/>
                                  </p:stCondLst>
                                  <p:childTnLst>
                                    <p:set>
                                      <p:cBhvr>
                                        <p:cTn dur="1" fill="hold" id="146">
                                          <p:stCondLst>
                                            <p:cond delay="0"/>
                                          </p:stCondLst>
                                        </p:cTn>
                                        <p:tgtEl>
                                          <p:spTgt spid="147"/>
                                        </p:tgtEl>
                                        <p:attrNameLst>
                                          <p:attrName>style.visibility</p:attrName>
                                        </p:attrNameLst>
                                      </p:cBhvr>
                                      <p:to>
                                        <p:strVal val="visible"/>
                                      </p:to>
                                    </p:set>
                                  </p:childTnLst>
                                </p:cTn>
                              </p:par>
                              <p:par>
                                <p:cTn fill="hold" id="147" nodeType="withEffect" presetClass="entr" presetID="1">
                                  <p:stCondLst>
                                    <p:cond delay="0"/>
                                  </p:stCondLst>
                                  <p:childTnLst>
                                    <p:set>
                                      <p:cBhvr>
                                        <p:cTn dur="1" fill="hold" id="148">
                                          <p:stCondLst>
                                            <p:cond delay="0"/>
                                          </p:stCondLst>
                                        </p:cTn>
                                        <p:tgtEl>
                                          <p:spTgt spid="148"/>
                                        </p:tgtEl>
                                        <p:attrNameLst>
                                          <p:attrName>style.visibility</p:attrName>
                                        </p:attrNameLst>
                                      </p:cBhvr>
                                      <p:to>
                                        <p:strVal val="visible"/>
                                      </p:to>
                                    </p:set>
                                  </p:childTnLst>
                                </p:cTn>
                              </p:par>
                              <p:par>
                                <p:cTn fill="hold" id="149" nodeType="withEffect" presetClass="entr" presetID="1">
                                  <p:stCondLst>
                                    <p:cond delay="0"/>
                                  </p:stCondLst>
                                  <p:childTnLst>
                                    <p:set>
                                      <p:cBhvr>
                                        <p:cTn dur="1" fill="hold" id="150">
                                          <p:stCondLst>
                                            <p:cond delay="0"/>
                                          </p:stCondLst>
                                        </p:cTn>
                                        <p:tgtEl>
                                          <p:spTgt spid="149"/>
                                        </p:tgtEl>
                                        <p:attrNameLst>
                                          <p:attrName>style.visibility</p:attrName>
                                        </p:attrNameLst>
                                      </p:cBhvr>
                                      <p:to>
                                        <p:strVal val="visible"/>
                                      </p:to>
                                    </p:set>
                                  </p:childTnLst>
                                </p:cTn>
                              </p:par>
                            </p:childTnLst>
                          </p:cTn>
                        </p:par>
                      </p:childTnLst>
                    </p:cTn>
                  </p:par>
                  <p:par>
                    <p:cTn fill="hold" id="151">
                      <p:stCondLst>
                        <p:cond delay="indefinite"/>
                      </p:stCondLst>
                      <p:childTnLst>
                        <p:par>
                          <p:cTn fill="hold" id="152">
                            <p:stCondLst>
                              <p:cond delay="0"/>
                            </p:stCondLst>
                            <p:childTnLst>
                              <p:par>
                                <p:cTn fill="hold" id="153" nodeType="clickEffect" presetClass="entr" presetID="1">
                                  <p:stCondLst>
                                    <p:cond delay="0"/>
                                  </p:stCondLst>
                                  <p:childTnLst>
                                    <p:set>
                                      <p:cBhvr>
                                        <p:cTn dur="1" fill="hold" id="154">
                                          <p:stCondLst>
                                            <p:cond delay="0"/>
                                          </p:stCondLst>
                                        </p:cTn>
                                        <p:tgtEl>
                                          <p:spTgt spid="150"/>
                                        </p:tgtEl>
                                        <p:attrNameLst>
                                          <p:attrName>style.visibility</p:attrName>
                                        </p:attrNameLst>
                                      </p:cBhvr>
                                      <p:to>
                                        <p:strVal val="visible"/>
                                      </p:to>
                                    </p:set>
                                  </p:childTnLst>
                                </p:cTn>
                              </p:par>
                              <p:par>
                                <p:cTn fill="hold" id="155" nodeType="withEffect" presetClass="entr" presetID="1">
                                  <p:stCondLst>
                                    <p:cond delay="0"/>
                                  </p:stCondLst>
                                  <p:childTnLst>
                                    <p:set>
                                      <p:cBhvr>
                                        <p:cTn dur="1" fill="hold" id="156">
                                          <p:stCondLst>
                                            <p:cond delay="0"/>
                                          </p:stCondLst>
                                        </p:cTn>
                                        <p:tgtEl>
                                          <p:spTgt spid="151"/>
                                        </p:tgtEl>
                                        <p:attrNameLst>
                                          <p:attrName>style.visibility</p:attrName>
                                        </p:attrNameLst>
                                      </p:cBhvr>
                                      <p:to>
                                        <p:strVal val="visible"/>
                                      </p:to>
                                    </p:set>
                                  </p:childTnLst>
                                </p:cTn>
                              </p:par>
                            </p:childTnLst>
                          </p:cTn>
                        </p:par>
                      </p:childTnLst>
                    </p:cTn>
                  </p:par>
                  <p:par>
                    <p:cTn fill="hold" id="157">
                      <p:stCondLst>
                        <p:cond delay="indefinite"/>
                      </p:stCondLst>
                      <p:childTnLst>
                        <p:par>
                          <p:cTn fill="hold" id="158">
                            <p:stCondLst>
                              <p:cond delay="0"/>
                            </p:stCondLst>
                            <p:childTnLst>
                              <p:par>
                                <p:cTn fill="hold" id="159" nodeType="clickEffect" presetClass="entr" presetID="1">
                                  <p:stCondLst>
                                    <p:cond delay="0"/>
                                  </p:stCondLst>
                                  <p:childTnLst>
                                    <p:set>
                                      <p:cBhvr>
                                        <p:cTn dur="1" fill="hold" id="160">
                                          <p:stCondLst>
                                            <p:cond delay="0"/>
                                          </p:stCondLst>
                                        </p:cTn>
                                        <p:tgtEl>
                                          <p:spTgt spid="152"/>
                                        </p:tgtEl>
                                        <p:attrNameLst>
                                          <p:attrName>style.visibility</p:attrName>
                                        </p:attrNameLst>
                                      </p:cBhvr>
                                      <p:to>
                                        <p:strVal val="visible"/>
                                      </p:to>
                                    </p:set>
                                  </p:childTnLst>
                                </p:cTn>
                              </p:par>
                              <p:par>
                                <p:cTn fill="hold" id="161" nodeType="withEffect" presetClass="entr" presetID="1">
                                  <p:stCondLst>
                                    <p:cond delay="0"/>
                                  </p:stCondLst>
                                  <p:childTnLst>
                                    <p:set>
                                      <p:cBhvr>
                                        <p:cTn dur="1" fill="hold" id="162">
                                          <p:stCondLst>
                                            <p:cond delay="0"/>
                                          </p:stCondLst>
                                        </p:cTn>
                                        <p:tgtEl>
                                          <p:spTgt spid="153"/>
                                        </p:tgtEl>
                                        <p:attrNameLst>
                                          <p:attrName>style.visibility</p:attrName>
                                        </p:attrNameLst>
                                      </p:cBhvr>
                                      <p:to>
                                        <p:strVal val="visible"/>
                                      </p:to>
                                    </p:set>
                                  </p:childTnLst>
                                </p:cTn>
                              </p:par>
                            </p:childTnLst>
                          </p:cTn>
                        </p:par>
                      </p:childTnLst>
                    </p:cTn>
                  </p:par>
                  <p:par>
                    <p:cTn fill="hold" id="163">
                      <p:stCondLst>
                        <p:cond delay="indefinite"/>
                      </p:stCondLst>
                      <p:childTnLst>
                        <p:par>
                          <p:cTn fill="hold" id="164">
                            <p:stCondLst>
                              <p:cond delay="0"/>
                            </p:stCondLst>
                            <p:childTnLst>
                              <p:par>
                                <p:cTn fill="hold" id="165" nodeType="clickEffect" presetClass="entr" presetID="1">
                                  <p:stCondLst>
                                    <p:cond delay="0"/>
                                  </p:stCondLst>
                                  <p:childTnLst>
                                    <p:set>
                                      <p:cBhvr>
                                        <p:cTn dur="1" fill="hold" id="166">
                                          <p:stCondLst>
                                            <p:cond delay="0"/>
                                          </p:stCondLst>
                                        </p:cTn>
                                        <p:tgtEl>
                                          <p:spTgt spid="160"/>
                                        </p:tgtEl>
                                        <p:attrNameLst>
                                          <p:attrName>style.visibility</p:attrName>
                                        </p:attrNameLst>
                                      </p:cBhvr>
                                      <p:to>
                                        <p:strVal val="visible"/>
                                      </p:to>
                                    </p:set>
                                  </p:childTnLst>
                                </p:cTn>
                              </p:par>
                              <p:par>
                                <p:cTn fill="hold" id="167" nodeType="withEffect" presetClass="entr" presetID="1">
                                  <p:stCondLst>
                                    <p:cond delay="0"/>
                                  </p:stCondLst>
                                  <p:childTnLst>
                                    <p:set>
                                      <p:cBhvr>
                                        <p:cTn dur="1" fill="hold" id="168">
                                          <p:stCondLst>
                                            <p:cond delay="0"/>
                                          </p:stCondLst>
                                        </p:cTn>
                                        <p:tgtEl>
                                          <p:spTgt spid="161"/>
                                        </p:tgtEl>
                                        <p:attrNameLst>
                                          <p:attrName>style.visibility</p:attrName>
                                        </p:attrNameLst>
                                      </p:cBhvr>
                                      <p:to>
                                        <p:strVal val="visible"/>
                                      </p:to>
                                    </p:set>
                                  </p:childTnLst>
                                </p:cTn>
                              </p:par>
                              <p:par>
                                <p:cTn fill="hold" id="169" nodeType="withEffect" presetClass="entr" presetID="1">
                                  <p:stCondLst>
                                    <p:cond delay="0"/>
                                  </p:stCondLst>
                                  <p:childTnLst>
                                    <p:set>
                                      <p:cBhvr>
                                        <p:cTn dur="1" fill="hold" id="170">
                                          <p:stCondLst>
                                            <p:cond delay="0"/>
                                          </p:stCondLst>
                                        </p:cTn>
                                        <p:tgtEl>
                                          <p:spTgt spid="159"/>
                                        </p:tgtEl>
                                        <p:attrNameLst>
                                          <p:attrName>style.visibility</p:attrName>
                                        </p:attrNameLst>
                                      </p:cBhvr>
                                      <p:to>
                                        <p:strVal val="visible"/>
                                      </p:to>
                                    </p:set>
                                  </p:childTnLst>
                                </p:cTn>
                              </p:par>
                              <p:par>
                                <p:cTn fill="hold" id="171" nodeType="withEffect" presetClass="entr" presetID="1">
                                  <p:stCondLst>
                                    <p:cond delay="0"/>
                                  </p:stCondLst>
                                  <p:childTnLst>
                                    <p:set>
                                      <p:cBhvr>
                                        <p:cTn dur="1" fill="hold" id="172">
                                          <p:stCondLst>
                                            <p:cond delay="0"/>
                                          </p:stCondLst>
                                        </p:cTn>
                                        <p:tgtEl>
                                          <p:spTgt spid="162"/>
                                        </p:tgtEl>
                                        <p:attrNameLst>
                                          <p:attrName>style.visibility</p:attrName>
                                        </p:attrNameLst>
                                      </p:cBhvr>
                                      <p:to>
                                        <p:strVal val="visible"/>
                                      </p:to>
                                    </p:set>
                                  </p:childTnLst>
                                </p:cTn>
                              </p:par>
                            </p:childTnLst>
                          </p:cTn>
                        </p:par>
                      </p:childTnLst>
                    </p:cTn>
                  </p:par>
                  <p:par>
                    <p:cTn fill="hold" id="173">
                      <p:stCondLst>
                        <p:cond delay="indefinite"/>
                      </p:stCondLst>
                      <p:childTnLst>
                        <p:par>
                          <p:cTn fill="hold" id="174">
                            <p:stCondLst>
                              <p:cond delay="0"/>
                            </p:stCondLst>
                            <p:childTnLst>
                              <p:par>
                                <p:cTn fill="hold" id="175" nodeType="clickEffect" presetClass="entr" presetID="1">
                                  <p:stCondLst>
                                    <p:cond delay="0"/>
                                  </p:stCondLst>
                                  <p:childTnLst>
                                    <p:set>
                                      <p:cBhvr>
                                        <p:cTn dur="1" fill="hold" id="176">
                                          <p:stCondLst>
                                            <p:cond delay="0"/>
                                          </p:stCondLst>
                                        </p:cTn>
                                        <p:tgtEl>
                                          <p:spTgt spid="155"/>
                                        </p:tgtEl>
                                        <p:attrNameLst>
                                          <p:attrName>style.visibility</p:attrName>
                                        </p:attrNameLst>
                                      </p:cBhvr>
                                      <p:to>
                                        <p:strVal val="visible"/>
                                      </p:to>
                                    </p:set>
                                  </p:childTnLst>
                                </p:cTn>
                              </p:par>
                            </p:childTnLst>
                          </p:cTn>
                        </p:par>
                      </p:childTnLst>
                    </p:cTn>
                  </p:par>
                  <p:par>
                    <p:cTn fill="hold" id="177">
                      <p:stCondLst>
                        <p:cond delay="indefinite"/>
                      </p:stCondLst>
                      <p:childTnLst>
                        <p:par>
                          <p:cTn fill="hold" id="178">
                            <p:stCondLst>
                              <p:cond delay="0"/>
                            </p:stCondLst>
                            <p:childTnLst>
                              <p:par>
                                <p:cTn fill="hold" id="179" nodeType="clickEffect" presetClass="entr" presetID="1">
                                  <p:stCondLst>
                                    <p:cond delay="0"/>
                                  </p:stCondLst>
                                  <p:childTnLst>
                                    <p:set>
                                      <p:cBhvr>
                                        <p:cTn dur="1" fill="hold" id="180">
                                          <p:stCondLst>
                                            <p:cond delay="0"/>
                                          </p:stCondLst>
                                        </p:cTn>
                                        <p:tgtEl>
                                          <p:spTgt spid="172"/>
                                        </p:tgtEl>
                                        <p:attrNameLst>
                                          <p:attrName>style.visibility</p:attrName>
                                        </p:attrNameLst>
                                      </p:cBhvr>
                                      <p:to>
                                        <p:strVal val="visible"/>
                                      </p:to>
                                    </p:set>
                                  </p:childTnLst>
                                </p:cTn>
                              </p:par>
                              <p:par>
                                <p:cTn fill="hold" id="181" nodeType="withEffect" presetClass="entr" presetID="1">
                                  <p:stCondLst>
                                    <p:cond delay="0"/>
                                  </p:stCondLst>
                                  <p:childTnLst>
                                    <p:set>
                                      <p:cBhvr>
                                        <p:cTn dur="1" fill="hold" id="182">
                                          <p:stCondLst>
                                            <p:cond delay="0"/>
                                          </p:stCondLst>
                                        </p:cTn>
                                        <p:tgtEl>
                                          <p:spTgt spid="171"/>
                                        </p:tgtEl>
                                        <p:attrNameLst>
                                          <p:attrName>style.visibility</p:attrName>
                                        </p:attrNameLst>
                                      </p:cBhvr>
                                      <p:to>
                                        <p:strVal val="visible"/>
                                      </p:to>
                                    </p:set>
                                  </p:childTnLst>
                                </p:cTn>
                              </p:par>
                            </p:childTnLst>
                          </p:cTn>
                        </p:par>
                      </p:childTnLst>
                    </p:cTn>
                  </p:par>
                  <p:par>
                    <p:cTn fill="hold" id="183">
                      <p:stCondLst>
                        <p:cond delay="indefinite"/>
                      </p:stCondLst>
                      <p:childTnLst>
                        <p:par>
                          <p:cTn fill="hold" id="184">
                            <p:stCondLst>
                              <p:cond delay="0"/>
                            </p:stCondLst>
                            <p:childTnLst>
                              <p:par>
                                <p:cTn fill="hold" id="185" nodeType="clickEffect" presetClass="entr" presetID="1">
                                  <p:stCondLst>
                                    <p:cond delay="0"/>
                                  </p:stCondLst>
                                  <p:childTnLst>
                                    <p:set>
                                      <p:cBhvr>
                                        <p:cTn dur="1" fill="hold" id="186">
                                          <p:stCondLst>
                                            <p:cond delay="0"/>
                                          </p:stCondLst>
                                        </p:cTn>
                                        <p:tgtEl>
                                          <p:spTgt spid="154"/>
                                        </p:tgtEl>
                                        <p:attrNameLst>
                                          <p:attrName>style.visibility</p:attrName>
                                        </p:attrNameLst>
                                      </p:cBhvr>
                                      <p:to>
                                        <p:strVal val="visible"/>
                                      </p:to>
                                    </p:set>
                                  </p:childTnLst>
                                </p:cTn>
                              </p:par>
                              <p:par>
                                <p:cTn fill="hold" id="187" nodeType="withEffect" presetClass="entr" presetID="1">
                                  <p:stCondLst>
                                    <p:cond delay="0"/>
                                  </p:stCondLst>
                                  <p:childTnLst>
                                    <p:set>
                                      <p:cBhvr>
                                        <p:cTn dur="1" fill="hold" id="188">
                                          <p:stCondLst>
                                            <p:cond delay="0"/>
                                          </p:stCondLst>
                                        </p:cTn>
                                        <p:tgtEl>
                                          <p:spTgt spid="156"/>
                                        </p:tgtEl>
                                        <p:attrNameLst>
                                          <p:attrName>style.visibility</p:attrName>
                                        </p:attrNameLst>
                                      </p:cBhvr>
                                      <p:to>
                                        <p:strVal val="visible"/>
                                      </p:to>
                                    </p:set>
                                  </p:childTnLst>
                                </p:cTn>
                              </p:par>
                            </p:childTnLst>
                          </p:cTn>
                        </p:par>
                      </p:childTnLst>
                    </p:cTn>
                  </p:par>
                  <p:par>
                    <p:cTn fill="hold" id="189">
                      <p:stCondLst>
                        <p:cond delay="indefinite"/>
                      </p:stCondLst>
                      <p:childTnLst>
                        <p:par>
                          <p:cTn fill="hold" id="190">
                            <p:stCondLst>
                              <p:cond delay="0"/>
                            </p:stCondLst>
                            <p:childTnLst>
                              <p:par>
                                <p:cTn fill="hold" id="191" nodeType="clickEffect" presetClass="entr" presetID="1">
                                  <p:stCondLst>
                                    <p:cond delay="0"/>
                                  </p:stCondLst>
                                  <p:childTnLst>
                                    <p:set>
                                      <p:cBhvr>
                                        <p:cTn dur="1" fill="hold" id="192">
                                          <p:stCondLst>
                                            <p:cond delay="0"/>
                                          </p:stCondLst>
                                        </p:cTn>
                                        <p:tgtEl>
                                          <p:spTgt spid="165"/>
                                        </p:tgtEl>
                                        <p:attrNameLst>
                                          <p:attrName>style.visibility</p:attrName>
                                        </p:attrNameLst>
                                      </p:cBhvr>
                                      <p:to>
                                        <p:strVal val="visible"/>
                                      </p:to>
                                    </p:set>
                                  </p:childTnLst>
                                </p:cTn>
                              </p:par>
                              <p:par>
                                <p:cTn fill="hold" id="193" nodeType="withEffect" presetClass="entr" presetID="1">
                                  <p:stCondLst>
                                    <p:cond delay="0"/>
                                  </p:stCondLst>
                                  <p:childTnLst>
                                    <p:set>
                                      <p:cBhvr>
                                        <p:cTn dur="1" fill="hold" id="194">
                                          <p:stCondLst>
                                            <p:cond delay="0"/>
                                          </p:stCondLst>
                                        </p:cTn>
                                        <p:tgtEl>
                                          <p:spTgt spid="163"/>
                                        </p:tgtEl>
                                        <p:attrNameLst>
                                          <p:attrName>style.visibility</p:attrName>
                                        </p:attrNameLst>
                                      </p:cBhvr>
                                      <p:to>
                                        <p:strVal val="visible"/>
                                      </p:to>
                                    </p:set>
                                  </p:childTnLst>
                                </p:cTn>
                              </p:par>
                              <p:par>
                                <p:cTn fill="hold" id="195" nodeType="withEffect" presetClass="entr" presetID="1">
                                  <p:stCondLst>
                                    <p:cond delay="0"/>
                                  </p:stCondLst>
                                  <p:childTnLst>
                                    <p:set>
                                      <p:cBhvr>
                                        <p:cTn dur="1" fill="hold" id="196">
                                          <p:stCondLst>
                                            <p:cond delay="0"/>
                                          </p:stCondLst>
                                        </p:cTn>
                                        <p:tgtEl>
                                          <p:spTgt spid="164"/>
                                        </p:tgtEl>
                                        <p:attrNameLst>
                                          <p:attrName>style.visibility</p:attrName>
                                        </p:attrNameLst>
                                      </p:cBhvr>
                                      <p:to>
                                        <p:strVal val="visible"/>
                                      </p:to>
                                    </p:set>
                                  </p:childTnLst>
                                </p:cTn>
                              </p:par>
                              <p:par>
                                <p:cTn fill="hold" id="197" nodeType="withEffect" presetClass="entr" presetID="1">
                                  <p:stCondLst>
                                    <p:cond delay="0"/>
                                  </p:stCondLst>
                                  <p:childTnLst>
                                    <p:set>
                                      <p:cBhvr>
                                        <p:cTn dur="1" fill="hold" id="198">
                                          <p:stCondLst>
                                            <p:cond delay="0"/>
                                          </p:stCondLst>
                                        </p:cTn>
                                        <p:tgtEl>
                                          <p:spTgt spid="167"/>
                                        </p:tgtEl>
                                        <p:attrNameLst>
                                          <p:attrName>style.visibility</p:attrName>
                                        </p:attrNameLst>
                                      </p:cBhvr>
                                      <p:to>
                                        <p:strVal val="visible"/>
                                      </p:to>
                                    </p:set>
                                  </p:childTnLst>
                                </p:cTn>
                              </p:par>
                            </p:childTnLst>
                          </p:cTn>
                        </p:par>
                      </p:childTnLst>
                    </p:cTn>
                  </p:par>
                  <p:par>
                    <p:cTn fill="hold" id="199">
                      <p:stCondLst>
                        <p:cond delay="indefinite"/>
                      </p:stCondLst>
                      <p:childTnLst>
                        <p:par>
                          <p:cTn fill="hold" id="200">
                            <p:stCondLst>
                              <p:cond delay="0"/>
                            </p:stCondLst>
                            <p:childTnLst>
                              <p:par>
                                <p:cTn fill="hold" id="201" nodeType="clickEffect" presetClass="entr" presetID="1">
                                  <p:stCondLst>
                                    <p:cond delay="0"/>
                                  </p:stCondLst>
                                  <p:childTnLst>
                                    <p:set>
                                      <p:cBhvr>
                                        <p:cTn dur="1" fill="hold" id="202">
                                          <p:stCondLst>
                                            <p:cond delay="0"/>
                                          </p:stCondLst>
                                        </p:cTn>
                                        <p:tgtEl>
                                          <p:spTgt spid="157"/>
                                        </p:tgtEl>
                                        <p:attrNameLst>
                                          <p:attrName>style.visibility</p:attrName>
                                        </p:attrNameLst>
                                      </p:cBhvr>
                                      <p:to>
                                        <p:strVal val="visible"/>
                                      </p:to>
                                    </p:set>
                                  </p:childTnLst>
                                </p:cTn>
                              </p:par>
                              <p:par>
                                <p:cTn fill="hold" id="203" nodeType="withEffect" presetClass="entr" presetID="1">
                                  <p:stCondLst>
                                    <p:cond delay="0"/>
                                  </p:stCondLst>
                                  <p:childTnLst>
                                    <p:set>
                                      <p:cBhvr>
                                        <p:cTn dur="1" fill="hold" id="204">
                                          <p:stCondLst>
                                            <p:cond delay="0"/>
                                          </p:stCondLst>
                                        </p:cTn>
                                        <p:tgtEl>
                                          <p:spTgt spid="158"/>
                                        </p:tgtEl>
                                        <p:attrNameLst>
                                          <p:attrName>style.visibility</p:attrName>
                                        </p:attrNameLst>
                                      </p:cBhvr>
                                      <p:to>
                                        <p:strVal val="visible"/>
                                      </p:to>
                                    </p:set>
                                  </p:childTnLst>
                                </p:cTn>
                              </p:par>
                            </p:childTnLst>
                          </p:cTn>
                        </p:par>
                      </p:childTnLst>
                    </p:cTn>
                  </p:par>
                  <p:par>
                    <p:cTn fill="hold" id="205">
                      <p:stCondLst>
                        <p:cond delay="indefinite"/>
                      </p:stCondLst>
                      <p:childTnLst>
                        <p:par>
                          <p:cTn fill="hold" id="206">
                            <p:stCondLst>
                              <p:cond delay="0"/>
                            </p:stCondLst>
                            <p:childTnLst>
                              <p:par>
                                <p:cTn fill="hold" id="207" nodeType="clickEffect" presetClass="entr" presetID="1">
                                  <p:stCondLst>
                                    <p:cond delay="0"/>
                                  </p:stCondLst>
                                  <p:childTnLst>
                                    <p:set>
                                      <p:cBhvr>
                                        <p:cTn dur="1" fill="hold" id="208">
                                          <p:stCondLst>
                                            <p:cond delay="0"/>
                                          </p:stCondLst>
                                        </p:cTn>
                                        <p:tgtEl>
                                          <p:spTgt spid="166"/>
                                        </p:tgtEl>
                                        <p:attrNameLst>
                                          <p:attrName>style.visibility</p:attrName>
                                        </p:attrNameLst>
                                      </p:cBhvr>
                                      <p:to>
                                        <p:strVal val="visible"/>
                                      </p:to>
                                    </p:set>
                                  </p:childTnLst>
                                </p:cTn>
                              </p:par>
                              <p:par>
                                <p:cTn fill="hold" id="209" nodeType="withEffect" presetClass="entr" presetID="1">
                                  <p:stCondLst>
                                    <p:cond delay="0"/>
                                  </p:stCondLst>
                                  <p:childTnLst>
                                    <p:set>
                                      <p:cBhvr>
                                        <p:cTn dur="1" fill="hold" id="210">
                                          <p:stCondLst>
                                            <p:cond delay="0"/>
                                          </p:stCondLst>
                                        </p:cTn>
                                        <p:tgtEl>
                                          <p:spTgt spid="169"/>
                                        </p:tgtEl>
                                        <p:attrNameLst>
                                          <p:attrName>style.visibility</p:attrName>
                                        </p:attrNameLst>
                                      </p:cBhvr>
                                      <p:to>
                                        <p:strVal val="visible"/>
                                      </p:to>
                                    </p:set>
                                  </p:childTnLst>
                                </p:cTn>
                              </p:par>
                              <p:par>
                                <p:cTn fill="hold" id="211" nodeType="withEffect" presetClass="entr" presetID="1">
                                  <p:stCondLst>
                                    <p:cond delay="0"/>
                                  </p:stCondLst>
                                  <p:childTnLst>
                                    <p:set>
                                      <p:cBhvr>
                                        <p:cTn dur="1" fill="hold" id="212">
                                          <p:stCondLst>
                                            <p:cond delay="0"/>
                                          </p:stCondLst>
                                        </p:cTn>
                                        <p:tgtEl>
                                          <p:spTgt spid="170"/>
                                        </p:tgtEl>
                                        <p:attrNameLst>
                                          <p:attrName>style.visibility</p:attrName>
                                        </p:attrNameLst>
                                      </p:cBhvr>
                                      <p:to>
                                        <p:strVal val="visible"/>
                                      </p:to>
                                    </p:set>
                                  </p:childTnLst>
                                </p:cTn>
                              </p:par>
                              <p:par>
                                <p:cTn fill="hold" id="213" nodeType="withEffect" presetClass="entr" presetID="1">
                                  <p:stCondLst>
                                    <p:cond delay="0"/>
                                  </p:stCondLst>
                                  <p:childTnLst>
                                    <p:set>
                                      <p:cBhvr>
                                        <p:cTn dur="1" fill="hold" id="214">
                                          <p:stCondLst>
                                            <p:cond delay="0"/>
                                          </p:stCondLst>
                                        </p:cTn>
                                        <p:tgtEl>
                                          <p:spTgt spid="168"/>
                                        </p:tgtEl>
                                        <p:attrNameLst>
                                          <p:attrName>style.visibility</p:attrName>
                                        </p:attrNameLst>
                                      </p:cBhvr>
                                      <p:to>
                                        <p:strVal val="visible"/>
                                      </p:to>
                                    </p:set>
                                  </p:childTnLst>
                                </p:cTn>
                              </p:par>
                            </p:childTnLst>
                          </p:cTn>
                        </p:par>
                      </p:childTnLst>
                    </p:cTn>
                  </p:par>
                  <p:par>
                    <p:cTn fill="hold" id="215">
                      <p:stCondLst>
                        <p:cond delay="indefinite"/>
                      </p:stCondLst>
                      <p:childTnLst>
                        <p:par>
                          <p:cTn fill="hold" id="216">
                            <p:stCondLst>
                              <p:cond delay="0"/>
                            </p:stCondLst>
                            <p:childTnLst>
                              <p:par>
                                <p:cTn fill="hold" id="217" nodeType="clickEffect" presetClass="entr" presetID="1">
                                  <p:stCondLst>
                                    <p:cond delay="0"/>
                                  </p:stCondLst>
                                  <p:childTnLst>
                                    <p:set>
                                      <p:cBhvr>
                                        <p:cTn dur="1" fill="hold" id="218">
                                          <p:stCondLst>
                                            <p:cond delay="0"/>
                                          </p:stCondLst>
                                        </p:cTn>
                                        <p:tgtEl>
                                          <p:spTgt spid="17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