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slides/slide17.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9.jpeg" ContentType="image/jpeg"/>
  <Override PartName="/ppt/media/image8.jpeg" ContentType="image/jpeg"/>
  <Override PartName="/ppt/media/image7.jpeg" ContentType="image/jpeg"/>
  <Override PartName="/ppt/media/image6.jpeg" ContentType="image/jpeg"/>
  <Override PartName="/ppt/media/image5.jpeg" ContentType="image/jpeg"/>
  <Override PartName="/ppt/media/image4.jpeg" ContentType="image/jpeg"/>
  <Override PartName="/ppt/media/image3.jpeg" ContentType="image/jpeg"/>
  <Override PartName="/ppt/media/image2.jpeg" ContentType="image/jpe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p:notesSz cx="6858000" cy="931386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charts/chart1.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a:solidFill>
                  <a:srgbClr val="000000"/>
                </a:solidFill>
                <a:latin typeface="Constantia"/>
              </a:rPr>
              <a:t>Farmer 1 Supply</a:t>
            </a:r>
          </a:p>
        </c:rich>
      </c:tx>
    </c:title>
    <c:plotArea>
      <c:layout/>
      <c:scatterChart>
        <c:scatterStyle val="lineMarker"/>
        <c:ser>
          <c:idx val="0"/>
          <c:order val="0"/>
          <c:spPr>
            <a:solidFill>
              <a:srgbClr val="5a9647"/>
            </a:solidFill>
            <a:ln w="47520">
              <a:solidFill>
                <a:srgbClr val="5a9647"/>
              </a:solidFill>
              <a:round/>
            </a:ln>
          </c:spPr>
          <c:marker/>
          <c:smooth val="1"/>
          <c:xVal>
            <c:numRef>
              <c:f>categories</c:f>
              <c:numCache>
                <c:formatCode>General</c:formatCode>
                <c:ptCount val="10"/>
                <c:pt idx="0">
                  <c:v>NaN</c:v>
                </c:pt>
                <c:pt idx="1">
                  <c:v>NaN</c:v>
                </c:pt>
                <c:pt idx="2">
                  <c:v>NaN</c:v>
                </c:pt>
                <c:pt idx="3">
                  <c:v>NaN</c:v>
                </c:pt>
                <c:pt idx="4">
                  <c:v>NaN</c:v>
                </c:pt>
                <c:pt idx="5">
                  <c:v>NaN</c:v>
                </c:pt>
                <c:pt idx="6">
                  <c:v>NaN</c:v>
                </c:pt>
                <c:pt idx="7">
                  <c:v>NaN</c:v>
                </c:pt>
                <c:pt idx="8">
                  <c:v>NaN</c:v>
                </c:pt>
                <c:pt idx="9">
                  <c:v>NaN</c:v>
                </c:pt>
              </c:numCache>
            </c:numRef>
          </c:xVal>
          <c:yVal>
            <c:numRef>
              <c:f>0</c:f>
              <c:numCache>
                <c:formatCode>General</c:formatCode>
                <c:ptCount val="10"/>
                <c:pt idx="0">
                  <c:v>6</c:v>
                </c:pt>
                <c:pt idx="1">
                  <c:v>7</c:v>
                </c:pt>
                <c:pt idx="2">
                  <c:v>8</c:v>
                </c:pt>
                <c:pt idx="3">
                  <c:v>9</c:v>
                </c:pt>
                <c:pt idx="4">
                  <c:v>10</c:v>
                </c:pt>
                <c:pt idx="5">
                  <c:v>11</c:v>
                </c:pt>
                <c:pt idx="6">
                  <c:v>12</c:v>
                </c:pt>
                <c:pt idx="7">
                  <c:v>13</c:v>
                </c:pt>
                <c:pt idx="8">
                  <c:v>14</c:v>
                </c:pt>
                <c:pt idx="9">
                  <c:v>15</c:v>
                </c:pt>
              </c:numCache>
            </c:numRef>
          </c:yVal>
        </c:ser>
        <c:axId val="29543547"/>
        <c:axId val="42466347"/>
      </c:scatterChart>
      <c:valAx>
        <c:axId val="29543547"/>
        <c:scaling>
          <c:orientation val="minMax"/>
        </c:scaling>
        <c:title>
          <c:layout/>
          <c:tx>
            <c:rich>
              <a:bodyPr/>
              <a:lstStyle/>
              <a:p>
                <a:pPr>
                  <a:defRPr/>
                </a:pPr>
                <a:r>
                  <a:rPr b="1" sz="1000">
                    <a:solidFill>
                      <a:srgbClr val="000000"/>
                    </a:solidFill>
                    <a:latin typeface="Constantia"/>
                  </a:rPr>
                  <a:t>Bushels of Corn</a:t>
                </a:r>
              </a:p>
            </c:rich>
          </c:tx>
        </c:title>
        <c:axPos val="b"/>
        <c:majorGridlines>
          <c:spPr>
            <a:ln w="9360">
              <a:solidFill>
                <a:srgbClr val="666666"/>
              </a:solidFill>
              <a:round/>
            </a:ln>
          </c:spPr>
        </c:majorGridlines>
        <c:majorTickMark val="none"/>
        <c:minorTickMark val="none"/>
        <c:tickLblPos val="nextTo"/>
        <c:crossAx val="42466347"/>
        <c:crossesAt val="0"/>
        <c:spPr>
          <a:ln w="9360">
            <a:solidFill>
              <a:srgbClr val="666666"/>
            </a:solidFill>
            <a:round/>
          </a:ln>
        </c:spPr>
      </c:valAx>
      <c:valAx>
        <c:axId val="42466347"/>
        <c:scaling>
          <c:orientation val="minMax"/>
        </c:scaling>
        <c:title>
          <c:layout/>
          <c:tx>
            <c:rich>
              <a:bodyPr/>
              <a:lstStyle/>
              <a:p>
                <a:pPr>
                  <a:defRPr/>
                </a:pPr>
                <a:r>
                  <a:rPr b="1" sz="1000">
                    <a:solidFill>
                      <a:srgbClr val="000000"/>
                    </a:solidFill>
                    <a:latin typeface="Constantia"/>
                  </a:rPr>
                  <a:t>Price </a:t>
                </a:r>
              </a:p>
            </c:rich>
          </c:tx>
        </c:title>
        <c:axPos val="l"/>
        <c:majorGridlines>
          <c:spPr>
            <a:ln w="9360">
              <a:solidFill>
                <a:srgbClr val="666666"/>
              </a:solidFill>
              <a:round/>
            </a:ln>
          </c:spPr>
        </c:majorGridlines>
        <c:majorTickMark val="none"/>
        <c:minorTickMark val="none"/>
        <c:tickLblPos val="nextTo"/>
        <c:crossAx val="29543547"/>
        <c:crossesAt val="0"/>
        <c:spPr>
          <a:ln w="9360">
            <a:solidFill>
              <a:srgbClr val="666666"/>
            </a:solidFill>
            <a:round/>
          </a:ln>
        </c:spPr>
      </c:valAx>
      <c:spPr>
        <a:solidFill>
          <a:srgbClr val="ffffff"/>
        </a:solidFill>
      </c:spPr>
    </c:plotArea>
    <c:plotVisOnly val="1"/>
  </c:chart>
  <c:spPr/>
</c:chartSpace>
</file>

<file path=ppt/charts/chart2.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a:solidFill>
                  <a:srgbClr val="000000"/>
                </a:solidFill>
                <a:latin typeface="Constantia"/>
              </a:rPr>
              <a:t>Farmer 2 Supply</a:t>
            </a:r>
          </a:p>
        </c:rich>
      </c:tx>
    </c:title>
    <c:plotArea>
      <c:layout/>
      <c:scatterChart>
        <c:scatterStyle val="lineMarker"/>
        <c:ser>
          <c:idx val="0"/>
          <c:order val="0"/>
          <c:spPr>
            <a:solidFill>
              <a:srgbClr val="5a9647"/>
            </a:solidFill>
            <a:ln w="47520">
              <a:solidFill>
                <a:srgbClr val="5a9647"/>
              </a:solidFill>
              <a:round/>
            </a:ln>
          </c:spPr>
          <c:marker/>
          <c:smooth val="1"/>
          <c:xVal>
            <c:numRef>
              <c:f>categories</c:f>
              <c:numCache>
                <c:formatCode>General</c:formatCode>
                <c:ptCount val="10"/>
                <c:pt idx="0">
                  <c:v>NaN</c:v>
                </c:pt>
                <c:pt idx="1">
                  <c:v>NaN</c:v>
                </c:pt>
                <c:pt idx="2">
                  <c:v>NaN</c:v>
                </c:pt>
                <c:pt idx="3">
                  <c:v>NaN</c:v>
                </c:pt>
                <c:pt idx="4">
                  <c:v>NaN</c:v>
                </c:pt>
                <c:pt idx="5">
                  <c:v>NaN</c:v>
                </c:pt>
                <c:pt idx="6">
                  <c:v>NaN</c:v>
                </c:pt>
                <c:pt idx="7">
                  <c:v>NaN</c:v>
                </c:pt>
                <c:pt idx="8">
                  <c:v>NaN</c:v>
                </c:pt>
                <c:pt idx="9">
                  <c:v>NaN</c:v>
                </c:pt>
              </c:numCache>
            </c:numRef>
          </c:xVal>
          <c:yVal>
            <c:numRef>
              <c:f>0</c:f>
              <c:numCache>
                <c:formatCode>General</c:formatCode>
                <c:ptCount val="10"/>
                <c:pt idx="0">
                  <c:v>6</c:v>
                </c:pt>
                <c:pt idx="1">
                  <c:v>7</c:v>
                </c:pt>
                <c:pt idx="2">
                  <c:v>8</c:v>
                </c:pt>
                <c:pt idx="3">
                  <c:v>9</c:v>
                </c:pt>
                <c:pt idx="4">
                  <c:v>10</c:v>
                </c:pt>
                <c:pt idx="5">
                  <c:v>11</c:v>
                </c:pt>
                <c:pt idx="6">
                  <c:v>12</c:v>
                </c:pt>
                <c:pt idx="7">
                  <c:v>13</c:v>
                </c:pt>
                <c:pt idx="8">
                  <c:v>14</c:v>
                </c:pt>
                <c:pt idx="9">
                  <c:v>15</c:v>
                </c:pt>
              </c:numCache>
            </c:numRef>
          </c:yVal>
        </c:ser>
        <c:axId val="35430691"/>
        <c:axId val="48656277"/>
      </c:scatterChart>
      <c:valAx>
        <c:axId val="35430691"/>
        <c:scaling>
          <c:orientation val="minMax"/>
        </c:scaling>
        <c:title>
          <c:layout/>
          <c:tx>
            <c:rich>
              <a:bodyPr/>
              <a:lstStyle/>
              <a:p>
                <a:pPr>
                  <a:defRPr/>
                </a:pPr>
                <a:r>
                  <a:rPr b="1" sz="1000">
                    <a:solidFill>
                      <a:srgbClr val="000000"/>
                    </a:solidFill>
                    <a:latin typeface="Constantia"/>
                  </a:rPr>
                  <a:t>Bushels of Corn</a:t>
                </a:r>
              </a:p>
            </c:rich>
          </c:tx>
        </c:title>
        <c:axPos val="b"/>
        <c:majorGridlines>
          <c:spPr>
            <a:ln w="9360">
              <a:solidFill>
                <a:srgbClr val="666666"/>
              </a:solidFill>
              <a:round/>
            </a:ln>
          </c:spPr>
        </c:majorGridlines>
        <c:majorTickMark val="none"/>
        <c:minorTickMark val="none"/>
        <c:tickLblPos val="nextTo"/>
        <c:crossAx val="48656277"/>
        <c:crossesAt val="0"/>
        <c:spPr>
          <a:ln w="9360">
            <a:solidFill>
              <a:srgbClr val="666666"/>
            </a:solidFill>
            <a:round/>
          </a:ln>
        </c:spPr>
      </c:valAx>
      <c:valAx>
        <c:axId val="48656277"/>
        <c:scaling>
          <c:orientation val="minMax"/>
        </c:scaling>
        <c:title>
          <c:layout/>
          <c:tx>
            <c:rich>
              <a:bodyPr/>
              <a:lstStyle/>
              <a:p>
                <a:pPr>
                  <a:defRPr/>
                </a:pPr>
                <a:r>
                  <a:rPr b="1" sz="1000">
                    <a:solidFill>
                      <a:srgbClr val="000000"/>
                    </a:solidFill>
                    <a:latin typeface="Constantia"/>
                  </a:rPr>
                  <a:t>Price </a:t>
                </a:r>
              </a:p>
            </c:rich>
          </c:tx>
        </c:title>
        <c:axPos val="l"/>
        <c:majorGridlines>
          <c:spPr>
            <a:ln w="9360">
              <a:solidFill>
                <a:srgbClr val="666666"/>
              </a:solidFill>
              <a:round/>
            </a:ln>
          </c:spPr>
        </c:majorGridlines>
        <c:majorTickMark val="none"/>
        <c:minorTickMark val="none"/>
        <c:tickLblPos val="nextTo"/>
        <c:crossAx val="35430691"/>
        <c:crossesAt val="0"/>
        <c:spPr>
          <a:ln w="9360">
            <a:solidFill>
              <a:srgbClr val="666666"/>
            </a:solidFill>
            <a:round/>
          </a:ln>
        </c:spPr>
      </c:valAx>
      <c:spPr>
        <a:solidFill>
          <a:srgbClr val="ffffff"/>
        </a:solidFill>
      </c:spPr>
    </c:plotArea>
    <c:plotVisOnly val="1"/>
  </c:chart>
  <c:spPr/>
</c:chartSpace>
</file>

<file path=ppt/charts/chart3.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a:solidFill>
                  <a:srgbClr val="000000"/>
                </a:solidFill>
                <a:latin typeface="Constantia"/>
              </a:rPr>
              <a:t>Total Market Supply</a:t>
            </a:r>
          </a:p>
        </c:rich>
      </c:tx>
    </c:title>
    <c:plotArea>
      <c:layout/>
      <c:scatterChart>
        <c:scatterStyle val="lineMarker"/>
        <c:ser>
          <c:idx val="0"/>
          <c:order val="0"/>
          <c:spPr>
            <a:solidFill>
              <a:srgbClr val="ff0000"/>
            </a:solidFill>
            <a:ln w="47520">
              <a:solidFill>
                <a:srgbClr val="ff0000"/>
              </a:solidFill>
              <a:round/>
            </a:ln>
          </c:spPr>
          <c:marker/>
          <c:smooth val="1"/>
          <c:xVal>
            <c:numRef>
              <c:f>categories</c:f>
              <c:numCache>
                <c:formatCode>General</c:formatCode>
                <c:ptCount val="10"/>
                <c:pt idx="0">
                  <c:v>NaN</c:v>
                </c:pt>
                <c:pt idx="1">
                  <c:v>NaN</c:v>
                </c:pt>
                <c:pt idx="2">
                  <c:v>NaN</c:v>
                </c:pt>
                <c:pt idx="3">
                  <c:v>NaN</c:v>
                </c:pt>
                <c:pt idx="4">
                  <c:v>NaN</c:v>
                </c:pt>
                <c:pt idx="5">
                  <c:v>NaN</c:v>
                </c:pt>
                <c:pt idx="6">
                  <c:v>NaN</c:v>
                </c:pt>
                <c:pt idx="7">
                  <c:v>NaN</c:v>
                </c:pt>
                <c:pt idx="8">
                  <c:v>NaN</c:v>
                </c:pt>
                <c:pt idx="9">
                  <c:v>NaN</c:v>
                </c:pt>
              </c:numCache>
            </c:numRef>
          </c:xVal>
          <c:yVal>
            <c:numRef>
              <c:f>0</c:f>
              <c:numCache>
                <c:formatCode>General</c:formatCode>
                <c:ptCount val="10"/>
                <c:pt idx="0">
                  <c:v>6</c:v>
                </c:pt>
                <c:pt idx="1">
                  <c:v>7</c:v>
                </c:pt>
                <c:pt idx="2">
                  <c:v>8</c:v>
                </c:pt>
                <c:pt idx="3">
                  <c:v>9</c:v>
                </c:pt>
                <c:pt idx="4">
                  <c:v>10</c:v>
                </c:pt>
                <c:pt idx="5">
                  <c:v>11</c:v>
                </c:pt>
                <c:pt idx="6">
                  <c:v>12</c:v>
                </c:pt>
                <c:pt idx="7">
                  <c:v>13</c:v>
                </c:pt>
                <c:pt idx="8">
                  <c:v>14</c:v>
                </c:pt>
                <c:pt idx="9">
                  <c:v>15</c:v>
                </c:pt>
              </c:numCache>
            </c:numRef>
          </c:yVal>
        </c:ser>
        <c:ser>
          <c:idx val="1"/>
          <c:order val="1"/>
          <c:tx>
            <c:strRef>
              <c:f>label 2</c:f>
              <c:strCache>
                <c:ptCount val="1"/>
                <c:pt idx="0">
                  <c:v>f1</c:v>
                </c:pt>
              </c:strCache>
            </c:strRef>
          </c:tx>
          <c:spPr>
            <a:solidFill>
              <a:srgbClr val="7ba071"/>
            </a:solidFill>
            <a:ln w="47520">
              <a:solidFill>
                <a:srgbClr val="7ba071"/>
              </a:solidFill>
              <a:round/>
            </a:ln>
          </c:spPr>
          <c:marker/>
          <c:smooth val="1"/>
          <c:xVal>
            <c:numRef>
              <c:f>categories</c:f>
              <c:numCache>
                <c:formatCode>General</c:formatCode>
                <c:ptCount val="10"/>
                <c:pt idx="0">
                  <c:v>NaN</c:v>
                </c:pt>
                <c:pt idx="1">
                  <c:v>NaN</c:v>
                </c:pt>
                <c:pt idx="2">
                  <c:v>NaN</c:v>
                </c:pt>
                <c:pt idx="3">
                  <c:v>NaN</c:v>
                </c:pt>
                <c:pt idx="4">
                  <c:v>NaN</c:v>
                </c:pt>
                <c:pt idx="5">
                  <c:v>NaN</c:v>
                </c:pt>
                <c:pt idx="6">
                  <c:v>NaN</c:v>
                </c:pt>
                <c:pt idx="7">
                  <c:v>NaN</c:v>
                </c:pt>
                <c:pt idx="8">
                  <c:v>NaN</c:v>
                </c:pt>
                <c:pt idx="9">
                  <c:v>NaN</c:v>
                </c:pt>
              </c:numCache>
            </c:numRef>
          </c:xVal>
          <c:yVal>
            <c:numRef>
              <c:f>1</c:f>
              <c:numCache>
                <c:formatCode>General</c:formatCode>
                <c:ptCount val="10"/>
                <c:pt idx="0">
                  <c:v>6</c:v>
                </c:pt>
                <c:pt idx="1">
                  <c:v>7</c:v>
                </c:pt>
                <c:pt idx="2">
                  <c:v>8</c:v>
                </c:pt>
                <c:pt idx="3">
                  <c:v>9</c:v>
                </c:pt>
                <c:pt idx="4">
                  <c:v>10</c:v>
                </c:pt>
                <c:pt idx="5">
                  <c:v>11</c:v>
                </c:pt>
                <c:pt idx="6">
                  <c:v>12</c:v>
                </c:pt>
                <c:pt idx="7">
                  <c:v>13</c:v>
                </c:pt>
                <c:pt idx="8">
                  <c:v>14</c:v>
                </c:pt>
                <c:pt idx="9">
                  <c:v>15</c:v>
                </c:pt>
              </c:numCache>
            </c:numRef>
          </c:yVal>
        </c:ser>
        <c:axId val="56460412"/>
        <c:axId val="70650524"/>
      </c:scatterChart>
      <c:valAx>
        <c:axId val="56460412"/>
        <c:scaling>
          <c:orientation val="minMax"/>
        </c:scaling>
        <c:title>
          <c:layout/>
          <c:tx>
            <c:rich>
              <a:bodyPr/>
              <a:lstStyle/>
              <a:p>
                <a:pPr>
                  <a:defRPr/>
                </a:pPr>
                <a:r>
                  <a:rPr b="1" sz="1000">
                    <a:solidFill>
                      <a:srgbClr val="000000"/>
                    </a:solidFill>
                    <a:latin typeface="Constantia"/>
                  </a:rPr>
                  <a:t>Bushels of Corn</a:t>
                </a:r>
              </a:p>
            </c:rich>
          </c:tx>
        </c:title>
        <c:axPos val="b"/>
        <c:majorGridlines>
          <c:spPr>
            <a:ln w="9360">
              <a:solidFill>
                <a:srgbClr val="666666"/>
              </a:solidFill>
              <a:round/>
            </a:ln>
          </c:spPr>
        </c:majorGridlines>
        <c:majorTickMark val="none"/>
        <c:minorTickMark val="none"/>
        <c:tickLblPos val="nextTo"/>
        <c:crossAx val="70650524"/>
        <c:crossesAt val="0"/>
        <c:spPr>
          <a:ln w="9360">
            <a:solidFill>
              <a:srgbClr val="666666"/>
            </a:solidFill>
            <a:round/>
          </a:ln>
        </c:spPr>
      </c:valAx>
      <c:valAx>
        <c:axId val="70650524"/>
        <c:scaling>
          <c:orientation val="minMax"/>
        </c:scaling>
        <c:title>
          <c:layout/>
          <c:tx>
            <c:rich>
              <a:bodyPr/>
              <a:lstStyle/>
              <a:p>
                <a:pPr>
                  <a:defRPr/>
                </a:pPr>
                <a:r>
                  <a:rPr b="1" sz="1000">
                    <a:solidFill>
                      <a:srgbClr val="000000"/>
                    </a:solidFill>
                    <a:latin typeface="Constantia"/>
                  </a:rPr>
                  <a:t>Price </a:t>
                </a:r>
              </a:p>
            </c:rich>
          </c:tx>
        </c:title>
        <c:axPos val="l"/>
        <c:majorGridlines>
          <c:spPr>
            <a:ln w="9360">
              <a:solidFill>
                <a:srgbClr val="666666"/>
              </a:solidFill>
              <a:round/>
            </a:ln>
          </c:spPr>
        </c:majorGridlines>
        <c:majorTickMark val="none"/>
        <c:minorTickMark val="none"/>
        <c:tickLblPos val="nextTo"/>
        <c:crossAx val="56460412"/>
        <c:crossesAt val="0"/>
        <c:spPr>
          <a:ln w="9360">
            <a:solidFill>
              <a:srgbClr val="666666"/>
            </a:solidFill>
            <a:round/>
          </a:ln>
        </c:spPr>
      </c:valAx>
      <c:spPr>
        <a:solidFill>
          <a:srgbClr val="ffffff"/>
        </a:solidFill>
      </c:spPr>
    </c:plotArea>
    <c:plotVisOnly val="1"/>
  </c:chart>
  <c:spPr/>
</c:chartSpace>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23680"/>
            <a:ext cx="5486040" cy="4190760"/>
          </a:xfrm>
          <a:prstGeom prst="rect">
            <a:avLst/>
          </a:prstGeom>
        </p:spPr>
        <p:txBody>
          <a:bodyPr bIns="0" lIns="0" rIns="0" tIns="0" wrap="none"/>
          <a:p>
            <a:r>
              <a:rPr lang="en-US"/>
              <a:t>Click to edit the notes format</a:t>
            </a:r>
            <a:endParaRPr/>
          </a:p>
        </p:txBody>
      </p:sp>
      <p:sp>
        <p:nvSpPr>
          <p:cNvPr id="162" name="PlaceHolder 2"/>
          <p:cNvSpPr>
            <a:spLocks noGrp="1"/>
          </p:cNvSpPr>
          <p:nvPr>
            <p:ph type="hdr"/>
          </p:nvPr>
        </p:nvSpPr>
        <p:spPr>
          <a:xfrm>
            <a:off x="0" y="0"/>
            <a:ext cx="2976120" cy="465480"/>
          </a:xfrm>
          <a:prstGeom prst="rect">
            <a:avLst/>
          </a:prstGeom>
        </p:spPr>
        <p:txBody>
          <a:bodyPr bIns="0" lIns="0" rIns="0" tIns="0" wrap="none"/>
          <a:p>
            <a:r>
              <a:rPr lang="en-US"/>
              <a:t>&lt;header&gt;</a:t>
            </a:r>
            <a:endParaRPr/>
          </a:p>
        </p:txBody>
      </p:sp>
      <p:sp>
        <p:nvSpPr>
          <p:cNvPr id="163" name="PlaceHolder 3"/>
          <p:cNvSpPr>
            <a:spLocks noGrp="1"/>
          </p:cNvSpPr>
          <p:nvPr>
            <p:ph type="dt"/>
          </p:nvPr>
        </p:nvSpPr>
        <p:spPr>
          <a:xfrm>
            <a:off x="3881520" y="0"/>
            <a:ext cx="2976120" cy="465480"/>
          </a:xfrm>
          <a:prstGeom prst="rect">
            <a:avLst/>
          </a:prstGeom>
        </p:spPr>
        <p:txBody>
          <a:bodyPr bIns="0" lIns="0" rIns="0" tIns="0" wrap="none"/>
          <a:p>
            <a:pPr algn="r"/>
            <a:r>
              <a:rPr lang="en-US"/>
              <a:t>&lt;date/time&gt;</a:t>
            </a:r>
            <a:endParaRPr/>
          </a:p>
        </p:txBody>
      </p:sp>
      <p:sp>
        <p:nvSpPr>
          <p:cNvPr id="164" name="PlaceHolder 4"/>
          <p:cNvSpPr>
            <a:spLocks noGrp="1"/>
          </p:cNvSpPr>
          <p:nvPr>
            <p:ph type="ftr"/>
          </p:nvPr>
        </p:nvSpPr>
        <p:spPr>
          <a:xfrm>
            <a:off x="0" y="8848080"/>
            <a:ext cx="2976120" cy="465480"/>
          </a:xfrm>
          <a:prstGeom prst="rect">
            <a:avLst/>
          </a:prstGeom>
        </p:spPr>
        <p:txBody>
          <a:bodyPr anchor="b" bIns="0" lIns="0" rIns="0" tIns="0" wrap="none"/>
          <a:p>
            <a:r>
              <a:rPr lang="en-US"/>
              <a:t>&lt;footer&gt;</a:t>
            </a:r>
            <a:endParaRPr/>
          </a:p>
        </p:txBody>
      </p:sp>
      <p:sp>
        <p:nvSpPr>
          <p:cNvPr id="165" name="PlaceHolder 5"/>
          <p:cNvSpPr>
            <a:spLocks noGrp="1"/>
          </p:cNvSpPr>
          <p:nvPr>
            <p:ph type="sldNum"/>
          </p:nvPr>
        </p:nvSpPr>
        <p:spPr>
          <a:xfrm>
            <a:off x="3881520" y="8848080"/>
            <a:ext cx="2976120" cy="465480"/>
          </a:xfrm>
          <a:prstGeom prst="rect">
            <a:avLst/>
          </a:prstGeom>
        </p:spPr>
        <p:txBody>
          <a:bodyPr anchor="b" bIns="0" lIns="0" rIns="0" tIns="0" wrap="none"/>
          <a:p>
            <a:pPr algn="r"/>
            <a:fld id="{FFD0B3C0-8AF3-4EEC-831B-26F2579DCC5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423680"/>
            <a:ext cx="5486040" cy="4190760"/>
          </a:xfrm>
          <a:prstGeom prst="rect">
            <a:avLst/>
          </a:prstGeom>
        </p:spPr>
        <p:txBody>
          <a:bodyPr bIns="45000" lIns="90000" rIns="90000" tIns="45000"/>
          <a:p>
            <a:endParaRPr/>
          </a:p>
        </p:txBody>
      </p:sp>
      <p:sp>
        <p:nvSpPr>
          <p:cNvPr id="254" name="TextShape 2"/>
          <p:cNvSpPr txBox="1"/>
          <p:nvPr/>
        </p:nvSpPr>
        <p:spPr>
          <a:xfrm>
            <a:off x="0" y="0"/>
            <a:ext cx="-11796840" cy="-11796840"/>
          </a:xfrm>
          <a:prstGeom prst="rect">
            <a:avLst/>
          </a:prstGeom>
        </p:spPr>
        <p:txBody>
          <a:bodyPr bIns="45000" lIns="90000" rIns="90000" tIns="45000"/>
          <a:p>
            <a:pPr>
              <a:lnSpc>
                <a:spcPct val="100000"/>
              </a:lnSpc>
            </a:pPr>
            <a:fld id="{7357875B-8ABF-4DE6-8219-ABCD4D216EF6}" type="slidenum">
              <a:rPr lang="en-US">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0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3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6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99F8FF33-5F41-4514-ABBF-6DA41A0A91B9}"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366862AA-7300-4E80-A834-E9787CA28CBF}"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84"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85"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000">
                <a:solidFill>
                  <a:srgbClr val="000000"/>
                </a:solidFill>
                <a:latin typeface="Constantia"/>
              </a:rPr>
              <a:t>Third level</a:t>
            </a:r>
            <a:endParaRPr/>
          </a:p>
          <a:p>
            <a:pPr lvl="3">
              <a:lnSpc>
                <a:spcPct val="100000"/>
              </a:lnSpc>
              <a:buSzPct val="65000"/>
              <a:buFont charset="2" typeface="Wingdings 2"/>
              <a:buChar char=""/>
            </a:pPr>
            <a:r>
              <a:rPr lang="en-US">
                <a:solidFill>
                  <a:srgbClr val="000000"/>
                </a:solidFill>
                <a:latin typeface="Constantia"/>
              </a:rPr>
              <a:t>Fourth level</a:t>
            </a:r>
            <a:endParaRPr/>
          </a:p>
          <a:p>
            <a:pPr lvl="4">
              <a:lnSpc>
                <a:spcPct val="100000"/>
              </a:lnSpc>
              <a:buSzPct val="65000"/>
              <a:buFont charset="2" typeface="Wingdings 2"/>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45000"/>
              <a:buFont typeface="StarSymbol"/>
              <a:buChar char=""/>
            </a:pPr>
            <a:r>
              <a:rPr lang="en-US" sz="2600">
                <a:solidFill>
                  <a:srgbClr val="035c75"/>
                </a:solidFill>
                <a:latin typeface="Constantia"/>
              </a:rPr>
              <a:t>Click to edit the outline text format</a:t>
            </a:r>
            <a:endParaRPr/>
          </a:p>
          <a:p>
            <a:pPr lvl="1">
              <a:buSzPct val="75000"/>
              <a:buFont typeface="StarSymbol"/>
              <a:buChar char=""/>
            </a:pPr>
            <a:r>
              <a:rPr lang="en-US" sz="2600">
                <a:solidFill>
                  <a:srgbClr val="035c75"/>
                </a:solidFill>
                <a:latin typeface="Constantia"/>
              </a:rPr>
              <a:t>Second Outline Level</a:t>
            </a:r>
            <a:endParaRPr/>
          </a:p>
          <a:p>
            <a:pPr lvl="2">
              <a:buSzPct val="45000"/>
              <a:buFont typeface="StarSymbol"/>
              <a:buChar char=""/>
            </a:pPr>
            <a:r>
              <a:rPr lang="en-US" sz="2600">
                <a:solidFill>
                  <a:srgbClr val="035c75"/>
                </a:solidFill>
                <a:latin typeface="Constantia"/>
              </a:rPr>
              <a:t>Third Outline Level</a:t>
            </a:r>
            <a:endParaRPr/>
          </a:p>
          <a:p>
            <a:pPr lvl="3">
              <a:buSzPct val="75000"/>
              <a:buFont typeface="StarSymbol"/>
              <a:buChar char=""/>
            </a:pPr>
            <a:r>
              <a:rPr lang="en-US" sz="2600">
                <a:solidFill>
                  <a:srgbClr val="035c75"/>
                </a:solidFill>
                <a:latin typeface="Constantia"/>
              </a:rPr>
              <a:t>Fourth Outline Level</a:t>
            </a:r>
            <a:endParaRPr/>
          </a:p>
          <a:p>
            <a:pPr lvl="4">
              <a:buSzPct val="45000"/>
              <a:buFont typeface="StarSymbol"/>
              <a:buChar char=""/>
            </a:pPr>
            <a:r>
              <a:rPr lang="en-US" sz="2600">
                <a:solidFill>
                  <a:srgbClr val="035c75"/>
                </a:solidFill>
                <a:latin typeface="Constantia"/>
              </a:rPr>
              <a:t>Fifth Outline Level</a:t>
            </a:r>
            <a:endParaRPr/>
          </a:p>
          <a:p>
            <a:pPr lvl="5">
              <a:buSzPct val="45000"/>
              <a:buFont typeface="StarSymbol"/>
              <a:buChar char=""/>
            </a:pPr>
            <a:r>
              <a:rPr lang="en-US" sz="2600">
                <a:solidFill>
                  <a:srgbClr val="035c75"/>
                </a:solidFill>
                <a:latin typeface="Constantia"/>
              </a:rPr>
              <a:t>Sixth Outline Level</a:t>
            </a:r>
            <a:endParaRPr/>
          </a:p>
          <a:p>
            <a:pPr>
              <a:lnSpc>
                <a:spcPct val="100000"/>
              </a:lnSpc>
              <a:buSzPct val="9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000">
                <a:solidFill>
                  <a:srgbClr val="000000"/>
                </a:solidFill>
                <a:latin typeface="Constantia"/>
              </a:rPr>
              <a:t>Third level</a:t>
            </a:r>
            <a:endParaRPr/>
          </a:p>
          <a:p>
            <a:pPr lvl="3">
              <a:lnSpc>
                <a:spcPct val="100000"/>
              </a:lnSpc>
              <a:buSzPct val="65000"/>
              <a:buFont charset="2" typeface="Wingdings 2"/>
              <a:buChar char=""/>
            </a:pPr>
            <a:r>
              <a:rPr lang="en-US">
                <a:solidFill>
                  <a:srgbClr val="000000"/>
                </a:solidFill>
                <a:latin typeface="Constantia"/>
              </a:rPr>
              <a:t>Fourth level</a:t>
            </a:r>
            <a:endParaRPr/>
          </a:p>
          <a:p>
            <a:pPr lvl="4">
              <a:lnSpc>
                <a:spcPct val="100000"/>
              </a:lnSpc>
              <a:buSzPct val="65000"/>
              <a:buFont charset="2" typeface="Wingdings 2"/>
              <a:buChar char=""/>
            </a:pPr>
            <a:r>
              <a:rPr lang="en-US">
                <a:solidFill>
                  <a:srgbClr val="000000"/>
                </a:solidFill>
                <a:latin typeface="Constantia"/>
              </a:rPr>
              <a:t>Fifth level</a:t>
            </a:r>
            <a:endParaRPr/>
          </a:p>
        </p:txBody>
      </p:sp>
      <p:sp>
        <p:nvSpPr>
          <p:cNvPr id="89" name="PlaceHolder 8"/>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90" name="PlaceHolder 9"/>
          <p:cNvSpPr>
            <a:spLocks noGrp="1"/>
          </p:cNvSpPr>
          <p:nvPr>
            <p:ph type="ftr"/>
          </p:nvPr>
        </p:nvSpPr>
        <p:spPr>
          <a:xfrm>
            <a:off x="0" y="0"/>
            <a:ext cx="-11796840" cy="-11796840"/>
          </a:xfrm>
          <a:prstGeom prst="rect">
            <a:avLst/>
          </a:prstGeom>
        </p:spPr>
        <p:txBody>
          <a:bodyPr bIns="45000" lIns="90000" rIns="90000" tIns="45000"/>
          <a:p>
            <a:endParaRPr/>
          </a:p>
        </p:txBody>
      </p:sp>
      <p:sp>
        <p:nvSpPr>
          <p:cNvPr id="91" name="PlaceHolder 10"/>
          <p:cNvSpPr>
            <a:spLocks noGrp="1"/>
          </p:cNvSpPr>
          <p:nvPr>
            <p:ph type="sldNum"/>
          </p:nvPr>
        </p:nvSpPr>
        <p:spPr>
          <a:xfrm>
            <a:off x="0" y="0"/>
            <a:ext cx="-11796840" cy="-11796840"/>
          </a:xfrm>
          <a:prstGeom prst="rect">
            <a:avLst/>
          </a:prstGeom>
        </p:spPr>
        <p:txBody>
          <a:bodyPr bIns="45000" lIns="90000" rIns="90000" tIns="45000"/>
          <a:p>
            <a:pPr>
              <a:lnSpc>
                <a:spcPct val="100000"/>
              </a:lnSpc>
            </a:pPr>
            <a:fld id="{A81DA59A-2DA4-4AC4-8C95-216CBA118685}"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5A3EE63D-54D4-4D69-A036-774C4B4A8406}"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7" name="TextShape 2"/>
          <p:cNvSpPr txBox="1"/>
          <p:nvPr/>
        </p:nvSpPr>
        <p:spPr>
          <a:xfrm>
            <a:off x="533520" y="3228480"/>
            <a:ext cx="7854480" cy="1752120"/>
          </a:xfrm>
          <a:prstGeom prst="rect">
            <a:avLst/>
          </a:prstGeom>
        </p:spPr>
        <p:txBody>
          <a:bodyPr bIns="45000" lIns="0" rIns="18360" tIns="45000"/>
          <a:p>
            <a:pPr algn="r">
              <a:lnSpc>
                <a:spcPct val="100000"/>
              </a:lnSpc>
            </a:pPr>
            <a:r>
              <a:rPr b="1" lang="en-US" sz="2600">
                <a:solidFill>
                  <a:srgbClr val="000000"/>
                </a:solidFill>
                <a:latin typeface="Constantia"/>
              </a:rPr>
              <a:t>The Market for Innovation </a:t>
            </a:r>
            <a:endParaRPr/>
          </a:p>
          <a:p>
            <a:pPr algn="r">
              <a:lnSpc>
                <a:spcPct val="100000"/>
              </a:lnSpc>
            </a:pPr>
            <a:r>
              <a:rPr lang="en-US" sz="2600">
                <a:solidFill>
                  <a:srgbClr val="000000"/>
                </a:solidFill>
                <a:latin typeface="Constantia"/>
              </a:rPr>
              <a:t>January 16,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Knowledge as a public good</a:t>
            </a:r>
            <a:endParaRPr/>
          </a:p>
        </p:txBody>
      </p:sp>
      <p:sp>
        <p:nvSpPr>
          <p:cNvPr id="213" name="TextShape 2"/>
          <p:cNvSpPr txBox="1"/>
          <p:nvPr/>
        </p:nvSpPr>
        <p:spPr>
          <a:xfrm>
            <a:off x="457200" y="1447920"/>
            <a:ext cx="8229240" cy="48765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is the marginal cost of an extra user of a public good once it has been provided?</a:t>
            </a:r>
            <a:endParaRPr/>
          </a:p>
          <a:p>
            <a:pPr lvl="1">
              <a:lnSpc>
                <a:spcPct val="100000"/>
              </a:lnSpc>
              <a:buSzPct val="85000"/>
              <a:buFont charset="2" typeface="Wingdings 2"/>
              <a:buChar char=""/>
            </a:pPr>
            <a:r>
              <a:rPr lang="en-US" sz="2400">
                <a:solidFill>
                  <a:srgbClr val="000000"/>
                </a:solidFill>
                <a:latin typeface="Constantia"/>
              </a:rPr>
              <a:t>Zero!</a:t>
            </a:r>
            <a:r>
              <a:rPr lang="en-US" sz="2400">
                <a:solidFill>
                  <a:srgbClr val="000000"/>
                </a:solidFill>
                <a:latin typeface="Constantia"/>
              </a:rPr>
              <a:t>	</a:t>
            </a:r>
            <a:endParaRPr/>
          </a:p>
          <a:p>
            <a:pPr>
              <a:lnSpc>
                <a:spcPct val="100000"/>
              </a:lnSpc>
              <a:buSzPct val="95000"/>
              <a:buFont charset="2" typeface="Wingdings 2"/>
              <a:buChar char=""/>
            </a:pPr>
            <a:r>
              <a:rPr lang="en-US" sz="2600">
                <a:solidFill>
                  <a:srgbClr val="000000"/>
                </a:solidFill>
                <a:latin typeface="Constantia"/>
              </a:rPr>
              <a:t>Efficient allocation calls for prices = MC = zero!</a:t>
            </a:r>
            <a:endParaRPr/>
          </a:p>
          <a:p>
            <a:pPr>
              <a:lnSpc>
                <a:spcPct val="100000"/>
              </a:lnSpc>
              <a:buSzPct val="95000"/>
              <a:buFont charset="2" typeface="Wingdings 2"/>
              <a:buChar char=""/>
            </a:pPr>
            <a:r>
              <a:rPr lang="en-US" sz="2600">
                <a:solidFill>
                  <a:srgbClr val="000000"/>
                </a:solidFill>
                <a:latin typeface="Constantia"/>
              </a:rPr>
              <a:t>At this price profit driven firms will not seek to innovate</a:t>
            </a:r>
            <a:endParaRPr/>
          </a:p>
          <a:p>
            <a:pPr>
              <a:lnSpc>
                <a:spcPct val="100000"/>
              </a:lnSpc>
              <a:buSzPct val="95000"/>
              <a:buFont charset="2" typeface="Wingdings 2"/>
              <a:buChar char=""/>
            </a:pPr>
            <a:r>
              <a:rPr lang="en-US" sz="2600">
                <a:solidFill>
                  <a:srgbClr val="000000"/>
                </a:solidFill>
                <a:latin typeface="Constantia"/>
              </a:rPr>
              <a:t>If firms can charge a price above MC then some users of the good will be excluded resulting in an inefficient market</a:t>
            </a:r>
            <a:endParaRPr/>
          </a:p>
        </p:txBody>
      </p:sp>
    </p:spTree>
  </p:cSld>
  <p:timing>
    <p:tnLst>
      <p:par>
        <p:cTn dur="indefinite" id="171" nodeType="tmRoot" restart="never">
          <p:childTnLst>
            <p:seq>
              <p:cTn dur="indefinite" id="172" nodeType="mainSeq">
                <p:childTnLst>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213">
                                            <p:txEl>
                                              <p:pRg end="87" st="0"/>
                                            </p:txEl>
                                          </p:spTgt>
                                        </p:tgtEl>
                                        <p:attrNameLst>
                                          <p:attrName>style.visibility</p:attrName>
                                        </p:attrNameLst>
                                      </p:cBhvr>
                                      <p:to>
                                        <p:strVal val="visible"/>
                                      </p:to>
                                    </p:set>
                                  </p:childTnLst>
                                </p:cTn>
                              </p:par>
                            </p:childTnLst>
                          </p:cTn>
                        </p:par>
                      </p:childTnLst>
                    </p:cTn>
                  </p:par>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213">
                                            <p:txEl>
                                              <p:pRg end="94" st="87"/>
                                            </p:txEl>
                                          </p:spTgt>
                                        </p:tgtEl>
                                        <p:attrNameLst>
                                          <p:attrName>style.visibility</p:attrName>
                                        </p:attrNameLst>
                                      </p:cBhvr>
                                      <p:to>
                                        <p:strVal val="visible"/>
                                      </p:to>
                                    </p:set>
                                  </p:childTnLst>
                                </p:cTn>
                              </p:par>
                            </p:childTnLst>
                          </p:cTn>
                        </p:par>
                      </p:childTnLst>
                    </p:cTn>
                  </p:par>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213">
                                            <p:txEl>
                                              <p:pRg end="145" st="94"/>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213">
                                            <p:txEl>
                                              <p:pRg end="205" st="145"/>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213">
                                            <p:txEl>
                                              <p:pRg end="322" st="20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Knowledge as a public good</a:t>
            </a:r>
            <a:endParaRPr/>
          </a:p>
        </p:txBody>
      </p:sp>
      <p:sp>
        <p:nvSpPr>
          <p:cNvPr id="215" name="TextShape 2"/>
          <p:cNvSpPr txBox="1"/>
          <p:nvPr/>
        </p:nvSpPr>
        <p:spPr>
          <a:xfrm>
            <a:off x="457200" y="1600200"/>
            <a:ext cx="8229240" cy="4723920"/>
          </a:xfrm>
          <a:prstGeom prst="rect">
            <a:avLst/>
          </a:prstGeom>
        </p:spPr>
        <p:txBody>
          <a:bodyPr bIns="45000" lIns="90000" rIns="90000" tIns="45000"/>
          <a:p>
            <a:pPr>
              <a:lnSpc>
                <a:spcPct val="100000"/>
              </a:lnSpc>
            </a:pPr>
            <a:r>
              <a:rPr lang="en-US" sz="2600">
                <a:solidFill>
                  <a:srgbClr val="000000"/>
                </a:solidFill>
                <a:latin typeface="Constantia"/>
              </a:rPr>
              <a:t>How can the market failure of underinvestment in R&amp;D when knowledge is a public good be corrected?</a:t>
            </a:r>
            <a:endParaRPr/>
          </a:p>
          <a:p>
            <a:pPr>
              <a:lnSpc>
                <a:spcPct val="100000"/>
              </a:lnSpc>
            </a:pPr>
            <a:endParaRPr/>
          </a:p>
          <a:p>
            <a:pPr>
              <a:lnSpc>
                <a:spcPct val="100000"/>
              </a:lnSpc>
            </a:pPr>
            <a:r>
              <a:rPr b="1" lang="en-US" sz="2200">
                <a:solidFill>
                  <a:srgbClr val="000000"/>
                </a:solidFill>
                <a:latin typeface="Constantia"/>
              </a:rPr>
              <a:t>“</a:t>
            </a:r>
            <a:r>
              <a:rPr b="1" lang="en-US" sz="2200">
                <a:solidFill>
                  <a:srgbClr val="000000"/>
                </a:solidFill>
                <a:latin typeface="Constantia"/>
              </a:rPr>
              <a:t>In a free enterprise economy the profitability of invention requires a suboptimal allocation of resources.” </a:t>
            </a:r>
            <a:r>
              <a:rPr lang="en-US" sz="2200">
                <a:solidFill>
                  <a:srgbClr val="000000"/>
                </a:solidFill>
                <a:latin typeface="Constantia"/>
              </a:rPr>
              <a:t>– Arrow, 1962</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Allow property rights over the innovation that results from the application of the new knowledge, e.g., patents, copyright, etc.</a:t>
            </a:r>
            <a:endParaRPr/>
          </a:p>
          <a:p>
            <a:pPr>
              <a:lnSpc>
                <a:spcPct val="100000"/>
              </a:lnSpc>
              <a:buSzPct val="95000"/>
              <a:buFont typeface="Calibri"/>
              <a:buAutoNum type="arabicPeriod"/>
            </a:pPr>
            <a:r>
              <a:rPr lang="en-US" sz="2600">
                <a:solidFill>
                  <a:srgbClr val="000000"/>
                </a:solidFill>
                <a:latin typeface="Constantia"/>
              </a:rPr>
              <a:t>Government can provide the public good – or at least encourages its provision</a:t>
            </a:r>
            <a:endParaRPr/>
          </a:p>
          <a:p>
            <a:pPr lvl="1">
              <a:lnSpc>
                <a:spcPct val="100000"/>
              </a:lnSpc>
              <a:buSzPct val="85000"/>
              <a:buFont charset="2" typeface="Wingdings 2"/>
              <a:buChar char=""/>
            </a:pPr>
            <a:r>
              <a:rPr lang="en-US" sz="2400">
                <a:solidFill>
                  <a:srgbClr val="000000"/>
                </a:solidFill>
                <a:latin typeface="Constantia"/>
              </a:rPr>
              <a:t>Government funding of basic R&amp;D</a:t>
            </a:r>
            <a:endParaRPr/>
          </a:p>
          <a:p>
            <a:pPr lvl="1">
              <a:lnSpc>
                <a:spcPct val="100000"/>
              </a:lnSpc>
              <a:buSzPct val="85000"/>
              <a:buFont charset="2" typeface="Wingdings 2"/>
              <a:buChar char=""/>
            </a:pPr>
            <a:r>
              <a:rPr lang="en-US" sz="2400">
                <a:solidFill>
                  <a:srgbClr val="000000"/>
                </a:solidFill>
                <a:latin typeface="Constantia"/>
              </a:rPr>
              <a:t>Provide tax breaks and subsidies to firms in near-market R&amp;D</a:t>
            </a:r>
            <a:endParaRPr/>
          </a:p>
          <a:p>
            <a:pPr>
              <a:lnSpc>
                <a:spcPct val="100000"/>
              </a:lnSpc>
            </a:pPr>
            <a:endParaRPr/>
          </a:p>
        </p:txBody>
      </p:sp>
    </p:spTree>
  </p:cSld>
  <p:timing>
    <p:tnLst>
      <p:par>
        <p:cTn dur="indefinite" id="193" nodeType="tmRoot" restart="never">
          <p:childTnLst>
            <p:seq>
              <p:cTn dur="indefinite" id="194" nodeType="mainSeq">
                <p:childTnLst>
                  <p:par>
                    <p:cTn fill="hold" id="195">
                      <p:stCondLst>
                        <p:cond delay="indefinite"/>
                      </p:stCondLst>
                      <p:childTnLst>
                        <p:par>
                          <p:cTn fill="hold" id="196">
                            <p:stCondLst>
                              <p:cond delay="0"/>
                            </p:stCondLst>
                            <p:childTnLst>
                              <p:par>
                                <p:cTn fill="hold" id="197" nodeType="clickEffect" presetClass="entr" presetID="1">
                                  <p:stCondLst>
                                    <p:cond delay="0"/>
                                  </p:stCondLst>
                                  <p:childTnLst>
                                    <p:set>
                                      <p:cBhvr>
                                        <p:cTn dur="1" fill="hold" id="198">
                                          <p:stCondLst>
                                            <p:cond delay="0"/>
                                          </p:stCondLst>
                                        </p:cTn>
                                        <p:tgtEl>
                                          <p:spTgt spid="215">
                                            <p:txEl>
                                              <p:pRg end="99" st="0"/>
                                            </p:txEl>
                                          </p:spTgt>
                                        </p:tgtEl>
                                        <p:attrNameLst>
                                          <p:attrName>style.visibility</p:attrName>
                                        </p:attrNameLst>
                                      </p:cBhvr>
                                      <p:to>
                                        <p:strVal val="visible"/>
                                      </p:to>
                                    </p:set>
                                  </p:childTnLst>
                                </p:cTn>
                              </p:par>
                            </p:childTnLst>
                          </p:cTn>
                        </p:par>
                      </p:childTnLst>
                    </p:cTn>
                  </p:par>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215">
                                            <p:txEl>
                                              <p:pRg end="223" st="100"/>
                                            </p:txEl>
                                          </p:spTgt>
                                        </p:tgtEl>
                                        <p:attrNameLst>
                                          <p:attrName>style.visibility</p:attrName>
                                        </p:attrNameLst>
                                      </p:cBhvr>
                                      <p:to>
                                        <p:strVal val="visible"/>
                                      </p:to>
                                    </p:set>
                                  </p:childTnLst>
                                </p:cTn>
                              </p:par>
                            </p:childTnLst>
                          </p:cTn>
                        </p:par>
                      </p:childTnLst>
                    </p:cTn>
                  </p:par>
                  <p:par>
                    <p:cTn fill="hold" id="203">
                      <p:stCondLst>
                        <p:cond delay="indefinite"/>
                      </p:stCondLst>
                      <p:childTnLst>
                        <p:par>
                          <p:cTn fill="hold" id="204">
                            <p:stCondLst>
                              <p:cond delay="0"/>
                            </p:stCondLst>
                            <p:childTnLst>
                              <p:par>
                                <p:cTn fill="hold" id="205" nodeType="clickEffect" presetClass="entr" presetID="1">
                                  <p:stCondLst>
                                    <p:cond delay="0"/>
                                  </p:stCondLst>
                                  <p:childTnLst>
                                    <p:set>
                                      <p:cBhvr>
                                        <p:cTn dur="1" fill="hold" id="206">
                                          <p:stCondLst>
                                            <p:cond delay="0"/>
                                          </p:stCondLst>
                                        </p:cTn>
                                        <p:tgtEl>
                                          <p:spTgt spid="215">
                                            <p:txEl>
                                              <p:pRg end="353" st="224"/>
                                            </p:txEl>
                                          </p:spTgt>
                                        </p:tgtEl>
                                        <p:attrNameLst>
                                          <p:attrName>style.visibility</p:attrName>
                                        </p:attrNameLst>
                                      </p:cBhvr>
                                      <p:to>
                                        <p:strVal val="visible"/>
                                      </p:to>
                                    </p:set>
                                  </p:childTnLst>
                                </p:cTn>
                              </p:par>
                            </p:childTnLst>
                          </p:cTn>
                        </p:par>
                      </p:childTnLst>
                    </p:cTn>
                  </p:par>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215">
                                            <p:txEl>
                                              <p:pRg end="431" st="353"/>
                                            </p:txEl>
                                          </p:spTgt>
                                        </p:tgtEl>
                                        <p:attrNameLst>
                                          <p:attrName>style.visibility</p:attrName>
                                        </p:attrNameLst>
                                      </p:cBhvr>
                                      <p:to>
                                        <p:strVal val="visible"/>
                                      </p:to>
                                    </p:set>
                                  </p:childTnLst>
                                </p:cTn>
                              </p:par>
                              <p:par>
                                <p:cTn fill="hold" id="211" nodeType="withEffect" presetClass="entr" presetID="1">
                                  <p:stCondLst>
                                    <p:cond delay="0"/>
                                  </p:stCondLst>
                                  <p:childTnLst>
                                    <p:set>
                                      <p:cBhvr>
                                        <p:cTn dur="1" fill="hold" id="212">
                                          <p:stCondLst>
                                            <p:cond delay="0"/>
                                          </p:stCondLst>
                                        </p:cTn>
                                        <p:tgtEl>
                                          <p:spTgt spid="215">
                                            <p:txEl>
                                              <p:pRg end="463" st="431"/>
                                            </p:txEl>
                                          </p:spTgt>
                                        </p:tgtEl>
                                        <p:attrNameLst>
                                          <p:attrName>style.visibility</p:attrName>
                                        </p:attrNameLst>
                                      </p:cBhvr>
                                      <p:to>
                                        <p:strVal val="visible"/>
                                      </p:to>
                                    </p:set>
                                  </p:childTnLst>
                                </p:cTn>
                              </p:par>
                              <p:par>
                                <p:cTn fill="hold" id="213" nodeType="withEffect" presetClass="entr" presetID="1">
                                  <p:stCondLst>
                                    <p:cond delay="0"/>
                                  </p:stCondLst>
                                  <p:childTnLst>
                                    <p:set>
                                      <p:cBhvr>
                                        <p:cTn dur="1" fill="hold" id="214">
                                          <p:stCondLst>
                                            <p:cond delay="0"/>
                                          </p:stCondLst>
                                        </p:cTn>
                                        <p:tgtEl>
                                          <p:spTgt spid="215">
                                            <p:txEl>
                                              <p:pRg end="524" st="46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1066680"/>
            <a:ext cx="8229240" cy="895680"/>
          </a:xfrm>
          <a:prstGeom prst="rect">
            <a:avLst/>
          </a:prstGeom>
        </p:spPr>
        <p:txBody>
          <a:bodyPr anchor="b" bIns="0" lIns="0" rIns="0" tIns="45000"/>
          <a:p>
            <a:pPr>
              <a:lnSpc>
                <a:spcPct val="100000"/>
              </a:lnSpc>
            </a:pPr>
            <a:r>
              <a:rPr lang="en-US" sz="4400">
                <a:solidFill>
                  <a:srgbClr val="04617b"/>
                </a:solidFill>
                <a:latin typeface="Calibri"/>
              </a:rPr>
              <a:t>Innovation as a private good with positive externalities </a:t>
            </a:r>
            <a:endParaRPr/>
          </a:p>
        </p:txBody>
      </p:sp>
      <p:sp>
        <p:nvSpPr>
          <p:cNvPr id="217" name="TextShape 2"/>
          <p:cNvSpPr txBox="1"/>
          <p:nvPr/>
        </p:nvSpPr>
        <p:spPr>
          <a:xfrm>
            <a:off x="457200" y="2057400"/>
            <a:ext cx="8229240" cy="45716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Knowledge created during near-market applied R&amp;D might be considered as </a:t>
            </a:r>
            <a:r>
              <a:rPr lang="en-US" sz="2800">
                <a:solidFill>
                  <a:srgbClr val="000000"/>
                </a:solidFill>
                <a:latin typeface="Constantia"/>
              </a:rPr>
              <a:t>a private good with positive externalities </a:t>
            </a:r>
            <a:endParaRPr/>
          </a:p>
          <a:p>
            <a:pPr>
              <a:lnSpc>
                <a:spcPct val="100000"/>
              </a:lnSpc>
              <a:buSzPct val="95000"/>
              <a:buFont charset="2" typeface="Wingdings 2"/>
              <a:buChar char=""/>
            </a:pPr>
            <a:r>
              <a:rPr lang="en-US" sz="2800">
                <a:solidFill>
                  <a:srgbClr val="000000"/>
                </a:solidFill>
                <a:latin typeface="Constantia"/>
              </a:rPr>
              <a:t>Why a private good?</a:t>
            </a:r>
            <a:endParaRPr/>
          </a:p>
          <a:p>
            <a:pPr lvl="1">
              <a:lnSpc>
                <a:spcPct val="100000"/>
              </a:lnSpc>
              <a:buSzPct val="85000"/>
              <a:buFont charset="2" typeface="Wingdings 2"/>
              <a:buChar char=""/>
            </a:pPr>
            <a:r>
              <a:rPr lang="en-US" sz="2400">
                <a:solidFill>
                  <a:srgbClr val="000000"/>
                </a:solidFill>
                <a:latin typeface="Constantia"/>
              </a:rPr>
              <a:t>They have gained intellectual property rights (IPRs) to the knowledge or they have not shared their knowledge and hold a trade secret</a:t>
            </a:r>
            <a:endParaRPr/>
          </a:p>
          <a:p>
            <a:pPr>
              <a:lnSpc>
                <a:spcPct val="100000"/>
              </a:lnSpc>
              <a:buSzPct val="95000"/>
              <a:buFont charset="2" typeface="Wingdings 2"/>
              <a:buChar char=""/>
            </a:pPr>
            <a:r>
              <a:rPr lang="en-US" sz="2600">
                <a:solidFill>
                  <a:srgbClr val="000000"/>
                </a:solidFill>
                <a:latin typeface="Constantia"/>
              </a:rPr>
              <a:t>What are the positive externalities?</a:t>
            </a:r>
            <a:endParaRPr/>
          </a:p>
          <a:p>
            <a:pPr lvl="1">
              <a:lnSpc>
                <a:spcPct val="100000"/>
              </a:lnSpc>
              <a:buSzPct val="85000"/>
              <a:buFont charset="2" typeface="Wingdings 2"/>
              <a:buChar char=""/>
            </a:pPr>
            <a:r>
              <a:rPr lang="en-US" sz="2400" u="sng">
                <a:solidFill>
                  <a:srgbClr val="000000"/>
                </a:solidFill>
                <a:latin typeface="Constantia"/>
              </a:rPr>
              <a:t>Spillovers</a:t>
            </a:r>
            <a:r>
              <a:rPr lang="en-US" sz="2400">
                <a:solidFill>
                  <a:srgbClr val="000000"/>
                </a:solidFill>
                <a:latin typeface="Constantia"/>
              </a:rPr>
              <a:t> - the firm cannot charge all the beneficiaries of its innovation</a:t>
            </a:r>
            <a:endParaRPr/>
          </a:p>
          <a:p>
            <a:endParaRPr/>
          </a:p>
        </p:txBody>
      </p:sp>
    </p:spTree>
  </p:cSld>
  <p:timing>
    <p:tnLst>
      <p:par>
        <p:cTn dur="indefinite" id="215" nodeType="tmRoot" restart="never">
          <p:childTnLst>
            <p:seq>
              <p:cTn dur="indefinite" id="216" nodeType="mainSeq">
                <p:childTnLst>
                  <p:par>
                    <p:cTn fill="hold" id="217">
                      <p:stCondLst>
                        <p:cond delay="indefinite"/>
                      </p:stCondLst>
                      <p:childTnLst>
                        <p:par>
                          <p:cTn fill="hold" id="218">
                            <p:stCondLst>
                              <p:cond delay="0"/>
                            </p:stCondLst>
                            <p:childTnLst>
                              <p:par>
                                <p:cTn fill="hold" id="219" nodeType="clickEffect" presetClass="entr" presetID="1">
                                  <p:stCondLst>
                                    <p:cond delay="0"/>
                                  </p:stCondLst>
                                  <p:childTnLst>
                                    <p:set>
                                      <p:cBhvr>
                                        <p:cTn dur="1" fill="hold" id="220">
                                          <p:stCondLst>
                                            <p:cond delay="0"/>
                                          </p:stCondLst>
                                        </p:cTn>
                                        <p:tgtEl>
                                          <p:spTgt spid="217">
                                            <p:txEl>
                                              <p:pRg end="116" st="0"/>
                                            </p:txEl>
                                          </p:spTgt>
                                        </p:tgtEl>
                                        <p:attrNameLst>
                                          <p:attrName>style.visibility</p:attrName>
                                        </p:attrNameLst>
                                      </p:cBhvr>
                                      <p:to>
                                        <p:strVal val="visible"/>
                                      </p:to>
                                    </p:set>
                                  </p:childTnLst>
                                </p:cTn>
                              </p:par>
                            </p:childTnLst>
                          </p:cTn>
                        </p:par>
                      </p:childTnLst>
                    </p:cTn>
                  </p:par>
                  <p:par>
                    <p:cTn fill="hold" id="221">
                      <p:stCondLst>
                        <p:cond delay="indefinite"/>
                      </p:stCondLst>
                      <p:childTnLst>
                        <p:par>
                          <p:cTn fill="hold" id="222">
                            <p:stCondLst>
                              <p:cond delay="0"/>
                            </p:stCondLst>
                            <p:childTnLst>
                              <p:par>
                                <p:cTn fill="hold" id="223" nodeType="clickEffect" presetClass="entr" presetID="1">
                                  <p:stCondLst>
                                    <p:cond delay="0"/>
                                  </p:stCondLst>
                                  <p:childTnLst>
                                    <p:set>
                                      <p:cBhvr>
                                        <p:cTn dur="1" fill="hold" id="224">
                                          <p:stCondLst>
                                            <p:cond delay="0"/>
                                          </p:stCondLst>
                                        </p:cTn>
                                        <p:tgtEl>
                                          <p:spTgt spid="217">
                                            <p:txEl>
                                              <p:pRg end="136" st="116"/>
                                            </p:txEl>
                                          </p:spTgt>
                                        </p:tgtEl>
                                        <p:attrNameLst>
                                          <p:attrName>style.visibility</p:attrName>
                                        </p:attrNameLst>
                                      </p:cBhvr>
                                      <p:to>
                                        <p:strVal val="visible"/>
                                      </p:to>
                                    </p:set>
                                  </p:childTnLst>
                                </p:cTn>
                              </p:par>
                            </p:childTnLst>
                          </p:cTn>
                        </p:par>
                      </p:childTnLst>
                    </p:cTn>
                  </p:par>
                  <p:par>
                    <p:cTn fill="hold" id="225">
                      <p:stCondLst>
                        <p:cond delay="indefinite"/>
                      </p:stCondLst>
                      <p:childTnLst>
                        <p:par>
                          <p:cTn fill="hold" id="226">
                            <p:stCondLst>
                              <p:cond delay="0"/>
                            </p:stCondLst>
                            <p:childTnLst>
                              <p:par>
                                <p:cTn fill="hold" id="227" nodeType="clickEffect" presetClass="entr" presetID="1">
                                  <p:stCondLst>
                                    <p:cond delay="0"/>
                                  </p:stCondLst>
                                  <p:childTnLst>
                                    <p:set>
                                      <p:cBhvr>
                                        <p:cTn dur="1" fill="hold" id="228">
                                          <p:stCondLst>
                                            <p:cond delay="0"/>
                                          </p:stCondLst>
                                        </p:cTn>
                                        <p:tgtEl>
                                          <p:spTgt spid="217">
                                            <p:txEl>
                                              <p:pRg end="270" st="136"/>
                                            </p:txEl>
                                          </p:spTgt>
                                        </p:tgtEl>
                                        <p:attrNameLst>
                                          <p:attrName>style.visibility</p:attrName>
                                        </p:attrNameLst>
                                      </p:cBhvr>
                                      <p:to>
                                        <p:strVal val="visible"/>
                                      </p:to>
                                    </p:set>
                                  </p:childTnLst>
                                </p:cTn>
                              </p:par>
                            </p:childTnLst>
                          </p:cTn>
                        </p:par>
                      </p:childTnLst>
                    </p:cTn>
                  </p:par>
                  <p:par>
                    <p:cTn fill="hold" id="229">
                      <p:stCondLst>
                        <p:cond delay="indefinite"/>
                      </p:stCondLst>
                      <p:childTnLst>
                        <p:par>
                          <p:cTn fill="hold" id="230">
                            <p:stCondLst>
                              <p:cond delay="0"/>
                            </p:stCondLst>
                            <p:childTnLst>
                              <p:par>
                                <p:cTn fill="hold" id="231" nodeType="clickEffect" presetClass="entr" presetID="1">
                                  <p:stCondLst>
                                    <p:cond delay="0"/>
                                  </p:stCondLst>
                                  <p:childTnLst>
                                    <p:set>
                                      <p:cBhvr>
                                        <p:cTn dur="1" fill="hold" id="232">
                                          <p:stCondLst>
                                            <p:cond delay="0"/>
                                          </p:stCondLst>
                                        </p:cTn>
                                        <p:tgtEl>
                                          <p:spTgt spid="217">
                                            <p:txEl>
                                              <p:pRg end="307" st="270"/>
                                            </p:txEl>
                                          </p:spTgt>
                                        </p:tgtEl>
                                        <p:attrNameLst>
                                          <p:attrName>style.visibility</p:attrName>
                                        </p:attrNameLst>
                                      </p:cBhvr>
                                      <p:to>
                                        <p:strVal val="visible"/>
                                      </p:to>
                                    </p:set>
                                  </p:childTnLst>
                                </p:cTn>
                              </p:par>
                            </p:childTnLst>
                          </p:cTn>
                        </p:par>
                      </p:childTnLst>
                    </p:cTn>
                  </p:par>
                  <p:par>
                    <p:cTn fill="hold" id="233">
                      <p:stCondLst>
                        <p:cond delay="indefinite"/>
                      </p:stCondLst>
                      <p:childTnLst>
                        <p:par>
                          <p:cTn fill="hold" id="234">
                            <p:stCondLst>
                              <p:cond delay="0"/>
                            </p:stCondLst>
                            <p:childTnLst>
                              <p:par>
                                <p:cTn fill="hold" id="235" nodeType="clickEffect" presetClass="entr" presetID="1">
                                  <p:stCondLst>
                                    <p:cond delay="0"/>
                                  </p:stCondLst>
                                  <p:childTnLst>
                                    <p:set>
                                      <p:cBhvr>
                                        <p:cTn dur="1" fill="hold" id="236">
                                          <p:stCondLst>
                                            <p:cond delay="0"/>
                                          </p:stCondLst>
                                        </p:cTn>
                                        <p:tgtEl>
                                          <p:spTgt spid="217">
                                            <p:txEl>
                                              <p:pRg end="383" st="30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457200" y="990720"/>
            <a:ext cx="8229240" cy="895680"/>
          </a:xfrm>
          <a:prstGeom prst="rect">
            <a:avLst/>
          </a:prstGeom>
        </p:spPr>
        <p:txBody>
          <a:bodyPr anchor="b" bIns="0" lIns="0" rIns="0" tIns="45000"/>
          <a:p>
            <a:pPr>
              <a:lnSpc>
                <a:spcPct val="100000"/>
              </a:lnSpc>
            </a:pPr>
            <a:r>
              <a:rPr lang="en-US" sz="4000">
                <a:solidFill>
                  <a:srgbClr val="04617b"/>
                </a:solidFill>
                <a:latin typeface="Calibri"/>
              </a:rPr>
              <a:t>Indivisibilities, uncertainty, and capital markets</a:t>
            </a:r>
            <a:endParaRPr/>
          </a:p>
        </p:txBody>
      </p:sp>
      <p:sp>
        <p:nvSpPr>
          <p:cNvPr id="219" name="TextShape 2"/>
          <p:cNvSpPr txBox="1"/>
          <p:nvPr/>
        </p:nvSpPr>
        <p:spPr>
          <a:xfrm>
            <a:off x="457200" y="1933560"/>
            <a:ext cx="8229240" cy="45716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are indivisibilities?</a:t>
            </a:r>
            <a:endParaRPr/>
          </a:p>
          <a:p>
            <a:pPr lvl="1">
              <a:lnSpc>
                <a:spcPct val="100000"/>
              </a:lnSpc>
              <a:buSzPct val="85000"/>
              <a:buFont charset="2" typeface="Wingdings 2"/>
              <a:buChar char=""/>
            </a:pPr>
            <a:r>
              <a:rPr lang="en-US" sz="2400">
                <a:solidFill>
                  <a:srgbClr val="000000"/>
                </a:solidFill>
                <a:latin typeface="Constantia"/>
              </a:rPr>
              <a:t>Large fixed costs associated with R&amp;D</a:t>
            </a:r>
            <a:endParaRPr/>
          </a:p>
          <a:p>
            <a:pPr lvl="1">
              <a:lnSpc>
                <a:spcPct val="100000"/>
              </a:lnSpc>
              <a:buSzPct val="85000"/>
              <a:buFont charset="2" typeface="Wingdings 2"/>
              <a:buChar char=""/>
            </a:pPr>
            <a:r>
              <a:rPr lang="en-US" sz="2400">
                <a:solidFill>
                  <a:srgbClr val="000000"/>
                </a:solidFill>
                <a:latin typeface="Constantia"/>
              </a:rPr>
              <a:t>With large fixed costs to create new knowledge a firm will be unlikely to undertake an innovation if they cannot charge a price above the competitive market equilibrium to cover these costs</a:t>
            </a:r>
            <a:endParaRPr/>
          </a:p>
        </p:txBody>
      </p:sp>
      <p:pic>
        <p:nvPicPr>
          <p:cNvPr descr="" id="220" name="Picture 3"/>
          <p:cNvPicPr/>
          <p:nvPr/>
        </p:nvPicPr>
        <p:blipFill>
          <a:blip r:embed="rId1"/>
          <a:stretch>
            <a:fillRect/>
          </a:stretch>
        </p:blipFill>
        <p:spPr>
          <a:xfrm>
            <a:off x="5943600" y="4114800"/>
            <a:ext cx="1914120" cy="2390400"/>
          </a:xfrm>
          <a:prstGeom prst="rect">
            <a:avLst/>
          </a:prstGeom>
        </p:spPr>
      </p:pic>
    </p:spTree>
  </p:cSld>
  <p:timing>
    <p:tnLst>
      <p:par>
        <p:cTn dur="indefinite" id="237" nodeType="tmRoot" restart="never">
          <p:childTnLst>
            <p:seq>
              <p:cTn dur="indefinite" id="238" nodeType="mainSeq">
                <p:childTnLst>
                  <p:par>
                    <p:cTn fill="hold" id="239">
                      <p:stCondLst>
                        <p:cond delay="indefinite"/>
                      </p:stCondLst>
                      <p:childTnLst>
                        <p:par>
                          <p:cTn fill="hold" id="240">
                            <p:stCondLst>
                              <p:cond delay="0"/>
                            </p:stCondLst>
                            <p:childTnLst>
                              <p:par>
                                <p:cTn fill="hold" id="241" nodeType="clickEffect" presetClass="entr" presetID="1">
                                  <p:stCondLst>
                                    <p:cond delay="0"/>
                                  </p:stCondLst>
                                  <p:childTnLst>
                                    <p:set>
                                      <p:cBhvr>
                                        <p:cTn dur="1" fill="hold" id="242">
                                          <p:stCondLst>
                                            <p:cond delay="0"/>
                                          </p:stCondLst>
                                        </p:cTn>
                                        <p:tgtEl>
                                          <p:spTgt spid="219">
                                            <p:txEl>
                                              <p:pRg end="27" st="0"/>
                                            </p:txEl>
                                          </p:spTgt>
                                        </p:tgtEl>
                                        <p:attrNameLst>
                                          <p:attrName>style.visibility</p:attrName>
                                        </p:attrNameLst>
                                      </p:cBhvr>
                                      <p:to>
                                        <p:strVal val="visible"/>
                                      </p:to>
                                    </p:set>
                                  </p:childTnLst>
                                </p:cTn>
                              </p:par>
                            </p:childTnLst>
                          </p:cTn>
                        </p:par>
                      </p:childTnLst>
                    </p:cTn>
                  </p:par>
                  <p:par>
                    <p:cTn fill="hold" id="243">
                      <p:stCondLst>
                        <p:cond delay="indefinite"/>
                      </p:stCondLst>
                      <p:childTnLst>
                        <p:par>
                          <p:cTn fill="hold" id="244">
                            <p:stCondLst>
                              <p:cond delay="0"/>
                            </p:stCondLst>
                            <p:childTnLst>
                              <p:par>
                                <p:cTn fill="hold" id="245" nodeType="clickEffect" presetClass="entr" presetID="1">
                                  <p:stCondLst>
                                    <p:cond delay="0"/>
                                  </p:stCondLst>
                                  <p:childTnLst>
                                    <p:set>
                                      <p:cBhvr>
                                        <p:cTn dur="1" fill="hold" id="246">
                                          <p:stCondLst>
                                            <p:cond delay="0"/>
                                          </p:stCondLst>
                                        </p:cTn>
                                        <p:tgtEl>
                                          <p:spTgt spid="219">
                                            <p:txEl>
                                              <p:pRg end="65" st="27"/>
                                            </p:txEl>
                                          </p:spTgt>
                                        </p:tgtEl>
                                        <p:attrNameLst>
                                          <p:attrName>style.visibility</p:attrName>
                                        </p:attrNameLst>
                                      </p:cBhvr>
                                      <p:to>
                                        <p:strVal val="visible"/>
                                      </p:to>
                                    </p:set>
                                  </p:childTnLst>
                                </p:cTn>
                              </p:par>
                            </p:childTnLst>
                          </p:cTn>
                        </p:par>
                      </p:childTnLst>
                    </p:cTn>
                  </p:par>
                  <p:par>
                    <p:cTn fill="hold" id="247">
                      <p:stCondLst>
                        <p:cond delay="indefinite"/>
                      </p:stCondLst>
                      <p:childTnLst>
                        <p:par>
                          <p:cTn fill="hold" id="248">
                            <p:stCondLst>
                              <p:cond delay="0"/>
                            </p:stCondLst>
                            <p:childTnLst>
                              <p:par>
                                <p:cTn fill="hold" id="249" nodeType="clickEffect" presetClass="entr" presetID="1">
                                  <p:stCondLst>
                                    <p:cond delay="0"/>
                                  </p:stCondLst>
                                  <p:childTnLst>
                                    <p:set>
                                      <p:cBhvr>
                                        <p:cTn dur="1" fill="hold" id="250">
                                          <p:stCondLst>
                                            <p:cond delay="0"/>
                                          </p:stCondLst>
                                        </p:cTn>
                                        <p:tgtEl>
                                          <p:spTgt spid="219">
                                            <p:txEl>
                                              <p:pRg end="255" st="6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457200" y="914400"/>
            <a:ext cx="8229240" cy="1142640"/>
          </a:xfrm>
          <a:prstGeom prst="rect">
            <a:avLst/>
          </a:prstGeom>
        </p:spPr>
        <p:txBody>
          <a:bodyPr anchor="b" bIns="0" lIns="0" rIns="0" tIns="45000"/>
          <a:p>
            <a:pPr>
              <a:lnSpc>
                <a:spcPct val="100000"/>
              </a:lnSpc>
            </a:pPr>
            <a:r>
              <a:rPr lang="en-US" sz="4000">
                <a:solidFill>
                  <a:srgbClr val="04617b"/>
                </a:solidFill>
                <a:latin typeface="Calibri"/>
              </a:rPr>
              <a:t>Indivisibilities, uncertainty, and capital markets</a:t>
            </a:r>
            <a:endParaRPr/>
          </a:p>
        </p:txBody>
      </p:sp>
      <p:sp>
        <p:nvSpPr>
          <p:cNvPr id="222" name="TextShape 2"/>
          <p:cNvSpPr txBox="1"/>
          <p:nvPr/>
        </p:nvSpPr>
        <p:spPr>
          <a:xfrm>
            <a:off x="380880" y="213372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Uncertainty may lead to underinvestment in innovation if a firm cannot spread its risk out across a number of R&amp;D investments</a:t>
            </a:r>
            <a:endParaRPr/>
          </a:p>
          <a:p>
            <a:pPr>
              <a:lnSpc>
                <a:spcPct val="100000"/>
              </a:lnSpc>
              <a:buSzPct val="95000"/>
              <a:buFont charset="2" typeface="Wingdings 2"/>
              <a:buChar char=""/>
            </a:pPr>
            <a:r>
              <a:rPr lang="en-US" sz="2600">
                <a:solidFill>
                  <a:srgbClr val="000000"/>
                </a:solidFill>
                <a:latin typeface="Constantia"/>
              </a:rPr>
              <a:t>Financiers are likely to </a:t>
            </a:r>
            <a:r>
              <a:rPr lang="en-US" sz="2600" u="sng">
                <a:solidFill>
                  <a:srgbClr val="000000"/>
                </a:solidFill>
                <a:latin typeface="Constantia"/>
              </a:rPr>
              <a:t>underinvest in R&amp;D </a:t>
            </a:r>
            <a:r>
              <a:rPr lang="en-US" sz="2600">
                <a:solidFill>
                  <a:srgbClr val="000000"/>
                </a:solidFill>
                <a:latin typeface="Constantia"/>
              </a:rPr>
              <a:t>because they will have </a:t>
            </a:r>
            <a:r>
              <a:rPr lang="en-US" sz="2600" u="sng">
                <a:solidFill>
                  <a:srgbClr val="000000"/>
                </a:solidFill>
                <a:latin typeface="Constantia"/>
              </a:rPr>
              <a:t>incomplete knowledge </a:t>
            </a:r>
            <a:r>
              <a:rPr lang="en-US" sz="2600">
                <a:solidFill>
                  <a:srgbClr val="000000"/>
                </a:solidFill>
                <a:latin typeface="Constantia"/>
              </a:rPr>
              <a:t>of the innovation and cannot price the risk correctly</a:t>
            </a:r>
            <a:endParaRPr/>
          </a:p>
          <a:p>
            <a:pPr>
              <a:lnSpc>
                <a:spcPct val="100000"/>
              </a:lnSpc>
            </a:pPr>
            <a:r>
              <a:rPr b="1" lang="en-US" sz="2600">
                <a:solidFill>
                  <a:srgbClr val="000000"/>
                </a:solidFill>
                <a:latin typeface="Constantia"/>
              </a:rPr>
              <a:t>How can firms deal with these problems?</a:t>
            </a:r>
            <a:endParaRPr/>
          </a:p>
          <a:p>
            <a:pPr lvl="1">
              <a:lnSpc>
                <a:spcPct val="100000"/>
              </a:lnSpc>
              <a:buSzPct val="85000"/>
              <a:buFont charset="2" typeface="Wingdings 2"/>
              <a:buChar char=""/>
            </a:pPr>
            <a:r>
              <a:rPr lang="en-US" sz="2400">
                <a:solidFill>
                  <a:srgbClr val="000000"/>
                </a:solidFill>
                <a:latin typeface="Constantia"/>
              </a:rPr>
              <a:t>Collaborate and share the risk!</a:t>
            </a:r>
            <a:endParaRPr/>
          </a:p>
          <a:p>
            <a:pPr lvl="1">
              <a:lnSpc>
                <a:spcPct val="100000"/>
              </a:lnSpc>
              <a:buSzPct val="85000"/>
              <a:buFont charset="2" typeface="Wingdings 2"/>
              <a:buChar char=""/>
            </a:pPr>
            <a:r>
              <a:rPr lang="en-US" sz="2400">
                <a:solidFill>
                  <a:srgbClr val="000000"/>
                </a:solidFill>
                <a:latin typeface="Constantia"/>
              </a:rPr>
              <a:t>Joint ventures are becoming increasingly common in many industries</a:t>
            </a:r>
            <a:endParaRPr/>
          </a:p>
        </p:txBody>
      </p:sp>
    </p:spTree>
  </p:cSld>
  <p:timing>
    <p:tnLst>
      <p:par>
        <p:cTn dur="indefinite" id="251" nodeType="tmRoot" restart="never">
          <p:childTnLst>
            <p:seq>
              <p:cTn dur="indefinite" id="252" nodeType="mainSeq">
                <p:childTnLst>
                  <p:par>
                    <p:cTn fill="hold" id="253">
                      <p:stCondLst>
                        <p:cond delay="indefinite"/>
                      </p:stCondLst>
                      <p:childTnLst>
                        <p:par>
                          <p:cTn fill="hold" id="254">
                            <p:stCondLst>
                              <p:cond delay="0"/>
                            </p:stCondLst>
                            <p:childTnLst>
                              <p:par>
                                <p:cTn fill="hold" id="255" nodeType="clickEffect" presetClass="entr" presetID="1">
                                  <p:stCondLst>
                                    <p:cond delay="0"/>
                                  </p:stCondLst>
                                  <p:childTnLst>
                                    <p:set>
                                      <p:cBhvr>
                                        <p:cTn dur="1" fill="hold" id="256">
                                          <p:stCondLst>
                                            <p:cond delay="0"/>
                                          </p:stCondLst>
                                        </p:cTn>
                                        <p:tgtEl>
                                          <p:spTgt spid="222">
                                            <p:txEl>
                                              <p:pRg end="126" st="0"/>
                                            </p:txEl>
                                          </p:spTgt>
                                        </p:tgtEl>
                                        <p:attrNameLst>
                                          <p:attrName>style.visibility</p:attrName>
                                        </p:attrNameLst>
                                      </p:cBhvr>
                                      <p:to>
                                        <p:strVal val="visible"/>
                                      </p:to>
                                    </p:set>
                                  </p:childTnLst>
                                </p:cTn>
                              </p:par>
                            </p:childTnLst>
                          </p:cTn>
                        </p:par>
                      </p:childTnLst>
                    </p:cTn>
                  </p:par>
                  <p:par>
                    <p:cTn fill="hold" id="257">
                      <p:stCondLst>
                        <p:cond delay="indefinite"/>
                      </p:stCondLst>
                      <p:childTnLst>
                        <p:par>
                          <p:cTn fill="hold" id="258">
                            <p:stCondLst>
                              <p:cond delay="0"/>
                            </p:stCondLst>
                            <p:childTnLst>
                              <p:par>
                                <p:cTn fill="hold" id="259" nodeType="clickEffect" presetClass="entr" presetID="1">
                                  <p:stCondLst>
                                    <p:cond delay="0"/>
                                  </p:stCondLst>
                                  <p:childTnLst>
                                    <p:set>
                                      <p:cBhvr>
                                        <p:cTn dur="1" fill="hold" id="260">
                                          <p:stCondLst>
                                            <p:cond delay="0"/>
                                          </p:stCondLst>
                                        </p:cTn>
                                        <p:tgtEl>
                                          <p:spTgt spid="222">
                                            <p:txEl>
                                              <p:pRg end="268" st="126"/>
                                            </p:txEl>
                                          </p:spTgt>
                                        </p:tgtEl>
                                        <p:attrNameLst>
                                          <p:attrName>style.visibility</p:attrName>
                                        </p:attrNameLst>
                                      </p:cBhvr>
                                      <p:to>
                                        <p:strVal val="visible"/>
                                      </p:to>
                                    </p:set>
                                  </p:childTnLst>
                                </p:cTn>
                              </p:par>
                            </p:childTnLst>
                          </p:cTn>
                        </p:par>
                      </p:childTnLst>
                    </p:cTn>
                  </p:par>
                  <p:par>
                    <p:cTn fill="hold" id="261">
                      <p:stCondLst>
                        <p:cond delay="indefinite"/>
                      </p:stCondLst>
                      <p:childTnLst>
                        <p:par>
                          <p:cTn fill="hold" id="262">
                            <p:stCondLst>
                              <p:cond delay="0"/>
                            </p:stCondLst>
                            <p:childTnLst>
                              <p:par>
                                <p:cTn fill="hold" id="263" nodeType="clickEffect" presetClass="entr" presetID="1">
                                  <p:stCondLst>
                                    <p:cond delay="0"/>
                                  </p:stCondLst>
                                  <p:childTnLst>
                                    <p:set>
                                      <p:cBhvr>
                                        <p:cTn dur="1" fill="hold" id="264">
                                          <p:stCondLst>
                                            <p:cond delay="0"/>
                                          </p:stCondLst>
                                        </p:cTn>
                                        <p:tgtEl>
                                          <p:spTgt spid="222">
                                            <p:txEl>
                                              <p:pRg end="308" st="268"/>
                                            </p:txEl>
                                          </p:spTgt>
                                        </p:tgtEl>
                                        <p:attrNameLst>
                                          <p:attrName>style.visibility</p:attrName>
                                        </p:attrNameLst>
                                      </p:cBhvr>
                                      <p:to>
                                        <p:strVal val="visible"/>
                                      </p:to>
                                    </p:set>
                                  </p:childTnLst>
                                </p:cTn>
                              </p:par>
                              <p:par>
                                <p:cTn fill="hold" id="265" nodeType="withEffect" presetClass="entr" presetID="1">
                                  <p:stCondLst>
                                    <p:cond delay="0"/>
                                  </p:stCondLst>
                                  <p:childTnLst>
                                    <p:set>
                                      <p:cBhvr>
                                        <p:cTn dur="1" fill="hold" id="266">
                                          <p:stCondLst>
                                            <p:cond delay="0"/>
                                          </p:stCondLst>
                                        </p:cTn>
                                        <p:tgtEl>
                                          <p:spTgt spid="222">
                                            <p:txEl>
                                              <p:pRg end="340" st="308"/>
                                            </p:txEl>
                                          </p:spTgt>
                                        </p:tgtEl>
                                        <p:attrNameLst>
                                          <p:attrName>style.visibility</p:attrName>
                                        </p:attrNameLst>
                                      </p:cBhvr>
                                      <p:to>
                                        <p:strVal val="visible"/>
                                      </p:to>
                                    </p:set>
                                  </p:childTnLst>
                                </p:cTn>
                              </p:par>
                              <p:par>
                                <p:cTn fill="hold" id="267" nodeType="withEffect" presetClass="entr" presetID="1">
                                  <p:stCondLst>
                                    <p:cond delay="0"/>
                                  </p:stCondLst>
                                  <p:childTnLst>
                                    <p:set>
                                      <p:cBhvr>
                                        <p:cTn dur="1" fill="hold" id="268">
                                          <p:stCondLst>
                                            <p:cond delay="0"/>
                                          </p:stCondLst>
                                        </p:cTn>
                                        <p:tgtEl>
                                          <p:spTgt spid="222">
                                            <p:txEl>
                                              <p:pRg end="407" st="3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457200" y="704160"/>
            <a:ext cx="8229240" cy="819720"/>
          </a:xfrm>
          <a:prstGeom prst="rect">
            <a:avLst/>
          </a:prstGeom>
        </p:spPr>
        <p:txBody>
          <a:bodyPr anchor="b" bIns="0" lIns="0" rIns="0" tIns="45000"/>
          <a:p>
            <a:pPr>
              <a:lnSpc>
                <a:spcPct val="100000"/>
              </a:lnSpc>
            </a:pPr>
            <a:r>
              <a:rPr lang="en-US" sz="4400">
                <a:solidFill>
                  <a:srgbClr val="04617b"/>
                </a:solidFill>
                <a:latin typeface="Calibri"/>
              </a:rPr>
              <a:t>Patent races and duplication</a:t>
            </a:r>
            <a:endParaRPr/>
          </a:p>
        </p:txBody>
      </p:sp>
      <p:sp>
        <p:nvSpPr>
          <p:cNvPr id="224" name="TextShape 2"/>
          <p:cNvSpPr txBox="1"/>
          <p:nvPr/>
        </p:nvSpPr>
        <p:spPr>
          <a:xfrm>
            <a:off x="457200" y="1920240"/>
            <a:ext cx="5714640" cy="443448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Firms may engage in ‘patent races’ for a new technology</a:t>
            </a:r>
            <a:endParaRPr/>
          </a:p>
          <a:p>
            <a:pPr>
              <a:lnSpc>
                <a:spcPct val="100000"/>
              </a:lnSpc>
              <a:buSzPct val="95000"/>
              <a:buFont charset="2" typeface="Wingdings 2"/>
              <a:buChar char=""/>
            </a:pPr>
            <a:r>
              <a:rPr lang="en-US" sz="2600">
                <a:solidFill>
                  <a:srgbClr val="000000"/>
                </a:solidFill>
                <a:latin typeface="Constantia"/>
              </a:rPr>
              <a:t>This duplication of effort results in an inefficient allocation of resources (capital, labor) and is thus a market failure</a:t>
            </a:r>
            <a:endParaRPr/>
          </a:p>
          <a:p>
            <a:pPr>
              <a:lnSpc>
                <a:spcPct val="100000"/>
              </a:lnSpc>
              <a:buSzPct val="95000"/>
              <a:buFont charset="2" typeface="Wingdings 2"/>
              <a:buChar char=""/>
            </a:pPr>
            <a:r>
              <a:rPr lang="en-US" sz="2600">
                <a:solidFill>
                  <a:srgbClr val="000000"/>
                </a:solidFill>
                <a:latin typeface="Constantia"/>
              </a:rPr>
              <a:t>Again, firms can deal with this by sharing technology and establishing technology consortiums and joint ventures</a:t>
            </a:r>
            <a:endParaRPr/>
          </a:p>
        </p:txBody>
      </p:sp>
      <p:pic>
        <p:nvPicPr>
          <p:cNvPr descr="" id="225" name="Picture 3"/>
          <p:cNvPicPr/>
          <p:nvPr/>
        </p:nvPicPr>
        <p:blipFill>
          <a:blip r:embed="rId1"/>
          <a:stretch>
            <a:fillRect/>
          </a:stretch>
        </p:blipFill>
        <p:spPr>
          <a:xfrm>
            <a:off x="6095880" y="1981080"/>
            <a:ext cx="2673000" cy="2904840"/>
          </a:xfrm>
          <a:prstGeom prst="rect">
            <a:avLst/>
          </a:prstGeom>
        </p:spPr>
      </p:pic>
    </p:spTree>
  </p:cSld>
  <p:timing>
    <p:tnLst>
      <p:par>
        <p:cTn dur="indefinite" id="269" nodeType="tmRoot" restart="never">
          <p:childTnLst>
            <p:seq>
              <p:cTn dur="indefinite" id="270" nodeType="mainSeq">
                <p:childTnLst>
                  <p:par>
                    <p:cTn fill="hold" id="271">
                      <p:stCondLst>
                        <p:cond delay="indefinite"/>
                      </p:stCondLst>
                      <p:childTnLst>
                        <p:par>
                          <p:cTn fill="hold" id="272">
                            <p:stCondLst>
                              <p:cond delay="0"/>
                            </p:stCondLst>
                            <p:childTnLst>
                              <p:par>
                                <p:cTn fill="hold" id="273" nodeType="clickEffect" presetClass="entr" presetID="1">
                                  <p:stCondLst>
                                    <p:cond delay="0"/>
                                  </p:stCondLst>
                                  <p:childTnLst>
                                    <p:set>
                                      <p:cBhvr>
                                        <p:cTn dur="1" fill="hold" id="274">
                                          <p:stCondLst>
                                            <p:cond delay="0"/>
                                          </p:stCondLst>
                                        </p:cTn>
                                        <p:tgtEl>
                                          <p:spTgt spid="224">
                                            <p:txEl>
                                              <p:pRg end="179" st="56"/>
                                            </p:txEl>
                                          </p:spTgt>
                                        </p:tgtEl>
                                        <p:attrNameLst>
                                          <p:attrName>style.visibility</p:attrName>
                                        </p:attrNameLst>
                                      </p:cBhvr>
                                      <p:to>
                                        <p:strVal val="visible"/>
                                      </p:to>
                                    </p:set>
                                  </p:childTnLst>
                                </p:cTn>
                              </p:par>
                            </p:childTnLst>
                          </p:cTn>
                        </p:par>
                      </p:childTnLst>
                    </p:cTn>
                  </p:par>
                  <p:par>
                    <p:cTn fill="hold" id="275">
                      <p:stCondLst>
                        <p:cond delay="indefinite"/>
                      </p:stCondLst>
                      <p:childTnLst>
                        <p:par>
                          <p:cTn fill="hold" id="276">
                            <p:stCondLst>
                              <p:cond delay="0"/>
                            </p:stCondLst>
                            <p:childTnLst>
                              <p:par>
                                <p:cTn fill="hold" id="277" nodeType="clickEffect" presetClass="entr" presetID="1">
                                  <p:stCondLst>
                                    <p:cond delay="0"/>
                                  </p:stCondLst>
                                  <p:childTnLst>
                                    <p:set>
                                      <p:cBhvr>
                                        <p:cTn dur="1" fill="hold" id="278">
                                          <p:stCondLst>
                                            <p:cond delay="0"/>
                                          </p:stCondLst>
                                        </p:cTn>
                                        <p:tgtEl>
                                          <p:spTgt spid="224">
                                            <p:txEl>
                                              <p:pRg end="292" st="17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TextShape 1"/>
          <p:cNvSpPr txBox="1"/>
          <p:nvPr/>
        </p:nvSpPr>
        <p:spPr>
          <a:xfrm>
            <a:off x="457200" y="704160"/>
            <a:ext cx="8229240" cy="438480"/>
          </a:xfrm>
          <a:prstGeom prst="rect">
            <a:avLst/>
          </a:prstGeom>
        </p:spPr>
        <p:txBody>
          <a:bodyPr anchor="b" bIns="0" lIns="0" rIns="0" tIns="45000"/>
          <a:p>
            <a:pPr>
              <a:lnSpc>
                <a:spcPct val="100000"/>
              </a:lnSpc>
            </a:pPr>
            <a:r>
              <a:rPr lang="en-US" sz="3200">
                <a:solidFill>
                  <a:srgbClr val="04617b"/>
                </a:solidFill>
                <a:latin typeface="Calibri"/>
              </a:rPr>
              <a:t>Example: uncertain social supply of innovation</a:t>
            </a:r>
            <a:endParaRPr/>
          </a:p>
        </p:txBody>
      </p:sp>
      <p:sp>
        <p:nvSpPr>
          <p:cNvPr id="227" name="TextShape 2"/>
          <p:cNvSpPr txBox="1"/>
          <p:nvPr/>
        </p:nvSpPr>
        <p:spPr>
          <a:xfrm>
            <a:off x="457200" y="1219320"/>
            <a:ext cx="8229240" cy="5105160"/>
          </a:xfrm>
          <a:prstGeom prst="rect">
            <a:avLst/>
          </a:prstGeom>
        </p:spPr>
        <p:txBody>
          <a:bodyPr bIns="45000" lIns="90000" rIns="90000" tIns="45000"/>
          <a:p>
            <a:pPr>
              <a:lnSpc>
                <a:spcPct val="100000"/>
              </a:lnSpc>
              <a:buSzPct val="95000"/>
              <a:buFont charset="2" typeface="Wingdings 2"/>
              <a:buChar char=""/>
            </a:pPr>
            <a:r>
              <a:rPr lang="en-US">
                <a:solidFill>
                  <a:srgbClr val="000000"/>
                </a:solidFill>
                <a:latin typeface="Constantia"/>
              </a:rPr>
              <a:t>Actual MCSocial is at the low confidence interval </a:t>
            </a:r>
            <a:endParaRPr/>
          </a:p>
          <a:p>
            <a:pPr>
              <a:lnSpc>
                <a:spcPct val="100000"/>
              </a:lnSpc>
              <a:buSzPct val="95000"/>
              <a:buFont charset="2" typeface="Wingdings 2"/>
              <a:buChar char=""/>
            </a:pPr>
            <a:r>
              <a:rPr lang="en-US">
                <a:solidFill>
                  <a:srgbClr val="000000"/>
                </a:solidFill>
                <a:latin typeface="Constantia"/>
              </a:rPr>
              <a:t>The government has funded a number of projects or helped firms reduce risk so that the innovation market is at the </a:t>
            </a:r>
            <a:r>
              <a:rPr i="1" lang="en-US">
                <a:solidFill>
                  <a:srgbClr val="000000"/>
                </a:solidFill>
                <a:latin typeface="Constantia"/>
              </a:rPr>
              <a:t>expected </a:t>
            </a:r>
            <a:r>
              <a:rPr lang="en-US">
                <a:solidFill>
                  <a:srgbClr val="000000"/>
                </a:solidFill>
                <a:latin typeface="Constantia"/>
              </a:rPr>
              <a:t>social optimum</a:t>
            </a:r>
            <a:endParaRPr/>
          </a:p>
        </p:txBody>
      </p:sp>
      <p:sp>
        <p:nvSpPr>
          <p:cNvPr id="228" name="Line 3"/>
          <p:cNvSpPr/>
          <p:nvPr/>
        </p:nvSpPr>
        <p:spPr>
          <a:xfrm>
            <a:off x="2213640" y="2487960"/>
            <a:ext cx="0" cy="2667240"/>
          </a:xfrm>
          <a:prstGeom prst="line">
            <a:avLst/>
          </a:prstGeom>
          <a:ln w="12600">
            <a:solidFill>
              <a:srgbClr val="000000"/>
            </a:solidFill>
            <a:round/>
          </a:ln>
        </p:spPr>
      </p:sp>
      <p:sp>
        <p:nvSpPr>
          <p:cNvPr id="229" name="Line 4"/>
          <p:cNvSpPr/>
          <p:nvPr/>
        </p:nvSpPr>
        <p:spPr>
          <a:xfrm>
            <a:off x="2213640" y="5155200"/>
            <a:ext cx="3657600" cy="0"/>
          </a:xfrm>
          <a:prstGeom prst="line">
            <a:avLst/>
          </a:prstGeom>
          <a:ln w="12600">
            <a:solidFill>
              <a:srgbClr val="000000"/>
            </a:solidFill>
            <a:round/>
          </a:ln>
        </p:spPr>
      </p:sp>
      <p:sp>
        <p:nvSpPr>
          <p:cNvPr id="230" name="CustomShape 5"/>
          <p:cNvSpPr/>
          <p:nvPr/>
        </p:nvSpPr>
        <p:spPr>
          <a:xfrm>
            <a:off x="1299600" y="2508480"/>
            <a:ext cx="888120" cy="592560"/>
          </a:xfrm>
          <a:prstGeom prst="rect">
            <a:avLst/>
          </a:prstGeom>
        </p:spPr>
        <p:txBody>
          <a:bodyPr bIns="45000" lIns="90000" rIns="90000" tIns="45000"/>
          <a:p>
            <a:pPr>
              <a:lnSpc>
                <a:spcPct val="100000"/>
              </a:lnSpc>
            </a:pPr>
            <a:r>
              <a:rPr lang="en-US" sz="1100">
                <a:solidFill>
                  <a:srgbClr val="000000"/>
                </a:solidFill>
                <a:latin typeface="Constantia"/>
              </a:rPr>
              <a:t>Price of Innovation (R&amp;D)</a:t>
            </a:r>
            <a:endParaRPr/>
          </a:p>
        </p:txBody>
      </p:sp>
      <p:sp>
        <p:nvSpPr>
          <p:cNvPr id="231" name="Line 6"/>
          <p:cNvSpPr/>
          <p:nvPr/>
        </p:nvSpPr>
        <p:spPr>
          <a:xfrm>
            <a:off x="3583440" y="4106520"/>
            <a:ext cx="0" cy="1048680"/>
          </a:xfrm>
          <a:prstGeom prst="line">
            <a:avLst/>
          </a:prstGeom>
          <a:ln w="9360">
            <a:solidFill>
              <a:srgbClr val="000000"/>
            </a:solidFill>
            <a:custDash>
              <a:ds d="280000" sp="105000"/>
            </a:custDash>
            <a:round/>
          </a:ln>
        </p:spPr>
      </p:sp>
      <p:sp>
        <p:nvSpPr>
          <p:cNvPr id="232" name="Line 7"/>
          <p:cNvSpPr/>
          <p:nvPr/>
        </p:nvSpPr>
        <p:spPr>
          <a:xfrm flipH="1">
            <a:off x="2206440" y="3812040"/>
            <a:ext cx="906840" cy="0"/>
          </a:xfrm>
          <a:prstGeom prst="line">
            <a:avLst/>
          </a:prstGeom>
          <a:ln w="9360">
            <a:solidFill>
              <a:srgbClr val="000000"/>
            </a:solidFill>
            <a:custDash>
              <a:ds d="280000" sp="105000"/>
            </a:custDash>
            <a:round/>
          </a:ln>
        </p:spPr>
      </p:sp>
      <p:sp>
        <p:nvSpPr>
          <p:cNvPr id="233" name="CustomShape 8"/>
          <p:cNvSpPr/>
          <p:nvPr/>
        </p:nvSpPr>
        <p:spPr>
          <a:xfrm>
            <a:off x="1743840" y="4030920"/>
            <a:ext cx="509040" cy="424440"/>
          </a:xfrm>
          <a:prstGeom prst="rect">
            <a:avLst/>
          </a:prstGeom>
        </p:spPr>
        <p:txBody>
          <a:bodyPr bIns="45000" lIns="90000" rIns="90000" tIns="45000"/>
          <a:p>
            <a:pPr>
              <a:lnSpc>
                <a:spcPct val="100000"/>
              </a:lnSpc>
            </a:pPr>
            <a:r>
              <a:rPr lang="en-US" sz="1100">
                <a:solidFill>
                  <a:srgbClr val="000000"/>
                </a:solidFill>
                <a:latin typeface="Constantia"/>
              </a:rPr>
              <a:t>Pexp*</a:t>
            </a:r>
            <a:endParaRPr/>
          </a:p>
        </p:txBody>
      </p:sp>
      <p:sp>
        <p:nvSpPr>
          <p:cNvPr id="234" name="CustomShape 9"/>
          <p:cNvSpPr/>
          <p:nvPr/>
        </p:nvSpPr>
        <p:spPr>
          <a:xfrm>
            <a:off x="3346200" y="5231520"/>
            <a:ext cx="497880" cy="424440"/>
          </a:xfrm>
          <a:prstGeom prst="rect">
            <a:avLst/>
          </a:prstGeom>
        </p:spPr>
        <p:txBody>
          <a:bodyPr bIns="45000" lIns="90000" rIns="90000" tIns="45000"/>
          <a:p>
            <a:pPr>
              <a:lnSpc>
                <a:spcPct val="100000"/>
              </a:lnSpc>
            </a:pPr>
            <a:r>
              <a:rPr lang="en-US" sz="1100">
                <a:solidFill>
                  <a:srgbClr val="000000"/>
                </a:solidFill>
                <a:latin typeface="Constantia"/>
              </a:rPr>
              <a:t>Qexp*</a:t>
            </a:r>
            <a:endParaRPr/>
          </a:p>
        </p:txBody>
      </p:sp>
      <p:sp>
        <p:nvSpPr>
          <p:cNvPr id="235" name="CustomShape 10"/>
          <p:cNvSpPr/>
          <p:nvPr/>
        </p:nvSpPr>
        <p:spPr>
          <a:xfrm>
            <a:off x="2206440" y="2480760"/>
            <a:ext cx="3107160" cy="2140560"/>
          </a:xfrm>
          <a:prstGeom prst="rect">
            <a:avLst/>
          </a:prstGeom>
          <a:ln w="25560">
            <a:solidFill>
              <a:srgbClr val="0b5292"/>
            </a:solidFill>
            <a:round/>
          </a:ln>
        </p:spPr>
      </p:sp>
      <p:sp>
        <p:nvSpPr>
          <p:cNvPr id="236" name="CustomShape 11"/>
          <p:cNvSpPr/>
          <p:nvPr/>
        </p:nvSpPr>
        <p:spPr>
          <a:xfrm>
            <a:off x="2347920" y="2845080"/>
            <a:ext cx="3136680" cy="2081160"/>
          </a:xfrm>
          <a:prstGeom prst="rect">
            <a:avLst/>
          </a:prstGeom>
          <a:ln w="25560">
            <a:solidFill>
              <a:srgbClr val="55a839"/>
            </a:solidFill>
            <a:round/>
          </a:ln>
        </p:spPr>
      </p:sp>
      <p:sp>
        <p:nvSpPr>
          <p:cNvPr id="237" name="CustomShape 12"/>
          <p:cNvSpPr/>
          <p:nvPr/>
        </p:nvSpPr>
        <p:spPr>
          <a:xfrm>
            <a:off x="5408640" y="2248560"/>
            <a:ext cx="1064520" cy="257760"/>
          </a:xfrm>
          <a:prstGeom prst="rect">
            <a:avLst/>
          </a:prstGeom>
        </p:spPr>
        <p:txBody>
          <a:bodyPr bIns="45000" lIns="90000" rIns="90000" tIns="45000"/>
          <a:p>
            <a:pPr>
              <a:lnSpc>
                <a:spcPct val="100000"/>
              </a:lnSpc>
            </a:pPr>
            <a:r>
              <a:rPr lang="en-US" sz="1100">
                <a:solidFill>
                  <a:srgbClr val="000000"/>
                </a:solidFill>
                <a:latin typeface="Constantia"/>
              </a:rPr>
              <a:t>S=MCsocial</a:t>
            </a:r>
            <a:endParaRPr/>
          </a:p>
        </p:txBody>
      </p:sp>
      <p:sp>
        <p:nvSpPr>
          <p:cNvPr id="238" name="Line 13"/>
          <p:cNvSpPr/>
          <p:nvPr/>
        </p:nvSpPr>
        <p:spPr>
          <a:xfrm flipH="1">
            <a:off x="2184120" y="4110120"/>
            <a:ext cx="1410840" cy="51480"/>
          </a:xfrm>
          <a:prstGeom prst="line">
            <a:avLst/>
          </a:prstGeom>
          <a:ln w="9360">
            <a:solidFill>
              <a:srgbClr val="000000"/>
            </a:solidFill>
            <a:custDash>
              <a:ds d="280000" sp="105000"/>
            </a:custDash>
            <a:round/>
          </a:ln>
        </p:spPr>
      </p:sp>
      <p:sp>
        <p:nvSpPr>
          <p:cNvPr id="239" name="CustomShape 14"/>
          <p:cNvSpPr/>
          <p:nvPr/>
        </p:nvSpPr>
        <p:spPr>
          <a:xfrm>
            <a:off x="1726920" y="3626280"/>
            <a:ext cx="486720" cy="424440"/>
          </a:xfrm>
          <a:prstGeom prst="rect">
            <a:avLst/>
          </a:prstGeom>
        </p:spPr>
        <p:txBody>
          <a:bodyPr bIns="45000" lIns="90000" rIns="90000" tIns="45000"/>
          <a:p>
            <a:pPr>
              <a:lnSpc>
                <a:spcPct val="100000"/>
              </a:lnSpc>
            </a:pPr>
            <a:r>
              <a:rPr lang="en-US" sz="1100">
                <a:solidFill>
                  <a:srgbClr val="000000"/>
                </a:solidFill>
                <a:latin typeface="Constantia"/>
              </a:rPr>
              <a:t>Pact*</a:t>
            </a:r>
            <a:endParaRPr/>
          </a:p>
        </p:txBody>
      </p:sp>
      <p:sp>
        <p:nvSpPr>
          <p:cNvPr id="240" name="Line 15"/>
          <p:cNvSpPr/>
          <p:nvPr/>
        </p:nvSpPr>
        <p:spPr>
          <a:xfrm>
            <a:off x="3113280" y="3771000"/>
            <a:ext cx="0" cy="1384200"/>
          </a:xfrm>
          <a:prstGeom prst="line">
            <a:avLst/>
          </a:prstGeom>
          <a:ln w="9360">
            <a:solidFill>
              <a:srgbClr val="000000"/>
            </a:solidFill>
            <a:custDash>
              <a:ds d="280000" sp="105000"/>
            </a:custDash>
            <a:round/>
          </a:ln>
        </p:spPr>
      </p:sp>
      <p:sp>
        <p:nvSpPr>
          <p:cNvPr id="241" name="CustomShape 16"/>
          <p:cNvSpPr/>
          <p:nvPr/>
        </p:nvSpPr>
        <p:spPr>
          <a:xfrm>
            <a:off x="2789280" y="5231160"/>
            <a:ext cx="497880" cy="424440"/>
          </a:xfrm>
          <a:prstGeom prst="rect">
            <a:avLst/>
          </a:prstGeom>
        </p:spPr>
        <p:txBody>
          <a:bodyPr bIns="45000" lIns="90000" rIns="90000" tIns="45000"/>
          <a:p>
            <a:pPr>
              <a:lnSpc>
                <a:spcPct val="100000"/>
              </a:lnSpc>
            </a:pPr>
            <a:r>
              <a:rPr lang="en-US" sz="1100">
                <a:solidFill>
                  <a:srgbClr val="000000"/>
                </a:solidFill>
                <a:latin typeface="Constantia"/>
              </a:rPr>
              <a:t>Qact*</a:t>
            </a:r>
            <a:endParaRPr/>
          </a:p>
        </p:txBody>
      </p:sp>
      <p:sp>
        <p:nvSpPr>
          <p:cNvPr id="242" name="CustomShape 17"/>
          <p:cNvSpPr/>
          <p:nvPr/>
        </p:nvSpPr>
        <p:spPr>
          <a:xfrm>
            <a:off x="5956200" y="4950720"/>
            <a:ext cx="1066320" cy="592560"/>
          </a:xfrm>
          <a:prstGeom prst="rect">
            <a:avLst/>
          </a:prstGeom>
        </p:spPr>
        <p:txBody>
          <a:bodyPr bIns="45000" lIns="90000" rIns="90000" tIns="45000"/>
          <a:p>
            <a:pPr>
              <a:lnSpc>
                <a:spcPct val="100000"/>
              </a:lnSpc>
            </a:pPr>
            <a:r>
              <a:rPr lang="en-US" sz="1100">
                <a:solidFill>
                  <a:srgbClr val="000000"/>
                </a:solidFill>
                <a:latin typeface="Constantia"/>
              </a:rPr>
              <a:t>Quantity of Innovation / time period</a:t>
            </a:r>
            <a:endParaRPr/>
          </a:p>
        </p:txBody>
      </p:sp>
      <p:sp>
        <p:nvSpPr>
          <p:cNvPr id="243" name="CustomShape 18"/>
          <p:cNvSpPr/>
          <p:nvPr/>
        </p:nvSpPr>
        <p:spPr>
          <a:xfrm>
            <a:off x="5408640" y="4660560"/>
            <a:ext cx="1064520" cy="257760"/>
          </a:xfrm>
          <a:prstGeom prst="rect">
            <a:avLst/>
          </a:prstGeom>
        </p:spPr>
        <p:txBody>
          <a:bodyPr bIns="45000" lIns="90000" rIns="90000" tIns="45000"/>
          <a:p>
            <a:pPr>
              <a:lnSpc>
                <a:spcPct val="100000"/>
              </a:lnSpc>
            </a:pPr>
            <a:r>
              <a:rPr lang="en-US" sz="1100">
                <a:solidFill>
                  <a:srgbClr val="000000"/>
                </a:solidFill>
                <a:latin typeface="Constantia"/>
              </a:rPr>
              <a:t>D=MBsocial</a:t>
            </a:r>
            <a:endParaRPr/>
          </a:p>
        </p:txBody>
      </p:sp>
      <p:sp>
        <p:nvSpPr>
          <p:cNvPr id="244" name="CustomShape 19"/>
          <p:cNvSpPr/>
          <p:nvPr/>
        </p:nvSpPr>
        <p:spPr>
          <a:xfrm>
            <a:off x="2342160" y="2379240"/>
            <a:ext cx="2153160" cy="1738080"/>
          </a:xfrm>
          <a:prstGeom prst="rect">
            <a:avLst/>
          </a:prstGeom>
          <a:ln w="25560">
            <a:solidFill>
              <a:srgbClr val="0b5292"/>
            </a:solidFill>
            <a:custDash>
              <a:ds d="71000" sp="213000"/>
              <a:ds d="284000" sp="213000"/>
            </a:custDash>
            <a:round/>
          </a:ln>
        </p:spPr>
      </p:sp>
      <p:sp>
        <p:nvSpPr>
          <p:cNvPr id="245" name="CustomShape 20"/>
          <p:cNvSpPr/>
          <p:nvPr/>
        </p:nvSpPr>
        <p:spPr>
          <a:xfrm>
            <a:off x="2342160" y="3291120"/>
            <a:ext cx="3529080" cy="1657440"/>
          </a:xfrm>
          <a:prstGeom prst="rect">
            <a:avLst/>
          </a:prstGeom>
          <a:ln w="25560">
            <a:solidFill>
              <a:srgbClr val="0b5292"/>
            </a:solidFill>
            <a:custDash>
              <a:ds d="71000" sp="213000"/>
              <a:ds d="284000" sp="213000"/>
            </a:custDash>
            <a:round/>
          </a:ln>
        </p:spPr>
      </p:sp>
      <p:sp>
        <p:nvSpPr>
          <p:cNvPr id="246" name="CustomShape 21"/>
          <p:cNvSpPr/>
          <p:nvPr/>
        </p:nvSpPr>
        <p:spPr>
          <a:xfrm>
            <a:off x="5941440" y="3301200"/>
            <a:ext cx="1313640" cy="926640"/>
          </a:xfrm>
          <a:prstGeom prst="rect">
            <a:avLst/>
          </a:prstGeom>
        </p:spPr>
        <p:txBody>
          <a:bodyPr bIns="45000" lIns="90000" rIns="90000" tIns="45000"/>
          <a:p>
            <a:pPr>
              <a:lnSpc>
                <a:spcPct val="100000"/>
              </a:lnSpc>
            </a:pPr>
            <a:r>
              <a:rPr lang="en-US" sz="1100">
                <a:solidFill>
                  <a:srgbClr val="000000"/>
                </a:solidFill>
                <a:latin typeface="Constantia"/>
              </a:rPr>
              <a:t>High Confidence Interval - MCsocial</a:t>
            </a:r>
            <a:endParaRPr/>
          </a:p>
          <a:p>
            <a:pPr>
              <a:lnSpc>
                <a:spcPct val="100000"/>
              </a:lnSpc>
            </a:pPr>
            <a:endParaRPr/>
          </a:p>
        </p:txBody>
      </p:sp>
      <p:sp>
        <p:nvSpPr>
          <p:cNvPr id="247" name="CustomShape 22"/>
          <p:cNvSpPr/>
          <p:nvPr/>
        </p:nvSpPr>
        <p:spPr>
          <a:xfrm>
            <a:off x="2915640" y="2248560"/>
            <a:ext cx="1359360" cy="759240"/>
          </a:xfrm>
          <a:prstGeom prst="rect">
            <a:avLst/>
          </a:prstGeom>
        </p:spPr>
        <p:txBody>
          <a:bodyPr bIns="45000" lIns="90000" rIns="90000" tIns="45000"/>
          <a:p>
            <a:pPr>
              <a:lnSpc>
                <a:spcPct val="100000"/>
              </a:lnSpc>
            </a:pPr>
            <a:r>
              <a:rPr lang="en-US" sz="1100">
                <a:solidFill>
                  <a:srgbClr val="000000"/>
                </a:solidFill>
                <a:latin typeface="Constantia"/>
              </a:rPr>
              <a:t>Low Confidence Interval - MCsocial</a:t>
            </a:r>
            <a:endParaRPr/>
          </a:p>
          <a:p>
            <a:pPr>
              <a:lnSpc>
                <a:spcPct val="100000"/>
              </a:lnSpc>
            </a:pPr>
            <a:endParaRPr/>
          </a:p>
        </p:txBody>
      </p:sp>
      <p:sp>
        <p:nvSpPr>
          <p:cNvPr id="248" name="CustomShape 23"/>
          <p:cNvSpPr/>
          <p:nvPr/>
        </p:nvSpPr>
        <p:spPr>
          <a:xfrm>
            <a:off x="3201840" y="4074480"/>
            <a:ext cx="554040" cy="373320"/>
          </a:xfrm>
          <a:prstGeom prst="triangle">
            <a:avLst>
              <a:gd fmla="val 50000" name="adj"/>
            </a:avLst>
          </a:prstGeom>
          <a:solidFill>
            <a:srgbClr val="ffc000"/>
          </a:solidFill>
          <a:ln w="25560">
            <a:solidFill>
              <a:srgbClr val="0b5292"/>
            </a:solidFill>
            <a:round/>
          </a:ln>
        </p:spPr>
      </p:sp>
      <p:sp>
        <p:nvSpPr>
          <p:cNvPr id="249" name="CustomShape 24"/>
          <p:cNvSpPr/>
          <p:nvPr/>
        </p:nvSpPr>
        <p:spPr>
          <a:xfrm>
            <a:off x="3201840" y="3681720"/>
            <a:ext cx="702000" cy="227520"/>
          </a:xfrm>
          <a:prstGeom prst="rect">
            <a:avLst/>
          </a:prstGeom>
        </p:spPr>
        <p:txBody>
          <a:bodyPr bIns="45000" lIns="90000" rIns="90000" tIns="45000"/>
          <a:p>
            <a:pPr>
              <a:lnSpc>
                <a:spcPct val="100000"/>
              </a:lnSpc>
            </a:pPr>
            <a:r>
              <a:rPr lang="en-US" sz="900">
                <a:solidFill>
                  <a:srgbClr val="000000"/>
                </a:solidFill>
                <a:latin typeface="Constantia"/>
              </a:rPr>
              <a:t>DWL</a:t>
            </a:r>
            <a:endParaRPr/>
          </a:p>
        </p:txBody>
      </p:sp>
      <p:sp>
        <p:nvSpPr>
          <p:cNvPr id="250" name="CustomShape 25"/>
          <p:cNvSpPr/>
          <p:nvPr/>
        </p:nvSpPr>
        <p:spPr>
          <a:xfrm>
            <a:off x="680760" y="5362200"/>
            <a:ext cx="7532280" cy="1307160"/>
          </a:xfrm>
          <a:prstGeom prst="rect">
            <a:avLst/>
          </a:prstGeom>
        </p:spPr>
        <p:txBody>
          <a:bodyPr bIns="45000" lIns="90000" rIns="90000" tIns="45000"/>
          <a:p>
            <a:pPr>
              <a:lnSpc>
                <a:spcPct val="100000"/>
              </a:lnSpc>
            </a:pPr>
            <a:r>
              <a:rPr b="1" lang="en-US" sz="1600">
                <a:solidFill>
                  <a:srgbClr val="000000"/>
                </a:solidFill>
                <a:latin typeface="Constantia"/>
              </a:rPr>
              <a:t>Qexpected* &gt; Qactual*</a:t>
            </a:r>
            <a:endParaRPr/>
          </a:p>
          <a:p>
            <a:pPr>
              <a:lnSpc>
                <a:spcPct val="100000"/>
              </a:lnSpc>
            </a:pPr>
            <a:endParaRPr/>
          </a:p>
          <a:p>
            <a:pPr>
              <a:lnSpc>
                <a:spcPct val="100000"/>
              </a:lnSpc>
            </a:pPr>
            <a:r>
              <a:rPr lang="en-US" sz="1400">
                <a:solidFill>
                  <a:srgbClr val="000000"/>
                </a:solidFill>
                <a:latin typeface="Constantia"/>
              </a:rPr>
              <a:t>We get too much innovation because the government is funding too many R&amp;D projects that are producing innovations society doesn’t actually want, and the wasted money is shown as deadweight loss</a:t>
            </a:r>
            <a:endParaRPr/>
          </a:p>
          <a:p>
            <a:pPr>
              <a:lnSpc>
                <a:spcPct val="100000"/>
              </a:lnSpc>
            </a:pPr>
            <a:endParaRPr/>
          </a:p>
        </p:txBody>
      </p:sp>
    </p:spTree>
  </p:cSld>
  <p:timing>
    <p:tnLst>
      <p:par>
        <p:cTn dur="indefinite" id="279" nodeType="tmRoot" restart="never">
          <p:childTnLst>
            <p:seq>
              <p:cTn dur="indefinite" id="280" nodeType="mainSeq">
                <p:childTnLst>
                  <p:par>
                    <p:cTn fill="hold" id="281">
                      <p:stCondLst>
                        <p:cond delay="indefinite"/>
                      </p:stCondLst>
                      <p:childTnLst>
                        <p:par>
                          <p:cTn fill="hold" id="282">
                            <p:stCondLst>
                              <p:cond delay="0"/>
                            </p:stCondLst>
                            <p:childTnLst>
                              <p:par>
                                <p:cTn fill="hold" id="283" nodeType="clickEffect" presetClass="entr" presetID="1">
                                  <p:stCondLst>
                                    <p:cond delay="0"/>
                                  </p:stCondLst>
                                  <p:childTnLst>
                                    <p:set>
                                      <p:cBhvr>
                                        <p:cTn dur="1" fill="hold" id="284">
                                          <p:stCondLst>
                                            <p:cond delay="0"/>
                                          </p:stCondLst>
                                        </p:cTn>
                                        <p:tgtEl>
                                          <p:spTgt spid="228"/>
                                        </p:tgtEl>
                                        <p:attrNameLst>
                                          <p:attrName>style.visibility</p:attrName>
                                        </p:attrNameLst>
                                      </p:cBhvr>
                                      <p:to>
                                        <p:strVal val="visible"/>
                                      </p:to>
                                    </p:set>
                                  </p:childTnLst>
                                </p:cTn>
                              </p:par>
                              <p:par>
                                <p:cTn fill="hold" id="285" nodeType="withEffect" presetClass="entr" presetID="1">
                                  <p:stCondLst>
                                    <p:cond delay="0"/>
                                  </p:stCondLst>
                                  <p:childTnLst>
                                    <p:set>
                                      <p:cBhvr>
                                        <p:cTn dur="1" fill="hold" id="286">
                                          <p:stCondLst>
                                            <p:cond delay="0"/>
                                          </p:stCondLst>
                                        </p:cTn>
                                        <p:tgtEl>
                                          <p:spTgt spid="230"/>
                                        </p:tgtEl>
                                        <p:attrNameLst>
                                          <p:attrName>style.visibility</p:attrName>
                                        </p:attrNameLst>
                                      </p:cBhvr>
                                      <p:to>
                                        <p:strVal val="visible"/>
                                      </p:to>
                                    </p:set>
                                  </p:childTnLst>
                                </p:cTn>
                              </p:par>
                              <p:par>
                                <p:cTn fill="hold" id="287" nodeType="withEffect" presetClass="entr" presetID="1">
                                  <p:stCondLst>
                                    <p:cond delay="0"/>
                                  </p:stCondLst>
                                  <p:childTnLst>
                                    <p:set>
                                      <p:cBhvr>
                                        <p:cTn dur="1" fill="hold" id="288">
                                          <p:stCondLst>
                                            <p:cond delay="0"/>
                                          </p:stCondLst>
                                        </p:cTn>
                                        <p:tgtEl>
                                          <p:spTgt spid="242"/>
                                        </p:tgtEl>
                                        <p:attrNameLst>
                                          <p:attrName>style.visibility</p:attrName>
                                        </p:attrNameLst>
                                      </p:cBhvr>
                                      <p:to>
                                        <p:strVal val="visible"/>
                                      </p:to>
                                    </p:set>
                                  </p:childTnLst>
                                </p:cTn>
                              </p:par>
                              <p:par>
                                <p:cTn fill="hold" id="289" nodeType="withEffect" presetClass="entr" presetID="1">
                                  <p:stCondLst>
                                    <p:cond delay="0"/>
                                  </p:stCondLst>
                                  <p:childTnLst>
                                    <p:set>
                                      <p:cBhvr>
                                        <p:cTn dur="1" fill="hold" id="290">
                                          <p:stCondLst>
                                            <p:cond delay="0"/>
                                          </p:stCondLst>
                                        </p:cTn>
                                        <p:tgtEl>
                                          <p:spTgt spid="229"/>
                                        </p:tgtEl>
                                        <p:attrNameLst>
                                          <p:attrName>style.visibility</p:attrName>
                                        </p:attrNameLst>
                                      </p:cBhvr>
                                      <p:to>
                                        <p:strVal val="visible"/>
                                      </p:to>
                                    </p:set>
                                  </p:childTnLst>
                                </p:cTn>
                              </p:par>
                            </p:childTnLst>
                          </p:cTn>
                        </p:par>
                      </p:childTnLst>
                    </p:cTn>
                  </p:par>
                  <p:par>
                    <p:cTn fill="hold" id="291">
                      <p:stCondLst>
                        <p:cond delay="indefinite"/>
                      </p:stCondLst>
                      <p:childTnLst>
                        <p:par>
                          <p:cTn fill="hold" id="292">
                            <p:stCondLst>
                              <p:cond delay="0"/>
                            </p:stCondLst>
                            <p:childTnLst>
                              <p:par>
                                <p:cTn fill="hold" id="293" nodeType="clickEffect" presetClass="entr" presetID="1">
                                  <p:stCondLst>
                                    <p:cond delay="0"/>
                                  </p:stCondLst>
                                  <p:childTnLst>
                                    <p:set>
                                      <p:cBhvr>
                                        <p:cTn dur="1" fill="hold" id="294">
                                          <p:stCondLst>
                                            <p:cond delay="0"/>
                                          </p:stCondLst>
                                        </p:cTn>
                                        <p:tgtEl>
                                          <p:spTgt spid="236"/>
                                        </p:tgtEl>
                                        <p:attrNameLst>
                                          <p:attrName>style.visibility</p:attrName>
                                        </p:attrNameLst>
                                      </p:cBhvr>
                                      <p:to>
                                        <p:strVal val="visible"/>
                                      </p:to>
                                    </p:set>
                                  </p:childTnLst>
                                </p:cTn>
                              </p:par>
                              <p:par>
                                <p:cTn fill="hold" id="295" nodeType="withEffect" presetClass="entr" presetID="1">
                                  <p:stCondLst>
                                    <p:cond delay="0"/>
                                  </p:stCondLst>
                                  <p:childTnLst>
                                    <p:set>
                                      <p:cBhvr>
                                        <p:cTn dur="1" fill="hold" id="296">
                                          <p:stCondLst>
                                            <p:cond delay="0"/>
                                          </p:stCondLst>
                                        </p:cTn>
                                        <p:tgtEl>
                                          <p:spTgt spid="243"/>
                                        </p:tgtEl>
                                        <p:attrNameLst>
                                          <p:attrName>style.visibility</p:attrName>
                                        </p:attrNameLst>
                                      </p:cBhvr>
                                      <p:to>
                                        <p:strVal val="visible"/>
                                      </p:to>
                                    </p:set>
                                  </p:childTnLst>
                                </p:cTn>
                              </p:par>
                              <p:par>
                                <p:cTn fill="hold" id="297" nodeType="withEffect" presetClass="entr" presetID="1">
                                  <p:stCondLst>
                                    <p:cond delay="0"/>
                                  </p:stCondLst>
                                  <p:childTnLst>
                                    <p:set>
                                      <p:cBhvr>
                                        <p:cTn dur="1" fill="hold" id="298">
                                          <p:stCondLst>
                                            <p:cond delay="0"/>
                                          </p:stCondLst>
                                        </p:cTn>
                                        <p:tgtEl>
                                          <p:spTgt spid="235"/>
                                        </p:tgtEl>
                                        <p:attrNameLst>
                                          <p:attrName>style.visibility</p:attrName>
                                        </p:attrNameLst>
                                      </p:cBhvr>
                                      <p:to>
                                        <p:strVal val="visible"/>
                                      </p:to>
                                    </p:set>
                                  </p:childTnLst>
                                </p:cTn>
                              </p:par>
                              <p:par>
                                <p:cTn fill="hold" id="299" nodeType="withEffect" presetClass="entr" presetID="1">
                                  <p:stCondLst>
                                    <p:cond delay="0"/>
                                  </p:stCondLst>
                                  <p:childTnLst>
                                    <p:set>
                                      <p:cBhvr>
                                        <p:cTn dur="1" fill="hold" id="300">
                                          <p:stCondLst>
                                            <p:cond delay="0"/>
                                          </p:stCondLst>
                                        </p:cTn>
                                        <p:tgtEl>
                                          <p:spTgt spid="237"/>
                                        </p:tgtEl>
                                        <p:attrNameLst>
                                          <p:attrName>style.visibility</p:attrName>
                                        </p:attrNameLst>
                                      </p:cBhvr>
                                      <p:to>
                                        <p:strVal val="visible"/>
                                      </p:to>
                                    </p:set>
                                  </p:childTnLst>
                                </p:cTn>
                              </p:par>
                            </p:childTnLst>
                          </p:cTn>
                        </p:par>
                      </p:childTnLst>
                    </p:cTn>
                  </p:par>
                  <p:par>
                    <p:cTn fill="hold" id="301">
                      <p:stCondLst>
                        <p:cond delay="indefinite"/>
                      </p:stCondLst>
                      <p:childTnLst>
                        <p:par>
                          <p:cTn fill="hold" id="302">
                            <p:stCondLst>
                              <p:cond delay="0"/>
                            </p:stCondLst>
                            <p:childTnLst>
                              <p:par>
                                <p:cTn fill="hold" id="303" nodeType="clickEffect" presetClass="entr" presetID="1">
                                  <p:stCondLst>
                                    <p:cond delay="0"/>
                                  </p:stCondLst>
                                  <p:childTnLst>
                                    <p:set>
                                      <p:cBhvr>
                                        <p:cTn dur="1" fill="hold" id="304">
                                          <p:stCondLst>
                                            <p:cond delay="0"/>
                                          </p:stCondLst>
                                        </p:cTn>
                                        <p:tgtEl>
                                          <p:spTgt spid="244"/>
                                        </p:tgtEl>
                                        <p:attrNameLst>
                                          <p:attrName>style.visibility</p:attrName>
                                        </p:attrNameLst>
                                      </p:cBhvr>
                                      <p:to>
                                        <p:strVal val="visible"/>
                                      </p:to>
                                    </p:set>
                                  </p:childTnLst>
                                </p:cTn>
                              </p:par>
                              <p:par>
                                <p:cTn fill="hold" id="305" nodeType="withEffect" presetClass="entr" presetID="1">
                                  <p:stCondLst>
                                    <p:cond delay="0"/>
                                  </p:stCondLst>
                                  <p:childTnLst>
                                    <p:set>
                                      <p:cBhvr>
                                        <p:cTn dur="1" fill="hold" id="306">
                                          <p:stCondLst>
                                            <p:cond delay="0"/>
                                          </p:stCondLst>
                                        </p:cTn>
                                        <p:tgtEl>
                                          <p:spTgt spid="247"/>
                                        </p:tgtEl>
                                        <p:attrNameLst>
                                          <p:attrName>style.visibility</p:attrName>
                                        </p:attrNameLst>
                                      </p:cBhvr>
                                      <p:to>
                                        <p:strVal val="visible"/>
                                      </p:to>
                                    </p:set>
                                  </p:childTnLst>
                                </p:cTn>
                              </p:par>
                              <p:par>
                                <p:cTn fill="hold" id="307" nodeType="withEffect" presetClass="entr" presetID="1">
                                  <p:stCondLst>
                                    <p:cond delay="0"/>
                                  </p:stCondLst>
                                  <p:childTnLst>
                                    <p:set>
                                      <p:cBhvr>
                                        <p:cTn dur="1" fill="hold" id="308">
                                          <p:stCondLst>
                                            <p:cond delay="0"/>
                                          </p:stCondLst>
                                        </p:cTn>
                                        <p:tgtEl>
                                          <p:spTgt spid="246"/>
                                        </p:tgtEl>
                                        <p:attrNameLst>
                                          <p:attrName>style.visibility</p:attrName>
                                        </p:attrNameLst>
                                      </p:cBhvr>
                                      <p:to>
                                        <p:strVal val="visible"/>
                                      </p:to>
                                    </p:set>
                                  </p:childTnLst>
                                </p:cTn>
                              </p:par>
                              <p:par>
                                <p:cTn fill="hold" id="309" nodeType="withEffect" presetClass="entr" presetID="1">
                                  <p:stCondLst>
                                    <p:cond delay="0"/>
                                  </p:stCondLst>
                                  <p:childTnLst>
                                    <p:set>
                                      <p:cBhvr>
                                        <p:cTn dur="1" fill="hold" id="310">
                                          <p:stCondLst>
                                            <p:cond delay="0"/>
                                          </p:stCondLst>
                                        </p:cTn>
                                        <p:tgtEl>
                                          <p:spTgt spid="245"/>
                                        </p:tgtEl>
                                        <p:attrNameLst>
                                          <p:attrName>style.visibility</p:attrName>
                                        </p:attrNameLst>
                                      </p:cBhvr>
                                      <p:to>
                                        <p:strVal val="visible"/>
                                      </p:to>
                                    </p:set>
                                  </p:childTnLst>
                                </p:cTn>
                              </p:par>
                            </p:childTnLst>
                          </p:cTn>
                        </p:par>
                      </p:childTnLst>
                    </p:cTn>
                  </p:par>
                  <p:par>
                    <p:cTn fill="hold" id="311">
                      <p:stCondLst>
                        <p:cond delay="indefinite"/>
                      </p:stCondLst>
                      <p:childTnLst>
                        <p:par>
                          <p:cTn fill="hold" id="312">
                            <p:stCondLst>
                              <p:cond delay="0"/>
                            </p:stCondLst>
                            <p:childTnLst>
                              <p:par>
                                <p:cTn fill="hold" id="313" nodeType="clickEffect" presetClass="entr" presetID="1">
                                  <p:stCondLst>
                                    <p:cond delay="0"/>
                                  </p:stCondLst>
                                  <p:childTnLst>
                                    <p:set>
                                      <p:cBhvr>
                                        <p:cTn dur="1" fill="hold" id="314">
                                          <p:stCondLst>
                                            <p:cond delay="0"/>
                                          </p:stCondLst>
                                        </p:cTn>
                                        <p:tgtEl>
                                          <p:spTgt spid="239"/>
                                        </p:tgtEl>
                                        <p:attrNameLst>
                                          <p:attrName>style.visibility</p:attrName>
                                        </p:attrNameLst>
                                      </p:cBhvr>
                                      <p:to>
                                        <p:strVal val="visible"/>
                                      </p:to>
                                    </p:set>
                                  </p:childTnLst>
                                </p:cTn>
                              </p:par>
                              <p:par>
                                <p:cTn fill="hold" id="315" nodeType="withEffect" presetClass="entr" presetID="1">
                                  <p:stCondLst>
                                    <p:cond delay="0"/>
                                  </p:stCondLst>
                                  <p:childTnLst>
                                    <p:set>
                                      <p:cBhvr>
                                        <p:cTn dur="1" fill="hold" id="316">
                                          <p:stCondLst>
                                            <p:cond delay="0"/>
                                          </p:stCondLst>
                                        </p:cTn>
                                        <p:tgtEl>
                                          <p:spTgt spid="232"/>
                                        </p:tgtEl>
                                        <p:attrNameLst>
                                          <p:attrName>style.visibility</p:attrName>
                                        </p:attrNameLst>
                                      </p:cBhvr>
                                      <p:to>
                                        <p:strVal val="visible"/>
                                      </p:to>
                                    </p:set>
                                  </p:childTnLst>
                                </p:cTn>
                              </p:par>
                              <p:par>
                                <p:cTn fill="hold" id="317" nodeType="withEffect" presetClass="entr" presetID="1">
                                  <p:stCondLst>
                                    <p:cond delay="0"/>
                                  </p:stCondLst>
                                  <p:childTnLst>
                                    <p:set>
                                      <p:cBhvr>
                                        <p:cTn dur="1" fill="hold" id="318">
                                          <p:stCondLst>
                                            <p:cond delay="0"/>
                                          </p:stCondLst>
                                        </p:cTn>
                                        <p:tgtEl>
                                          <p:spTgt spid="240"/>
                                        </p:tgtEl>
                                        <p:attrNameLst>
                                          <p:attrName>style.visibility</p:attrName>
                                        </p:attrNameLst>
                                      </p:cBhvr>
                                      <p:to>
                                        <p:strVal val="visible"/>
                                      </p:to>
                                    </p:set>
                                  </p:childTnLst>
                                </p:cTn>
                              </p:par>
                              <p:par>
                                <p:cTn fill="hold" id="319" nodeType="withEffect" presetClass="entr" presetID="1">
                                  <p:stCondLst>
                                    <p:cond delay="0"/>
                                  </p:stCondLst>
                                  <p:childTnLst>
                                    <p:set>
                                      <p:cBhvr>
                                        <p:cTn dur="1" fill="hold" id="320">
                                          <p:stCondLst>
                                            <p:cond delay="0"/>
                                          </p:stCondLst>
                                        </p:cTn>
                                        <p:tgtEl>
                                          <p:spTgt spid="241"/>
                                        </p:tgtEl>
                                        <p:attrNameLst>
                                          <p:attrName>style.visibility</p:attrName>
                                        </p:attrNameLst>
                                      </p:cBhvr>
                                      <p:to>
                                        <p:strVal val="visible"/>
                                      </p:to>
                                    </p:set>
                                  </p:childTnLst>
                                </p:cTn>
                              </p:par>
                            </p:childTnLst>
                          </p:cTn>
                        </p:par>
                      </p:childTnLst>
                    </p:cTn>
                  </p:par>
                  <p:par>
                    <p:cTn fill="hold" id="321">
                      <p:stCondLst>
                        <p:cond delay="indefinite"/>
                      </p:stCondLst>
                      <p:childTnLst>
                        <p:par>
                          <p:cTn fill="hold" id="322">
                            <p:stCondLst>
                              <p:cond delay="0"/>
                            </p:stCondLst>
                            <p:childTnLst>
                              <p:par>
                                <p:cTn fill="hold" id="323" nodeType="clickEffect" presetClass="entr" presetID="1">
                                  <p:stCondLst>
                                    <p:cond delay="0"/>
                                  </p:stCondLst>
                                  <p:childTnLst>
                                    <p:set>
                                      <p:cBhvr>
                                        <p:cTn dur="1" fill="hold" id="324">
                                          <p:stCondLst>
                                            <p:cond delay="0"/>
                                          </p:stCondLst>
                                        </p:cTn>
                                        <p:tgtEl>
                                          <p:spTgt spid="234"/>
                                        </p:tgtEl>
                                        <p:attrNameLst>
                                          <p:attrName>style.visibility</p:attrName>
                                        </p:attrNameLst>
                                      </p:cBhvr>
                                      <p:to>
                                        <p:strVal val="visible"/>
                                      </p:to>
                                    </p:set>
                                  </p:childTnLst>
                                </p:cTn>
                              </p:par>
                              <p:par>
                                <p:cTn fill="hold" id="325" nodeType="withEffect" presetClass="entr" presetID="1">
                                  <p:stCondLst>
                                    <p:cond delay="0"/>
                                  </p:stCondLst>
                                  <p:childTnLst>
                                    <p:set>
                                      <p:cBhvr>
                                        <p:cTn dur="1" fill="hold" id="326">
                                          <p:stCondLst>
                                            <p:cond delay="0"/>
                                          </p:stCondLst>
                                        </p:cTn>
                                        <p:tgtEl>
                                          <p:spTgt spid="231"/>
                                        </p:tgtEl>
                                        <p:attrNameLst>
                                          <p:attrName>style.visibility</p:attrName>
                                        </p:attrNameLst>
                                      </p:cBhvr>
                                      <p:to>
                                        <p:strVal val="visible"/>
                                      </p:to>
                                    </p:set>
                                  </p:childTnLst>
                                </p:cTn>
                              </p:par>
                              <p:par>
                                <p:cTn fill="hold" id="327" nodeType="withEffect" presetClass="entr" presetID="1">
                                  <p:stCondLst>
                                    <p:cond delay="0"/>
                                  </p:stCondLst>
                                  <p:childTnLst>
                                    <p:set>
                                      <p:cBhvr>
                                        <p:cTn dur="1" fill="hold" id="328">
                                          <p:stCondLst>
                                            <p:cond delay="0"/>
                                          </p:stCondLst>
                                        </p:cTn>
                                        <p:tgtEl>
                                          <p:spTgt spid="238"/>
                                        </p:tgtEl>
                                        <p:attrNameLst>
                                          <p:attrName>style.visibility</p:attrName>
                                        </p:attrNameLst>
                                      </p:cBhvr>
                                      <p:to>
                                        <p:strVal val="visible"/>
                                      </p:to>
                                    </p:set>
                                  </p:childTnLst>
                                </p:cTn>
                              </p:par>
                              <p:par>
                                <p:cTn fill="hold" id="329" nodeType="withEffect" presetClass="entr" presetID="1">
                                  <p:stCondLst>
                                    <p:cond delay="0"/>
                                  </p:stCondLst>
                                  <p:childTnLst>
                                    <p:set>
                                      <p:cBhvr>
                                        <p:cTn dur="1" fill="hold" id="330">
                                          <p:stCondLst>
                                            <p:cond delay="0"/>
                                          </p:stCondLst>
                                        </p:cTn>
                                        <p:tgtEl>
                                          <p:spTgt spid="233"/>
                                        </p:tgtEl>
                                        <p:attrNameLst>
                                          <p:attrName>style.visibility</p:attrName>
                                        </p:attrNameLst>
                                      </p:cBhvr>
                                      <p:to>
                                        <p:strVal val="visible"/>
                                      </p:to>
                                    </p:set>
                                  </p:childTnLst>
                                </p:cTn>
                              </p:par>
                            </p:childTnLst>
                          </p:cTn>
                        </p:par>
                      </p:childTnLst>
                    </p:cTn>
                  </p:par>
                  <p:par>
                    <p:cTn fill="hold" id="331">
                      <p:stCondLst>
                        <p:cond delay="indefinite"/>
                      </p:stCondLst>
                      <p:childTnLst>
                        <p:par>
                          <p:cTn fill="hold" id="332">
                            <p:stCondLst>
                              <p:cond delay="0"/>
                            </p:stCondLst>
                            <p:childTnLst>
                              <p:par>
                                <p:cTn fill="hold" id="333" nodeType="clickEffect" presetClass="entr" presetID="1">
                                  <p:stCondLst>
                                    <p:cond delay="0"/>
                                  </p:stCondLst>
                                  <p:childTnLst>
                                    <p:set>
                                      <p:cBhvr>
                                        <p:cTn dur="1" fill="hold" id="334">
                                          <p:stCondLst>
                                            <p:cond delay="0"/>
                                          </p:stCondLst>
                                        </p:cTn>
                                        <p:tgtEl>
                                          <p:spTgt spid="248"/>
                                        </p:tgtEl>
                                        <p:attrNameLst>
                                          <p:attrName>style.visibility</p:attrName>
                                        </p:attrNameLst>
                                      </p:cBhvr>
                                      <p:to>
                                        <p:strVal val="visible"/>
                                      </p:to>
                                    </p:set>
                                  </p:childTnLst>
                                </p:cTn>
                              </p:par>
                              <p:par>
                                <p:cTn fill="hold" id="335" nodeType="withEffect" presetClass="entr" presetID="1">
                                  <p:stCondLst>
                                    <p:cond delay="0"/>
                                  </p:stCondLst>
                                  <p:childTnLst>
                                    <p:set>
                                      <p:cBhvr>
                                        <p:cTn dur="1" fill="hold" id="336">
                                          <p:stCondLst>
                                            <p:cond delay="0"/>
                                          </p:stCondLst>
                                        </p:cTn>
                                        <p:tgtEl>
                                          <p:spTgt spid="249"/>
                                        </p:tgtEl>
                                        <p:attrNameLst>
                                          <p:attrName>style.visibility</p:attrName>
                                        </p:attrNameLst>
                                      </p:cBhvr>
                                      <p:to>
                                        <p:strVal val="visible"/>
                                      </p:to>
                                    </p:set>
                                  </p:childTnLst>
                                </p:cTn>
                              </p:par>
                            </p:childTnLst>
                          </p:cTn>
                        </p:par>
                      </p:childTnLst>
                    </p:cTn>
                  </p:par>
                  <p:par>
                    <p:cTn fill="hold" id="337">
                      <p:stCondLst>
                        <p:cond delay="indefinite"/>
                      </p:stCondLst>
                      <p:childTnLst>
                        <p:par>
                          <p:cTn fill="hold" id="338">
                            <p:stCondLst>
                              <p:cond delay="0"/>
                            </p:stCondLst>
                            <p:childTnLst>
                              <p:par>
                                <p:cTn fill="hold" id="339" nodeType="clickEffect" presetClass="entr" presetID="1">
                                  <p:stCondLst>
                                    <p:cond delay="0"/>
                                  </p:stCondLst>
                                  <p:childTnLst>
                                    <p:set>
                                      <p:cBhvr>
                                        <p:cTn dur="1" fill="hold" id="340">
                                          <p:stCondLst>
                                            <p:cond delay="0"/>
                                          </p:stCondLst>
                                        </p:cTn>
                                        <p:tgtEl>
                                          <p:spTgt spid="2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Uncertain social supply of innovation</a:t>
            </a:r>
            <a:endParaRPr/>
          </a:p>
        </p:txBody>
      </p:sp>
      <p:sp>
        <p:nvSpPr>
          <p:cNvPr id="252" name="TextShape 2"/>
          <p:cNvSpPr txBox="1"/>
          <p:nvPr/>
        </p:nvSpPr>
        <p:spPr>
          <a:xfrm>
            <a:off x="457200" y="1447920"/>
            <a:ext cx="8229240" cy="4876560"/>
          </a:xfrm>
          <a:prstGeom prst="rect">
            <a:avLst/>
          </a:prstGeom>
        </p:spPr>
        <p:txBody>
          <a:bodyPr bIns="45000" lIns="90000" rIns="90000" tIns="45000"/>
          <a:p>
            <a:pPr>
              <a:lnSpc>
                <a:spcPct val="120000"/>
              </a:lnSpc>
            </a:pPr>
            <a:r>
              <a:rPr b="1" lang="en-US">
                <a:solidFill>
                  <a:srgbClr val="000000"/>
                </a:solidFill>
                <a:latin typeface="Constantia"/>
              </a:rPr>
              <a:t>Although it is seems fairly certain that the private market supplies too little innovation, it is hard to say how much the government should intervene to supply the actual socially optimal level of innovation under uncertainty.</a:t>
            </a:r>
            <a:endParaRPr/>
          </a:p>
          <a:p>
            <a:pPr>
              <a:lnSpc>
                <a:spcPct val="120000"/>
              </a:lnSpc>
            </a:pPr>
            <a:endParaRPr/>
          </a:p>
          <a:p>
            <a:pPr>
              <a:lnSpc>
                <a:spcPct val="120000"/>
              </a:lnSpc>
            </a:pPr>
            <a:r>
              <a:rPr b="1" lang="en-US" u="sng">
                <a:solidFill>
                  <a:srgbClr val="000000"/>
                </a:solidFill>
                <a:latin typeface="Constantia"/>
              </a:rPr>
              <a:t>The Static S-D model and Innovation</a:t>
            </a:r>
            <a:endParaRPr/>
          </a:p>
          <a:p>
            <a:pPr>
              <a:lnSpc>
                <a:spcPct val="120000"/>
              </a:lnSpc>
              <a:buSzPct val="95000"/>
              <a:buFont charset="2" typeface="Wingdings 2"/>
              <a:buChar char=""/>
            </a:pPr>
            <a:r>
              <a:rPr lang="en-US">
                <a:solidFill>
                  <a:srgbClr val="000000"/>
                </a:solidFill>
                <a:latin typeface="Constantia"/>
              </a:rPr>
              <a:t>In real life, we often find firms that are not acting like the profit maximizers  we assume with the perfect competition S-D model.</a:t>
            </a:r>
            <a:endParaRPr/>
          </a:p>
          <a:p>
            <a:pPr>
              <a:lnSpc>
                <a:spcPct val="120000"/>
              </a:lnSpc>
              <a:buSzPct val="95000"/>
              <a:buFont charset="2" typeface="Wingdings 2"/>
              <a:buChar char=""/>
            </a:pPr>
            <a:r>
              <a:rPr lang="en-US">
                <a:solidFill>
                  <a:srgbClr val="000000"/>
                </a:solidFill>
                <a:latin typeface="Constantia"/>
              </a:rPr>
              <a:t>In the static S-D model there is no need for the firm to spend money on R&amp;D because they only optimize over one period - the period in question. The benefits from R&amp;D and innovation come in future, but the costs come today.</a:t>
            </a:r>
            <a:endParaRPr/>
          </a:p>
          <a:p>
            <a:pPr lvl="1">
              <a:lnSpc>
                <a:spcPct val="120000"/>
              </a:lnSpc>
              <a:buSzPct val="85000"/>
              <a:buFont charset="2" typeface="Wingdings 2"/>
              <a:buChar char=""/>
            </a:pPr>
            <a:r>
              <a:rPr lang="en-US">
                <a:solidFill>
                  <a:srgbClr val="000000"/>
                </a:solidFill>
                <a:latin typeface="Constantia"/>
              </a:rPr>
              <a:t>The model can’t account for why a firm, oligopolistic or otherwise, would invest in innovation for a future period</a:t>
            </a:r>
            <a:endParaRPr/>
          </a:p>
          <a:p>
            <a:pPr lvl="1">
              <a:lnSpc>
                <a:spcPct val="120000"/>
              </a:lnSpc>
              <a:buSzPct val="85000"/>
              <a:buFont charset="2" typeface="Wingdings 2"/>
              <a:buChar char=""/>
            </a:pPr>
            <a:r>
              <a:rPr b="1" lang="en-US">
                <a:solidFill>
                  <a:srgbClr val="000000"/>
                </a:solidFill>
                <a:latin typeface="Constantia"/>
              </a:rPr>
              <a:t>A dynamic model is needed</a:t>
            </a:r>
            <a:endParaRPr/>
          </a:p>
        </p:txBody>
      </p:sp>
    </p:spTree>
  </p:cSld>
  <p:timing>
    <p:tnLst>
      <p:par>
        <p:cTn dur="indefinite" id="341" nodeType="tmRoot" restart="never">
          <p:childTnLst>
            <p:seq>
              <p:cTn dur="indefinite" id="342" nodeType="mainSeq">
                <p:childTnLst>
                  <p:par>
                    <p:cTn fill="hold" id="343">
                      <p:stCondLst>
                        <p:cond delay="indefinite"/>
                      </p:stCondLst>
                      <p:childTnLst>
                        <p:par>
                          <p:cTn fill="hold" id="344">
                            <p:stCondLst>
                              <p:cond delay="0"/>
                            </p:stCondLst>
                            <p:childTnLst>
                              <p:par>
                                <p:cTn fill="hold" id="345" nodeType="clickEffect" presetClass="entr" presetID="1">
                                  <p:stCondLst>
                                    <p:cond delay="0"/>
                                  </p:stCondLst>
                                  <p:childTnLst>
                                    <p:set>
                                      <p:cBhvr>
                                        <p:cTn dur="1" fill="hold" id="346">
                                          <p:stCondLst>
                                            <p:cond delay="0"/>
                                          </p:stCondLst>
                                        </p:cTn>
                                        <p:tgtEl>
                                          <p:spTgt spid="252">
                                            <p:txEl>
                                              <p:pRg end="265" st="229"/>
                                            </p:txEl>
                                          </p:spTgt>
                                        </p:tgtEl>
                                        <p:attrNameLst>
                                          <p:attrName>style.visibility</p:attrName>
                                        </p:attrNameLst>
                                      </p:cBhvr>
                                      <p:to>
                                        <p:strVal val="visible"/>
                                      </p:to>
                                    </p:set>
                                  </p:childTnLst>
                                </p:cTn>
                              </p:par>
                            </p:childTnLst>
                          </p:cTn>
                        </p:par>
                      </p:childTnLst>
                    </p:cTn>
                  </p:par>
                  <p:par>
                    <p:cTn fill="hold" id="347">
                      <p:stCondLst>
                        <p:cond delay="indefinite"/>
                      </p:stCondLst>
                      <p:childTnLst>
                        <p:par>
                          <p:cTn fill="hold" id="348">
                            <p:stCondLst>
                              <p:cond delay="0"/>
                            </p:stCondLst>
                            <p:childTnLst>
                              <p:par>
                                <p:cTn fill="hold" id="349" nodeType="clickEffect" presetClass="entr" presetID="1">
                                  <p:stCondLst>
                                    <p:cond delay="0"/>
                                  </p:stCondLst>
                                  <p:childTnLst>
                                    <p:set>
                                      <p:cBhvr>
                                        <p:cTn dur="1" fill="hold" id="350">
                                          <p:stCondLst>
                                            <p:cond delay="0"/>
                                          </p:stCondLst>
                                        </p:cTn>
                                        <p:tgtEl>
                                          <p:spTgt spid="252">
                                            <p:txEl>
                                              <p:pRg end="397" st="265"/>
                                            </p:txEl>
                                          </p:spTgt>
                                        </p:tgtEl>
                                        <p:attrNameLst>
                                          <p:attrName>style.visibility</p:attrName>
                                        </p:attrNameLst>
                                      </p:cBhvr>
                                      <p:to>
                                        <p:strVal val="visible"/>
                                      </p:to>
                                    </p:set>
                                  </p:childTnLst>
                                </p:cTn>
                              </p:par>
                            </p:childTnLst>
                          </p:cTn>
                        </p:par>
                      </p:childTnLst>
                    </p:cTn>
                  </p:par>
                  <p:par>
                    <p:cTn fill="hold" id="351">
                      <p:stCondLst>
                        <p:cond delay="indefinite"/>
                      </p:stCondLst>
                      <p:childTnLst>
                        <p:par>
                          <p:cTn fill="hold" id="352">
                            <p:stCondLst>
                              <p:cond delay="0"/>
                            </p:stCondLst>
                            <p:childTnLst>
                              <p:par>
                                <p:cTn fill="hold" id="353" nodeType="clickEffect" presetClass="entr" presetID="1">
                                  <p:stCondLst>
                                    <p:cond delay="0"/>
                                  </p:stCondLst>
                                  <p:childTnLst>
                                    <p:set>
                                      <p:cBhvr>
                                        <p:cTn dur="1" fill="hold" id="354">
                                          <p:stCondLst>
                                            <p:cond delay="0"/>
                                          </p:stCondLst>
                                        </p:cTn>
                                        <p:tgtEl>
                                          <p:spTgt spid="252">
                                            <p:txEl>
                                              <p:pRg end="621" st="397"/>
                                            </p:txEl>
                                          </p:spTgt>
                                        </p:tgtEl>
                                        <p:attrNameLst>
                                          <p:attrName>style.visibility</p:attrName>
                                        </p:attrNameLst>
                                      </p:cBhvr>
                                      <p:to>
                                        <p:strVal val="visible"/>
                                      </p:to>
                                    </p:set>
                                  </p:childTnLst>
                                </p:cTn>
                              </p:par>
                            </p:childTnLst>
                          </p:cTn>
                        </p:par>
                      </p:childTnLst>
                    </p:cTn>
                  </p:par>
                  <p:par>
                    <p:cTn fill="hold" id="355">
                      <p:stCondLst>
                        <p:cond delay="indefinite"/>
                      </p:stCondLst>
                      <p:childTnLst>
                        <p:par>
                          <p:cTn fill="hold" id="356">
                            <p:stCondLst>
                              <p:cond delay="0"/>
                            </p:stCondLst>
                            <p:childTnLst>
                              <p:par>
                                <p:cTn fill="hold" id="357" nodeType="clickEffect" presetClass="entr" presetID="1">
                                  <p:stCondLst>
                                    <p:cond delay="0"/>
                                  </p:stCondLst>
                                  <p:childTnLst>
                                    <p:set>
                                      <p:cBhvr>
                                        <p:cTn dur="1" fill="hold" id="358">
                                          <p:stCondLst>
                                            <p:cond delay="0"/>
                                          </p:stCondLst>
                                        </p:cTn>
                                        <p:tgtEl>
                                          <p:spTgt spid="252">
                                            <p:txEl>
                                              <p:pRg end="736" st="621"/>
                                            </p:txEl>
                                          </p:spTgt>
                                        </p:tgtEl>
                                        <p:attrNameLst>
                                          <p:attrName>style.visibility</p:attrName>
                                        </p:attrNameLst>
                                      </p:cBhvr>
                                      <p:to>
                                        <p:strVal val="visible"/>
                                      </p:to>
                                    </p:set>
                                  </p:childTnLst>
                                </p:cTn>
                              </p:par>
                            </p:childTnLst>
                          </p:cTn>
                        </p:par>
                      </p:childTnLst>
                    </p:cTn>
                  </p:par>
                  <p:par>
                    <p:cTn fill="hold" id="359">
                      <p:stCondLst>
                        <p:cond delay="indefinite"/>
                      </p:stCondLst>
                      <p:childTnLst>
                        <p:par>
                          <p:cTn fill="hold" id="360">
                            <p:stCondLst>
                              <p:cond delay="0"/>
                            </p:stCondLst>
                            <p:childTnLst>
                              <p:par>
                                <p:cTn fill="hold" id="361" nodeType="clickEffect" presetClass="entr" presetID="1">
                                  <p:stCondLst>
                                    <p:cond delay="0"/>
                                  </p:stCondLst>
                                  <p:childTnLst>
                                    <p:set>
                                      <p:cBhvr>
                                        <p:cTn dur="1" fill="hold" id="362">
                                          <p:stCondLst>
                                            <p:cond delay="0"/>
                                          </p:stCondLst>
                                        </p:cTn>
                                        <p:tgtEl>
                                          <p:spTgt spid="252">
                                            <p:txEl>
                                              <p:pRg end="762" st="73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533520" y="838080"/>
            <a:ext cx="8229240" cy="438480"/>
          </a:xfrm>
          <a:prstGeom prst="rect">
            <a:avLst/>
          </a:prstGeom>
        </p:spPr>
        <p:txBody>
          <a:bodyPr anchor="b" bIns="0" lIns="0" rIns="0" tIns="45000"/>
          <a:p>
            <a:pPr>
              <a:lnSpc>
                <a:spcPct val="100000"/>
              </a:lnSpc>
            </a:pPr>
            <a:r>
              <a:rPr lang="en-US" sz="5000">
                <a:solidFill>
                  <a:srgbClr val="04617b"/>
                </a:solidFill>
                <a:latin typeface="Calibri"/>
              </a:rPr>
              <a:t>Market supply</a:t>
            </a:r>
            <a:endParaRPr/>
          </a:p>
        </p:txBody>
      </p:sp>
      <p:graphicFrame>
        <p:nvGraphicFramePr>
          <p:cNvPr id="169" name="Content Placeholder 3"/>
          <p:cNvGraphicFramePr/>
          <p:nvPr/>
        </p:nvGraphicFramePr>
        <p:xfrm>
          <a:off x="380880" y="1523880"/>
          <a:ext cx="3580920" cy="25142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0" name="Chart 4"/>
          <p:cNvGraphicFramePr/>
          <p:nvPr/>
        </p:nvGraphicFramePr>
        <p:xfrm>
          <a:off x="4800600" y="1523880"/>
          <a:ext cx="3809520" cy="2437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1" name="Chart 5"/>
          <p:cNvGraphicFramePr/>
          <p:nvPr/>
        </p:nvGraphicFramePr>
        <p:xfrm>
          <a:off x="2133720" y="3886200"/>
          <a:ext cx="4571640" cy="2590560"/>
        </p:xfrm>
        <a:graphic>
          <a:graphicData uri="http://schemas.openxmlformats.org/drawingml/2006/chart">
            <c:chart xmlns:c="http://schemas.openxmlformats.org/drawingml/2006/chart" xmlns:r="http://schemas.openxmlformats.org/officeDocument/2006/relationships" r:id="rId3"/>
          </a:graphicData>
        </a:graphic>
      </p:graphicFrame>
      <p:sp>
        <p:nvSpPr>
          <p:cNvPr id="172" name="CustomShape 2"/>
          <p:cNvSpPr/>
          <p:nvPr/>
        </p:nvSpPr>
        <p:spPr>
          <a:xfrm>
            <a:off x="4038480" y="2362320"/>
            <a:ext cx="685440" cy="761760"/>
          </a:xfrm>
          <a:prstGeom prst="mathPlus">
            <a:avLst>
              <a:gd fmla="val 23520" name="adj"/>
            </a:avLst>
          </a:prstGeom>
          <a:solidFill>
            <a:srgbClr val="0f6fc6"/>
          </a:solidFill>
          <a:ln w="25560">
            <a:solidFill>
              <a:srgbClr val="0b5292"/>
            </a:solidFill>
            <a:round/>
          </a:ln>
        </p:spPr>
      </p:sp>
      <p:sp>
        <p:nvSpPr>
          <p:cNvPr id="173" name="CustomShape 3"/>
          <p:cNvSpPr/>
          <p:nvPr/>
        </p:nvSpPr>
        <p:spPr>
          <a:xfrm>
            <a:off x="1447920" y="4821120"/>
            <a:ext cx="609120" cy="685440"/>
          </a:xfrm>
          <a:prstGeom prst="mathEqual">
            <a:avLst>
              <a:gd fmla="val 23520" name="adj1"/>
              <a:gd fmla="val 11760" name="adj2"/>
            </a:avLst>
          </a:prstGeom>
          <a:solidFill>
            <a:srgbClr val="0f6fc6"/>
          </a:solidFill>
          <a:ln w="25560">
            <a:solidFill>
              <a:srgbClr val="0b5292"/>
            </a:solidFill>
            <a:round/>
          </a:ln>
        </p:spPr>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72"/>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73"/>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The growth miracle of free-enterprise?</a:t>
            </a:r>
            <a:endParaRPr/>
          </a:p>
        </p:txBody>
      </p:sp>
      <p:pic>
        <p:nvPicPr>
          <p:cNvPr descr="" id="175" name="Content Placeholder 3"/>
          <p:cNvPicPr/>
          <p:nvPr/>
        </p:nvPicPr>
        <p:blipFill>
          <a:blip r:embed="rId1"/>
          <a:stretch>
            <a:fillRect/>
          </a:stretch>
        </p:blipFill>
        <p:spPr>
          <a:xfrm>
            <a:off x="2629800" y="4114800"/>
            <a:ext cx="2647440" cy="1723680"/>
          </a:xfrm>
          <a:prstGeom prst="rect">
            <a:avLst/>
          </a:prstGeom>
        </p:spPr>
      </p:pic>
      <p:pic>
        <p:nvPicPr>
          <p:cNvPr descr="" id="176" name="Picture 4"/>
          <p:cNvPicPr/>
          <p:nvPr/>
        </p:nvPicPr>
        <p:blipFill>
          <a:blip r:embed="rId2"/>
          <a:stretch>
            <a:fillRect/>
          </a:stretch>
        </p:blipFill>
        <p:spPr>
          <a:xfrm>
            <a:off x="5562720" y="2448000"/>
            <a:ext cx="2628720" cy="1742760"/>
          </a:xfrm>
          <a:prstGeom prst="rect">
            <a:avLst/>
          </a:prstGeom>
        </p:spPr>
      </p:pic>
      <p:pic>
        <p:nvPicPr>
          <p:cNvPr descr="" id="177" name="Picture 5"/>
          <p:cNvPicPr/>
          <p:nvPr/>
        </p:nvPicPr>
        <p:blipFill>
          <a:blip r:embed="rId3"/>
          <a:stretch>
            <a:fillRect/>
          </a:stretch>
        </p:blipFill>
        <p:spPr>
          <a:xfrm>
            <a:off x="457200" y="2971800"/>
            <a:ext cx="1875960" cy="2437920"/>
          </a:xfrm>
          <a:prstGeom prst="rect">
            <a:avLst/>
          </a:prstGeom>
        </p:spPr>
      </p:pic>
      <p:pic>
        <p:nvPicPr>
          <p:cNvPr descr="" id="178" name="Picture 6"/>
          <p:cNvPicPr/>
          <p:nvPr/>
        </p:nvPicPr>
        <p:blipFill>
          <a:blip r:embed="rId4"/>
          <a:stretch>
            <a:fillRect/>
          </a:stretch>
        </p:blipFill>
        <p:spPr>
          <a:xfrm>
            <a:off x="2607480" y="2100240"/>
            <a:ext cx="2619000" cy="1742760"/>
          </a:xfrm>
          <a:prstGeom prst="rect">
            <a:avLst/>
          </a:prstGeom>
        </p:spPr>
      </p:pic>
      <p:pic>
        <p:nvPicPr>
          <p:cNvPr descr="" id="179" name="Picture 7"/>
          <p:cNvPicPr/>
          <p:nvPr/>
        </p:nvPicPr>
        <p:blipFill>
          <a:blip r:embed="rId5"/>
          <a:stretch>
            <a:fillRect/>
          </a:stretch>
        </p:blipFill>
        <p:spPr>
          <a:xfrm>
            <a:off x="5867280" y="4533840"/>
            <a:ext cx="2628720" cy="175212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Market failure</a:t>
            </a:r>
            <a:endParaRPr/>
          </a:p>
        </p:txBody>
      </p:sp>
      <p:sp>
        <p:nvSpPr>
          <p:cNvPr id="181"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Market failures result in markets that are not efficient, examples:</a:t>
            </a:r>
            <a:endParaRPr/>
          </a:p>
          <a:p>
            <a:pPr lvl="1">
              <a:lnSpc>
                <a:spcPct val="100000"/>
              </a:lnSpc>
              <a:buSzPct val="85000"/>
              <a:buFont charset="2" typeface="Wingdings 2"/>
              <a:buChar char=""/>
            </a:pPr>
            <a:r>
              <a:rPr lang="en-US" sz="2400">
                <a:solidFill>
                  <a:srgbClr val="000000"/>
                </a:solidFill>
                <a:latin typeface="Constantia"/>
              </a:rPr>
              <a:t>Monopoly</a:t>
            </a:r>
            <a:endParaRPr/>
          </a:p>
          <a:p>
            <a:pPr lvl="1">
              <a:lnSpc>
                <a:spcPct val="100000"/>
              </a:lnSpc>
              <a:buSzPct val="85000"/>
              <a:buFont charset="2" typeface="Wingdings 2"/>
              <a:buChar char=""/>
            </a:pPr>
            <a:r>
              <a:rPr lang="en-US" sz="2400">
                <a:solidFill>
                  <a:srgbClr val="000000"/>
                </a:solidFill>
                <a:latin typeface="Constantia"/>
              </a:rPr>
              <a:t>Externalities</a:t>
            </a:r>
            <a:endParaRPr/>
          </a:p>
          <a:p>
            <a:pPr lvl="1">
              <a:lnSpc>
                <a:spcPct val="100000"/>
              </a:lnSpc>
              <a:buSzPct val="85000"/>
              <a:buFont charset="2" typeface="Wingdings 2"/>
              <a:buChar char=""/>
            </a:pPr>
            <a:r>
              <a:rPr lang="en-US" sz="2400">
                <a:solidFill>
                  <a:srgbClr val="000000"/>
                </a:solidFill>
                <a:latin typeface="Constantia"/>
              </a:rPr>
              <a:t>Public goods</a:t>
            </a:r>
            <a:endParaRPr/>
          </a:p>
          <a:p>
            <a:endParaRPr/>
          </a:p>
          <a:p>
            <a:pPr>
              <a:lnSpc>
                <a:spcPct val="100000"/>
              </a:lnSpc>
            </a:pPr>
            <a:r>
              <a:rPr lang="en-US" sz="2600">
                <a:solidFill>
                  <a:srgbClr val="000000"/>
                </a:solidFill>
                <a:latin typeface="Constantia"/>
              </a:rPr>
              <a:t>Governments can intervene to correct or partially correct market failures by,</a:t>
            </a:r>
            <a:endParaRPr/>
          </a:p>
          <a:p>
            <a:pPr lvl="1">
              <a:lnSpc>
                <a:spcPct val="100000"/>
              </a:lnSpc>
              <a:buSzPct val="85000"/>
              <a:buFont typeface="Calibri"/>
              <a:buAutoNum type="arabicPeriod"/>
            </a:pPr>
            <a:r>
              <a:rPr lang="en-US" sz="2400">
                <a:solidFill>
                  <a:srgbClr val="000000"/>
                </a:solidFill>
                <a:latin typeface="Constantia"/>
              </a:rPr>
              <a:t>Regulating the monopoly </a:t>
            </a:r>
            <a:endParaRPr/>
          </a:p>
          <a:p>
            <a:pPr lvl="1">
              <a:lnSpc>
                <a:spcPct val="100000"/>
              </a:lnSpc>
              <a:buSzPct val="85000"/>
              <a:buFont typeface="Calibri"/>
              <a:buAutoNum type="arabicPeriod"/>
            </a:pPr>
            <a:r>
              <a:rPr lang="en-US" sz="2400">
                <a:solidFill>
                  <a:srgbClr val="000000"/>
                </a:solidFill>
                <a:latin typeface="Constantia"/>
              </a:rPr>
              <a:t>Making firms and consumers internalize externalities</a:t>
            </a:r>
            <a:endParaRPr/>
          </a:p>
          <a:p>
            <a:pPr lvl="1">
              <a:lnSpc>
                <a:spcPct val="100000"/>
              </a:lnSpc>
              <a:buSzPct val="85000"/>
              <a:buFont typeface="Calibri"/>
              <a:buAutoNum type="arabicPeriod"/>
            </a:pPr>
            <a:r>
              <a:rPr lang="en-US" sz="2400">
                <a:solidFill>
                  <a:srgbClr val="000000"/>
                </a:solidFill>
                <a:latin typeface="Constantia"/>
              </a:rPr>
              <a:t>Taking control of and providing public goods</a:t>
            </a:r>
            <a:endParaRPr/>
          </a:p>
          <a:p>
            <a:endParaRPr/>
          </a:p>
          <a:p>
            <a:r>
              <a:rPr b="1" lang="en-US" sz="2400">
                <a:solidFill>
                  <a:srgbClr val="000000"/>
                </a:solidFill>
                <a:latin typeface="Constantia"/>
              </a:rPr>
              <a:t>These interventions move the market towards the efficient outcome</a:t>
            </a:r>
            <a:endParaRPr/>
          </a:p>
        </p:txBody>
      </p:sp>
    </p:spTree>
  </p:cSld>
  <p:timing>
    <p:tnLst>
      <p:par>
        <p:cTn dur="indefinite" id="23" nodeType="tmRoot" restart="never">
          <p:childTnLst>
            <p:seq>
              <p:cTn dur="indefinite" id="24" nodeType="mainSeq">
                <p:childTnLst>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81">
                                            <p:txEl>
                                              <p:pRg end="68" st="0"/>
                                            </p:txEl>
                                          </p:spTgt>
                                        </p:tgtEl>
                                        <p:attrNameLst>
                                          <p:attrName>style.visibility</p:attrName>
                                        </p:attrNameLst>
                                      </p:cBhvr>
                                      <p:to>
                                        <p:strVal val="visible"/>
                                      </p:to>
                                    </p:set>
                                  </p:childTnLst>
                                </p:cTn>
                              </p:par>
                              <p:par>
                                <p:cTn fill="hold" id="29" nodeType="withEffect" presetClass="entr" presetID="1">
                                  <p:stCondLst>
                                    <p:cond delay="0"/>
                                  </p:stCondLst>
                                  <p:childTnLst>
                                    <p:set>
                                      <p:cBhvr>
                                        <p:cTn dur="1" fill="hold" id="30">
                                          <p:stCondLst>
                                            <p:cond delay="0"/>
                                          </p:stCondLst>
                                        </p:cTn>
                                        <p:tgtEl>
                                          <p:spTgt spid="181">
                                            <p:txEl>
                                              <p:pRg end="77" st="68"/>
                                            </p:txEl>
                                          </p:spTgt>
                                        </p:tgtEl>
                                        <p:attrNameLst>
                                          <p:attrName>style.visibility</p:attrName>
                                        </p:attrNameLst>
                                      </p:cBhvr>
                                      <p:to>
                                        <p:strVal val="visible"/>
                                      </p:to>
                                    </p:set>
                                  </p:childTnLst>
                                </p:cTn>
                              </p:par>
                              <p:par>
                                <p:cTn fill="hold" id="31" nodeType="withEffect" presetClass="entr" presetID="1">
                                  <p:stCondLst>
                                    <p:cond delay="0"/>
                                  </p:stCondLst>
                                  <p:childTnLst>
                                    <p:set>
                                      <p:cBhvr>
                                        <p:cTn dur="1" fill="hold" id="32">
                                          <p:stCondLst>
                                            <p:cond delay="0"/>
                                          </p:stCondLst>
                                        </p:cTn>
                                        <p:tgtEl>
                                          <p:spTgt spid="181">
                                            <p:txEl>
                                              <p:pRg end="91" st="77"/>
                                            </p:txEl>
                                          </p:spTgt>
                                        </p:tgtEl>
                                        <p:attrNameLst>
                                          <p:attrName>style.visibility</p:attrName>
                                        </p:attrNameLst>
                                      </p:cBhvr>
                                      <p:to>
                                        <p:strVal val="visible"/>
                                      </p:to>
                                    </p:set>
                                  </p:childTnLst>
                                </p:cTn>
                              </p:par>
                              <p:par>
                                <p:cTn fill="hold" id="33" nodeType="withEffect" presetClass="entr" presetID="1">
                                  <p:stCondLst>
                                    <p:cond delay="0"/>
                                  </p:stCondLst>
                                  <p:childTnLst>
                                    <p:set>
                                      <p:cBhvr>
                                        <p:cTn dur="1" fill="hold" id="34">
                                          <p:stCondLst>
                                            <p:cond delay="0"/>
                                          </p:stCondLst>
                                        </p:cTn>
                                        <p:tgtEl>
                                          <p:spTgt spid="181">
                                            <p:txEl>
                                              <p:pRg end="104" st="91"/>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181">
                                            <p:txEl>
                                              <p:pRg end="183" st="105"/>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81">
                                            <p:txEl>
                                              <p:pRg end="208" st="183"/>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81">
                                            <p:txEl>
                                              <p:pRg end="261" st="208"/>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81">
                                            <p:txEl>
                                              <p:pRg end="306" st="261"/>
                                            </p:txEl>
                                          </p:spTgt>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stCondLst>
                                    <p:cond delay="0"/>
                                  </p:stCondLst>
                                  <p:childTnLst>
                                    <p:set>
                                      <p:cBhvr>
                                        <p:cTn dur="1" fill="hold" id="54">
                                          <p:stCondLst>
                                            <p:cond delay="0"/>
                                          </p:stCondLst>
                                        </p:cTn>
                                        <p:tgtEl>
                                          <p:spTgt spid="181">
                                            <p:txEl>
                                              <p:pRg end="373" st="30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838080"/>
            <a:ext cx="8229240" cy="972000"/>
          </a:xfrm>
          <a:prstGeom prst="rect">
            <a:avLst/>
          </a:prstGeom>
        </p:spPr>
        <p:txBody>
          <a:bodyPr anchor="b" bIns="0" lIns="0" rIns="0" tIns="45000"/>
          <a:p>
            <a:pPr>
              <a:lnSpc>
                <a:spcPct val="100000"/>
              </a:lnSpc>
            </a:pPr>
            <a:r>
              <a:rPr lang="en-US" sz="3600">
                <a:solidFill>
                  <a:srgbClr val="04617b"/>
                </a:solidFill>
                <a:latin typeface="Calibri"/>
              </a:rPr>
              <a:t>The market for innovation: How much innovation is optimal for society?</a:t>
            </a:r>
            <a:endParaRPr/>
          </a:p>
        </p:txBody>
      </p:sp>
      <p:sp>
        <p:nvSpPr>
          <p:cNvPr id="183" name="Line 2"/>
          <p:cNvSpPr/>
          <p:nvPr/>
        </p:nvSpPr>
        <p:spPr>
          <a:xfrm>
            <a:off x="2133360" y="2438280"/>
            <a:ext cx="0" cy="2666880"/>
          </a:xfrm>
          <a:prstGeom prst="line">
            <a:avLst/>
          </a:prstGeom>
          <a:ln w="12600">
            <a:solidFill>
              <a:srgbClr val="000000"/>
            </a:solidFill>
            <a:round/>
          </a:ln>
        </p:spPr>
      </p:sp>
      <p:sp>
        <p:nvSpPr>
          <p:cNvPr id="184" name="Line 3"/>
          <p:cNvSpPr/>
          <p:nvPr/>
        </p:nvSpPr>
        <p:spPr>
          <a:xfrm>
            <a:off x="2133360" y="5105160"/>
            <a:ext cx="3657600" cy="0"/>
          </a:xfrm>
          <a:prstGeom prst="line">
            <a:avLst/>
          </a:prstGeom>
          <a:ln w="12600">
            <a:solidFill>
              <a:srgbClr val="000000"/>
            </a:solidFill>
            <a:round/>
          </a:ln>
        </p:spPr>
      </p:sp>
      <p:sp>
        <p:nvSpPr>
          <p:cNvPr id="185" name="CustomShape 4"/>
          <p:cNvSpPr/>
          <p:nvPr/>
        </p:nvSpPr>
        <p:spPr>
          <a:xfrm>
            <a:off x="5257800" y="5257800"/>
            <a:ext cx="1066320" cy="592560"/>
          </a:xfrm>
          <a:prstGeom prst="rect">
            <a:avLst/>
          </a:prstGeom>
        </p:spPr>
        <p:txBody>
          <a:bodyPr bIns="45000" lIns="90000" rIns="90000" tIns="45000"/>
          <a:p>
            <a:pPr>
              <a:lnSpc>
                <a:spcPct val="100000"/>
              </a:lnSpc>
            </a:pPr>
            <a:r>
              <a:rPr lang="en-US" sz="1100">
                <a:solidFill>
                  <a:srgbClr val="000000"/>
                </a:solidFill>
                <a:latin typeface="Constantia"/>
              </a:rPr>
              <a:t>Quantity of Innovation / time period</a:t>
            </a:r>
            <a:endParaRPr/>
          </a:p>
        </p:txBody>
      </p:sp>
      <p:sp>
        <p:nvSpPr>
          <p:cNvPr id="186" name="CustomShape 5"/>
          <p:cNvSpPr/>
          <p:nvPr/>
        </p:nvSpPr>
        <p:spPr>
          <a:xfrm>
            <a:off x="1219320" y="2458800"/>
            <a:ext cx="888120" cy="592560"/>
          </a:xfrm>
          <a:prstGeom prst="rect">
            <a:avLst/>
          </a:prstGeom>
        </p:spPr>
        <p:txBody>
          <a:bodyPr bIns="45000" lIns="90000" rIns="90000" tIns="45000"/>
          <a:p>
            <a:pPr>
              <a:lnSpc>
                <a:spcPct val="100000"/>
              </a:lnSpc>
            </a:pPr>
            <a:r>
              <a:rPr lang="en-US" sz="1100">
                <a:solidFill>
                  <a:srgbClr val="000000"/>
                </a:solidFill>
                <a:latin typeface="Constantia"/>
              </a:rPr>
              <a:t>Price of Innovation (R&amp;D)</a:t>
            </a:r>
            <a:endParaRPr/>
          </a:p>
        </p:txBody>
      </p:sp>
      <p:sp>
        <p:nvSpPr>
          <p:cNvPr id="187" name="Line 6"/>
          <p:cNvSpPr/>
          <p:nvPr/>
        </p:nvSpPr>
        <p:spPr>
          <a:xfrm>
            <a:off x="3503160" y="4056480"/>
            <a:ext cx="0" cy="1048680"/>
          </a:xfrm>
          <a:prstGeom prst="line">
            <a:avLst/>
          </a:prstGeom>
          <a:ln w="9360">
            <a:solidFill>
              <a:srgbClr val="000000"/>
            </a:solidFill>
            <a:custDash>
              <a:ds d="280000" sp="105000"/>
            </a:custDash>
            <a:round/>
          </a:ln>
        </p:spPr>
      </p:sp>
      <p:sp>
        <p:nvSpPr>
          <p:cNvPr id="188" name="Line 7"/>
          <p:cNvSpPr/>
          <p:nvPr/>
        </p:nvSpPr>
        <p:spPr>
          <a:xfrm flipH="1">
            <a:off x="2133360" y="4038480"/>
            <a:ext cx="1369800" cy="0"/>
          </a:xfrm>
          <a:prstGeom prst="line">
            <a:avLst/>
          </a:prstGeom>
          <a:ln w="9360">
            <a:solidFill>
              <a:srgbClr val="000000"/>
            </a:solidFill>
            <a:custDash>
              <a:ds d="280000" sp="105000"/>
            </a:custDash>
            <a:round/>
          </a:ln>
        </p:spPr>
      </p:sp>
      <p:sp>
        <p:nvSpPr>
          <p:cNvPr id="189" name="CustomShape 8"/>
          <p:cNvSpPr/>
          <p:nvPr/>
        </p:nvSpPr>
        <p:spPr>
          <a:xfrm>
            <a:off x="1735920" y="3870720"/>
            <a:ext cx="367560" cy="424440"/>
          </a:xfrm>
          <a:prstGeom prst="rect">
            <a:avLst/>
          </a:prstGeom>
        </p:spPr>
        <p:txBody>
          <a:bodyPr bIns="45000" lIns="90000" rIns="90000" tIns="45000"/>
          <a:p>
            <a:pPr>
              <a:lnSpc>
                <a:spcPct val="100000"/>
              </a:lnSpc>
            </a:pPr>
            <a:r>
              <a:rPr lang="en-US" sz="1100">
                <a:solidFill>
                  <a:srgbClr val="000000"/>
                </a:solidFill>
                <a:latin typeface="Constantia"/>
              </a:rPr>
              <a:t>Pp*</a:t>
            </a:r>
            <a:endParaRPr/>
          </a:p>
        </p:txBody>
      </p:sp>
      <p:sp>
        <p:nvSpPr>
          <p:cNvPr id="190" name="CustomShape 9"/>
          <p:cNvSpPr/>
          <p:nvPr/>
        </p:nvSpPr>
        <p:spPr>
          <a:xfrm>
            <a:off x="3265920" y="5181480"/>
            <a:ext cx="497880" cy="257760"/>
          </a:xfrm>
          <a:prstGeom prst="rect">
            <a:avLst/>
          </a:prstGeom>
        </p:spPr>
        <p:txBody>
          <a:bodyPr bIns="45000" lIns="90000" rIns="90000" tIns="45000"/>
          <a:p>
            <a:pPr>
              <a:lnSpc>
                <a:spcPct val="100000"/>
              </a:lnSpc>
            </a:pPr>
            <a:r>
              <a:rPr lang="en-US" sz="1100">
                <a:solidFill>
                  <a:srgbClr val="000000"/>
                </a:solidFill>
                <a:latin typeface="Constantia"/>
              </a:rPr>
              <a:t>Qp*</a:t>
            </a:r>
            <a:endParaRPr/>
          </a:p>
        </p:txBody>
      </p:sp>
      <p:sp>
        <p:nvSpPr>
          <p:cNvPr id="191" name="CustomShape 10"/>
          <p:cNvSpPr/>
          <p:nvPr/>
        </p:nvSpPr>
        <p:spPr>
          <a:xfrm>
            <a:off x="2126160" y="2431080"/>
            <a:ext cx="3107160" cy="2140560"/>
          </a:xfrm>
          <a:prstGeom prst="rect">
            <a:avLst/>
          </a:prstGeom>
          <a:ln w="25560">
            <a:solidFill>
              <a:srgbClr val="0b5292"/>
            </a:solidFill>
            <a:round/>
          </a:ln>
        </p:spPr>
      </p:sp>
      <p:sp>
        <p:nvSpPr>
          <p:cNvPr id="192" name="CustomShape 11"/>
          <p:cNvSpPr/>
          <p:nvPr/>
        </p:nvSpPr>
        <p:spPr>
          <a:xfrm>
            <a:off x="2267280" y="2795400"/>
            <a:ext cx="3136680" cy="2081160"/>
          </a:xfrm>
          <a:prstGeom prst="rect">
            <a:avLst/>
          </a:prstGeom>
          <a:ln w="25560">
            <a:solidFill>
              <a:srgbClr val="55a839"/>
            </a:solidFill>
            <a:round/>
          </a:ln>
        </p:spPr>
      </p:sp>
      <p:sp>
        <p:nvSpPr>
          <p:cNvPr id="193" name="CustomShape 12"/>
          <p:cNvSpPr/>
          <p:nvPr/>
        </p:nvSpPr>
        <p:spPr>
          <a:xfrm>
            <a:off x="2267280" y="2759040"/>
            <a:ext cx="3447360" cy="1812600"/>
          </a:xfrm>
          <a:prstGeom prst="rect">
            <a:avLst/>
          </a:prstGeom>
          <a:ln w="25560">
            <a:solidFill>
              <a:srgbClr val="55a839"/>
            </a:solidFill>
            <a:custDash>
              <a:ds d="284000" sp="213000"/>
            </a:custDash>
            <a:round/>
          </a:ln>
        </p:spPr>
      </p:sp>
      <p:sp>
        <p:nvSpPr>
          <p:cNvPr id="194" name="CustomShape 13"/>
          <p:cNvSpPr/>
          <p:nvPr/>
        </p:nvSpPr>
        <p:spPr>
          <a:xfrm>
            <a:off x="2107440" y="3772080"/>
            <a:ext cx="3607200" cy="799560"/>
          </a:xfrm>
          <a:prstGeom prst="rect">
            <a:avLst/>
          </a:prstGeom>
          <a:ln w="25560">
            <a:solidFill>
              <a:srgbClr val="0b5292"/>
            </a:solidFill>
            <a:custDash>
              <a:ds d="284000" sp="213000"/>
            </a:custDash>
            <a:round/>
          </a:ln>
        </p:spPr>
      </p:sp>
      <p:sp>
        <p:nvSpPr>
          <p:cNvPr id="195" name="CustomShape 14"/>
          <p:cNvSpPr/>
          <p:nvPr/>
        </p:nvSpPr>
        <p:spPr>
          <a:xfrm>
            <a:off x="5538600" y="3501360"/>
            <a:ext cx="1064520" cy="424440"/>
          </a:xfrm>
          <a:prstGeom prst="rect">
            <a:avLst/>
          </a:prstGeom>
        </p:spPr>
        <p:txBody>
          <a:bodyPr bIns="45000" lIns="90000" rIns="90000" tIns="45000"/>
          <a:p>
            <a:pPr>
              <a:lnSpc>
                <a:spcPct val="100000"/>
              </a:lnSpc>
            </a:pPr>
            <a:r>
              <a:rPr lang="en-US" sz="1100">
                <a:solidFill>
                  <a:srgbClr val="000000"/>
                </a:solidFill>
                <a:latin typeface="Constantia"/>
              </a:rPr>
              <a:t>S2=MCsocial</a:t>
            </a:r>
            <a:endParaRPr/>
          </a:p>
        </p:txBody>
      </p:sp>
      <p:sp>
        <p:nvSpPr>
          <p:cNvPr id="196" name="CustomShape 15"/>
          <p:cNvSpPr/>
          <p:nvPr/>
        </p:nvSpPr>
        <p:spPr>
          <a:xfrm>
            <a:off x="4872240" y="2161080"/>
            <a:ext cx="1064520" cy="424440"/>
          </a:xfrm>
          <a:prstGeom prst="rect">
            <a:avLst/>
          </a:prstGeom>
        </p:spPr>
        <p:txBody>
          <a:bodyPr bIns="45000" lIns="90000" rIns="90000" tIns="45000"/>
          <a:p>
            <a:pPr>
              <a:lnSpc>
                <a:spcPct val="100000"/>
              </a:lnSpc>
            </a:pPr>
            <a:r>
              <a:rPr lang="en-US" sz="1100">
                <a:solidFill>
                  <a:srgbClr val="000000"/>
                </a:solidFill>
                <a:latin typeface="Constantia"/>
              </a:rPr>
              <a:t>S1=MCprivate</a:t>
            </a:r>
            <a:endParaRPr/>
          </a:p>
        </p:txBody>
      </p:sp>
      <p:sp>
        <p:nvSpPr>
          <p:cNvPr id="197" name="CustomShape 16"/>
          <p:cNvSpPr/>
          <p:nvPr/>
        </p:nvSpPr>
        <p:spPr>
          <a:xfrm>
            <a:off x="5441760" y="4745880"/>
            <a:ext cx="1064520" cy="424440"/>
          </a:xfrm>
          <a:prstGeom prst="rect">
            <a:avLst/>
          </a:prstGeom>
        </p:spPr>
        <p:txBody>
          <a:bodyPr bIns="45000" lIns="90000" rIns="90000" tIns="45000"/>
          <a:p>
            <a:pPr>
              <a:lnSpc>
                <a:spcPct val="100000"/>
              </a:lnSpc>
            </a:pPr>
            <a:r>
              <a:rPr lang="en-US" sz="1100">
                <a:solidFill>
                  <a:srgbClr val="000000"/>
                </a:solidFill>
                <a:latin typeface="Constantia"/>
              </a:rPr>
              <a:t>D1=MBprivate</a:t>
            </a:r>
            <a:endParaRPr/>
          </a:p>
        </p:txBody>
      </p:sp>
      <p:sp>
        <p:nvSpPr>
          <p:cNvPr id="198" name="CustomShape 17"/>
          <p:cNvSpPr/>
          <p:nvPr/>
        </p:nvSpPr>
        <p:spPr>
          <a:xfrm>
            <a:off x="5793120" y="4344840"/>
            <a:ext cx="1064520" cy="424440"/>
          </a:xfrm>
          <a:prstGeom prst="rect">
            <a:avLst/>
          </a:prstGeom>
        </p:spPr>
        <p:txBody>
          <a:bodyPr bIns="45000" lIns="90000" rIns="90000" tIns="45000"/>
          <a:p>
            <a:pPr>
              <a:lnSpc>
                <a:spcPct val="100000"/>
              </a:lnSpc>
            </a:pPr>
            <a:r>
              <a:rPr lang="en-US" sz="1100">
                <a:solidFill>
                  <a:srgbClr val="000000"/>
                </a:solidFill>
                <a:latin typeface="Constantia"/>
              </a:rPr>
              <a:t>D2=MBsocial</a:t>
            </a:r>
            <a:endParaRPr/>
          </a:p>
        </p:txBody>
      </p:sp>
      <p:sp>
        <p:nvSpPr>
          <p:cNvPr id="199" name="Line 18"/>
          <p:cNvSpPr/>
          <p:nvPr/>
        </p:nvSpPr>
        <p:spPr>
          <a:xfrm flipH="1">
            <a:off x="2107440" y="4215600"/>
            <a:ext cx="2316600" cy="51480"/>
          </a:xfrm>
          <a:prstGeom prst="line">
            <a:avLst/>
          </a:prstGeom>
          <a:ln w="9360">
            <a:solidFill>
              <a:srgbClr val="000000"/>
            </a:solidFill>
            <a:custDash>
              <a:ds d="280000" sp="105000"/>
            </a:custDash>
            <a:round/>
          </a:ln>
        </p:spPr>
      </p:sp>
      <p:sp>
        <p:nvSpPr>
          <p:cNvPr id="200" name="CustomShape 19"/>
          <p:cNvSpPr/>
          <p:nvPr/>
        </p:nvSpPr>
        <p:spPr>
          <a:xfrm>
            <a:off x="1765440" y="4214160"/>
            <a:ext cx="367560" cy="424440"/>
          </a:xfrm>
          <a:prstGeom prst="rect">
            <a:avLst/>
          </a:prstGeom>
        </p:spPr>
        <p:txBody>
          <a:bodyPr bIns="45000" lIns="90000" rIns="90000" tIns="45000"/>
          <a:p>
            <a:pPr>
              <a:lnSpc>
                <a:spcPct val="100000"/>
              </a:lnSpc>
            </a:pPr>
            <a:r>
              <a:rPr lang="en-US" sz="1100">
                <a:solidFill>
                  <a:srgbClr val="000000"/>
                </a:solidFill>
                <a:latin typeface="Constantia"/>
              </a:rPr>
              <a:t>Ps*</a:t>
            </a:r>
            <a:endParaRPr/>
          </a:p>
        </p:txBody>
      </p:sp>
      <p:sp>
        <p:nvSpPr>
          <p:cNvPr id="201" name="Line 20"/>
          <p:cNvSpPr/>
          <p:nvPr/>
        </p:nvSpPr>
        <p:spPr>
          <a:xfrm>
            <a:off x="4429440" y="4215600"/>
            <a:ext cx="0" cy="889560"/>
          </a:xfrm>
          <a:prstGeom prst="line">
            <a:avLst/>
          </a:prstGeom>
          <a:ln w="9360">
            <a:solidFill>
              <a:srgbClr val="000000"/>
            </a:solidFill>
            <a:custDash>
              <a:ds d="280000" sp="105000"/>
            </a:custDash>
            <a:round/>
          </a:ln>
        </p:spPr>
      </p:sp>
      <p:sp>
        <p:nvSpPr>
          <p:cNvPr id="202" name="CustomShape 21"/>
          <p:cNvSpPr/>
          <p:nvPr/>
        </p:nvSpPr>
        <p:spPr>
          <a:xfrm>
            <a:off x="4267080" y="5185440"/>
            <a:ext cx="497880" cy="257760"/>
          </a:xfrm>
          <a:prstGeom prst="rect">
            <a:avLst/>
          </a:prstGeom>
        </p:spPr>
        <p:txBody>
          <a:bodyPr bIns="45000" lIns="90000" rIns="90000" tIns="45000"/>
          <a:p>
            <a:pPr>
              <a:lnSpc>
                <a:spcPct val="100000"/>
              </a:lnSpc>
            </a:pPr>
            <a:r>
              <a:rPr lang="en-US" sz="1100">
                <a:solidFill>
                  <a:srgbClr val="000000"/>
                </a:solidFill>
                <a:latin typeface="Constantia"/>
              </a:rPr>
              <a:t>Qs*</a:t>
            </a:r>
            <a:endParaRPr/>
          </a:p>
        </p:txBody>
      </p:sp>
    </p:spTree>
  </p:cSld>
  <p:timing>
    <p:tnLst>
      <p:par>
        <p:cTn dur="indefinite" id="55" nodeType="tmRoot" restart="never">
          <p:childTnLst>
            <p:seq>
              <p:cTn dur="indefinite" id="56" nodeType="mainSeq">
                <p:childTnLst>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83"/>
                                        </p:tgtEl>
                                        <p:attrNameLst>
                                          <p:attrName>style.visibility</p:attrName>
                                        </p:attrNameLst>
                                      </p:cBhvr>
                                      <p:to>
                                        <p:strVal val="visible"/>
                                      </p:to>
                                    </p:set>
                                  </p:childTnLst>
                                </p:cTn>
                              </p:par>
                              <p:par>
                                <p:cTn fill="hold" id="61" nodeType="withEffect" presetClass="entr" presetID="1">
                                  <p:stCondLst>
                                    <p:cond delay="0"/>
                                  </p:stCondLst>
                                  <p:childTnLst>
                                    <p:set>
                                      <p:cBhvr>
                                        <p:cTn dur="1" fill="hold" id="62">
                                          <p:stCondLst>
                                            <p:cond delay="0"/>
                                          </p:stCondLst>
                                        </p:cTn>
                                        <p:tgtEl>
                                          <p:spTgt spid="184"/>
                                        </p:tgtEl>
                                        <p:attrNameLst>
                                          <p:attrName>style.visibility</p:attrName>
                                        </p:attrNameLst>
                                      </p:cBhvr>
                                      <p:to>
                                        <p:strVal val="visible"/>
                                      </p:to>
                                    </p:set>
                                  </p:childTnLst>
                                </p:cTn>
                              </p:par>
                              <p:par>
                                <p:cTn fill="hold" id="63" nodeType="withEffect" presetClass="entr" presetID="1">
                                  <p:stCondLst>
                                    <p:cond delay="0"/>
                                  </p:stCondLst>
                                  <p:childTnLst>
                                    <p:set>
                                      <p:cBhvr>
                                        <p:cTn dur="1" fill="hold" id="64">
                                          <p:stCondLst>
                                            <p:cond delay="0"/>
                                          </p:stCondLst>
                                        </p:cTn>
                                        <p:tgtEl>
                                          <p:spTgt spid="185"/>
                                        </p:tgtEl>
                                        <p:attrNameLst>
                                          <p:attrName>style.visibility</p:attrName>
                                        </p:attrNameLst>
                                      </p:cBhvr>
                                      <p:to>
                                        <p:strVal val="visible"/>
                                      </p:to>
                                    </p:set>
                                  </p:childTnLst>
                                </p:cTn>
                              </p:par>
                              <p:par>
                                <p:cTn fill="hold" id="65" nodeType="withEffect" presetClass="entr" presetID="1">
                                  <p:stCondLst>
                                    <p:cond delay="0"/>
                                  </p:stCondLst>
                                  <p:childTnLst>
                                    <p:set>
                                      <p:cBhvr>
                                        <p:cTn dur="1" fill="hold" id="66">
                                          <p:stCondLst>
                                            <p:cond delay="0"/>
                                          </p:stCondLst>
                                        </p:cTn>
                                        <p:tgtEl>
                                          <p:spTgt spid="186"/>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97"/>
                                        </p:tgtEl>
                                        <p:attrNameLst>
                                          <p:attrName>style.visibility</p:attrName>
                                        </p:attrNameLst>
                                      </p:cBhvr>
                                      <p:to>
                                        <p:strVal val="visible"/>
                                      </p:to>
                                    </p:set>
                                  </p:childTnLst>
                                </p:cTn>
                              </p:par>
                              <p:par>
                                <p:cTn fill="hold" id="71" nodeType="withEffect" presetClass="entr" presetID="1">
                                  <p:stCondLst>
                                    <p:cond delay="0"/>
                                  </p:stCondLst>
                                  <p:childTnLst>
                                    <p:set>
                                      <p:cBhvr>
                                        <p:cTn dur="1" fill="hold" id="72">
                                          <p:stCondLst>
                                            <p:cond delay="0"/>
                                          </p:stCondLst>
                                        </p:cTn>
                                        <p:tgtEl>
                                          <p:spTgt spid="192"/>
                                        </p:tgtEl>
                                        <p:attrNameLst>
                                          <p:attrName>style.visibility</p:attrName>
                                        </p:attrNameLst>
                                      </p:cBhvr>
                                      <p:to>
                                        <p:strVal val="visible"/>
                                      </p:to>
                                    </p:set>
                                  </p:childTnLst>
                                </p:cTn>
                              </p:par>
                              <p:par>
                                <p:cTn fill="hold" id="73" nodeType="withEffect" presetClass="entr" presetID="1">
                                  <p:stCondLst>
                                    <p:cond delay="0"/>
                                  </p:stCondLst>
                                  <p:childTnLst>
                                    <p:set>
                                      <p:cBhvr>
                                        <p:cTn dur="1" fill="hold" id="74">
                                          <p:stCondLst>
                                            <p:cond delay="0"/>
                                          </p:stCondLst>
                                        </p:cTn>
                                        <p:tgtEl>
                                          <p:spTgt spid="196"/>
                                        </p:tgtEl>
                                        <p:attrNameLst>
                                          <p:attrName>style.visibility</p:attrName>
                                        </p:attrNameLst>
                                      </p:cBhvr>
                                      <p:to>
                                        <p:strVal val="visible"/>
                                      </p:to>
                                    </p:set>
                                  </p:childTnLst>
                                </p:cTn>
                              </p:par>
                              <p:par>
                                <p:cTn fill="hold" id="75" nodeType="withEffect" presetClass="entr" presetID="1">
                                  <p:stCondLst>
                                    <p:cond delay="0"/>
                                  </p:stCondLst>
                                  <p:childTnLst>
                                    <p:set>
                                      <p:cBhvr>
                                        <p:cTn dur="1" fill="hold" id="76">
                                          <p:stCondLst>
                                            <p:cond delay="0"/>
                                          </p:stCondLst>
                                        </p:cTn>
                                        <p:tgtEl>
                                          <p:spTgt spid="191"/>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90"/>
                                        </p:tgtEl>
                                        <p:attrNameLst>
                                          <p:attrName>style.visibility</p:attrName>
                                        </p:attrNameLst>
                                      </p:cBhvr>
                                      <p:to>
                                        <p:strVal val="visible"/>
                                      </p:to>
                                    </p:set>
                                  </p:childTnLst>
                                </p:cTn>
                              </p:par>
                              <p:par>
                                <p:cTn fill="hold" id="81" nodeType="withEffect" presetClass="entr" presetID="1">
                                  <p:stCondLst>
                                    <p:cond delay="0"/>
                                  </p:stCondLst>
                                  <p:childTnLst>
                                    <p:set>
                                      <p:cBhvr>
                                        <p:cTn dur="1" fill="hold" id="82">
                                          <p:stCondLst>
                                            <p:cond delay="0"/>
                                          </p:stCondLst>
                                        </p:cTn>
                                        <p:tgtEl>
                                          <p:spTgt spid="187"/>
                                        </p:tgtEl>
                                        <p:attrNameLst>
                                          <p:attrName>style.visibility</p:attrName>
                                        </p:attrNameLst>
                                      </p:cBhvr>
                                      <p:to>
                                        <p:strVal val="visible"/>
                                      </p:to>
                                    </p:set>
                                  </p:childTnLst>
                                </p:cTn>
                              </p:par>
                              <p:par>
                                <p:cTn fill="hold" id="83" nodeType="withEffect" presetClass="entr" presetID="1">
                                  <p:stCondLst>
                                    <p:cond delay="0"/>
                                  </p:stCondLst>
                                  <p:childTnLst>
                                    <p:set>
                                      <p:cBhvr>
                                        <p:cTn dur="1" fill="hold" id="84">
                                          <p:stCondLst>
                                            <p:cond delay="0"/>
                                          </p:stCondLst>
                                        </p:cTn>
                                        <p:tgtEl>
                                          <p:spTgt spid="188"/>
                                        </p:tgtEl>
                                        <p:attrNameLst>
                                          <p:attrName>style.visibility</p:attrName>
                                        </p:attrNameLst>
                                      </p:cBhvr>
                                      <p:to>
                                        <p:strVal val="visible"/>
                                      </p:to>
                                    </p:set>
                                  </p:childTnLst>
                                </p:cTn>
                              </p:par>
                              <p:par>
                                <p:cTn fill="hold" id="85" nodeType="withEffect" presetClass="entr" presetID="1">
                                  <p:stCondLst>
                                    <p:cond delay="0"/>
                                  </p:stCondLst>
                                  <p:childTnLst>
                                    <p:set>
                                      <p:cBhvr>
                                        <p:cTn dur="1" fill="hold" id="86">
                                          <p:stCondLst>
                                            <p:cond delay="0"/>
                                          </p:stCondLst>
                                        </p:cTn>
                                        <p:tgtEl>
                                          <p:spTgt spid="189"/>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93"/>
                                        </p:tgtEl>
                                        <p:attrNameLst>
                                          <p:attrName>style.visibility</p:attrName>
                                        </p:attrNameLst>
                                      </p:cBhvr>
                                      <p:to>
                                        <p:strVal val="visible"/>
                                      </p:to>
                                    </p:set>
                                  </p:childTnLst>
                                </p:cTn>
                              </p:par>
                              <p:par>
                                <p:cTn fill="hold" id="91" nodeType="withEffect" presetClass="entr" presetID="1">
                                  <p:stCondLst>
                                    <p:cond delay="0"/>
                                  </p:stCondLst>
                                  <p:childTnLst>
                                    <p:set>
                                      <p:cBhvr>
                                        <p:cTn dur="1" fill="hold" id="92">
                                          <p:stCondLst>
                                            <p:cond delay="0"/>
                                          </p:stCondLst>
                                        </p:cTn>
                                        <p:tgtEl>
                                          <p:spTgt spid="198"/>
                                        </p:tgtEl>
                                        <p:attrNameLst>
                                          <p:attrName>style.visibility</p:attrName>
                                        </p:attrNameLst>
                                      </p:cBhvr>
                                      <p:to>
                                        <p:strVal val="visible"/>
                                      </p:to>
                                    </p:set>
                                  </p:childTnLst>
                                </p:cTn>
                              </p:par>
                            </p:childTnLst>
                          </p:cTn>
                        </p:par>
                      </p:childTnLst>
                    </p:cTn>
                  </p:par>
                  <p:par>
                    <p:cTn fill="hold" id="93">
                      <p:stCondLst>
                        <p:cond delay="indefinite"/>
                      </p:stCondLst>
                      <p:childTnLst>
                        <p:par>
                          <p:cTn fill="hold" id="94">
                            <p:stCondLst>
                              <p:cond delay="0"/>
                            </p:stCondLst>
                            <p:childTnLst>
                              <p:par>
                                <p:cTn fill="hold" id="95" nodeType="clickEffect" presetClass="entr" presetID="1">
                                  <p:stCondLst>
                                    <p:cond delay="0"/>
                                  </p:stCondLst>
                                  <p:childTnLst>
                                    <p:set>
                                      <p:cBhvr>
                                        <p:cTn dur="1" fill="hold" id="96">
                                          <p:stCondLst>
                                            <p:cond delay="0"/>
                                          </p:stCondLst>
                                        </p:cTn>
                                        <p:tgtEl>
                                          <p:spTgt spid="194"/>
                                        </p:tgtEl>
                                        <p:attrNameLst>
                                          <p:attrName>style.visibility</p:attrName>
                                        </p:attrNameLst>
                                      </p:cBhvr>
                                      <p:to>
                                        <p:strVal val="visible"/>
                                      </p:to>
                                    </p:set>
                                  </p:childTnLst>
                                </p:cTn>
                              </p:par>
                              <p:par>
                                <p:cTn fill="hold" id="97" nodeType="withEffect" presetClass="entr" presetID="1">
                                  <p:stCondLst>
                                    <p:cond delay="0"/>
                                  </p:stCondLst>
                                  <p:childTnLst>
                                    <p:set>
                                      <p:cBhvr>
                                        <p:cTn dur="1" fill="hold" id="98">
                                          <p:stCondLst>
                                            <p:cond delay="0"/>
                                          </p:stCondLst>
                                        </p:cTn>
                                        <p:tgtEl>
                                          <p:spTgt spid="195"/>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202"/>
                                        </p:tgtEl>
                                        <p:attrNameLst>
                                          <p:attrName>style.visibility</p:attrName>
                                        </p:attrNameLst>
                                      </p:cBhvr>
                                      <p:to>
                                        <p:strVal val="visible"/>
                                      </p:to>
                                    </p:set>
                                  </p:childTnLst>
                                </p:cTn>
                              </p:par>
                              <p:par>
                                <p:cTn fill="hold" id="103" nodeType="withEffect" presetClass="entr" presetID="1">
                                  <p:stCondLst>
                                    <p:cond delay="0"/>
                                  </p:stCondLst>
                                  <p:childTnLst>
                                    <p:set>
                                      <p:cBhvr>
                                        <p:cTn dur="1" fill="hold" id="104">
                                          <p:stCondLst>
                                            <p:cond delay="0"/>
                                          </p:stCondLst>
                                        </p:cTn>
                                        <p:tgtEl>
                                          <p:spTgt spid="201"/>
                                        </p:tgtEl>
                                        <p:attrNameLst>
                                          <p:attrName>style.visibility</p:attrName>
                                        </p:attrNameLst>
                                      </p:cBhvr>
                                      <p:to>
                                        <p:strVal val="visible"/>
                                      </p:to>
                                    </p:set>
                                  </p:childTnLst>
                                </p:cTn>
                              </p:par>
                              <p:par>
                                <p:cTn fill="hold" id="105" nodeType="withEffect" presetClass="entr" presetID="1">
                                  <p:stCondLst>
                                    <p:cond delay="0"/>
                                  </p:stCondLst>
                                  <p:childTnLst>
                                    <p:set>
                                      <p:cBhvr>
                                        <p:cTn dur="1" fill="hold" id="106">
                                          <p:stCondLst>
                                            <p:cond delay="0"/>
                                          </p:stCondLst>
                                        </p:cTn>
                                        <p:tgtEl>
                                          <p:spTgt spid="199"/>
                                        </p:tgtEl>
                                        <p:attrNameLst>
                                          <p:attrName>style.visibility</p:attrName>
                                        </p:attrNameLst>
                                      </p:cBhvr>
                                      <p:to>
                                        <p:strVal val="visible"/>
                                      </p:to>
                                    </p:set>
                                  </p:childTnLst>
                                </p:cTn>
                              </p:par>
                              <p:par>
                                <p:cTn fill="hold" id="107" nodeType="withEffect" presetClass="entr" presetID="1">
                                  <p:stCondLst>
                                    <p:cond delay="0"/>
                                  </p:stCondLst>
                                  <p:childTnLst>
                                    <p:set>
                                      <p:cBhvr>
                                        <p:cTn dur="1" fill="hold" id="108">
                                          <p:stCondLst>
                                            <p:cond delay="0"/>
                                          </p:stCondLst>
                                        </p:cTn>
                                        <p:tgtEl>
                                          <p:spTgt spid="2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457200" y="609480"/>
            <a:ext cx="8229240" cy="895680"/>
          </a:xfrm>
          <a:prstGeom prst="rect">
            <a:avLst/>
          </a:prstGeom>
        </p:spPr>
        <p:txBody>
          <a:bodyPr anchor="b" bIns="0" lIns="0" rIns="0" tIns="45000"/>
          <a:p>
            <a:pPr>
              <a:lnSpc>
                <a:spcPct val="100000"/>
              </a:lnSpc>
            </a:pPr>
            <a:r>
              <a:rPr lang="en-US" sz="3200">
                <a:solidFill>
                  <a:srgbClr val="04617b"/>
                </a:solidFill>
                <a:latin typeface="Calibri"/>
              </a:rPr>
              <a:t>How much innovation is optimal for society?</a:t>
            </a:r>
            <a:endParaRPr/>
          </a:p>
        </p:txBody>
      </p:sp>
      <p:sp>
        <p:nvSpPr>
          <p:cNvPr id="204" name="TextShape 2"/>
          <p:cNvSpPr txBox="1"/>
          <p:nvPr/>
        </p:nvSpPr>
        <p:spPr>
          <a:xfrm>
            <a:off x="457200" y="1752480"/>
            <a:ext cx="8229240" cy="4571640"/>
          </a:xfrm>
          <a:prstGeom prst="rect">
            <a:avLst/>
          </a:prstGeom>
        </p:spPr>
        <p:txBody>
          <a:bodyPr bIns="45000" lIns="90000" rIns="90000" tIns="45000"/>
          <a:p>
            <a:pPr>
              <a:lnSpc>
                <a:spcPct val="110000"/>
              </a:lnSpc>
            </a:pPr>
            <a:r>
              <a:rPr b="1" lang="en-US" sz="3600">
                <a:solidFill>
                  <a:srgbClr val="000000"/>
                </a:solidFill>
                <a:latin typeface="Constantia"/>
              </a:rPr>
              <a:t>SP &lt; SS </a:t>
            </a:r>
            <a:r>
              <a:rPr lang="en-US" sz="2800">
                <a:solidFill>
                  <a:srgbClr val="000000"/>
                </a:solidFill>
                <a:latin typeface="Constantia"/>
              </a:rPr>
              <a:t>	</a:t>
            </a:r>
            <a:r>
              <a:rPr lang="en-US" sz="2800">
                <a:solidFill>
                  <a:srgbClr val="000000"/>
                </a:solidFill>
                <a:latin typeface="Constantia"/>
              </a:rPr>
              <a:t>A number of R&amp;D projects that society wants are NOT undertaken by the private market for one or more of the following reasons:</a:t>
            </a:r>
            <a:endParaRPr/>
          </a:p>
          <a:p>
            <a:pPr>
              <a:lnSpc>
                <a:spcPct val="110000"/>
              </a:lnSpc>
            </a:pPr>
            <a:endParaRPr/>
          </a:p>
          <a:p>
            <a:pPr>
              <a:lnSpc>
                <a:spcPct val="110000"/>
              </a:lnSpc>
              <a:buSzPct val="95000"/>
              <a:buFont typeface="Calibri"/>
              <a:buAutoNum type="arabicPeriod"/>
            </a:pPr>
            <a:r>
              <a:rPr lang="en-US" sz="2800">
                <a:solidFill>
                  <a:srgbClr val="000000"/>
                </a:solidFill>
                <a:latin typeface="Constantia"/>
              </a:rPr>
              <a:t>The innovation provides no financial incentive to private firms because of</a:t>
            </a:r>
            <a:endParaRPr/>
          </a:p>
          <a:p>
            <a:pPr lvl="1">
              <a:lnSpc>
                <a:spcPct val="110000"/>
              </a:lnSpc>
              <a:buSzPct val="85000"/>
              <a:buFont typeface="Calibri"/>
              <a:buAutoNum type="alphaLcParenR"/>
            </a:pPr>
            <a:r>
              <a:rPr lang="en-US" sz="2400">
                <a:solidFill>
                  <a:srgbClr val="000000"/>
                </a:solidFill>
                <a:latin typeface="Constantia"/>
              </a:rPr>
              <a:t>Inappropriability </a:t>
            </a:r>
            <a:endParaRPr/>
          </a:p>
          <a:p>
            <a:pPr lvl="1">
              <a:lnSpc>
                <a:spcPct val="110000"/>
              </a:lnSpc>
              <a:buSzPct val="85000"/>
              <a:buFont typeface="Calibri"/>
              <a:buAutoNum type="alphaLcParenR"/>
            </a:pPr>
            <a:r>
              <a:rPr lang="en-US" sz="2400">
                <a:solidFill>
                  <a:srgbClr val="000000"/>
                </a:solidFill>
                <a:latin typeface="Constantia"/>
              </a:rPr>
              <a:t>There is no private market for the innovation (think about going to the moon)</a:t>
            </a:r>
            <a:endParaRPr/>
          </a:p>
          <a:p>
            <a:pPr>
              <a:lnSpc>
                <a:spcPct val="110000"/>
              </a:lnSpc>
              <a:buSzPct val="95000"/>
              <a:buFont typeface="Calibri"/>
              <a:buAutoNum type="arabicPeriod"/>
            </a:pPr>
            <a:r>
              <a:rPr lang="en-US" sz="2800">
                <a:solidFill>
                  <a:srgbClr val="000000"/>
                </a:solidFill>
                <a:latin typeface="Constantia"/>
              </a:rPr>
              <a:t>Private firms are risk averse</a:t>
            </a:r>
            <a:endParaRPr/>
          </a:p>
          <a:p>
            <a:pPr>
              <a:lnSpc>
                <a:spcPct val="110000"/>
              </a:lnSpc>
              <a:buSzPct val="95000"/>
              <a:buFont typeface="Calibri"/>
              <a:buAutoNum type="arabicPeriod"/>
            </a:pPr>
            <a:r>
              <a:rPr lang="en-US" sz="2800">
                <a:solidFill>
                  <a:srgbClr val="000000"/>
                </a:solidFill>
                <a:latin typeface="Constantia"/>
              </a:rPr>
              <a:t>High fixed costs of R&amp;D provide an entry barrier to the innovation market</a:t>
            </a:r>
            <a:endParaRPr/>
          </a:p>
          <a:p>
            <a:pPr>
              <a:lnSpc>
                <a:spcPct val="100000"/>
              </a:lnSpc>
            </a:pPr>
            <a:endParaRPr/>
          </a:p>
        </p:txBody>
      </p:sp>
      <p:sp>
        <p:nvSpPr>
          <p:cNvPr id="205" name="CustomShape 3"/>
          <p:cNvSpPr/>
          <p:nvPr/>
        </p:nvSpPr>
        <p:spPr>
          <a:xfrm>
            <a:off x="1828800" y="1922760"/>
            <a:ext cx="380520" cy="228240"/>
          </a:xfrm>
          <a:prstGeom prst="rightArrow">
            <a:avLst>
              <a:gd fmla="val 50000" name="adj1"/>
              <a:gd fmla="val 50000" name="adj2"/>
            </a:avLst>
          </a:prstGeom>
          <a:solidFill>
            <a:srgbClr val="0f6fc6"/>
          </a:solidFill>
          <a:ln w="25560">
            <a:solidFill>
              <a:srgbClr val="0b5292"/>
            </a:solidFill>
            <a:roun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457200" y="533520"/>
            <a:ext cx="8229240" cy="743400"/>
          </a:xfrm>
          <a:prstGeom prst="rect">
            <a:avLst/>
          </a:prstGeom>
        </p:spPr>
        <p:txBody>
          <a:bodyPr anchor="b" bIns="0" lIns="0" rIns="0" tIns="45000"/>
          <a:p>
            <a:pPr>
              <a:lnSpc>
                <a:spcPct val="100000"/>
              </a:lnSpc>
            </a:pPr>
            <a:r>
              <a:rPr lang="en-US" sz="3200">
                <a:solidFill>
                  <a:srgbClr val="04617b"/>
                </a:solidFill>
                <a:latin typeface="Calibri"/>
              </a:rPr>
              <a:t>How much innovation is optimal for society?</a:t>
            </a:r>
            <a:endParaRPr/>
          </a:p>
        </p:txBody>
      </p:sp>
      <p:sp>
        <p:nvSpPr>
          <p:cNvPr id="207"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DP &lt; DS</a:t>
            </a:r>
            <a:r>
              <a:rPr lang="en-US" sz="2600">
                <a:solidFill>
                  <a:srgbClr val="000000"/>
                </a:solidFill>
                <a:latin typeface="Constantia"/>
              </a:rPr>
              <a:t> </a:t>
            </a:r>
            <a:r>
              <a:rPr lang="en-US" sz="2600">
                <a:solidFill>
                  <a:srgbClr val="000000"/>
                </a:solidFill>
                <a:latin typeface="Wingdings"/>
              </a:rPr>
              <a:t></a:t>
            </a:r>
            <a:r>
              <a:rPr lang="en-US" sz="2600">
                <a:solidFill>
                  <a:srgbClr val="000000"/>
                </a:solidFill>
                <a:latin typeface="Constantia"/>
              </a:rPr>
              <a:t> Private demand for innovation is less than the social demand for innovation, which also includes demand from the government (ex. military innovations)</a:t>
            </a:r>
            <a:endParaRPr/>
          </a:p>
          <a:p>
            <a:pPr>
              <a:lnSpc>
                <a:spcPct val="100000"/>
              </a:lnSpc>
            </a:pPr>
            <a:endParaRPr/>
          </a:p>
          <a:p>
            <a:pPr>
              <a:lnSpc>
                <a:spcPct val="100000"/>
              </a:lnSpc>
            </a:pPr>
            <a:r>
              <a:rPr b="1" lang="en-US" sz="2600">
                <a:solidFill>
                  <a:srgbClr val="000000"/>
                </a:solidFill>
                <a:latin typeface="Constantia"/>
              </a:rPr>
              <a:t>This means </a:t>
            </a:r>
            <a:r>
              <a:rPr b="1" lang="en-US" sz="2600" u="sng">
                <a:solidFill>
                  <a:srgbClr val="000000"/>
                </a:solidFill>
                <a:latin typeface="Constantia"/>
              </a:rPr>
              <a:t>positive externalities</a:t>
            </a:r>
            <a:r>
              <a:rPr b="1" lang="en-US" sz="2600">
                <a:solidFill>
                  <a:srgbClr val="000000"/>
                </a:solidFill>
                <a:latin typeface="Constantia"/>
              </a:rPr>
              <a:t> exist in the innovation market; this </a:t>
            </a:r>
            <a:r>
              <a:rPr b="1" lang="en-US" sz="2600" u="sng">
                <a:solidFill>
                  <a:srgbClr val="000000"/>
                </a:solidFill>
                <a:latin typeface="Constantia"/>
              </a:rPr>
              <a:t>market failure</a:t>
            </a:r>
            <a:r>
              <a:rPr b="1" lang="en-US" sz="2600">
                <a:solidFill>
                  <a:srgbClr val="000000"/>
                </a:solidFill>
                <a:latin typeface="Constantia"/>
              </a:rPr>
              <a:t> means that:</a:t>
            </a:r>
            <a:endParaRPr/>
          </a:p>
          <a:p>
            <a:pPr>
              <a:lnSpc>
                <a:spcPct val="100000"/>
              </a:lnSpc>
            </a:pPr>
            <a:endParaRPr/>
          </a:p>
          <a:p>
            <a:pPr>
              <a:lnSpc>
                <a:spcPct val="100000"/>
              </a:lnSpc>
              <a:buSzPct val="95000"/>
              <a:buFont typeface="Calibri"/>
              <a:buAutoNum type="arabicPeriod"/>
            </a:pPr>
            <a:r>
              <a:rPr b="1" lang="en-US" sz="2600">
                <a:solidFill>
                  <a:srgbClr val="000000"/>
                </a:solidFill>
                <a:latin typeface="Constantia"/>
              </a:rPr>
              <a:t>QP* &lt; QS* </a:t>
            </a:r>
            <a:r>
              <a:rPr lang="en-US" sz="2600">
                <a:solidFill>
                  <a:srgbClr val="000000"/>
                </a:solidFill>
                <a:latin typeface="Constantia"/>
              </a:rPr>
              <a:t>→ The level of innovation that takes place in the private market is less than the level at the efficient social outcome</a:t>
            </a:r>
            <a:endParaRPr/>
          </a:p>
          <a:p>
            <a:pPr>
              <a:lnSpc>
                <a:spcPct val="100000"/>
              </a:lnSpc>
            </a:pPr>
            <a:endParaRPr/>
          </a:p>
          <a:p>
            <a:pPr>
              <a:lnSpc>
                <a:spcPct val="100000"/>
              </a:lnSpc>
              <a:buSzPct val="95000"/>
              <a:buFont typeface="Calibri"/>
              <a:buAutoNum type="arabicPeriod"/>
            </a:pPr>
            <a:r>
              <a:rPr b="1" lang="en-US" sz="2600">
                <a:solidFill>
                  <a:srgbClr val="000000"/>
                </a:solidFill>
                <a:latin typeface="Constantia"/>
              </a:rPr>
              <a:t>PS* &lt; PP* </a:t>
            </a:r>
            <a:r>
              <a:rPr lang="en-US" sz="2600">
                <a:solidFill>
                  <a:srgbClr val="000000"/>
                </a:solidFill>
                <a:latin typeface="Constantia"/>
              </a:rPr>
              <a:t>→ On the margin the R&amp;D costs per innovation are less at the social optimum than at the private equilibrium</a:t>
            </a:r>
            <a:endParaRPr/>
          </a:p>
          <a:p>
            <a:pPr>
              <a:lnSpc>
                <a:spcPct val="100000"/>
              </a:lnSpc>
            </a:pPr>
            <a:endParaRPr/>
          </a:p>
        </p:txBody>
      </p:sp>
    </p:spTree>
  </p:cSld>
  <p:timing>
    <p:tnLst>
      <p:par>
        <p:cTn dur="indefinite" id="109" nodeType="tmRoot" restart="never">
          <p:childTnLst>
            <p:seq>
              <p:cTn dur="indefinite" id="110" nodeType="mainSeq">
                <p:childTnLst>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207">
                                            <p:txEl>
                                              <p:pRg end="161" st="0"/>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207">
                                            <p:txEl>
                                              <p:pRg end="260" st="162"/>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207">
                                            <p:txEl>
                                              <p:pRg end="391" st="261"/>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207">
                                            <p:txEl>
                                              <p:pRg end="510" st="39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Innovations and market failure</a:t>
            </a:r>
            <a:endParaRPr/>
          </a:p>
        </p:txBody>
      </p:sp>
      <p:sp>
        <p:nvSpPr>
          <p:cNvPr id="209" name="TextShape 2"/>
          <p:cNvSpPr txBox="1"/>
          <p:nvPr/>
        </p:nvSpPr>
        <p:spPr>
          <a:xfrm>
            <a:off x="457200" y="1676520"/>
            <a:ext cx="8229240" cy="4647960"/>
          </a:xfrm>
          <a:prstGeom prst="rect">
            <a:avLst/>
          </a:prstGeom>
        </p:spPr>
        <p:txBody>
          <a:bodyPr bIns="45000" lIns="90000" rIns="90000" tIns="45000"/>
          <a:p>
            <a:pPr>
              <a:lnSpc>
                <a:spcPct val="100000"/>
              </a:lnSpc>
            </a:pPr>
            <a:r>
              <a:rPr b="1" lang="en-US" sz="2600">
                <a:solidFill>
                  <a:srgbClr val="000000"/>
                </a:solidFill>
                <a:latin typeface="Constantia"/>
              </a:rPr>
              <a:t>Four cases of market failure to consider:</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New knowledge underlying innovation as a public good</a:t>
            </a:r>
            <a:endParaRPr/>
          </a:p>
          <a:p>
            <a:pPr>
              <a:lnSpc>
                <a:spcPct val="100000"/>
              </a:lnSpc>
              <a:buSzPct val="95000"/>
              <a:buFont typeface="Calibri"/>
              <a:buAutoNum type="arabicPeriod"/>
            </a:pPr>
            <a:r>
              <a:rPr lang="en-US" sz="2600">
                <a:solidFill>
                  <a:srgbClr val="000000"/>
                </a:solidFill>
                <a:latin typeface="Constantia"/>
              </a:rPr>
              <a:t>Innovation as a private good with positive externalities </a:t>
            </a:r>
            <a:endParaRPr/>
          </a:p>
          <a:p>
            <a:pPr>
              <a:lnSpc>
                <a:spcPct val="100000"/>
              </a:lnSpc>
              <a:buSzPct val="95000"/>
              <a:buFont typeface="Calibri"/>
              <a:buAutoNum type="arabicPeriod"/>
            </a:pPr>
            <a:r>
              <a:rPr lang="en-US" sz="2600">
                <a:solidFill>
                  <a:srgbClr val="000000"/>
                </a:solidFill>
                <a:latin typeface="Constantia"/>
              </a:rPr>
              <a:t>Indivisibilities, uncertainty, and capital markets</a:t>
            </a:r>
            <a:endParaRPr/>
          </a:p>
          <a:p>
            <a:pPr>
              <a:lnSpc>
                <a:spcPct val="100000"/>
              </a:lnSpc>
              <a:buSzPct val="95000"/>
              <a:buFont typeface="Calibri"/>
              <a:buAutoNum type="arabicPeriod"/>
            </a:pPr>
            <a:r>
              <a:rPr lang="en-US" sz="2600">
                <a:solidFill>
                  <a:srgbClr val="000000"/>
                </a:solidFill>
                <a:latin typeface="Constantia"/>
              </a:rPr>
              <a:t>Patent races and duplication</a:t>
            </a:r>
            <a:endParaRPr/>
          </a:p>
          <a:p>
            <a:pPr>
              <a:lnSpc>
                <a:spcPct val="100000"/>
              </a:lnSpc>
            </a:pPr>
            <a:endParaRPr/>
          </a:p>
        </p:txBody>
      </p:sp>
    </p:spTree>
  </p:cSld>
  <p:timing>
    <p:tnLst>
      <p:par>
        <p:cTn dur="indefinite" id="127" nodeType="tmRoot" restart="never">
          <p:childTnLst>
            <p:seq>
              <p:cTn dur="indefinite" id="128" nodeType="mainSeq">
                <p:childTnLst>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209">
                                            <p:txEl>
                                              <p:pRg end="42" st="0"/>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209">
                                            <p:txEl>
                                              <p:pRg end="96" st="43"/>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209">
                                            <p:txEl>
                                              <p:pRg end="154" st="96"/>
                                            </p:txEl>
                                          </p:spTgt>
                                        </p:tgtEl>
                                        <p:attrNameLst>
                                          <p:attrName>style.visibility</p:attrName>
                                        </p:attrNameLst>
                                      </p:cBhvr>
                                      <p:to>
                                        <p:strVal val="visible"/>
                                      </p:to>
                                    </p:set>
                                  </p:childTnLst>
                                </p:cTn>
                              </p:par>
                            </p:childTnLst>
                          </p:cTn>
                        </p:par>
                      </p:childTnLst>
                    </p:cTn>
                  </p:par>
                  <p:par>
                    <p:cTn fill="hold" id="141">
                      <p:stCondLst>
                        <p:cond delay="indefinite"/>
                      </p:stCondLst>
                      <p:childTnLst>
                        <p:par>
                          <p:cTn fill="hold" id="142">
                            <p:stCondLst>
                              <p:cond delay="0"/>
                            </p:stCondLst>
                            <p:childTnLst>
                              <p:par>
                                <p:cTn fill="hold" id="143" nodeType="clickEffect" presetClass="entr" presetID="1">
                                  <p:stCondLst>
                                    <p:cond delay="0"/>
                                  </p:stCondLst>
                                  <p:childTnLst>
                                    <p:set>
                                      <p:cBhvr>
                                        <p:cTn dur="1" fill="hold" id="144">
                                          <p:stCondLst>
                                            <p:cond delay="0"/>
                                          </p:stCondLst>
                                        </p:cTn>
                                        <p:tgtEl>
                                          <p:spTgt spid="209">
                                            <p:txEl>
                                              <p:pRg end="205" st="154"/>
                                            </p:txEl>
                                          </p:spTgt>
                                        </p:tgtEl>
                                        <p:attrNameLst>
                                          <p:attrName>style.visibility</p:attrName>
                                        </p:attrNameLst>
                                      </p:cBhvr>
                                      <p:to>
                                        <p:strVal val="visible"/>
                                      </p:to>
                                    </p:set>
                                  </p:childTnLst>
                                </p:cTn>
                              </p:par>
                            </p:childTnLst>
                          </p:cTn>
                        </p:par>
                      </p:childTnLst>
                    </p:cTn>
                  </p:par>
                  <p:par>
                    <p:cTn fill="hold" id="145">
                      <p:stCondLst>
                        <p:cond delay="indefinite"/>
                      </p:stCondLst>
                      <p:childTnLst>
                        <p:par>
                          <p:cTn fill="hold" id="146">
                            <p:stCondLst>
                              <p:cond delay="0"/>
                            </p:stCondLst>
                            <p:childTnLst>
                              <p:par>
                                <p:cTn fill="hold" id="147" nodeType="clickEffect" presetClass="entr" presetID="1">
                                  <p:stCondLst>
                                    <p:cond delay="0"/>
                                  </p:stCondLst>
                                  <p:childTnLst>
                                    <p:set>
                                      <p:cBhvr>
                                        <p:cTn dur="1" fill="hold" id="148">
                                          <p:stCondLst>
                                            <p:cond delay="0"/>
                                          </p:stCondLst>
                                        </p:cTn>
                                        <p:tgtEl>
                                          <p:spTgt spid="209">
                                            <p:txEl>
                                              <p:pRg end="234" st="20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Knowledge as a public good</a:t>
            </a:r>
            <a:endParaRPr/>
          </a:p>
        </p:txBody>
      </p:sp>
      <p:sp>
        <p:nvSpPr>
          <p:cNvPr id="211" name="TextShape 2"/>
          <p:cNvSpPr txBox="1"/>
          <p:nvPr/>
        </p:nvSpPr>
        <p:spPr>
          <a:xfrm>
            <a:off x="457200" y="1600200"/>
            <a:ext cx="8229240" cy="47239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is a public good?</a:t>
            </a:r>
            <a:endParaRPr/>
          </a:p>
          <a:p>
            <a:pPr lvl="1">
              <a:lnSpc>
                <a:spcPct val="100000"/>
              </a:lnSpc>
              <a:buSzPct val="85000"/>
              <a:buFont charset="2" typeface="Wingdings 2"/>
              <a:buChar char=""/>
            </a:pPr>
            <a:r>
              <a:rPr lang="en-US" sz="2400">
                <a:solidFill>
                  <a:srgbClr val="000000"/>
                </a:solidFill>
                <a:latin typeface="Constantia"/>
              </a:rPr>
              <a:t>It is a non-rival good</a:t>
            </a:r>
            <a:endParaRPr/>
          </a:p>
          <a:p>
            <a:pPr lvl="2">
              <a:lnSpc>
                <a:spcPct val="100000"/>
              </a:lnSpc>
              <a:buSzPct val="70000"/>
              <a:buFont charset="2" typeface="Wingdings 2"/>
              <a:buChar char=""/>
            </a:pPr>
            <a:r>
              <a:rPr lang="en-US" sz="2100">
                <a:solidFill>
                  <a:srgbClr val="000000"/>
                </a:solidFill>
                <a:latin typeface="Constantia"/>
              </a:rPr>
              <a:t>Use of the good does not reduce the goods availability to others, e.g., a mathematical theorem, a lighthouse</a:t>
            </a:r>
            <a:endParaRPr/>
          </a:p>
          <a:p>
            <a:pPr lvl="1">
              <a:lnSpc>
                <a:spcPct val="100000"/>
              </a:lnSpc>
              <a:buSzPct val="85000"/>
              <a:buFont charset="2" typeface="Wingdings 2"/>
              <a:buChar char=""/>
            </a:pPr>
            <a:r>
              <a:rPr lang="en-US" sz="2400">
                <a:solidFill>
                  <a:srgbClr val="000000"/>
                </a:solidFill>
                <a:latin typeface="Constantia"/>
              </a:rPr>
              <a:t>It can be non-excludable too – “Pure public good”</a:t>
            </a:r>
            <a:endParaRPr/>
          </a:p>
          <a:p>
            <a:pPr lvl="2">
              <a:lnSpc>
                <a:spcPct val="100000"/>
              </a:lnSpc>
              <a:buSzPct val="70000"/>
              <a:buFont charset="2" typeface="Wingdings 2"/>
              <a:buChar char=""/>
            </a:pPr>
            <a:r>
              <a:rPr lang="en-US" sz="2100">
                <a:solidFill>
                  <a:srgbClr val="000000"/>
                </a:solidFill>
                <a:latin typeface="Constantia"/>
              </a:rPr>
              <a:t>E.g., Air, Oceans</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Basic research can often be considered a public good, e.g., university research that has a wide variety of potential applications</a:t>
            </a:r>
            <a:endParaRPr/>
          </a:p>
          <a:p>
            <a:pPr>
              <a:lnSpc>
                <a:spcPct val="100000"/>
              </a:lnSpc>
            </a:pPr>
            <a:endParaRPr/>
          </a:p>
          <a:p>
            <a:endParaRPr/>
          </a:p>
          <a:p>
            <a:endParaRPr/>
          </a:p>
        </p:txBody>
      </p:sp>
    </p:spTree>
  </p:cSld>
  <p:timing>
    <p:tnLst>
      <p:par>
        <p:cTn dur="indefinite" id="149" nodeType="tmRoot" restart="never">
          <p:childTnLst>
            <p:seq>
              <p:cTn dur="indefinite" id="150" nodeType="mainSeq">
                <p:childTnLst>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211">
                                            <p:txEl>
                                              <p:pRg end="23" st="0"/>
                                            </p:txEl>
                                          </p:spTgt>
                                        </p:tgtEl>
                                        <p:attrNameLst>
                                          <p:attrName>style.visibility</p:attrName>
                                        </p:attrNameLst>
                                      </p:cBhvr>
                                      <p:to>
                                        <p:strVal val="visible"/>
                                      </p:to>
                                    </p:set>
                                  </p:childTnLst>
                                </p:cTn>
                              </p:par>
                            </p:childTnLst>
                          </p:cTn>
                        </p:par>
                      </p:childTnLst>
                    </p:cTn>
                  </p:par>
                  <p:par>
                    <p:cTn fill="hold" id="155">
                      <p:stCondLst>
                        <p:cond delay="indefinite"/>
                      </p:stCondLst>
                      <p:childTnLst>
                        <p:par>
                          <p:cTn fill="hold" id="156">
                            <p:stCondLst>
                              <p:cond delay="0"/>
                            </p:stCondLst>
                            <p:childTnLst>
                              <p:par>
                                <p:cTn fill="hold" id="157" nodeType="clickEffect" presetClass="entr" presetID="1">
                                  <p:stCondLst>
                                    <p:cond delay="0"/>
                                  </p:stCondLst>
                                  <p:childTnLst>
                                    <p:set>
                                      <p:cBhvr>
                                        <p:cTn dur="1" fill="hold" id="158">
                                          <p:stCondLst>
                                            <p:cond delay="0"/>
                                          </p:stCondLst>
                                        </p:cTn>
                                        <p:tgtEl>
                                          <p:spTgt spid="211">
                                            <p:txEl>
                                              <p:pRg end="46" st="23"/>
                                            </p:txEl>
                                          </p:spTgt>
                                        </p:tgtEl>
                                        <p:attrNameLst>
                                          <p:attrName>style.visibility</p:attrName>
                                        </p:attrNameLst>
                                      </p:cBhvr>
                                      <p:to>
                                        <p:strVal val="visible"/>
                                      </p:to>
                                    </p:set>
                                  </p:childTnLst>
                                </p:cTn>
                              </p:par>
                              <p:par>
                                <p:cTn fill="hold" id="159" nodeType="withEffect" presetClass="entr" presetID="1">
                                  <p:stCondLst>
                                    <p:cond delay="0"/>
                                  </p:stCondLst>
                                  <p:childTnLst>
                                    <p:set>
                                      <p:cBhvr>
                                        <p:cTn dur="1" fill="hold" id="160">
                                          <p:stCondLst>
                                            <p:cond delay="0"/>
                                          </p:stCondLst>
                                        </p:cTn>
                                        <p:tgtEl>
                                          <p:spTgt spid="211">
                                            <p:txEl>
                                              <p:pRg end="155" st="46"/>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211">
                                            <p:txEl>
                                              <p:pRg end="205" st="155"/>
                                            </p:txEl>
                                          </p:spTgt>
                                        </p:tgtEl>
                                        <p:attrNameLst>
                                          <p:attrName>style.visibility</p:attrName>
                                        </p:attrNameLst>
                                      </p:cBhvr>
                                      <p:to>
                                        <p:strVal val="visible"/>
                                      </p:to>
                                    </p:set>
                                  </p:childTnLst>
                                </p:cTn>
                              </p:par>
                              <p:par>
                                <p:cTn fill="hold" id="165" nodeType="withEffect" presetClass="entr" presetID="1">
                                  <p:stCondLst>
                                    <p:cond delay="0"/>
                                  </p:stCondLst>
                                  <p:childTnLst>
                                    <p:set>
                                      <p:cBhvr>
                                        <p:cTn dur="1" fill="hold" id="166">
                                          <p:stCondLst>
                                            <p:cond delay="0"/>
                                          </p:stCondLst>
                                        </p:cTn>
                                        <p:tgtEl>
                                          <p:spTgt spid="211">
                                            <p:txEl>
                                              <p:pRg end="223" st="205"/>
                                            </p:txEl>
                                          </p:spTgt>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stCondLst>
                                    <p:cond delay="0"/>
                                  </p:stCondLst>
                                  <p:childTnLst>
                                    <p:set>
                                      <p:cBhvr>
                                        <p:cTn dur="1" fill="hold" id="170">
                                          <p:stCondLst>
                                            <p:cond delay="0"/>
                                          </p:stCondLst>
                                        </p:cTn>
                                        <p:tgtEl>
                                          <p:spTgt spid="211">
                                            <p:txEl>
                                              <p:pRg end="354" st="22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