
<file path=[Content_Types].xml><?xml version="1.0" encoding="utf-8"?>
<Types xmlns="http://schemas.openxmlformats.org/package/2006/content-types">
  <Override PartName="/_rels/.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8.jpeg" ContentType="image/jpeg"/>
  <Override PartName="/ppt/media/image7.jpeg" ContentType="image/jpeg"/>
  <Override PartName="/ppt/media/image6.wmf" ContentType="image/x-wmf"/>
  <Override PartName="/ppt/media/image5.png" ContentType="image/png"/>
  <Override PartName="/ppt/media/image4.png" ContentType="image/png"/>
  <Override PartName="/ppt/media/image3.png" ContentType="image/png"/>
  <Override PartName="/ppt/media/image2.jpeg" ContentType="image/jpeg"/>
  <Override PartName="/ppt/media/image1.jpeg" ContentType="image/jpeg"/>
  <Override PartName="/ppt/slideLayouts/slideLayout48.xml" ContentType="application/vnd.openxmlformats-officedocument.presentationml.slideLayout+xml"/>
  <Override PartName="/ppt/slideLayouts/slideLayout47.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1"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3"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5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6"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1"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2"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6"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68"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9"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0"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2"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3"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75"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7"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8"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8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1"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3"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5"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97"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8"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3"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4"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0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8"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0"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1"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2"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4"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5"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1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9"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20"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22"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3"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0"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2"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4"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5"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3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4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1"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2"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4"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5"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6"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7"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5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0"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240"/>
            <a:ext cx="8229240" cy="53085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1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0"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1"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3"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4"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5"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9240" cy="1145160"/>
          </a:xfrm>
          <a:prstGeom prst="rect">
            <a:avLst/>
          </a:prstGeom>
        </p:spPr>
        <p:txBody>
          <a:bodyPr anchor="ctr" bIns="0" lIns="0" rIns="0" tIns="0" wrap="none"/>
          <a:p>
            <a:pPr algn="ctr"/>
            <a:endParaRPr/>
          </a:p>
        </p:txBody>
      </p:sp>
      <p:sp>
        <p:nvSpPr>
          <p:cNvPr id="27"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8"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9"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1"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2"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3"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 name="PlaceHolder 5"/>
          <p:cNvSpPr>
            <a:spLocks noGrp="1"/>
          </p:cNvSpPr>
          <p:nvPr>
            <p:ph type="title"/>
          </p:nvPr>
        </p:nvSpPr>
        <p:spPr>
          <a:xfrm>
            <a:off x="533520" y="1371600"/>
            <a:ext cx="7851240" cy="1828440"/>
          </a:xfrm>
          <a:prstGeom prst="rect">
            <a:avLst/>
          </a:prstGeom>
        </p:spPr>
        <p:txBody>
          <a:bodyPr anchor="b" bIns="0" lIns="0" rIns="18360" tIns="0"/>
          <a:p>
            <a:pPr algn="r">
              <a:lnSpc>
                <a:spcPct val="100000"/>
              </a:lnSpc>
            </a:pPr>
            <a:r>
              <a:rPr b="1" lang="en-US" sz="5600">
                <a:solidFill>
                  <a:srgbClr val="50e0ea"/>
                </a:solidFill>
                <a:latin typeface="Calibri"/>
              </a:rPr>
              <a:t>Click to edit the title text formatClick to edit Master title style</a:t>
            </a:r>
            <a:endParaRPr/>
          </a:p>
        </p:txBody>
      </p:sp>
      <p:sp>
        <p:nvSpPr>
          <p:cNvPr id="5" name="PlaceHolder 6"/>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6" name="PlaceHolder 7"/>
          <p:cNvSpPr>
            <a:spLocks noGrp="1"/>
          </p:cNvSpPr>
          <p:nvPr>
            <p:ph type="ftr"/>
          </p:nvPr>
        </p:nvSpPr>
        <p:spPr>
          <a:xfrm>
            <a:off x="0" y="0"/>
            <a:ext cx="-11796840" cy="-11796840"/>
          </a:xfrm>
          <a:prstGeom prst="rect">
            <a:avLst/>
          </a:prstGeom>
        </p:spPr>
        <p:txBody>
          <a:bodyPr bIns="45000" lIns="90000" rIns="90000" tIns="45000"/>
          <a:p>
            <a:endParaRPr/>
          </a:p>
        </p:txBody>
      </p:sp>
      <p:sp>
        <p:nvSpPr>
          <p:cNvPr id="7" name="PlaceHolder 8"/>
          <p:cNvSpPr>
            <a:spLocks noGrp="1"/>
          </p:cNvSpPr>
          <p:nvPr>
            <p:ph type="sldNum"/>
          </p:nvPr>
        </p:nvSpPr>
        <p:spPr>
          <a:xfrm>
            <a:off x="0" y="0"/>
            <a:ext cx="-11796840" cy="-11796840"/>
          </a:xfrm>
          <a:prstGeom prst="rect">
            <a:avLst/>
          </a:prstGeom>
        </p:spPr>
        <p:txBody>
          <a:bodyPr bIns="45000" lIns="90000" rIns="90000" tIns="45000"/>
          <a:p>
            <a:pPr>
              <a:lnSpc>
                <a:spcPct val="100000"/>
              </a:lnSpc>
            </a:pPr>
            <a:fld id="{6961E539-59BC-4449-A294-15679C7861EC}" type="slidenum">
              <a:rPr lang="en-US">
                <a:solidFill>
                  <a:srgbClr val="000000"/>
                </a:solidFill>
                <a:latin typeface="Constantia"/>
              </a:rPr>
              <a:t>&lt;number&gt;</a:t>
            </a:fld>
            <a:endParaRPr/>
          </a:p>
        </p:txBody>
      </p:sp>
      <p:sp>
        <p:nvSpPr>
          <p:cNvPr id="8" name="PlaceHolder 9"/>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41"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42"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43"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44"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45"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46" name="PlaceHolder 6"/>
          <p:cNvSpPr>
            <a:spLocks noGrp="1"/>
          </p:cNvSpPr>
          <p:nvPr>
            <p:ph type="body"/>
          </p:nvPr>
        </p:nvSpPr>
        <p:spPr>
          <a:xfrm>
            <a:off x="457200" y="1935360"/>
            <a:ext cx="8229240" cy="438876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100">
                <a:solidFill>
                  <a:srgbClr val="000000"/>
                </a:solidFill>
                <a:latin typeface="Constantia"/>
              </a:rPr>
              <a:t>Third level</a:t>
            </a:r>
            <a:endParaRPr/>
          </a:p>
          <a:p>
            <a:pPr lvl="3">
              <a:lnSpc>
                <a:spcPct val="100000"/>
              </a:lnSpc>
              <a:buSzPct val="65000"/>
              <a:buFont charset="2" typeface="Wingdings 2"/>
              <a:buChar char=""/>
            </a:pPr>
            <a:r>
              <a:rPr lang="en-US" sz="2000">
                <a:solidFill>
                  <a:srgbClr val="000000"/>
                </a:solidFill>
                <a:latin typeface="Constantia"/>
              </a:rPr>
              <a:t>Fourth level</a:t>
            </a:r>
            <a:endParaRPr/>
          </a:p>
          <a:p>
            <a:pPr lvl="4">
              <a:lnSpc>
                <a:spcPct val="100000"/>
              </a:lnSpc>
              <a:buSzPct val="65000"/>
              <a:buFont charset="2" typeface="Wingdings 2"/>
              <a:buChar char=""/>
            </a:pPr>
            <a:r>
              <a:rPr lang="en-US" sz="2000">
                <a:solidFill>
                  <a:srgbClr val="000000"/>
                </a:solidFill>
                <a:latin typeface="Constantia"/>
              </a:rPr>
              <a:t>Fifth level</a:t>
            </a:r>
            <a:endParaRPr/>
          </a:p>
        </p:txBody>
      </p:sp>
      <p:sp>
        <p:nvSpPr>
          <p:cNvPr id="47" name="PlaceHolder 7"/>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48" name="PlaceHolder 8"/>
          <p:cNvSpPr>
            <a:spLocks noGrp="1"/>
          </p:cNvSpPr>
          <p:nvPr>
            <p:ph type="ftr"/>
          </p:nvPr>
        </p:nvSpPr>
        <p:spPr>
          <a:xfrm>
            <a:off x="0" y="0"/>
            <a:ext cx="-11796840" cy="-11796840"/>
          </a:xfrm>
          <a:prstGeom prst="rect">
            <a:avLst/>
          </a:prstGeom>
        </p:spPr>
        <p:txBody>
          <a:bodyPr bIns="45000" lIns="90000" rIns="90000" tIns="45000"/>
          <a:p>
            <a:endParaRPr/>
          </a:p>
        </p:txBody>
      </p:sp>
      <p:sp>
        <p:nvSpPr>
          <p:cNvPr id="49" name="PlaceHolder 9"/>
          <p:cNvSpPr>
            <a:spLocks noGrp="1"/>
          </p:cNvSpPr>
          <p:nvPr>
            <p:ph type="sldNum"/>
          </p:nvPr>
        </p:nvSpPr>
        <p:spPr>
          <a:xfrm>
            <a:off x="0" y="0"/>
            <a:ext cx="-11796840" cy="-11796840"/>
          </a:xfrm>
          <a:prstGeom prst="rect">
            <a:avLst/>
          </a:prstGeom>
        </p:spPr>
        <p:txBody>
          <a:bodyPr bIns="45000" lIns="90000" rIns="90000" tIns="45000"/>
          <a:p>
            <a:pPr>
              <a:lnSpc>
                <a:spcPct val="100000"/>
              </a:lnSpc>
            </a:pPr>
            <a:fld id="{EC4657B0-00E5-43AE-AB11-76B07463C5FF}"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blipFill>
          <a:blip r:embed="rId2"/>
          <a:tile/>
        </a:blipFill>
      </p:bgPr>
    </p:bg>
    <p:spTree>
      <p:nvGrpSpPr>
        <p:cNvPr id="1" name=""/>
        <p:cNvGrpSpPr/>
        <p:nvPr/>
      </p:nvGrpSpPr>
      <p:grpSpPr>
        <a:xfrm>
          <a:off x="0" y="0"/>
          <a:ext cx="0" cy="0"/>
          <a:chOff x="0" y="0"/>
          <a:chExt cx="0" cy="0"/>
        </a:xfrm>
      </p:grpSpPr>
      <p:sp>
        <p:nvSpPr>
          <p:cNvPr id="82" name="CustomShape 1"/>
          <p:cNvSpPr/>
          <p:nvPr/>
        </p:nvSpPr>
        <p:spPr>
          <a:xfrm>
            <a:off x="-9360" y="-7200"/>
            <a:ext cx="9162720" cy="1041120"/>
          </a:xfrm>
          <a:prstGeom prst="rect">
            <a:avLst>
              <a:gd fmla="val 0" name="adj1"/>
              <a:gd fmla="val 0" name="adj2"/>
              <a:gd fmla="val 0" name="adj3"/>
              <a:gd fmla="val 0" name="adj4"/>
              <a:gd fmla="val 0" name="adj5"/>
              <a:gd fmla="val 0" name="adj6"/>
              <a:gd fmla="val 0" name="adj7"/>
              <a:gd fmla="val 0" name="adj8"/>
            </a:avLst>
          </a:prstGeom>
          <a:gradFill>
            <a:gsLst>
              <a:gs pos="0">
                <a:srgbClr val="0074a0"/>
              </a:gs>
              <a:gs pos="100000">
                <a:srgbClr val="00c4cd"/>
              </a:gs>
            </a:gsLst>
            <a:lin ang="5400000"/>
          </a:gradFill>
        </p:spPr>
      </p:sp>
      <p:sp>
        <p:nvSpPr>
          <p:cNvPr id="83" name="CustomShape 2"/>
          <p:cNvSpPr/>
          <p:nvPr/>
        </p:nvSpPr>
        <p:spPr>
          <a:xfrm>
            <a:off x="4381560" y="-7200"/>
            <a:ext cx="4762080" cy="637920"/>
          </a:xfrm>
          <a:prstGeom prst="rect">
            <a:avLst>
              <a:gd fmla="val 0" name="adj1"/>
              <a:gd fmla="val 0" name="adj2"/>
              <a:gd fmla="val 0" name="adj3"/>
              <a:gd fmla="val 0" name="adj4"/>
              <a:gd fmla="val 0" name="adj5"/>
              <a:gd fmla="val 0" name="adj6"/>
              <a:gd fmla="val 0" name="adj7"/>
              <a:gd fmla="val 0" name="adj8"/>
            </a:avLst>
          </a:prstGeom>
          <a:gradFill>
            <a:gsLst>
              <a:gs pos="0">
                <a:srgbClr val="00a0a8"/>
              </a:gs>
              <a:gs pos="100000">
                <a:srgbClr val="008abf"/>
              </a:gs>
            </a:gsLst>
            <a:lin ang="5400000"/>
          </a:gradFill>
        </p:spPr>
      </p:sp>
      <p:sp>
        <p:nvSpPr>
          <p:cNvPr id="84" name="CustomShape 3"/>
          <p:cNvSpPr/>
          <p:nvPr/>
        </p:nvSpPr>
        <p:spPr>
          <a:xfrm>
            <a:off x="-29160" y="421560"/>
            <a:ext cx="9162720" cy="648720"/>
          </a:xfrm>
          <a:prstGeom prst="rect">
            <a:avLst>
              <a:gd fmla="val 0" name="adj1"/>
              <a:gd fmla="val 0" name="adj2"/>
              <a:gd fmla="val 0" name="adj3"/>
              <a:gd fmla="val 0" name="adj4"/>
              <a:gd fmla="val 0" name="adj5"/>
              <a:gd fmla="val 0" name="adj6"/>
              <a:gd fmla="val 0" name="adj7"/>
              <a:gd fmla="val 0" name="adj8"/>
            </a:avLst>
          </a:prstGeom>
          <a:ln w="10800">
            <a:solidFill>
              <a:srgbClr val="008abf"/>
            </a:solidFill>
            <a:round/>
          </a:ln>
        </p:spPr>
      </p:sp>
      <p:sp>
        <p:nvSpPr>
          <p:cNvPr id="85" name="CustomShape 4"/>
          <p:cNvSpPr/>
          <p:nvPr/>
        </p:nvSpPr>
        <p:spPr>
          <a:xfrm>
            <a:off x="-21600" y="495360"/>
            <a:ext cx="9175320" cy="529920"/>
          </a:xfrm>
          <a:prstGeom prst="rect">
            <a:avLst>
              <a:gd fmla="val 0" name="adj1"/>
              <a:gd fmla="val 0" name="adj2"/>
              <a:gd fmla="val 0" name="adj3"/>
              <a:gd fmla="val 0" name="adj4"/>
              <a:gd fmla="val 0" name="adj5"/>
              <a:gd fmla="val 0" name="adj6"/>
              <a:gd fmla="val 0" name="adj7"/>
              <a:gd fmla="val 0" name="adj8"/>
            </a:avLst>
          </a:prstGeom>
          <a:ln w="9360">
            <a:solidFill>
              <a:srgbClr val="009dd9"/>
            </a:solidFill>
            <a:round/>
          </a:ln>
        </p:spPr>
      </p:sp>
      <p:sp>
        <p:nvSpPr>
          <p:cNvPr id="86" name="PlaceHolder 5"/>
          <p:cNvSpPr>
            <a:spLocks noGrp="1"/>
          </p:cNvSpPr>
          <p:nvPr>
            <p:ph type="title"/>
          </p:nvPr>
        </p:nvSpPr>
        <p:spPr>
          <a:xfrm>
            <a:off x="457200" y="704160"/>
            <a:ext cx="8229240" cy="1142640"/>
          </a:xfrm>
          <a:prstGeom prst="rect">
            <a:avLst/>
          </a:prstGeom>
        </p:spPr>
        <p:txBody>
          <a:bodyPr anchor="b" bIns="0" lIns="0" rIns="0" tIns="45000"/>
          <a:p>
            <a:pPr>
              <a:lnSpc>
                <a:spcPct val="100000"/>
              </a:lnSpc>
            </a:pPr>
            <a:r>
              <a:rPr lang="en-US" sz="5000">
                <a:solidFill>
                  <a:srgbClr val="04617b"/>
                </a:solidFill>
                <a:latin typeface="Calibri"/>
              </a:rPr>
              <a:t>Click to edit the title text formatClick to edit Master title style</a:t>
            </a:r>
            <a:endParaRPr/>
          </a:p>
        </p:txBody>
      </p:sp>
      <p:sp>
        <p:nvSpPr>
          <p:cNvPr id="87" name="PlaceHolder 6"/>
          <p:cNvSpPr>
            <a:spLocks noGrp="1"/>
          </p:cNvSpPr>
          <p:nvPr>
            <p:ph type="body"/>
          </p:nvPr>
        </p:nvSpPr>
        <p:spPr>
          <a:xfrm>
            <a:off x="457200" y="1920240"/>
            <a:ext cx="4038120" cy="4434480"/>
          </a:xfrm>
          <a:prstGeom prst="rect">
            <a:avLst/>
          </a:prstGeom>
        </p:spPr>
        <p:txBody>
          <a:bodyPr bIns="45000" lIns="90000" rIns="90000" tIns="45000"/>
          <a:p>
            <a:pPr>
              <a:buSzPct val="45000"/>
              <a:buFont typeface="StarSymbol"/>
              <a:buChar char=""/>
            </a:pPr>
            <a:r>
              <a:rPr lang="en-US" sz="2600">
                <a:solidFill>
                  <a:srgbClr val="000000"/>
                </a:solidFill>
                <a:latin typeface="Constantia"/>
              </a:rPr>
              <a:t>Click to edit the outline text format</a:t>
            </a:r>
            <a:endParaRPr/>
          </a:p>
          <a:p>
            <a:pPr lvl="1">
              <a:buSzPct val="75000"/>
              <a:buFont typeface="StarSymbol"/>
              <a:buChar char=""/>
            </a:pPr>
            <a:r>
              <a:rPr lang="en-US" sz="2600">
                <a:solidFill>
                  <a:srgbClr val="000000"/>
                </a:solidFill>
                <a:latin typeface="Constantia"/>
              </a:rPr>
              <a:t>Second Outline Level</a:t>
            </a:r>
            <a:endParaRPr/>
          </a:p>
          <a:p>
            <a:pPr lvl="2">
              <a:buSzPct val="45000"/>
              <a:buFont typeface="StarSymbol"/>
              <a:buChar char=""/>
            </a:pPr>
            <a:r>
              <a:rPr lang="en-US" sz="2600">
                <a:solidFill>
                  <a:srgbClr val="000000"/>
                </a:solidFill>
                <a:latin typeface="Constantia"/>
              </a:rPr>
              <a:t>Third Outline Level</a:t>
            </a:r>
            <a:endParaRPr/>
          </a:p>
          <a:p>
            <a:pPr lvl="3">
              <a:buSzPct val="75000"/>
              <a:buFont typeface="StarSymbol"/>
              <a:buChar char=""/>
            </a:pPr>
            <a:r>
              <a:rPr lang="en-US" sz="2600">
                <a:solidFill>
                  <a:srgbClr val="000000"/>
                </a:solidFill>
                <a:latin typeface="Constantia"/>
              </a:rPr>
              <a:t>Fourth Outline Level</a:t>
            </a:r>
            <a:endParaRPr/>
          </a:p>
          <a:p>
            <a:pPr lvl="4">
              <a:buSzPct val="45000"/>
              <a:buFont typeface="StarSymbol"/>
              <a:buChar char=""/>
            </a:pPr>
            <a:r>
              <a:rPr lang="en-US" sz="2600">
                <a:solidFill>
                  <a:srgbClr val="000000"/>
                </a:solidFill>
                <a:latin typeface="Constantia"/>
              </a:rPr>
              <a:t>Fifth Outline Level</a:t>
            </a:r>
            <a:endParaRPr/>
          </a:p>
          <a:p>
            <a:pPr lvl="5">
              <a:buSzPct val="45000"/>
              <a:buFont typeface="StarSymbol"/>
              <a:buChar char=""/>
            </a:pPr>
            <a:r>
              <a:rPr lang="en-US" sz="2600">
                <a:solidFill>
                  <a:srgbClr val="000000"/>
                </a:solidFill>
                <a:latin typeface="Constantia"/>
              </a:rPr>
              <a:t>Sixth Outline Level</a:t>
            </a:r>
            <a:endParaRPr/>
          </a:p>
          <a:p>
            <a:pPr>
              <a:lnSpc>
                <a:spcPct val="100000"/>
              </a:lnSpc>
              <a:buSzPct val="95000"/>
              <a:buFont charset="2" typeface="Wingdings 2"/>
              <a:buChar char=""/>
            </a:pPr>
            <a:r>
              <a:rPr lang="en-US" sz="2600">
                <a:solidFill>
                  <a:srgbClr val="000000"/>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8" name="PlaceHolder 7"/>
          <p:cNvSpPr>
            <a:spLocks noGrp="1"/>
          </p:cNvSpPr>
          <p:nvPr>
            <p:ph type="body"/>
          </p:nvPr>
        </p:nvSpPr>
        <p:spPr>
          <a:xfrm>
            <a:off x="4648320" y="1920240"/>
            <a:ext cx="4038120" cy="4434480"/>
          </a:xfrm>
          <a:prstGeom prst="rect">
            <a:avLst/>
          </a:prstGeom>
        </p:spPr>
        <p:txBody>
          <a:bodyPr anchor="b" bIns="0" lIns="0" rIns="0" tIns="0"/>
          <a:p>
            <a:pPr>
              <a:buSzPct val="45000"/>
              <a:buFont typeface="StarSymbol"/>
              <a:buChar char=""/>
            </a:pPr>
            <a:r>
              <a:rPr lang="en-US" sz="2600">
                <a:solidFill>
                  <a:srgbClr val="035c75"/>
                </a:solidFill>
                <a:latin typeface="Constantia"/>
              </a:rPr>
              <a:t>Click to edit the outline text format</a:t>
            </a:r>
            <a:endParaRPr/>
          </a:p>
          <a:p>
            <a:pPr lvl="1">
              <a:buSzPct val="75000"/>
              <a:buFont typeface="StarSymbol"/>
              <a:buChar char=""/>
            </a:pPr>
            <a:r>
              <a:rPr lang="en-US" sz="2600">
                <a:solidFill>
                  <a:srgbClr val="035c75"/>
                </a:solidFill>
                <a:latin typeface="Constantia"/>
              </a:rPr>
              <a:t>Second Outline Level</a:t>
            </a:r>
            <a:endParaRPr/>
          </a:p>
          <a:p>
            <a:pPr lvl="2">
              <a:buSzPct val="45000"/>
              <a:buFont typeface="StarSymbol"/>
              <a:buChar char=""/>
            </a:pPr>
            <a:r>
              <a:rPr lang="en-US" sz="2600">
                <a:solidFill>
                  <a:srgbClr val="035c75"/>
                </a:solidFill>
                <a:latin typeface="Constantia"/>
              </a:rPr>
              <a:t>Third Outline Level</a:t>
            </a:r>
            <a:endParaRPr/>
          </a:p>
          <a:p>
            <a:pPr lvl="3">
              <a:buSzPct val="75000"/>
              <a:buFont typeface="StarSymbol"/>
              <a:buChar char=""/>
            </a:pPr>
            <a:r>
              <a:rPr lang="en-US" sz="2600">
                <a:solidFill>
                  <a:srgbClr val="035c75"/>
                </a:solidFill>
                <a:latin typeface="Constantia"/>
              </a:rPr>
              <a:t>Fourth Outline Level</a:t>
            </a:r>
            <a:endParaRPr/>
          </a:p>
          <a:p>
            <a:pPr lvl="4">
              <a:buSzPct val="45000"/>
              <a:buFont typeface="StarSymbol"/>
              <a:buChar char=""/>
            </a:pPr>
            <a:r>
              <a:rPr lang="en-US" sz="2600">
                <a:solidFill>
                  <a:srgbClr val="035c75"/>
                </a:solidFill>
                <a:latin typeface="Constantia"/>
              </a:rPr>
              <a:t>Fifth Outline Level</a:t>
            </a:r>
            <a:endParaRPr/>
          </a:p>
          <a:p>
            <a:pPr lvl="5">
              <a:buSzPct val="45000"/>
              <a:buFont typeface="StarSymbol"/>
              <a:buChar char=""/>
            </a:pPr>
            <a:r>
              <a:rPr lang="en-US" sz="2600">
                <a:solidFill>
                  <a:srgbClr val="035c75"/>
                </a:solidFill>
                <a:latin typeface="Constantia"/>
              </a:rPr>
              <a:t>Sixth Outline Level</a:t>
            </a:r>
            <a:endParaRPr/>
          </a:p>
          <a:p>
            <a:pPr>
              <a:lnSpc>
                <a:spcPct val="100000"/>
              </a:lnSpc>
              <a:buSzPct val="95000"/>
              <a:buFont charset="2" typeface="Wingdings 2"/>
              <a:buChar char=""/>
            </a:pPr>
            <a:r>
              <a:rPr lang="en-US" sz="2600">
                <a:solidFill>
                  <a:srgbClr val="035c75"/>
                </a:solidFill>
                <a:latin typeface="Constantia"/>
              </a:rPr>
              <a:t>Seventh Outline LevelClick to edit Master text styles</a:t>
            </a:r>
            <a:endParaRPr/>
          </a:p>
          <a:p>
            <a:pPr lvl="1">
              <a:lnSpc>
                <a:spcPct val="100000"/>
              </a:lnSpc>
              <a:buSzPct val="85000"/>
              <a:buFont charset="2" typeface="Wingdings 2"/>
              <a:buChar char=""/>
            </a:pPr>
            <a:r>
              <a:rPr lang="en-US" sz="2400">
                <a:solidFill>
                  <a:srgbClr val="000000"/>
                </a:solidFill>
                <a:latin typeface="Constantia"/>
              </a:rPr>
              <a:t>Second level</a:t>
            </a:r>
            <a:endParaRPr/>
          </a:p>
          <a:p>
            <a:pPr lvl="2">
              <a:lnSpc>
                <a:spcPct val="100000"/>
              </a:lnSpc>
              <a:buSzPct val="70000"/>
              <a:buFont charset="2" typeface="Wingdings 2"/>
              <a:buChar char=""/>
            </a:pPr>
            <a:r>
              <a:rPr lang="en-US" sz="2000">
                <a:solidFill>
                  <a:srgbClr val="000000"/>
                </a:solidFill>
                <a:latin typeface="Constantia"/>
              </a:rPr>
              <a:t>Third level</a:t>
            </a:r>
            <a:endParaRPr/>
          </a:p>
          <a:p>
            <a:pPr lvl="3">
              <a:lnSpc>
                <a:spcPct val="100000"/>
              </a:lnSpc>
              <a:buSzPct val="65000"/>
              <a:buFont charset="2" typeface="Wingdings 2"/>
              <a:buChar char=""/>
            </a:pPr>
            <a:r>
              <a:rPr lang="en-US">
                <a:solidFill>
                  <a:srgbClr val="000000"/>
                </a:solidFill>
                <a:latin typeface="Constantia"/>
              </a:rPr>
              <a:t>Fourth level</a:t>
            </a:r>
            <a:endParaRPr/>
          </a:p>
          <a:p>
            <a:pPr lvl="4">
              <a:lnSpc>
                <a:spcPct val="100000"/>
              </a:lnSpc>
              <a:buSzPct val="65000"/>
              <a:buFont charset="2" typeface="Wingdings 2"/>
              <a:buChar char=""/>
            </a:pPr>
            <a:r>
              <a:rPr lang="en-US">
                <a:solidFill>
                  <a:srgbClr val="000000"/>
                </a:solidFill>
                <a:latin typeface="Constantia"/>
              </a:rPr>
              <a:t>Fifth level</a:t>
            </a:r>
            <a:endParaRPr/>
          </a:p>
        </p:txBody>
      </p:sp>
      <p:sp>
        <p:nvSpPr>
          <p:cNvPr id="89" name="PlaceHolder 8"/>
          <p:cNvSpPr>
            <a:spLocks noGrp="1"/>
          </p:cNvSpPr>
          <p:nvPr>
            <p:ph type="dt"/>
          </p:nvPr>
        </p:nvSpPr>
        <p:spPr>
          <a:xfrm>
            <a:off x="0" y="0"/>
            <a:ext cx="-11796840" cy="-11796840"/>
          </a:xfrm>
          <a:prstGeom prst="rect">
            <a:avLst/>
          </a:prstGeom>
        </p:spPr>
        <p:txBody>
          <a:bodyPr bIns="45000" lIns="90000" rIns="90000" tIns="45000"/>
          <a:p>
            <a:pPr>
              <a:lnSpc>
                <a:spcPct val="100000"/>
              </a:lnSpc>
            </a:pPr>
            <a:r>
              <a:rPr lang="en-US">
                <a:solidFill>
                  <a:srgbClr val="000000"/>
                </a:solidFill>
                <a:latin typeface="Constantia"/>
              </a:rPr>
              <a:t>3/4/13</a:t>
            </a:r>
            <a:endParaRPr/>
          </a:p>
        </p:txBody>
      </p:sp>
      <p:sp>
        <p:nvSpPr>
          <p:cNvPr id="90" name="PlaceHolder 9"/>
          <p:cNvSpPr>
            <a:spLocks noGrp="1"/>
          </p:cNvSpPr>
          <p:nvPr>
            <p:ph type="ftr"/>
          </p:nvPr>
        </p:nvSpPr>
        <p:spPr>
          <a:xfrm>
            <a:off x="0" y="0"/>
            <a:ext cx="-11796840" cy="-11796840"/>
          </a:xfrm>
          <a:prstGeom prst="rect">
            <a:avLst/>
          </a:prstGeom>
        </p:spPr>
        <p:txBody>
          <a:bodyPr bIns="45000" lIns="90000" rIns="90000" tIns="45000"/>
          <a:p>
            <a:endParaRPr/>
          </a:p>
        </p:txBody>
      </p:sp>
      <p:sp>
        <p:nvSpPr>
          <p:cNvPr id="91" name="PlaceHolder 10"/>
          <p:cNvSpPr>
            <a:spLocks noGrp="1"/>
          </p:cNvSpPr>
          <p:nvPr>
            <p:ph type="sldNum"/>
          </p:nvPr>
        </p:nvSpPr>
        <p:spPr>
          <a:xfrm>
            <a:off x="0" y="0"/>
            <a:ext cx="-11796840" cy="-11796840"/>
          </a:xfrm>
          <a:prstGeom prst="rect">
            <a:avLst/>
          </a:prstGeom>
        </p:spPr>
        <p:txBody>
          <a:bodyPr bIns="45000" lIns="90000" rIns="90000" tIns="45000"/>
          <a:p>
            <a:pPr>
              <a:lnSpc>
                <a:spcPct val="100000"/>
              </a:lnSpc>
            </a:pPr>
            <a:fld id="{9DF4555E-5088-470B-B081-80F6EBE90C0C}" type="slidenum">
              <a:rPr lang="en-US">
                <a:solidFill>
                  <a:srgbClr val="000000"/>
                </a:solidFill>
                <a:latin typeface="Constantia"/>
              </a:rPr>
              <a:t>&lt;number&gt;</a:t>
            </a:fld>
            <a:endParaRPr/>
          </a:p>
        </p:txBody>
      </p:sp>
    </p:spTree>
  </p:cSld>
  <p:clrMap accent1="accent1" accent2="accent2" accent3="accent3" accent4="accent4" accent5="accent5" accent6="accent6" bg1="lt1" bg2="lt2" folHlink="folHlink" hlink="hlink" tx1="dk1" tx2="dk2"/>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240"/>
            <a:ext cx="8229240" cy="1144800"/>
          </a:xfrm>
          <a:prstGeom prst="rect">
            <a:avLst/>
          </a:prstGeom>
        </p:spPr>
        <p:txBody>
          <a:bodyPr anchor="ctr" bIns="0" lIns="0" rIns="0" tIns="0" wrap="none"/>
          <a:p>
            <a:pPr algn="ctr"/>
            <a:r>
              <a:rPr lang="en-US"/>
              <a:t>Click to edit the title text format</a:t>
            </a:r>
            <a:endParaRPr/>
          </a:p>
        </p:txBody>
      </p:sp>
      <p:sp>
        <p:nvSpPr>
          <p:cNvPr id="125" name="PlaceHolder 2"/>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
        <p:nvSpPr>
          <p:cNvPr id="126" name="PlaceHolder 3"/>
          <p:cNvSpPr>
            <a:spLocks noGrp="1"/>
          </p:cNvSpPr>
          <p:nvPr>
            <p:ph type="dt"/>
          </p:nvPr>
        </p:nvSpPr>
        <p:spPr>
          <a:xfrm>
            <a:off x="457200" y="6247440"/>
            <a:ext cx="2130120" cy="473040"/>
          </a:xfrm>
          <a:prstGeom prst="rect">
            <a:avLst/>
          </a:prstGeom>
        </p:spPr>
        <p:txBody>
          <a:bodyPr bIns="0" lIns="0" rIns="0" tIns="0" wrap="none"/>
          <a:p>
            <a:r>
              <a:rPr lang="en-US"/>
              <a:t>&lt;date/time&gt;</a:t>
            </a:r>
            <a:endParaRPr/>
          </a:p>
        </p:txBody>
      </p:sp>
      <p:sp>
        <p:nvSpPr>
          <p:cNvPr id="127" name="PlaceHolder 4"/>
          <p:cNvSpPr>
            <a:spLocks noGrp="1"/>
          </p:cNvSpPr>
          <p:nvPr>
            <p:ph type="ftr"/>
          </p:nvPr>
        </p:nvSpPr>
        <p:spPr>
          <a:xfrm>
            <a:off x="3126960" y="6247440"/>
            <a:ext cx="2898360" cy="473040"/>
          </a:xfrm>
          <a:prstGeom prst="rect">
            <a:avLst/>
          </a:prstGeom>
        </p:spPr>
        <p:txBody>
          <a:bodyPr bIns="0" lIns="0" rIns="0" tIns="0" wrap="none"/>
          <a:p>
            <a:pPr algn="ctr"/>
            <a:r>
              <a:rPr lang="en-US"/>
              <a:t>&lt;footer&gt;</a:t>
            </a:r>
            <a:endParaRPr/>
          </a:p>
        </p:txBody>
      </p:sp>
      <p:sp>
        <p:nvSpPr>
          <p:cNvPr id="128" name="PlaceHolder 5"/>
          <p:cNvSpPr>
            <a:spLocks noGrp="1"/>
          </p:cNvSpPr>
          <p:nvPr>
            <p:ph type="sldNum"/>
          </p:nvPr>
        </p:nvSpPr>
        <p:spPr>
          <a:xfrm>
            <a:off x="6555960" y="6247440"/>
            <a:ext cx="2130120" cy="473040"/>
          </a:xfrm>
          <a:prstGeom prst="rect">
            <a:avLst/>
          </a:prstGeom>
        </p:spPr>
        <p:txBody>
          <a:bodyPr bIns="0" lIns="0" rIns="0" tIns="0" wrap="none"/>
          <a:p>
            <a:pPr algn="r"/>
            <a:fld id="{9FFB1EA2-8503-4D82-90A6-D3D2EFEB5993}" type="slidenum">
              <a:rPr lang="en-US"/>
              <a:t>&lt;number&gt;</a:t>
            </a:fld>
            <a:endParaRPr/>
          </a:p>
        </p:txBody>
      </p:sp>
    </p:spTree>
  </p:cSld>
  <p:clrMap accent1="accent1" accent2="accent2" accent3="accent3" accent4="accent4" accent5="accent5" accent6="accent6" bg1="lt1" bg2="lt2" folHlink="folHlink" hlink="hlink" tx1="dk1" tx2="dk2"/>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www.bananaguard.com/" TargetMode="External"/><Relationship Id="rId2" Type="http://schemas.openxmlformats.org/officeDocument/2006/relationships/hyperlink" Target="http://www.bananaguard.com/" TargetMode="Externa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533520" y="1371600"/>
            <a:ext cx="7851240" cy="1828440"/>
          </a:xfrm>
          <a:prstGeom prst="rect">
            <a:avLst/>
          </a:prstGeom>
        </p:spPr>
        <p:txBody>
          <a:bodyPr anchor="b" bIns="0" lIns="0" rIns="18360" tIns="0"/>
          <a:p>
            <a:pPr algn="r">
              <a:lnSpc>
                <a:spcPct val="100000"/>
              </a:lnSpc>
            </a:pPr>
            <a:r>
              <a:rPr b="1" lang="en-US" sz="3200">
                <a:solidFill>
                  <a:srgbClr val="50e0ea"/>
                </a:solidFill>
                <a:latin typeface="Calibri"/>
              </a:rPr>
              <a:t>EBGN 320 – Economics and Technology</a:t>
            </a:r>
            <a:endParaRPr/>
          </a:p>
        </p:txBody>
      </p:sp>
      <p:sp>
        <p:nvSpPr>
          <p:cNvPr id="162" name="TextShape 2"/>
          <p:cNvSpPr txBox="1"/>
          <p:nvPr/>
        </p:nvSpPr>
        <p:spPr>
          <a:xfrm>
            <a:off x="533520" y="3228480"/>
            <a:ext cx="7854480" cy="1752120"/>
          </a:xfrm>
          <a:prstGeom prst="rect">
            <a:avLst/>
          </a:prstGeom>
        </p:spPr>
        <p:txBody>
          <a:bodyPr bIns="45000" lIns="0" rIns="18360" tIns="45000"/>
          <a:p>
            <a:pPr algn="r">
              <a:lnSpc>
                <a:spcPct val="100000"/>
              </a:lnSpc>
            </a:pPr>
            <a:r>
              <a:rPr b="1" lang="en-US">
                <a:solidFill>
                  <a:srgbClr val="000000"/>
                </a:solidFill>
                <a:latin typeface="Constantia"/>
              </a:rPr>
              <a:t>Patents and Innovation</a:t>
            </a:r>
            <a:endParaRPr/>
          </a:p>
          <a:p>
            <a:pPr algn="r">
              <a:lnSpc>
                <a:spcPct val="100000"/>
              </a:lnSpc>
            </a:pPr>
            <a:r>
              <a:rPr lang="en-US" sz="1600">
                <a:solidFill>
                  <a:srgbClr val="000000"/>
                </a:solidFill>
                <a:latin typeface="Constantia"/>
              </a:rPr>
              <a:t>January 21, 2013</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The Patent System Tradeoffs</a:t>
            </a:r>
            <a:endParaRPr/>
          </a:p>
        </p:txBody>
      </p:sp>
      <p:sp>
        <p:nvSpPr>
          <p:cNvPr id="189" name="TextShape 2"/>
          <p:cNvSpPr txBox="1"/>
          <p:nvPr/>
        </p:nvSpPr>
        <p:spPr>
          <a:xfrm>
            <a:off x="457200" y="1523880"/>
            <a:ext cx="8229240" cy="4800240"/>
          </a:xfrm>
          <a:prstGeom prst="rect">
            <a:avLst/>
          </a:prstGeom>
        </p:spPr>
        <p:txBody>
          <a:bodyPr bIns="45000" lIns="90000" rIns="90000" tIns="45000"/>
          <a:p>
            <a:pPr>
              <a:lnSpc>
                <a:spcPct val="100000"/>
              </a:lnSpc>
            </a:pPr>
            <a:endParaRPr/>
          </a:p>
          <a:p>
            <a:pPr>
              <a:lnSpc>
                <a:spcPct val="100000"/>
              </a:lnSpc>
            </a:pPr>
            <a:endParaRPr/>
          </a:p>
        </p:txBody>
      </p:sp>
      <p:graphicFrame>
        <p:nvGraphicFramePr>
          <p:cNvPr id="190" name="Table 3"/>
          <p:cNvGraphicFramePr/>
          <p:nvPr/>
        </p:nvGraphicFramePr>
        <p:xfrm>
          <a:off x="609480" y="1793160"/>
          <a:ext cx="7772040" cy="4622400"/>
        </p:xfrm>
        <a:graphic>
          <a:graphicData uri="http://schemas.openxmlformats.org/drawingml/2006/table">
            <a:tbl>
              <a:tblPr/>
              <a:tblGrid>
                <a:gridCol w="2590560"/>
                <a:gridCol w="2590560"/>
                <a:gridCol w="2590920"/>
              </a:tblGrid>
              <a:tr h="357120">
                <a:tc>
                  <a:txBody>
                    <a:bodyPr wrap="none"/>
                    <a:p>
                      <a:pPr>
                        <a:lnSpc>
                          <a:spcPct val="100000"/>
                        </a:lnSpc>
                      </a:pPr>
                      <a:r>
                        <a:rPr b="1" lang="en-US">
                          <a:solidFill>
                            <a:srgbClr val="ffffff"/>
                          </a:solidFill>
                          <a:latin typeface="Constantia"/>
                        </a:rPr>
                        <a:t>Effects on:</a:t>
                      </a:r>
                      <a:endParaRPr/>
                    </a:p>
                  </a:txBody>
                  <a:tcPr/>
                </a:tc>
                <a:tc>
                  <a:txBody>
                    <a:bodyPr wrap="none"/>
                    <a:p>
                      <a:pPr algn="ctr">
                        <a:lnSpc>
                          <a:spcPct val="100000"/>
                        </a:lnSpc>
                      </a:pPr>
                      <a:r>
                        <a:rPr b="1" lang="en-US">
                          <a:solidFill>
                            <a:srgbClr val="ffffff"/>
                          </a:solidFill>
                          <a:latin typeface="Constantia"/>
                        </a:rPr>
                        <a:t>Benefit</a:t>
                      </a:r>
                      <a:endParaRPr/>
                    </a:p>
                  </a:txBody>
                  <a:tcPr/>
                </a:tc>
                <a:tc>
                  <a:txBody>
                    <a:bodyPr wrap="none"/>
                    <a:p>
                      <a:pPr algn="ctr">
                        <a:lnSpc>
                          <a:spcPct val="100000"/>
                        </a:lnSpc>
                      </a:pPr>
                      <a:r>
                        <a:rPr b="1" lang="en-US">
                          <a:solidFill>
                            <a:srgbClr val="ffffff"/>
                          </a:solidFill>
                          <a:latin typeface="Constantia"/>
                        </a:rPr>
                        <a:t>Cost</a:t>
                      </a:r>
                      <a:endParaRPr/>
                    </a:p>
                  </a:txBody>
                  <a:tcPr/>
                </a:tc>
              </a:tr>
              <a:tr h="2214360">
                <a:tc>
                  <a:txBody>
                    <a:bodyPr wrap="none"/>
                    <a:p>
                      <a:pPr>
                        <a:lnSpc>
                          <a:spcPct val="100000"/>
                        </a:lnSpc>
                      </a:pPr>
                      <a:r>
                        <a:rPr lang="en-US">
                          <a:solidFill>
                            <a:srgbClr val="000000"/>
                          </a:solidFill>
                          <a:latin typeface="Constantia"/>
                        </a:rPr>
                        <a:t>Innovation</a:t>
                      </a:r>
                      <a:endParaRPr/>
                    </a:p>
                  </a:txBody>
                  <a:tcPr/>
                </a:tc>
                <a:tc>
                  <a:txBody>
                    <a:bodyPr wrap="none"/>
                    <a:p>
                      <a:pPr>
                        <a:lnSpc>
                          <a:spcPct val="100000"/>
                        </a:lnSpc>
                        <a:buFont typeface="Arial"/>
                        <a:buChar char="•"/>
                      </a:pPr>
                      <a:r>
                        <a:rPr lang="en-US">
                          <a:solidFill>
                            <a:srgbClr val="000000"/>
                          </a:solidFill>
                          <a:latin typeface="Constantia"/>
                        </a:rPr>
                        <a:t>Creates an incentive for R&amp;D</a:t>
                      </a:r>
                      <a:endParaRPr/>
                    </a:p>
                    <a:p>
                      <a:pPr>
                        <a:lnSpc>
                          <a:spcPct val="100000"/>
                        </a:lnSpc>
                        <a:buFont typeface="Arial"/>
                        <a:buChar char="•"/>
                      </a:pPr>
                      <a:r>
                        <a:rPr lang="en-US">
                          <a:solidFill>
                            <a:srgbClr val="000000"/>
                          </a:solidFill>
                          <a:latin typeface="Constantia"/>
                        </a:rPr>
                        <a:t>Promotes the diffusion of ideas</a:t>
                      </a:r>
                      <a:endParaRPr/>
                    </a:p>
                  </a:txBody>
                  <a:tcPr/>
                </a:tc>
                <a:tc>
                  <a:txBody>
                    <a:bodyPr wrap="none"/>
                    <a:p>
                      <a:pPr>
                        <a:lnSpc>
                          <a:spcPct val="100000"/>
                        </a:lnSpc>
                        <a:buFont typeface="Arial"/>
                        <a:buChar char="•"/>
                      </a:pPr>
                      <a:r>
                        <a:rPr lang="en-US">
                          <a:solidFill>
                            <a:srgbClr val="000000"/>
                          </a:solidFill>
                          <a:latin typeface="Constantia"/>
                        </a:rPr>
                        <a:t>Innovation may be under utilized</a:t>
                      </a:r>
                      <a:endParaRPr/>
                    </a:p>
                    <a:p>
                      <a:pPr>
                        <a:lnSpc>
                          <a:spcPct val="100000"/>
                        </a:lnSpc>
                        <a:buFont typeface="Arial"/>
                        <a:buChar char="•"/>
                      </a:pPr>
                      <a:r>
                        <a:rPr lang="en-US">
                          <a:solidFill>
                            <a:srgbClr val="000000"/>
                          </a:solidFill>
                          <a:latin typeface="Constantia"/>
                        </a:rPr>
                        <a:t>Impedes the development of new ideas and inventions</a:t>
                      </a:r>
                      <a:endParaRPr/>
                    </a:p>
                    <a:p>
                      <a:pPr>
                        <a:lnSpc>
                          <a:spcPct val="100000"/>
                        </a:lnSpc>
                        <a:buFont typeface="Arial"/>
                        <a:buChar char="•"/>
                      </a:pPr>
                      <a:r>
                        <a:rPr lang="en-US">
                          <a:solidFill>
                            <a:srgbClr val="000000"/>
                          </a:solidFill>
                          <a:latin typeface="Constantia"/>
                        </a:rPr>
                        <a:t>Raises transaction costs</a:t>
                      </a:r>
                      <a:endParaRPr/>
                    </a:p>
                  </a:txBody>
                  <a:tcPr/>
                </a:tc>
              </a:tr>
              <a:tr h="2479680">
                <a:tc>
                  <a:txBody>
                    <a:bodyPr wrap="none"/>
                    <a:p>
                      <a:pPr>
                        <a:lnSpc>
                          <a:spcPct val="100000"/>
                        </a:lnSpc>
                      </a:pPr>
                      <a:r>
                        <a:rPr lang="en-US">
                          <a:solidFill>
                            <a:srgbClr val="000000"/>
                          </a:solidFill>
                          <a:latin typeface="Constantia"/>
                        </a:rPr>
                        <a:t>Competition</a:t>
                      </a:r>
                      <a:endParaRPr/>
                    </a:p>
                  </a:txBody>
                  <a:tcPr/>
                </a:tc>
                <a:tc>
                  <a:txBody>
                    <a:bodyPr wrap="none"/>
                    <a:p>
                      <a:pPr>
                        <a:lnSpc>
                          <a:spcPct val="100000"/>
                        </a:lnSpc>
                        <a:buFont typeface="Arial"/>
                        <a:buChar char="•"/>
                      </a:pPr>
                      <a:r>
                        <a:rPr lang="en-US">
                          <a:solidFill>
                            <a:srgbClr val="000000"/>
                          </a:solidFill>
                          <a:latin typeface="Constantia"/>
                        </a:rPr>
                        <a:t>Facilitates the entry of new small firms with limited assets</a:t>
                      </a:r>
                      <a:endParaRPr/>
                    </a:p>
                    <a:p>
                      <a:pPr>
                        <a:lnSpc>
                          <a:spcPct val="100000"/>
                        </a:lnSpc>
                        <a:buFont typeface="Arial"/>
                        <a:buChar char="•"/>
                      </a:pPr>
                      <a:r>
                        <a:rPr lang="en-US">
                          <a:solidFill>
                            <a:srgbClr val="000000"/>
                          </a:solidFill>
                          <a:latin typeface="Constantia"/>
                        </a:rPr>
                        <a:t>Allows trading of inventive knowledge and markets for technology</a:t>
                      </a:r>
                      <a:endParaRPr/>
                    </a:p>
                  </a:txBody>
                  <a:tcPr/>
                </a:tc>
                <a:tc>
                  <a:txBody>
                    <a:bodyPr wrap="none"/>
                    <a:p>
                      <a:pPr>
                        <a:lnSpc>
                          <a:spcPct val="100000"/>
                        </a:lnSpc>
                        <a:buFont typeface="Arial"/>
                        <a:buChar char="•"/>
                      </a:pPr>
                      <a:r>
                        <a:rPr lang="en-US">
                          <a:solidFill>
                            <a:srgbClr val="000000"/>
                          </a:solidFill>
                          <a:latin typeface="Constantia"/>
                        </a:rPr>
                        <a:t>Creates short-term monopolies, which may become long term in network industries</a:t>
                      </a:r>
                      <a:endParaRPr/>
                    </a:p>
                  </a:txBody>
                  <a:tcPr/>
                </a:tc>
              </a:tr>
            </a:tbl>
          </a:graphicData>
        </a:graphic>
      </p:graphicFrame>
      <p:sp>
        <p:nvSpPr>
          <p:cNvPr id="191" name="CustomShape 4"/>
          <p:cNvSpPr/>
          <p:nvPr/>
        </p:nvSpPr>
        <p:spPr>
          <a:xfrm>
            <a:off x="6705720" y="5867280"/>
            <a:ext cx="1752120" cy="333720"/>
          </a:xfrm>
          <a:prstGeom prst="rect">
            <a:avLst/>
          </a:prstGeom>
        </p:spPr>
        <p:txBody>
          <a:bodyPr bIns="45000" lIns="90000" rIns="90000" tIns="45000"/>
          <a:p>
            <a:pPr>
              <a:lnSpc>
                <a:spcPct val="100000"/>
              </a:lnSpc>
            </a:pPr>
            <a:r>
              <a:rPr i="1" lang="en-US" sz="1600">
                <a:solidFill>
                  <a:srgbClr val="000000"/>
                </a:solidFill>
                <a:latin typeface="Constantia"/>
              </a:rPr>
              <a:t>Hall (2007)</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Social Costs of Patents</a:t>
            </a:r>
            <a:endParaRPr/>
          </a:p>
        </p:txBody>
      </p:sp>
      <p:sp>
        <p:nvSpPr>
          <p:cNvPr id="193" name="TextShape 2"/>
          <p:cNvSpPr txBox="1"/>
          <p:nvPr/>
        </p:nvSpPr>
        <p:spPr>
          <a:xfrm>
            <a:off x="457200" y="1447920"/>
            <a:ext cx="8229240" cy="4876560"/>
          </a:xfrm>
          <a:prstGeom prst="rect">
            <a:avLst/>
          </a:prstGeom>
        </p:spPr>
        <p:txBody>
          <a:bodyPr bIns="45000" lIns="90000" rIns="90000" tIns="45000"/>
          <a:p>
            <a:pPr>
              <a:lnSpc>
                <a:spcPct val="100000"/>
              </a:lnSpc>
              <a:buSzPct val="95000"/>
              <a:buFont typeface="Calibri"/>
              <a:buAutoNum type="arabicPeriod"/>
            </a:pPr>
            <a:r>
              <a:rPr b="1" lang="en-US" sz="2600">
                <a:solidFill>
                  <a:srgbClr val="000000"/>
                </a:solidFill>
                <a:latin typeface="Constantia"/>
              </a:rPr>
              <a:t>Innovation may be under utilized</a:t>
            </a:r>
            <a:endParaRPr/>
          </a:p>
          <a:p>
            <a:pPr lvl="1">
              <a:lnSpc>
                <a:spcPct val="100000"/>
              </a:lnSpc>
              <a:buSzPct val="85000"/>
              <a:buFont charset="2" typeface="Wingdings 2"/>
              <a:buChar char=""/>
            </a:pPr>
            <a:r>
              <a:rPr lang="en-US" sz="2400">
                <a:solidFill>
                  <a:srgbClr val="000000"/>
                </a:solidFill>
                <a:latin typeface="Constantia"/>
              </a:rPr>
              <a:t>A firm may not even develop a patent and prevent others from doing so  e.g., Watt engine could not use crank!</a:t>
            </a:r>
            <a:endParaRPr/>
          </a:p>
          <a:p>
            <a:pPr>
              <a:lnSpc>
                <a:spcPct val="100000"/>
              </a:lnSpc>
              <a:buSzPct val="95000"/>
              <a:buFont typeface="Calibri"/>
              <a:buAutoNum type="arabicPeriod"/>
            </a:pPr>
            <a:r>
              <a:rPr b="1" lang="en-US" sz="2600">
                <a:solidFill>
                  <a:srgbClr val="000000"/>
                </a:solidFill>
                <a:latin typeface="Constantia"/>
              </a:rPr>
              <a:t>Patents impedes the development of new ideas and inventions – </a:t>
            </a:r>
            <a:r>
              <a:rPr lang="en-US" sz="2600">
                <a:solidFill>
                  <a:srgbClr val="000000"/>
                </a:solidFill>
                <a:latin typeface="Constantia"/>
              </a:rPr>
              <a:t>An inventor is both a leader and a follower</a:t>
            </a:r>
            <a:endParaRPr/>
          </a:p>
          <a:p>
            <a:pPr>
              <a:lnSpc>
                <a:spcPct val="100000"/>
              </a:lnSpc>
            </a:pPr>
            <a:endParaRPr/>
          </a:p>
          <a:p>
            <a:pPr>
              <a:lnSpc>
                <a:spcPct val="100000"/>
              </a:lnSpc>
            </a:pPr>
            <a:endParaRPr/>
          </a:p>
          <a:p>
            <a:pPr>
              <a:lnSpc>
                <a:spcPct val="100000"/>
              </a:lnSpc>
            </a:pPr>
            <a:endParaRPr/>
          </a:p>
          <a:p>
            <a:pPr>
              <a:lnSpc>
                <a:spcPct val="100000"/>
              </a:lnSpc>
              <a:buSzPct val="95000"/>
              <a:buFont typeface="Calibri"/>
              <a:buAutoNum type="arabicPeriod"/>
            </a:pPr>
            <a:r>
              <a:rPr b="1" lang="en-US" sz="2600">
                <a:solidFill>
                  <a:srgbClr val="000000"/>
                </a:solidFill>
                <a:latin typeface="Constantia"/>
              </a:rPr>
              <a:t>Patents raise transaction costs</a:t>
            </a:r>
            <a:endParaRPr/>
          </a:p>
          <a:p>
            <a:pPr lvl="1">
              <a:lnSpc>
                <a:spcPct val="100000"/>
              </a:lnSpc>
              <a:buSzPct val="85000"/>
              <a:buFont charset="2" typeface="Wingdings 2"/>
              <a:buChar char=""/>
            </a:pPr>
            <a:r>
              <a:rPr lang="en-US" sz="2400">
                <a:solidFill>
                  <a:srgbClr val="000000"/>
                </a:solidFill>
                <a:latin typeface="Constantia"/>
              </a:rPr>
              <a:t>Legal costs of infringement can be very high</a:t>
            </a:r>
            <a:endParaRPr/>
          </a:p>
          <a:p>
            <a:pPr lvl="2">
              <a:lnSpc>
                <a:spcPct val="100000"/>
              </a:lnSpc>
              <a:buSzPct val="70000"/>
              <a:buFont charset="2" typeface="Wingdings 2"/>
              <a:buChar char=""/>
            </a:pPr>
            <a:r>
              <a:rPr lang="en-US" sz="2100">
                <a:solidFill>
                  <a:srgbClr val="000000"/>
                </a:solidFill>
                <a:latin typeface="Constantia"/>
              </a:rPr>
              <a:t>1991 - $1 billion or 27% of R&amp;D expenditures!</a:t>
            </a:r>
            <a:endParaRPr/>
          </a:p>
          <a:p>
            <a:pPr>
              <a:lnSpc>
                <a:spcPct val="100000"/>
              </a:lnSpc>
            </a:pPr>
            <a:endParaRPr/>
          </a:p>
          <a:p>
            <a:pPr>
              <a:lnSpc>
                <a:spcPct val="100000"/>
              </a:lnSpc>
            </a:pPr>
            <a:r>
              <a:rPr b="1" lang="en-US" sz="2600">
                <a:solidFill>
                  <a:srgbClr val="000000"/>
                </a:solidFill>
                <a:latin typeface="Constantia"/>
              </a:rPr>
              <a:t>How are these costs mitigated?</a:t>
            </a:r>
            <a:endParaRPr/>
          </a:p>
          <a:p>
            <a:pPr>
              <a:lnSpc>
                <a:spcPct val="100000"/>
              </a:lnSpc>
            </a:pPr>
            <a:r>
              <a:rPr lang="en-US" sz="2600">
                <a:solidFill>
                  <a:srgbClr val="000000"/>
                </a:solidFill>
                <a:latin typeface="Constantia"/>
              </a:rPr>
              <a:t>Licensing agreements!</a:t>
            </a:r>
            <a:endParaRPr/>
          </a:p>
          <a:p>
            <a:endParaRPr/>
          </a:p>
        </p:txBody>
      </p:sp>
      <p:sp>
        <p:nvSpPr>
          <p:cNvPr id="194" name="CustomShape 3"/>
          <p:cNvSpPr/>
          <p:nvPr/>
        </p:nvSpPr>
        <p:spPr>
          <a:xfrm>
            <a:off x="1905120" y="3372480"/>
            <a:ext cx="1294920" cy="228240"/>
          </a:xfrm>
          <a:prstGeom prst="rightArrow">
            <a:avLst>
              <a:gd fmla="val 50000" name="adj1"/>
              <a:gd fmla="val 50000" name="adj2"/>
            </a:avLst>
          </a:prstGeom>
          <a:solidFill>
            <a:srgbClr val="0f6fc6"/>
          </a:solidFill>
          <a:ln w="25560">
            <a:solidFill>
              <a:srgbClr val="0b5292"/>
            </a:solidFill>
            <a:round/>
          </a:ln>
        </p:spPr>
      </p:sp>
      <p:sp>
        <p:nvSpPr>
          <p:cNvPr id="195" name="CustomShape 4"/>
          <p:cNvSpPr/>
          <p:nvPr/>
        </p:nvSpPr>
        <p:spPr>
          <a:xfrm>
            <a:off x="4952880" y="3425040"/>
            <a:ext cx="1294920" cy="228240"/>
          </a:xfrm>
          <a:prstGeom prst="rightArrow">
            <a:avLst>
              <a:gd fmla="val 50000" name="adj1"/>
              <a:gd fmla="val 50000" name="adj2"/>
            </a:avLst>
          </a:prstGeom>
          <a:solidFill>
            <a:srgbClr val="0f6fc6"/>
          </a:solidFill>
          <a:ln w="25560">
            <a:solidFill>
              <a:srgbClr val="0b5292"/>
            </a:solidFill>
            <a:round/>
          </a:ln>
        </p:spPr>
      </p:sp>
      <p:sp>
        <p:nvSpPr>
          <p:cNvPr id="196" name="CustomShape 5"/>
          <p:cNvSpPr/>
          <p:nvPr/>
        </p:nvSpPr>
        <p:spPr>
          <a:xfrm>
            <a:off x="694080" y="3163680"/>
            <a:ext cx="1142640" cy="1186920"/>
          </a:xfrm>
          <a:prstGeom prst="rect">
            <a:avLst/>
          </a:prstGeom>
        </p:spPr>
        <p:txBody>
          <a:bodyPr bIns="45000" lIns="90000" rIns="90000" tIns="45000"/>
          <a:p>
            <a:pPr>
              <a:lnSpc>
                <a:spcPct val="100000"/>
              </a:lnSpc>
            </a:pPr>
            <a:r>
              <a:rPr lang="en-US">
                <a:solidFill>
                  <a:srgbClr val="000000"/>
                </a:solidFill>
                <a:latin typeface="Constantia"/>
              </a:rPr>
              <a:t>Previous Research</a:t>
            </a:r>
            <a:endParaRPr/>
          </a:p>
        </p:txBody>
      </p:sp>
      <p:sp>
        <p:nvSpPr>
          <p:cNvPr id="197" name="CustomShape 6"/>
          <p:cNvSpPr/>
          <p:nvPr/>
        </p:nvSpPr>
        <p:spPr>
          <a:xfrm>
            <a:off x="3581280" y="3201840"/>
            <a:ext cx="1142640" cy="912600"/>
          </a:xfrm>
          <a:prstGeom prst="rect">
            <a:avLst/>
          </a:prstGeom>
        </p:spPr>
        <p:txBody>
          <a:bodyPr bIns="45000" lIns="90000" rIns="90000" tIns="45000"/>
          <a:p>
            <a:pPr>
              <a:lnSpc>
                <a:spcPct val="100000"/>
              </a:lnSpc>
            </a:pPr>
            <a:r>
              <a:rPr lang="en-US">
                <a:solidFill>
                  <a:srgbClr val="000000"/>
                </a:solidFill>
                <a:latin typeface="Constantia"/>
              </a:rPr>
              <a:t>Current</a:t>
            </a:r>
            <a:endParaRPr/>
          </a:p>
          <a:p>
            <a:pPr>
              <a:lnSpc>
                <a:spcPct val="100000"/>
              </a:lnSpc>
            </a:pPr>
            <a:r>
              <a:rPr lang="en-US">
                <a:solidFill>
                  <a:srgbClr val="000000"/>
                </a:solidFill>
                <a:latin typeface="Constantia"/>
              </a:rPr>
              <a:t>Research</a:t>
            </a:r>
            <a:endParaRPr/>
          </a:p>
        </p:txBody>
      </p:sp>
      <p:sp>
        <p:nvSpPr>
          <p:cNvPr id="198" name="CustomShape 7"/>
          <p:cNvSpPr/>
          <p:nvPr/>
        </p:nvSpPr>
        <p:spPr>
          <a:xfrm>
            <a:off x="6540480" y="3180960"/>
            <a:ext cx="1142640" cy="912600"/>
          </a:xfrm>
          <a:prstGeom prst="rect">
            <a:avLst/>
          </a:prstGeom>
        </p:spPr>
        <p:txBody>
          <a:bodyPr bIns="45000" lIns="90000" rIns="90000" tIns="45000"/>
          <a:p>
            <a:pPr>
              <a:lnSpc>
                <a:spcPct val="100000"/>
              </a:lnSpc>
            </a:pPr>
            <a:r>
              <a:rPr lang="en-US">
                <a:solidFill>
                  <a:srgbClr val="000000"/>
                </a:solidFill>
                <a:latin typeface="Constantia"/>
              </a:rPr>
              <a:t>Future Research</a:t>
            </a:r>
            <a:endParaRPr/>
          </a:p>
        </p:txBody>
      </p:sp>
      <p:sp>
        <p:nvSpPr>
          <p:cNvPr id="199" name="CustomShape 8"/>
          <p:cNvSpPr/>
          <p:nvPr/>
        </p:nvSpPr>
        <p:spPr>
          <a:xfrm flipH="1">
            <a:off x="1765440" y="3959640"/>
            <a:ext cx="1980720" cy="360"/>
          </a:xfrm>
          <a:prstGeom prst="straightConnector1">
            <a:avLst/>
          </a:prstGeom>
          <a:ln w="9360">
            <a:solidFill>
              <a:srgbClr val="c00000"/>
            </a:solidFill>
            <a:round/>
            <a:tailEnd len="med" type="triangle" w="med"/>
          </a:ln>
        </p:spPr>
      </p:sp>
      <p:sp>
        <p:nvSpPr>
          <p:cNvPr id="200" name="CustomShape 9"/>
          <p:cNvSpPr/>
          <p:nvPr/>
        </p:nvSpPr>
        <p:spPr>
          <a:xfrm>
            <a:off x="1992960" y="3679560"/>
            <a:ext cx="1676160" cy="454680"/>
          </a:xfrm>
          <a:prstGeom prst="rect">
            <a:avLst/>
          </a:prstGeom>
        </p:spPr>
        <p:txBody>
          <a:bodyPr bIns="45000" lIns="90000" rIns="90000" tIns="45000"/>
          <a:p>
            <a:pPr>
              <a:lnSpc>
                <a:spcPct val="100000"/>
              </a:lnSpc>
            </a:pPr>
            <a:r>
              <a:rPr lang="en-US" sz="1200">
                <a:solidFill>
                  <a:srgbClr val="000000"/>
                </a:solidFill>
                <a:latin typeface="Constantia"/>
              </a:rPr>
              <a:t>Requires these patents</a:t>
            </a:r>
            <a:endParaRPr/>
          </a:p>
        </p:txBody>
      </p:sp>
      <p:sp>
        <p:nvSpPr>
          <p:cNvPr id="201" name="CustomShape 10"/>
          <p:cNvSpPr/>
          <p:nvPr/>
        </p:nvSpPr>
        <p:spPr>
          <a:xfrm>
            <a:off x="4737240" y="3999600"/>
            <a:ext cx="1852920" cy="360"/>
          </a:xfrm>
          <a:prstGeom prst="straightConnector1">
            <a:avLst/>
          </a:prstGeom>
          <a:ln w="9360">
            <a:solidFill>
              <a:srgbClr val="c00000"/>
            </a:solidFill>
            <a:round/>
            <a:tailEnd len="med" type="triangle" w="med"/>
          </a:ln>
        </p:spPr>
      </p:sp>
      <p:sp>
        <p:nvSpPr>
          <p:cNvPr id="202" name="CustomShape 11"/>
          <p:cNvSpPr/>
          <p:nvPr/>
        </p:nvSpPr>
        <p:spPr>
          <a:xfrm>
            <a:off x="4787640" y="3709440"/>
            <a:ext cx="1752120" cy="454680"/>
          </a:xfrm>
          <a:prstGeom prst="rect">
            <a:avLst/>
          </a:prstGeom>
        </p:spPr>
        <p:txBody>
          <a:bodyPr bIns="45000" lIns="90000" rIns="90000" tIns="45000"/>
          <a:p>
            <a:pPr>
              <a:lnSpc>
                <a:spcPct val="100000"/>
              </a:lnSpc>
            </a:pPr>
            <a:r>
              <a:rPr lang="en-US" sz="1200">
                <a:solidFill>
                  <a:srgbClr val="000000"/>
                </a:solidFill>
                <a:latin typeface="Constantia"/>
              </a:rPr>
              <a:t>Patents may prevent</a:t>
            </a:r>
            <a:endParaRPr/>
          </a:p>
        </p:txBody>
      </p:sp>
      <p:pic>
        <p:nvPicPr>
          <p:cNvPr descr="" id="203" name="Picture 5"/>
          <p:cNvPicPr/>
          <p:nvPr/>
        </p:nvPicPr>
        <p:blipFill>
          <a:blip r:embed="rId1"/>
          <a:stretch>
            <a:fillRect/>
          </a:stretch>
        </p:blipFill>
        <p:spPr>
          <a:xfrm>
            <a:off x="6858000" y="3948120"/>
            <a:ext cx="2046240" cy="2252880"/>
          </a:xfrm>
          <a:prstGeom prst="rect">
            <a:avLst/>
          </a:prstGeom>
        </p:spPr>
      </p:pic>
    </p:spTree>
  </p:cSld>
  <p:timing>
    <p:tnLst>
      <p:par>
        <p:cTn dur="indefinite" id="69" nodeType="tmRoot" restart="never">
          <p:childTnLst>
            <p:seq>
              <p:cTn dur="indefinite" id="70" nodeType="mainSeq">
                <p:childTnLst>
                  <p:par>
                    <p:cTn fill="hold" id="71">
                      <p:stCondLst>
                        <p:cond delay="indefinite"/>
                      </p:stCondLst>
                      <p:childTnLst>
                        <p:par>
                          <p:cTn fill="hold" id="72">
                            <p:stCondLst>
                              <p:cond delay="0"/>
                            </p:stCondLst>
                            <p:childTnLst>
                              <p:par>
                                <p:cTn fill="hold" id="73" nodeType="clickEffect" presetClass="entr" presetID="1">
                                  <p:stCondLst>
                                    <p:cond delay="0"/>
                                  </p:stCondLst>
                                  <p:childTnLst>
                                    <p:set>
                                      <p:cBhvr>
                                        <p:cTn dur="1" fill="hold" id="74">
                                          <p:stCondLst>
                                            <p:cond delay="0"/>
                                          </p:stCondLst>
                                        </p:cTn>
                                        <p:tgtEl>
                                          <p:spTgt spid="193">
                                            <p:txEl>
                                              <p:pRg end="33" st="0"/>
                                            </p:txEl>
                                          </p:spTgt>
                                        </p:tgtEl>
                                        <p:attrNameLst>
                                          <p:attrName>style.visibility</p:attrName>
                                        </p:attrNameLst>
                                      </p:cBhvr>
                                      <p:to>
                                        <p:strVal val="visible"/>
                                      </p:to>
                                    </p:set>
                                  </p:childTnLst>
                                </p:cTn>
                              </p:par>
                              <p:par>
                                <p:cTn fill="hold" id="75" nodeType="withEffect" presetClass="entr" presetID="1">
                                  <p:stCondLst>
                                    <p:cond delay="0"/>
                                  </p:stCondLst>
                                  <p:childTnLst>
                                    <p:set>
                                      <p:cBhvr>
                                        <p:cTn dur="1" fill="hold" id="76">
                                          <p:stCondLst>
                                            <p:cond delay="0"/>
                                          </p:stCondLst>
                                        </p:cTn>
                                        <p:tgtEl>
                                          <p:spTgt spid="193">
                                            <p:txEl>
                                              <p:pRg end="143" st="33"/>
                                            </p:txEl>
                                          </p:spTgt>
                                        </p:tgtEl>
                                        <p:attrNameLst>
                                          <p:attrName>style.visibility</p:attrName>
                                        </p:attrNameLst>
                                      </p:cBhvr>
                                      <p:to>
                                        <p:strVal val="visible"/>
                                      </p:to>
                                    </p:set>
                                  </p:childTnLst>
                                </p:cTn>
                              </p:par>
                            </p:childTnLst>
                          </p:cTn>
                        </p:par>
                      </p:childTnLst>
                    </p:cTn>
                  </p:par>
                  <p:par>
                    <p:cTn fill="hold" id="77">
                      <p:stCondLst>
                        <p:cond delay="indefinite"/>
                      </p:stCondLst>
                      <p:childTnLst>
                        <p:par>
                          <p:cTn fill="hold" id="78">
                            <p:stCondLst>
                              <p:cond delay="0"/>
                            </p:stCondLst>
                            <p:childTnLst>
                              <p:par>
                                <p:cTn fill="hold" id="79" nodeType="clickEffect" presetClass="entr" presetID="1">
                                  <p:stCondLst>
                                    <p:cond delay="0"/>
                                  </p:stCondLst>
                                  <p:childTnLst>
                                    <p:set>
                                      <p:cBhvr>
                                        <p:cTn dur="1" fill="hold" id="80">
                                          <p:stCondLst>
                                            <p:cond delay="0"/>
                                          </p:stCondLst>
                                        </p:cTn>
                                        <p:tgtEl>
                                          <p:spTgt spid="193">
                                            <p:txEl>
                                              <p:pRg end="249" st="143"/>
                                            </p:txEl>
                                          </p:spTgt>
                                        </p:tgtEl>
                                        <p:attrNameLst>
                                          <p:attrName>style.visibility</p:attrName>
                                        </p:attrNameLst>
                                      </p:cBhvr>
                                      <p:to>
                                        <p:strVal val="visible"/>
                                      </p:to>
                                    </p:set>
                                  </p:childTnLst>
                                </p:cTn>
                              </p:par>
                            </p:childTnLst>
                          </p:cTn>
                        </p:par>
                      </p:childTnLst>
                    </p:cTn>
                  </p:par>
                  <p:par>
                    <p:cTn fill="hold" id="81">
                      <p:stCondLst>
                        <p:cond delay="indefinite"/>
                      </p:stCondLst>
                      <p:childTnLst>
                        <p:par>
                          <p:cTn fill="hold" id="82">
                            <p:stCondLst>
                              <p:cond delay="0"/>
                            </p:stCondLst>
                            <p:childTnLst>
                              <p:par>
                                <p:cTn fill="hold" id="83" nodeType="clickEffect" presetClass="entr" presetID="1">
                                  <p:stCondLst>
                                    <p:cond delay="0"/>
                                  </p:stCondLst>
                                  <p:childTnLst>
                                    <p:set>
                                      <p:cBhvr>
                                        <p:cTn dur="1" fill="hold" id="84">
                                          <p:stCondLst>
                                            <p:cond delay="0"/>
                                          </p:stCondLst>
                                        </p:cTn>
                                        <p:tgtEl>
                                          <p:spTgt spid="201"/>
                                        </p:tgtEl>
                                        <p:attrNameLst>
                                          <p:attrName>style.visibility</p:attrName>
                                        </p:attrNameLst>
                                      </p:cBhvr>
                                      <p:to>
                                        <p:strVal val="visible"/>
                                      </p:to>
                                    </p:set>
                                  </p:childTnLst>
                                </p:cTn>
                              </p:par>
                              <p:par>
                                <p:cTn fill="hold" id="85" nodeType="withEffect" presetClass="entr" presetID="1">
                                  <p:stCondLst>
                                    <p:cond delay="0"/>
                                  </p:stCondLst>
                                  <p:childTnLst>
                                    <p:set>
                                      <p:cBhvr>
                                        <p:cTn dur="1" fill="hold" id="86">
                                          <p:stCondLst>
                                            <p:cond delay="0"/>
                                          </p:stCondLst>
                                        </p:cTn>
                                        <p:tgtEl>
                                          <p:spTgt spid="197"/>
                                        </p:tgtEl>
                                        <p:attrNameLst>
                                          <p:attrName>style.visibility</p:attrName>
                                        </p:attrNameLst>
                                      </p:cBhvr>
                                      <p:to>
                                        <p:strVal val="visible"/>
                                      </p:to>
                                    </p:set>
                                  </p:childTnLst>
                                </p:cTn>
                              </p:par>
                              <p:par>
                                <p:cTn fill="hold" id="87" nodeType="withEffect" presetClass="entr" presetID="1">
                                  <p:stCondLst>
                                    <p:cond delay="0"/>
                                  </p:stCondLst>
                                  <p:childTnLst>
                                    <p:set>
                                      <p:cBhvr>
                                        <p:cTn dur="1" fill="hold" id="88">
                                          <p:stCondLst>
                                            <p:cond delay="0"/>
                                          </p:stCondLst>
                                        </p:cTn>
                                        <p:tgtEl>
                                          <p:spTgt spid="196"/>
                                        </p:tgtEl>
                                        <p:attrNameLst>
                                          <p:attrName>style.visibility</p:attrName>
                                        </p:attrNameLst>
                                      </p:cBhvr>
                                      <p:to>
                                        <p:strVal val="visible"/>
                                      </p:to>
                                    </p:set>
                                  </p:childTnLst>
                                </p:cTn>
                              </p:par>
                              <p:par>
                                <p:cTn fill="hold" id="89" nodeType="withEffect" presetClass="entr" presetID="1">
                                  <p:stCondLst>
                                    <p:cond delay="0"/>
                                  </p:stCondLst>
                                  <p:childTnLst>
                                    <p:set>
                                      <p:cBhvr>
                                        <p:cTn dur="1" fill="hold" id="90">
                                          <p:stCondLst>
                                            <p:cond delay="0"/>
                                          </p:stCondLst>
                                        </p:cTn>
                                        <p:tgtEl>
                                          <p:spTgt spid="198"/>
                                        </p:tgtEl>
                                        <p:attrNameLst>
                                          <p:attrName>style.visibility</p:attrName>
                                        </p:attrNameLst>
                                      </p:cBhvr>
                                      <p:to>
                                        <p:strVal val="visible"/>
                                      </p:to>
                                    </p:set>
                                  </p:childTnLst>
                                </p:cTn>
                              </p:par>
                              <p:par>
                                <p:cTn fill="hold" id="91" nodeType="withEffect" presetClass="entr" presetID="1">
                                  <p:stCondLst>
                                    <p:cond delay="0"/>
                                  </p:stCondLst>
                                  <p:childTnLst>
                                    <p:set>
                                      <p:cBhvr>
                                        <p:cTn dur="1" fill="hold" id="92">
                                          <p:stCondLst>
                                            <p:cond delay="0"/>
                                          </p:stCondLst>
                                        </p:cTn>
                                        <p:tgtEl>
                                          <p:spTgt spid="195"/>
                                        </p:tgtEl>
                                        <p:attrNameLst>
                                          <p:attrName>style.visibility</p:attrName>
                                        </p:attrNameLst>
                                      </p:cBhvr>
                                      <p:to>
                                        <p:strVal val="visible"/>
                                      </p:to>
                                    </p:set>
                                  </p:childTnLst>
                                </p:cTn>
                              </p:par>
                              <p:par>
                                <p:cTn fill="hold" id="93" nodeType="withEffect" presetClass="entr" presetID="1">
                                  <p:stCondLst>
                                    <p:cond delay="0"/>
                                  </p:stCondLst>
                                  <p:childTnLst>
                                    <p:set>
                                      <p:cBhvr>
                                        <p:cTn dur="1" fill="hold" id="94">
                                          <p:stCondLst>
                                            <p:cond delay="0"/>
                                          </p:stCondLst>
                                        </p:cTn>
                                        <p:tgtEl>
                                          <p:spTgt spid="194"/>
                                        </p:tgtEl>
                                        <p:attrNameLst>
                                          <p:attrName>style.visibility</p:attrName>
                                        </p:attrNameLst>
                                      </p:cBhvr>
                                      <p:to>
                                        <p:strVal val="visible"/>
                                      </p:to>
                                    </p:set>
                                  </p:childTnLst>
                                </p:cTn>
                              </p:par>
                              <p:par>
                                <p:cTn fill="hold" id="95" nodeType="withEffect" presetClass="entr" presetID="1">
                                  <p:stCondLst>
                                    <p:cond delay="0"/>
                                  </p:stCondLst>
                                  <p:childTnLst>
                                    <p:set>
                                      <p:cBhvr>
                                        <p:cTn dur="1" fill="hold" id="96">
                                          <p:stCondLst>
                                            <p:cond delay="0"/>
                                          </p:stCondLst>
                                        </p:cTn>
                                        <p:tgtEl>
                                          <p:spTgt spid="200"/>
                                        </p:tgtEl>
                                        <p:attrNameLst>
                                          <p:attrName>style.visibility</p:attrName>
                                        </p:attrNameLst>
                                      </p:cBhvr>
                                      <p:to>
                                        <p:strVal val="visible"/>
                                      </p:to>
                                    </p:set>
                                  </p:childTnLst>
                                </p:cTn>
                              </p:par>
                              <p:par>
                                <p:cTn fill="hold" id="97" nodeType="withEffect" presetClass="entr" presetID="1">
                                  <p:stCondLst>
                                    <p:cond delay="0"/>
                                  </p:stCondLst>
                                  <p:childTnLst>
                                    <p:set>
                                      <p:cBhvr>
                                        <p:cTn dur="1" fill="hold" id="98">
                                          <p:stCondLst>
                                            <p:cond delay="0"/>
                                          </p:stCondLst>
                                        </p:cTn>
                                        <p:tgtEl>
                                          <p:spTgt spid="202"/>
                                        </p:tgtEl>
                                        <p:attrNameLst>
                                          <p:attrName>style.visibility</p:attrName>
                                        </p:attrNameLst>
                                      </p:cBhvr>
                                      <p:to>
                                        <p:strVal val="visible"/>
                                      </p:to>
                                    </p:set>
                                  </p:childTnLst>
                                </p:cTn>
                              </p:par>
                              <p:par>
                                <p:cTn fill="hold" id="99" nodeType="withEffect" presetClass="entr" presetID="1">
                                  <p:stCondLst>
                                    <p:cond delay="0"/>
                                  </p:stCondLst>
                                  <p:childTnLst>
                                    <p:set>
                                      <p:cBhvr>
                                        <p:cTn dur="1" fill="hold" id="100">
                                          <p:stCondLst>
                                            <p:cond delay="0"/>
                                          </p:stCondLst>
                                        </p:cTn>
                                        <p:tgtEl>
                                          <p:spTgt spid="199"/>
                                        </p:tgtEl>
                                        <p:attrNameLst>
                                          <p:attrName>style.visibility</p:attrName>
                                        </p:attrNameLst>
                                      </p:cBhvr>
                                      <p:to>
                                        <p:strVal val="visible"/>
                                      </p:to>
                                    </p:set>
                                  </p:childTnLst>
                                </p:cTn>
                              </p:par>
                            </p:childTnLst>
                          </p:cTn>
                        </p:par>
                      </p:childTnLst>
                    </p:cTn>
                  </p:par>
                  <p:par>
                    <p:cTn fill="hold" id="101">
                      <p:stCondLst>
                        <p:cond delay="indefinite"/>
                      </p:stCondLst>
                      <p:childTnLst>
                        <p:par>
                          <p:cTn fill="hold" id="102">
                            <p:stCondLst>
                              <p:cond delay="0"/>
                            </p:stCondLst>
                            <p:childTnLst>
                              <p:par>
                                <p:cTn fill="hold" id="103" nodeType="clickEffect" presetClass="entr" presetID="1">
                                  <p:stCondLst>
                                    <p:cond delay="0"/>
                                  </p:stCondLst>
                                  <p:childTnLst>
                                    <p:set>
                                      <p:cBhvr>
                                        <p:cTn dur="1" fill="hold" id="104">
                                          <p:stCondLst>
                                            <p:cond delay="0"/>
                                          </p:stCondLst>
                                        </p:cTn>
                                        <p:tgtEl>
                                          <p:spTgt spid="193">
                                            <p:txEl>
                                              <p:pRg end="284" st="252"/>
                                            </p:txEl>
                                          </p:spTgt>
                                        </p:tgtEl>
                                        <p:attrNameLst>
                                          <p:attrName>style.visibility</p:attrName>
                                        </p:attrNameLst>
                                      </p:cBhvr>
                                      <p:to>
                                        <p:strVal val="visible"/>
                                      </p:to>
                                    </p:set>
                                  </p:childTnLst>
                                </p:cTn>
                              </p:par>
                              <p:par>
                                <p:cTn fill="hold" id="105" nodeType="withEffect" presetClass="entr" presetID="1">
                                  <p:stCondLst>
                                    <p:cond delay="0"/>
                                  </p:stCondLst>
                                  <p:childTnLst>
                                    <p:set>
                                      <p:cBhvr>
                                        <p:cTn dur="1" fill="hold" id="106">
                                          <p:stCondLst>
                                            <p:cond delay="0"/>
                                          </p:stCondLst>
                                        </p:cTn>
                                        <p:tgtEl>
                                          <p:spTgt spid="193">
                                            <p:txEl>
                                              <p:pRg end="329" st="284"/>
                                            </p:txEl>
                                          </p:spTgt>
                                        </p:tgtEl>
                                        <p:attrNameLst>
                                          <p:attrName>style.visibility</p:attrName>
                                        </p:attrNameLst>
                                      </p:cBhvr>
                                      <p:to>
                                        <p:strVal val="visible"/>
                                      </p:to>
                                    </p:set>
                                  </p:childTnLst>
                                </p:cTn>
                              </p:par>
                              <p:par>
                                <p:cTn fill="hold" id="107" nodeType="withEffect" presetClass="entr" presetID="1">
                                  <p:stCondLst>
                                    <p:cond delay="0"/>
                                  </p:stCondLst>
                                  <p:childTnLst>
                                    <p:set>
                                      <p:cBhvr>
                                        <p:cTn dur="1" fill="hold" id="108">
                                          <p:stCondLst>
                                            <p:cond delay="0"/>
                                          </p:stCondLst>
                                        </p:cTn>
                                        <p:tgtEl>
                                          <p:spTgt spid="193">
                                            <p:txEl>
                                              <p:pRg end="375" st="329"/>
                                            </p:txEl>
                                          </p:spTgt>
                                        </p:tgtEl>
                                        <p:attrNameLst>
                                          <p:attrName>style.visibility</p:attrName>
                                        </p:attrNameLst>
                                      </p:cBhvr>
                                      <p:to>
                                        <p:strVal val="visible"/>
                                      </p:to>
                                    </p:set>
                                  </p:childTnLst>
                                </p:cTn>
                              </p:par>
                            </p:childTnLst>
                          </p:cTn>
                        </p:par>
                      </p:childTnLst>
                    </p:cTn>
                  </p:par>
                  <p:par>
                    <p:cTn fill="hold" id="109">
                      <p:stCondLst>
                        <p:cond delay="indefinite"/>
                      </p:stCondLst>
                      <p:childTnLst>
                        <p:par>
                          <p:cTn fill="hold" id="110">
                            <p:stCondLst>
                              <p:cond delay="0"/>
                            </p:stCondLst>
                            <p:childTnLst>
                              <p:par>
                                <p:cTn fill="hold" id="111" nodeType="clickEffect" presetClass="entr" presetID="1">
                                  <p:stCondLst>
                                    <p:cond delay="0"/>
                                  </p:stCondLst>
                                  <p:childTnLst>
                                    <p:set>
                                      <p:cBhvr>
                                        <p:cTn dur="1" fill="hold" id="112">
                                          <p:stCondLst>
                                            <p:cond delay="0"/>
                                          </p:stCondLst>
                                        </p:cTn>
                                        <p:tgtEl>
                                          <p:spTgt spid="193">
                                            <p:txEl>
                                              <p:pRg end="407" st="376"/>
                                            </p:txEl>
                                          </p:spTgt>
                                        </p:tgtEl>
                                        <p:attrNameLst>
                                          <p:attrName>style.visibility</p:attrName>
                                        </p:attrNameLst>
                                      </p:cBhvr>
                                      <p:to>
                                        <p:strVal val="visible"/>
                                      </p:to>
                                    </p:set>
                                  </p:childTnLst>
                                </p:cTn>
                              </p:par>
                            </p:childTnLst>
                          </p:cTn>
                        </p:par>
                      </p:childTnLst>
                    </p:cTn>
                  </p:par>
                  <p:par>
                    <p:cTn fill="hold" id="113">
                      <p:stCondLst>
                        <p:cond delay="indefinite"/>
                      </p:stCondLst>
                      <p:childTnLst>
                        <p:par>
                          <p:cTn fill="hold" id="114">
                            <p:stCondLst>
                              <p:cond delay="0"/>
                            </p:stCondLst>
                            <p:childTnLst>
                              <p:par>
                                <p:cTn fill="hold" id="115" nodeType="clickEffect" presetClass="entr" presetID="1">
                                  <p:stCondLst>
                                    <p:cond delay="0"/>
                                  </p:stCondLst>
                                  <p:childTnLst>
                                    <p:set>
                                      <p:cBhvr>
                                        <p:cTn dur="1" fill="hold" id="116">
                                          <p:stCondLst>
                                            <p:cond delay="0"/>
                                          </p:stCondLst>
                                        </p:cTn>
                                        <p:tgtEl>
                                          <p:spTgt spid="193">
                                            <p:txEl>
                                              <p:pRg end="429" st="40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4"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Social Benefits of Patents</a:t>
            </a:r>
            <a:endParaRPr/>
          </a:p>
        </p:txBody>
      </p:sp>
      <p:sp>
        <p:nvSpPr>
          <p:cNvPr id="205" name="TextShape 2"/>
          <p:cNvSpPr txBox="1"/>
          <p:nvPr/>
        </p:nvSpPr>
        <p:spPr>
          <a:xfrm>
            <a:off x="457200" y="1371600"/>
            <a:ext cx="8229240" cy="4952520"/>
          </a:xfrm>
          <a:prstGeom prst="rect">
            <a:avLst/>
          </a:prstGeom>
        </p:spPr>
        <p:txBody>
          <a:bodyPr bIns="45000" lIns="90000" rIns="90000" tIns="45000"/>
          <a:p>
            <a:pPr>
              <a:lnSpc>
                <a:spcPct val="100000"/>
              </a:lnSpc>
            </a:pPr>
            <a:r>
              <a:rPr b="1" lang="en-US" sz="2600">
                <a:solidFill>
                  <a:srgbClr val="000000"/>
                </a:solidFill>
                <a:latin typeface="Constantia"/>
              </a:rPr>
              <a:t>Disclosure: </a:t>
            </a:r>
            <a:r>
              <a:rPr lang="en-US" sz="2600">
                <a:solidFill>
                  <a:srgbClr val="000000"/>
                </a:solidFill>
                <a:latin typeface="Constantia"/>
              </a:rPr>
              <a:t>When filing for a patent, a firm must disclose detailed information about the invention</a:t>
            </a:r>
            <a:endParaRPr/>
          </a:p>
          <a:p>
            <a:pPr>
              <a:lnSpc>
                <a:spcPct val="100000"/>
              </a:lnSpc>
            </a:pPr>
            <a:endParaRPr/>
          </a:p>
          <a:p>
            <a:pPr>
              <a:lnSpc>
                <a:spcPct val="100000"/>
              </a:lnSpc>
            </a:pPr>
            <a:r>
              <a:rPr b="1" lang="en-US" sz="2600">
                <a:solidFill>
                  <a:srgbClr val="000000"/>
                </a:solidFill>
                <a:latin typeface="Constantia"/>
              </a:rPr>
              <a:t>Benefits of Disclosure:</a:t>
            </a:r>
            <a:endParaRPr/>
          </a:p>
          <a:p>
            <a:pPr lvl="1">
              <a:lnSpc>
                <a:spcPct val="100000"/>
              </a:lnSpc>
              <a:buSzPct val="85000"/>
              <a:buFont typeface="Calibri"/>
              <a:buAutoNum type="arabicPeriod"/>
            </a:pPr>
            <a:r>
              <a:rPr lang="en-US" sz="2400">
                <a:solidFill>
                  <a:srgbClr val="000000"/>
                </a:solidFill>
                <a:latin typeface="Constantia"/>
              </a:rPr>
              <a:t>Free access to technology information for all</a:t>
            </a:r>
            <a:endParaRPr/>
          </a:p>
          <a:p>
            <a:pPr lvl="1">
              <a:lnSpc>
                <a:spcPct val="100000"/>
              </a:lnSpc>
              <a:buSzPct val="85000"/>
              <a:buFont typeface="Calibri"/>
              <a:buAutoNum type="arabicPeriod"/>
            </a:pPr>
            <a:r>
              <a:rPr lang="en-US" sz="2400">
                <a:solidFill>
                  <a:srgbClr val="000000"/>
                </a:solidFill>
                <a:latin typeface="Constantia"/>
              </a:rPr>
              <a:t>Rapid diffusion of technology after 20 years</a:t>
            </a:r>
            <a:endParaRPr/>
          </a:p>
          <a:p>
            <a:pPr lvl="1">
              <a:lnSpc>
                <a:spcPct val="100000"/>
              </a:lnSpc>
              <a:buSzPct val="85000"/>
              <a:buFont typeface="Calibri"/>
              <a:buAutoNum type="arabicPeriod"/>
            </a:pPr>
            <a:r>
              <a:rPr lang="en-US" sz="2400">
                <a:solidFill>
                  <a:srgbClr val="000000"/>
                </a:solidFill>
                <a:latin typeface="Constantia"/>
              </a:rPr>
              <a:t>Less duplication</a:t>
            </a:r>
            <a:endParaRPr/>
          </a:p>
          <a:p>
            <a:pPr lvl="1">
              <a:lnSpc>
                <a:spcPct val="100000"/>
              </a:lnSpc>
              <a:buSzPct val="85000"/>
              <a:buFont typeface="Calibri"/>
              <a:buAutoNum type="arabicPeriod"/>
            </a:pPr>
            <a:r>
              <a:rPr lang="en-US" sz="2400">
                <a:solidFill>
                  <a:srgbClr val="000000"/>
                </a:solidFill>
                <a:latin typeface="Constantia"/>
              </a:rPr>
              <a:t>Inspires new ideas and workarounds</a:t>
            </a:r>
            <a:endParaRPr/>
          </a:p>
          <a:p>
            <a:pPr>
              <a:lnSpc>
                <a:spcPct val="100000"/>
              </a:lnSpc>
            </a:pPr>
            <a:endParaRPr/>
          </a:p>
          <a:p>
            <a:pPr>
              <a:lnSpc>
                <a:spcPct val="100000"/>
              </a:lnSpc>
            </a:pPr>
            <a:r>
              <a:rPr b="1" lang="en-US" sz="2600">
                <a:solidFill>
                  <a:srgbClr val="000000"/>
                </a:solidFill>
                <a:latin typeface="Constantia"/>
              </a:rPr>
              <a:t>Disclosure carries spillover risk for the filing firm</a:t>
            </a:r>
            <a:endParaRPr/>
          </a:p>
          <a:p>
            <a:pPr>
              <a:lnSpc>
                <a:spcPct val="100000"/>
              </a:lnSpc>
            </a:pPr>
            <a:r>
              <a:rPr lang="en-US" sz="2600">
                <a:solidFill>
                  <a:srgbClr val="000000"/>
                </a:solidFill>
                <a:latin typeface="Constantia"/>
              </a:rPr>
              <a:t>Firms may forgo the patent process with another option to recovery their sunk costs of R&amp;D</a:t>
            </a:r>
            <a:endParaRPr/>
          </a:p>
          <a:p>
            <a:pPr lvl="1">
              <a:lnSpc>
                <a:spcPct val="100000"/>
              </a:lnSpc>
              <a:buSzPct val="85000"/>
              <a:buFont typeface="Calibri"/>
              <a:buAutoNum type="arabicPeriod"/>
            </a:pPr>
            <a:r>
              <a:rPr lang="en-US" sz="2400">
                <a:solidFill>
                  <a:srgbClr val="000000"/>
                </a:solidFill>
                <a:latin typeface="Constantia"/>
              </a:rPr>
              <a:t>Trade secret - Keep the innovation secret </a:t>
            </a:r>
            <a:endParaRPr/>
          </a:p>
          <a:p>
            <a:pPr lvl="1">
              <a:lnSpc>
                <a:spcPct val="100000"/>
              </a:lnSpc>
              <a:buSzPct val="85000"/>
              <a:buFont typeface="Calibri"/>
              <a:buAutoNum type="arabicPeriod"/>
            </a:pPr>
            <a:r>
              <a:rPr lang="en-US" sz="2400">
                <a:solidFill>
                  <a:srgbClr val="000000"/>
                </a:solidFill>
                <a:latin typeface="Constantia"/>
              </a:rPr>
              <a:t>Rely on lead time, first mover, advantage in getting their product to make</a:t>
            </a:r>
            <a:endParaRPr/>
          </a:p>
          <a:p>
            <a:endParaRPr/>
          </a:p>
          <a:p>
            <a:pPr>
              <a:lnSpc>
                <a:spcPct val="100000"/>
              </a:lnSpc>
            </a:pPr>
            <a:endParaRPr/>
          </a:p>
          <a:p>
            <a:endParaRPr/>
          </a:p>
        </p:txBody>
      </p:sp>
    </p:spTree>
  </p:cSld>
  <p:timing>
    <p:tnLst>
      <p:par>
        <p:cTn dur="indefinite" id="117" nodeType="tmRoot" restart="never">
          <p:childTnLst>
            <p:seq>
              <p:cTn dur="indefinite" id="118" nodeType="mainSeq">
                <p:childTnLst>
                  <p:par>
                    <p:cTn fill="hold" id="119">
                      <p:stCondLst>
                        <p:cond delay="indefinite"/>
                      </p:stCondLst>
                      <p:childTnLst>
                        <p:par>
                          <p:cTn fill="hold" id="120">
                            <p:stCondLst>
                              <p:cond delay="0"/>
                            </p:stCondLst>
                            <p:childTnLst>
                              <p:par>
                                <p:cTn fill="hold" id="121" nodeType="clickEffect" presetClass="entr" presetID="1">
                                  <p:stCondLst>
                                    <p:cond delay="0"/>
                                  </p:stCondLst>
                                  <p:childTnLst>
                                    <p:set>
                                      <p:cBhvr>
                                        <p:cTn dur="1" fill="hold" id="122">
                                          <p:stCondLst>
                                            <p:cond delay="0"/>
                                          </p:stCondLst>
                                        </p:cTn>
                                        <p:tgtEl>
                                          <p:spTgt spid="205">
                                            <p:txEl>
                                              <p:pRg end="125" st="101"/>
                                            </p:txEl>
                                          </p:spTgt>
                                        </p:tgtEl>
                                        <p:attrNameLst>
                                          <p:attrName>style.visibility</p:attrName>
                                        </p:attrNameLst>
                                      </p:cBhvr>
                                      <p:to>
                                        <p:strVal val="visible"/>
                                      </p:to>
                                    </p:set>
                                  </p:childTnLst>
                                </p:cTn>
                              </p:par>
                            </p:childTnLst>
                          </p:cTn>
                        </p:par>
                      </p:childTnLst>
                    </p:cTn>
                  </p:par>
                  <p:par>
                    <p:cTn fill="hold" id="123">
                      <p:stCondLst>
                        <p:cond delay="indefinite"/>
                      </p:stCondLst>
                      <p:childTnLst>
                        <p:par>
                          <p:cTn fill="hold" id="124">
                            <p:stCondLst>
                              <p:cond delay="0"/>
                            </p:stCondLst>
                            <p:childTnLst>
                              <p:par>
                                <p:cTn fill="hold" id="125" nodeType="clickEffect" presetClass="entr" presetID="1">
                                  <p:stCondLst>
                                    <p:cond delay="0"/>
                                  </p:stCondLst>
                                  <p:childTnLst>
                                    <p:set>
                                      <p:cBhvr>
                                        <p:cTn dur="1" fill="hold" id="126">
                                          <p:stCondLst>
                                            <p:cond delay="0"/>
                                          </p:stCondLst>
                                        </p:cTn>
                                        <p:tgtEl>
                                          <p:spTgt spid="205">
                                            <p:txEl>
                                              <p:pRg end="171" st="125"/>
                                            </p:txEl>
                                          </p:spTgt>
                                        </p:tgtEl>
                                        <p:attrNameLst>
                                          <p:attrName>style.visibility</p:attrName>
                                        </p:attrNameLst>
                                      </p:cBhvr>
                                      <p:to>
                                        <p:strVal val="visible"/>
                                      </p:to>
                                    </p:set>
                                  </p:childTnLst>
                                </p:cTn>
                              </p:par>
                            </p:childTnLst>
                          </p:cTn>
                        </p:par>
                      </p:childTnLst>
                    </p:cTn>
                  </p:par>
                  <p:par>
                    <p:cTn fill="hold" id="127">
                      <p:stCondLst>
                        <p:cond delay="indefinite"/>
                      </p:stCondLst>
                      <p:childTnLst>
                        <p:par>
                          <p:cTn fill="hold" id="128">
                            <p:stCondLst>
                              <p:cond delay="0"/>
                            </p:stCondLst>
                            <p:childTnLst>
                              <p:par>
                                <p:cTn fill="hold" id="129" nodeType="clickEffect" presetClass="entr" presetID="1">
                                  <p:stCondLst>
                                    <p:cond delay="0"/>
                                  </p:stCondLst>
                                  <p:childTnLst>
                                    <p:set>
                                      <p:cBhvr>
                                        <p:cTn dur="1" fill="hold" id="130">
                                          <p:stCondLst>
                                            <p:cond delay="0"/>
                                          </p:stCondLst>
                                        </p:cTn>
                                        <p:tgtEl>
                                          <p:spTgt spid="205">
                                            <p:txEl>
                                              <p:pRg end="216" st="171"/>
                                            </p:txEl>
                                          </p:spTgt>
                                        </p:tgtEl>
                                        <p:attrNameLst>
                                          <p:attrName>style.visibility</p:attrName>
                                        </p:attrNameLst>
                                      </p:cBhvr>
                                      <p:to>
                                        <p:strVal val="visible"/>
                                      </p:to>
                                    </p:set>
                                  </p:childTnLst>
                                </p:cTn>
                              </p:par>
                            </p:childTnLst>
                          </p:cTn>
                        </p:par>
                      </p:childTnLst>
                    </p:cTn>
                  </p:par>
                  <p:par>
                    <p:cTn fill="hold" id="131">
                      <p:stCondLst>
                        <p:cond delay="indefinite"/>
                      </p:stCondLst>
                      <p:childTnLst>
                        <p:par>
                          <p:cTn fill="hold" id="132">
                            <p:stCondLst>
                              <p:cond delay="0"/>
                            </p:stCondLst>
                            <p:childTnLst>
                              <p:par>
                                <p:cTn fill="hold" id="133" nodeType="clickEffect" presetClass="entr" presetID="1">
                                  <p:stCondLst>
                                    <p:cond delay="0"/>
                                  </p:stCondLst>
                                  <p:childTnLst>
                                    <p:set>
                                      <p:cBhvr>
                                        <p:cTn dur="1" fill="hold" id="134">
                                          <p:stCondLst>
                                            <p:cond delay="0"/>
                                          </p:stCondLst>
                                        </p:cTn>
                                        <p:tgtEl>
                                          <p:spTgt spid="205">
                                            <p:txEl>
                                              <p:pRg end="233" st="216"/>
                                            </p:txEl>
                                          </p:spTgt>
                                        </p:tgtEl>
                                        <p:attrNameLst>
                                          <p:attrName>style.visibility</p:attrName>
                                        </p:attrNameLst>
                                      </p:cBhvr>
                                      <p:to>
                                        <p:strVal val="visible"/>
                                      </p:to>
                                    </p:set>
                                  </p:childTnLst>
                                </p:cTn>
                              </p:par>
                            </p:childTnLst>
                          </p:cTn>
                        </p:par>
                      </p:childTnLst>
                    </p:cTn>
                  </p:par>
                  <p:par>
                    <p:cTn fill="hold" id="135">
                      <p:stCondLst>
                        <p:cond delay="indefinite"/>
                      </p:stCondLst>
                      <p:childTnLst>
                        <p:par>
                          <p:cTn fill="hold" id="136">
                            <p:stCondLst>
                              <p:cond delay="0"/>
                            </p:stCondLst>
                            <p:childTnLst>
                              <p:par>
                                <p:cTn fill="hold" id="137" nodeType="clickEffect" presetClass="entr" presetID="1">
                                  <p:stCondLst>
                                    <p:cond delay="0"/>
                                  </p:stCondLst>
                                  <p:childTnLst>
                                    <p:set>
                                      <p:cBhvr>
                                        <p:cTn dur="1" fill="hold" id="138">
                                          <p:stCondLst>
                                            <p:cond delay="0"/>
                                          </p:stCondLst>
                                        </p:cTn>
                                        <p:tgtEl>
                                          <p:spTgt spid="205">
                                            <p:txEl>
                                              <p:pRg end="268" st="233"/>
                                            </p:txEl>
                                          </p:spTgt>
                                        </p:tgtEl>
                                        <p:attrNameLst>
                                          <p:attrName>style.visibility</p:attrName>
                                        </p:attrNameLst>
                                      </p:cBhvr>
                                      <p:to>
                                        <p:strVal val="visible"/>
                                      </p:to>
                                    </p:set>
                                  </p:childTnLst>
                                </p:cTn>
                              </p:par>
                            </p:childTnLst>
                          </p:cTn>
                        </p:par>
                      </p:childTnLst>
                    </p:cTn>
                  </p:par>
                  <p:par>
                    <p:cTn fill="hold" id="139">
                      <p:stCondLst>
                        <p:cond delay="indefinite"/>
                      </p:stCondLst>
                      <p:childTnLst>
                        <p:par>
                          <p:cTn fill="hold" id="140">
                            <p:stCondLst>
                              <p:cond delay="0"/>
                            </p:stCondLst>
                            <p:childTnLst>
                              <p:par>
                                <p:cTn fill="hold" id="141" nodeType="clickEffect" presetClass="entr" presetID="1">
                                  <p:stCondLst>
                                    <p:cond delay="0"/>
                                  </p:stCondLst>
                                  <p:childTnLst>
                                    <p:set>
                                      <p:cBhvr>
                                        <p:cTn dur="1" fill="hold" id="142">
                                          <p:stCondLst>
                                            <p:cond delay="0"/>
                                          </p:stCondLst>
                                        </p:cTn>
                                        <p:tgtEl>
                                          <p:spTgt spid="205">
                                            <p:txEl>
                                              <p:pRg end="323" st="269"/>
                                            </p:txEl>
                                          </p:spTgt>
                                        </p:tgtEl>
                                        <p:attrNameLst>
                                          <p:attrName>style.visibility</p:attrName>
                                        </p:attrNameLst>
                                      </p:cBhvr>
                                      <p:to>
                                        <p:strVal val="visible"/>
                                      </p:to>
                                    </p:set>
                                  </p:childTnLst>
                                </p:cTn>
                              </p:par>
                            </p:childTnLst>
                          </p:cTn>
                        </p:par>
                      </p:childTnLst>
                    </p:cTn>
                  </p:par>
                  <p:par>
                    <p:cTn fill="hold" id="143">
                      <p:stCondLst>
                        <p:cond delay="indefinite"/>
                      </p:stCondLst>
                      <p:childTnLst>
                        <p:par>
                          <p:cTn fill="hold" id="144">
                            <p:stCondLst>
                              <p:cond delay="0"/>
                            </p:stCondLst>
                            <p:childTnLst>
                              <p:par>
                                <p:cTn fill="hold" id="145" nodeType="clickEffect" presetClass="entr" presetID="1">
                                  <p:stCondLst>
                                    <p:cond delay="0"/>
                                  </p:stCondLst>
                                  <p:childTnLst>
                                    <p:set>
                                      <p:cBhvr>
                                        <p:cTn dur="1" fill="hold" id="146">
                                          <p:stCondLst>
                                            <p:cond delay="0"/>
                                          </p:stCondLst>
                                        </p:cTn>
                                        <p:tgtEl>
                                          <p:spTgt spid="205">
                                            <p:txEl>
                                              <p:pRg end="414" st="323"/>
                                            </p:txEl>
                                          </p:spTgt>
                                        </p:tgtEl>
                                        <p:attrNameLst>
                                          <p:attrName>style.visibility</p:attrName>
                                        </p:attrNameLst>
                                      </p:cBhvr>
                                      <p:to>
                                        <p:strVal val="visible"/>
                                      </p:to>
                                    </p:set>
                                  </p:childTnLst>
                                </p:cTn>
                              </p:par>
                            </p:childTnLst>
                          </p:cTn>
                        </p:par>
                      </p:childTnLst>
                    </p:cTn>
                  </p:par>
                  <p:par>
                    <p:cTn fill="hold" id="147">
                      <p:stCondLst>
                        <p:cond delay="indefinite"/>
                      </p:stCondLst>
                      <p:childTnLst>
                        <p:par>
                          <p:cTn fill="hold" id="148">
                            <p:stCondLst>
                              <p:cond delay="0"/>
                            </p:stCondLst>
                            <p:childTnLst>
                              <p:par>
                                <p:cTn fill="hold" id="149" nodeType="clickEffect" presetClass="entr" presetID="1">
                                  <p:stCondLst>
                                    <p:cond delay="0"/>
                                  </p:stCondLst>
                                  <p:childTnLst>
                                    <p:set>
                                      <p:cBhvr>
                                        <p:cTn dur="1" fill="hold" id="150">
                                          <p:stCondLst>
                                            <p:cond delay="0"/>
                                          </p:stCondLst>
                                        </p:cTn>
                                        <p:tgtEl>
                                          <p:spTgt spid="205">
                                            <p:txEl>
                                              <p:pRg end="457" st="414"/>
                                            </p:txEl>
                                          </p:spTgt>
                                        </p:tgtEl>
                                        <p:attrNameLst>
                                          <p:attrName>style.visibility</p:attrName>
                                        </p:attrNameLst>
                                      </p:cBhvr>
                                      <p:to>
                                        <p:strVal val="visible"/>
                                      </p:to>
                                    </p:set>
                                  </p:childTnLst>
                                </p:cTn>
                              </p:par>
                            </p:childTnLst>
                          </p:cTn>
                        </p:par>
                      </p:childTnLst>
                    </p:cTn>
                  </p:par>
                  <p:par>
                    <p:cTn fill="hold" id="151">
                      <p:stCondLst>
                        <p:cond delay="indefinite"/>
                      </p:stCondLst>
                      <p:childTnLst>
                        <p:par>
                          <p:cTn fill="hold" id="152">
                            <p:stCondLst>
                              <p:cond delay="0"/>
                            </p:stCondLst>
                            <p:childTnLst>
                              <p:par>
                                <p:cTn fill="hold" id="153" nodeType="clickEffect" presetClass="entr" presetID="1">
                                  <p:stCondLst>
                                    <p:cond delay="0"/>
                                  </p:stCondLst>
                                  <p:childTnLst>
                                    <p:set>
                                      <p:cBhvr>
                                        <p:cTn dur="1" fill="hold" id="154">
                                          <p:stCondLst>
                                            <p:cond delay="0"/>
                                          </p:stCondLst>
                                        </p:cTn>
                                        <p:tgtEl>
                                          <p:spTgt spid="205">
                                            <p:txEl>
                                              <p:pRg end="532" st="45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6"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Strategic Patenting</a:t>
            </a:r>
            <a:endParaRPr/>
          </a:p>
        </p:txBody>
      </p:sp>
      <p:sp>
        <p:nvSpPr>
          <p:cNvPr id="207" name="TextShape 2"/>
          <p:cNvSpPr txBox="1"/>
          <p:nvPr/>
        </p:nvSpPr>
        <p:spPr>
          <a:xfrm>
            <a:off x="457200" y="1600200"/>
            <a:ext cx="8229240" cy="4723920"/>
          </a:xfrm>
          <a:prstGeom prst="rect">
            <a:avLst/>
          </a:prstGeom>
        </p:spPr>
        <p:txBody>
          <a:bodyPr bIns="45000" lIns="90000" rIns="90000" tIns="45000"/>
          <a:p>
            <a:pPr>
              <a:lnSpc>
                <a:spcPct val="100000"/>
              </a:lnSpc>
            </a:pPr>
            <a:r>
              <a:rPr b="1" lang="en-US" sz="2600">
                <a:solidFill>
                  <a:srgbClr val="000000"/>
                </a:solidFill>
                <a:latin typeface="Constantia"/>
              </a:rPr>
              <a:t>Strategic Patenting: </a:t>
            </a:r>
            <a:r>
              <a:rPr lang="en-US" sz="2600">
                <a:solidFill>
                  <a:srgbClr val="000000"/>
                </a:solidFill>
                <a:latin typeface="Constantia"/>
              </a:rPr>
              <a:t>use of the patent system to attain a strategic advantage over technological rivals</a:t>
            </a:r>
            <a:endParaRPr/>
          </a:p>
          <a:p>
            <a:pPr>
              <a:lnSpc>
                <a:spcPct val="100000"/>
              </a:lnSpc>
            </a:pPr>
            <a:endParaRPr/>
          </a:p>
          <a:p>
            <a:pPr>
              <a:lnSpc>
                <a:spcPct val="100000"/>
              </a:lnSpc>
            </a:pPr>
            <a:r>
              <a:rPr b="1" lang="en-US" sz="2600">
                <a:solidFill>
                  <a:srgbClr val="000000"/>
                </a:solidFill>
                <a:latin typeface="Constantia"/>
              </a:rPr>
              <a:t>Strong patent law encourages strategic patenting</a:t>
            </a:r>
            <a:endParaRPr/>
          </a:p>
          <a:p>
            <a:pPr>
              <a:lnSpc>
                <a:spcPct val="100000"/>
              </a:lnSpc>
            </a:pPr>
            <a:endParaRPr/>
          </a:p>
          <a:p>
            <a:pPr>
              <a:lnSpc>
                <a:spcPct val="100000"/>
              </a:lnSpc>
            </a:pPr>
            <a:r>
              <a:rPr b="1" lang="en-US" sz="2600">
                <a:solidFill>
                  <a:srgbClr val="000000"/>
                </a:solidFill>
                <a:latin typeface="Constantia"/>
              </a:rPr>
              <a:t>Strategic patenting:</a:t>
            </a:r>
            <a:endParaRPr/>
          </a:p>
          <a:p>
            <a:pPr lvl="1">
              <a:lnSpc>
                <a:spcPct val="100000"/>
              </a:lnSpc>
              <a:buSzPct val="85000"/>
              <a:buFont typeface="Calibri"/>
              <a:buAutoNum type="arabicPeriod"/>
            </a:pPr>
            <a:r>
              <a:rPr lang="en-US" sz="2400">
                <a:solidFill>
                  <a:srgbClr val="000000"/>
                </a:solidFill>
                <a:latin typeface="Constantia"/>
              </a:rPr>
              <a:t>Encourages cross-license agreements and “patent-pools”</a:t>
            </a:r>
            <a:endParaRPr/>
          </a:p>
          <a:p>
            <a:pPr lvl="1">
              <a:lnSpc>
                <a:spcPct val="100000"/>
              </a:lnSpc>
              <a:buSzPct val="85000"/>
              <a:buFont typeface="Calibri"/>
              <a:buAutoNum type="arabicPeriod"/>
            </a:pPr>
            <a:r>
              <a:rPr lang="en-US" sz="2400">
                <a:solidFill>
                  <a:srgbClr val="000000"/>
                </a:solidFill>
                <a:latin typeface="Constantia"/>
              </a:rPr>
              <a:t>Avoids costly litigation</a:t>
            </a:r>
            <a:endParaRPr/>
          </a:p>
          <a:p>
            <a:pPr lvl="1">
              <a:lnSpc>
                <a:spcPct val="100000"/>
              </a:lnSpc>
              <a:buSzPct val="85000"/>
              <a:buFont typeface="Calibri"/>
              <a:buAutoNum type="arabicPeriod"/>
            </a:pPr>
            <a:r>
              <a:rPr lang="en-US" sz="2400">
                <a:solidFill>
                  <a:srgbClr val="000000"/>
                </a:solidFill>
                <a:latin typeface="Constantia"/>
              </a:rPr>
              <a:t>Creates barriers to entry requiring entrants to hold a portfolio of patents</a:t>
            </a:r>
            <a:endParaRPr/>
          </a:p>
          <a:p>
            <a:pPr lvl="1">
              <a:lnSpc>
                <a:spcPct val="100000"/>
              </a:lnSpc>
              <a:buSzPct val="85000"/>
              <a:buFont typeface="Calibri"/>
              <a:buAutoNum type="arabicPeriod"/>
            </a:pPr>
            <a:r>
              <a:rPr lang="en-US" sz="2400">
                <a:solidFill>
                  <a:srgbClr val="000000"/>
                </a:solidFill>
                <a:latin typeface="Constantia"/>
              </a:rPr>
              <a:t>Large firms tend to have an advantage over small firms as the cost of litigation falls more heavily on the small firm</a:t>
            </a:r>
            <a:endParaRPr/>
          </a:p>
        </p:txBody>
      </p:sp>
    </p:spTree>
  </p:cSld>
  <p:timing>
    <p:tnLst>
      <p:par>
        <p:cTn dur="indefinite" id="155" nodeType="tmRoot" restart="never">
          <p:childTnLst>
            <p:seq>
              <p:cTn dur="indefinite" id="156" nodeType="mainSeq">
                <p:childTnLst>
                  <p:par>
                    <p:cTn fill="hold" id="157">
                      <p:stCondLst>
                        <p:cond delay="indefinite"/>
                      </p:stCondLst>
                      <p:childTnLst>
                        <p:par>
                          <p:cTn fill="hold" id="158">
                            <p:stCondLst>
                              <p:cond delay="0"/>
                            </p:stCondLst>
                            <p:childTnLst>
                              <p:par>
                                <p:cTn fill="hold" id="159" nodeType="clickEffect" presetClass="entr" presetID="1">
                                  <p:stCondLst>
                                    <p:cond delay="0"/>
                                  </p:stCondLst>
                                  <p:childTnLst>
                                    <p:set>
                                      <p:cBhvr>
                                        <p:cTn dur="1" fill="hold" id="160">
                                          <p:stCondLst>
                                            <p:cond delay="0"/>
                                          </p:stCondLst>
                                        </p:cTn>
                                        <p:tgtEl>
                                          <p:spTgt spid="207">
                                            <p:txEl>
                                              <p:pRg end="154" st="105"/>
                                            </p:txEl>
                                          </p:spTgt>
                                        </p:tgtEl>
                                        <p:attrNameLst>
                                          <p:attrName>style.visibility</p:attrName>
                                        </p:attrNameLst>
                                      </p:cBhvr>
                                      <p:to>
                                        <p:strVal val="visible"/>
                                      </p:to>
                                    </p:set>
                                  </p:childTnLst>
                                </p:cTn>
                              </p:par>
                            </p:childTnLst>
                          </p:cTn>
                        </p:par>
                      </p:childTnLst>
                    </p:cTn>
                  </p:par>
                  <p:par>
                    <p:cTn fill="hold" id="161">
                      <p:stCondLst>
                        <p:cond delay="indefinite"/>
                      </p:stCondLst>
                      <p:childTnLst>
                        <p:par>
                          <p:cTn fill="hold" id="162">
                            <p:stCondLst>
                              <p:cond delay="0"/>
                            </p:stCondLst>
                            <p:childTnLst>
                              <p:par>
                                <p:cTn fill="hold" id="163" nodeType="clickEffect" presetClass="entr" presetID="1">
                                  <p:stCondLst>
                                    <p:cond delay="0"/>
                                  </p:stCondLst>
                                  <p:childTnLst>
                                    <p:set>
                                      <p:cBhvr>
                                        <p:cTn dur="1" fill="hold" id="164">
                                          <p:stCondLst>
                                            <p:cond delay="0"/>
                                          </p:stCondLst>
                                        </p:cTn>
                                        <p:tgtEl>
                                          <p:spTgt spid="207">
                                            <p:txEl>
                                              <p:pRg end="176" st="155"/>
                                            </p:txEl>
                                          </p:spTgt>
                                        </p:tgtEl>
                                        <p:attrNameLst>
                                          <p:attrName>style.visibility</p:attrName>
                                        </p:attrNameLst>
                                      </p:cBhvr>
                                      <p:to>
                                        <p:strVal val="visible"/>
                                      </p:to>
                                    </p:set>
                                  </p:childTnLst>
                                </p:cTn>
                              </p:par>
                            </p:childTnLst>
                          </p:cTn>
                        </p:par>
                      </p:childTnLst>
                    </p:cTn>
                  </p:par>
                  <p:par>
                    <p:cTn fill="hold" id="165">
                      <p:stCondLst>
                        <p:cond delay="indefinite"/>
                      </p:stCondLst>
                      <p:childTnLst>
                        <p:par>
                          <p:cTn fill="hold" id="166">
                            <p:stCondLst>
                              <p:cond delay="0"/>
                            </p:stCondLst>
                            <p:childTnLst>
                              <p:par>
                                <p:cTn fill="hold" id="167" nodeType="clickEffect" presetClass="entr" presetID="1">
                                  <p:stCondLst>
                                    <p:cond delay="0"/>
                                  </p:stCondLst>
                                  <p:childTnLst>
                                    <p:set>
                                      <p:cBhvr>
                                        <p:cTn dur="1" fill="hold" id="168">
                                          <p:stCondLst>
                                            <p:cond delay="0"/>
                                          </p:stCondLst>
                                        </p:cTn>
                                        <p:tgtEl>
                                          <p:spTgt spid="207">
                                            <p:txEl>
                                              <p:pRg end="231" st="176"/>
                                            </p:txEl>
                                          </p:spTgt>
                                        </p:tgtEl>
                                        <p:attrNameLst>
                                          <p:attrName>style.visibility</p:attrName>
                                        </p:attrNameLst>
                                      </p:cBhvr>
                                      <p:to>
                                        <p:strVal val="visible"/>
                                      </p:to>
                                    </p:set>
                                  </p:childTnLst>
                                </p:cTn>
                              </p:par>
                            </p:childTnLst>
                          </p:cTn>
                        </p:par>
                      </p:childTnLst>
                    </p:cTn>
                  </p:par>
                  <p:par>
                    <p:cTn fill="hold" id="169">
                      <p:stCondLst>
                        <p:cond delay="indefinite"/>
                      </p:stCondLst>
                      <p:childTnLst>
                        <p:par>
                          <p:cTn fill="hold" id="170">
                            <p:stCondLst>
                              <p:cond delay="0"/>
                            </p:stCondLst>
                            <p:childTnLst>
                              <p:par>
                                <p:cTn fill="hold" id="171" nodeType="clickEffect" presetClass="entr" presetID="1">
                                  <p:stCondLst>
                                    <p:cond delay="0"/>
                                  </p:stCondLst>
                                  <p:childTnLst>
                                    <p:set>
                                      <p:cBhvr>
                                        <p:cTn dur="1" fill="hold" id="172">
                                          <p:stCondLst>
                                            <p:cond delay="0"/>
                                          </p:stCondLst>
                                        </p:cTn>
                                        <p:tgtEl>
                                          <p:spTgt spid="207">
                                            <p:txEl>
                                              <p:pRg end="256" st="231"/>
                                            </p:txEl>
                                          </p:spTgt>
                                        </p:tgtEl>
                                        <p:attrNameLst>
                                          <p:attrName>style.visibility</p:attrName>
                                        </p:attrNameLst>
                                      </p:cBhvr>
                                      <p:to>
                                        <p:strVal val="visible"/>
                                      </p:to>
                                    </p:se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
                                  <p:stCondLst>
                                    <p:cond delay="0"/>
                                  </p:stCondLst>
                                  <p:childTnLst>
                                    <p:set>
                                      <p:cBhvr>
                                        <p:cTn dur="1" fill="hold" id="176">
                                          <p:stCondLst>
                                            <p:cond delay="0"/>
                                          </p:stCondLst>
                                        </p:cTn>
                                        <p:tgtEl>
                                          <p:spTgt spid="207">
                                            <p:txEl>
                                              <p:pRg end="332" st="256"/>
                                            </p:txEl>
                                          </p:spTgt>
                                        </p:tgtEl>
                                        <p:attrNameLst>
                                          <p:attrName>style.visibility</p:attrName>
                                        </p:attrNameLst>
                                      </p:cBhvr>
                                      <p:to>
                                        <p:strVal val="visible"/>
                                      </p:to>
                                    </p:set>
                                  </p:childTnLst>
                                </p:cTn>
                              </p:par>
                            </p:childTnLst>
                          </p:cTn>
                        </p:par>
                      </p:childTnLst>
                    </p:cTn>
                  </p:par>
                  <p:par>
                    <p:cTn fill="hold" id="177">
                      <p:stCondLst>
                        <p:cond delay="indefinite"/>
                      </p:stCondLst>
                      <p:childTnLst>
                        <p:par>
                          <p:cTn fill="hold" id="178">
                            <p:stCondLst>
                              <p:cond delay="0"/>
                            </p:stCondLst>
                            <p:childTnLst>
                              <p:par>
                                <p:cTn fill="hold" id="179" nodeType="clickEffect" presetClass="entr" presetID="1">
                                  <p:stCondLst>
                                    <p:cond delay="0"/>
                                  </p:stCondLst>
                                  <p:childTnLst>
                                    <p:set>
                                      <p:cBhvr>
                                        <p:cTn dur="1" fill="hold" id="180">
                                          <p:stCondLst>
                                            <p:cond delay="0"/>
                                          </p:stCondLst>
                                        </p:cTn>
                                        <p:tgtEl>
                                          <p:spTgt spid="207">
                                            <p:txEl>
                                              <p:pRg end="450" st="33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457200" y="704160"/>
            <a:ext cx="8229240" cy="743400"/>
          </a:xfrm>
          <a:prstGeom prst="rect">
            <a:avLst/>
          </a:prstGeom>
        </p:spPr>
        <p:txBody>
          <a:bodyPr anchor="b" bIns="0" lIns="0" rIns="0" tIns="45000"/>
          <a:p>
            <a:pPr>
              <a:lnSpc>
                <a:spcPct val="100000"/>
              </a:lnSpc>
            </a:pPr>
            <a:r>
              <a:rPr lang="en-US" sz="4000">
                <a:solidFill>
                  <a:srgbClr val="04617b"/>
                </a:solidFill>
                <a:latin typeface="Calibri"/>
              </a:rPr>
              <a:t>Patents and Tech Transfer</a:t>
            </a:r>
            <a:endParaRPr/>
          </a:p>
        </p:txBody>
      </p:sp>
      <p:sp>
        <p:nvSpPr>
          <p:cNvPr id="209" name="TextShape 2"/>
          <p:cNvSpPr txBox="1"/>
          <p:nvPr/>
        </p:nvSpPr>
        <p:spPr>
          <a:xfrm>
            <a:off x="457200" y="1600200"/>
            <a:ext cx="8229240" cy="4723920"/>
          </a:xfrm>
          <a:prstGeom prst="rect">
            <a:avLst/>
          </a:prstGeom>
        </p:spPr>
        <p:txBody>
          <a:bodyPr bIns="45000" lIns="90000" rIns="90000" tIns="45000"/>
          <a:p>
            <a:pPr>
              <a:lnSpc>
                <a:spcPct val="100000"/>
              </a:lnSpc>
            </a:pPr>
            <a:r>
              <a:rPr lang="en-US" sz="2600">
                <a:solidFill>
                  <a:srgbClr val="000000"/>
                </a:solidFill>
                <a:latin typeface="Constantia"/>
              </a:rPr>
              <a:t>Strong patent law also encourages technology transfer through </a:t>
            </a:r>
            <a:r>
              <a:rPr b="1" lang="en-US" sz="2600">
                <a:solidFill>
                  <a:srgbClr val="000000"/>
                </a:solidFill>
                <a:latin typeface="Constantia"/>
              </a:rPr>
              <a:t>licensing</a:t>
            </a:r>
            <a:endParaRPr/>
          </a:p>
          <a:p>
            <a:pPr lvl="1">
              <a:lnSpc>
                <a:spcPct val="100000"/>
              </a:lnSpc>
              <a:buSzPct val="85000"/>
              <a:buFont charset="2" typeface="Wingdings 2"/>
              <a:buChar char=""/>
            </a:pPr>
            <a:r>
              <a:rPr lang="en-US" sz="2400">
                <a:solidFill>
                  <a:srgbClr val="000000"/>
                </a:solidFill>
                <a:latin typeface="Constantia"/>
              </a:rPr>
              <a:t>Licensing may also come with trade secrets and know-how (tacit knowledge</a:t>
            </a:r>
            <a:r>
              <a:rPr i="1" lang="en-US" sz="2400">
                <a:solidFill>
                  <a:srgbClr val="000000"/>
                </a:solidFill>
                <a:latin typeface="Constantia"/>
              </a:rPr>
              <a:t>)</a:t>
            </a:r>
            <a:endParaRPr/>
          </a:p>
          <a:p>
            <a:pPr>
              <a:lnSpc>
                <a:spcPct val="100000"/>
              </a:lnSpc>
            </a:pPr>
            <a:endParaRPr/>
          </a:p>
          <a:p>
            <a:pPr>
              <a:lnSpc>
                <a:spcPct val="100000"/>
              </a:lnSpc>
            </a:pPr>
            <a:r>
              <a:rPr lang="en-US" sz="2600">
                <a:solidFill>
                  <a:srgbClr val="000000"/>
                </a:solidFill>
                <a:latin typeface="Constantia"/>
              </a:rPr>
              <a:t>Strong patent law also encourages </a:t>
            </a:r>
            <a:r>
              <a:rPr b="1" lang="en-US" sz="2600">
                <a:solidFill>
                  <a:srgbClr val="000000"/>
                </a:solidFill>
                <a:latin typeface="Constantia"/>
              </a:rPr>
              <a:t>vertical specialization </a:t>
            </a:r>
            <a:r>
              <a:rPr lang="en-US" sz="2600">
                <a:solidFill>
                  <a:srgbClr val="000000"/>
                </a:solidFill>
                <a:latin typeface="Constantia"/>
              </a:rPr>
              <a:t>as small firms can improve on licensed technology</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457200" y="704160"/>
            <a:ext cx="8229240" cy="743400"/>
          </a:xfrm>
          <a:prstGeom prst="rect">
            <a:avLst/>
          </a:prstGeom>
        </p:spPr>
        <p:txBody>
          <a:bodyPr anchor="b" bIns="0" lIns="0" rIns="0" tIns="45000"/>
          <a:p>
            <a:pPr>
              <a:lnSpc>
                <a:spcPct val="100000"/>
              </a:lnSpc>
            </a:pPr>
            <a:r>
              <a:rPr lang="en-US" sz="3200">
                <a:solidFill>
                  <a:srgbClr val="04617b"/>
                </a:solidFill>
                <a:latin typeface="Calibri"/>
              </a:rPr>
              <a:t>Leahy-Smith America Invents Act (AIA) </a:t>
            </a:r>
            <a:endParaRPr/>
          </a:p>
        </p:txBody>
      </p:sp>
      <p:sp>
        <p:nvSpPr>
          <p:cNvPr id="211" name="TextShape 2"/>
          <p:cNvSpPr txBox="1"/>
          <p:nvPr/>
        </p:nvSpPr>
        <p:spPr>
          <a:xfrm>
            <a:off x="457200" y="1676520"/>
            <a:ext cx="8229240" cy="4647960"/>
          </a:xfrm>
          <a:prstGeom prst="rect">
            <a:avLst/>
          </a:prstGeom>
        </p:spPr>
        <p:txBody>
          <a:bodyPr bIns="45000" lIns="90000" rIns="90000" tIns="45000"/>
          <a:p>
            <a:pPr>
              <a:lnSpc>
                <a:spcPct val="100000"/>
              </a:lnSpc>
              <a:buSzPct val="95000"/>
              <a:buFont charset="2" typeface="Wingdings 2"/>
              <a:buChar char=""/>
            </a:pPr>
            <a:r>
              <a:rPr lang="en-US" sz="2600">
                <a:solidFill>
                  <a:srgbClr val="000000"/>
                </a:solidFill>
                <a:latin typeface="Constantia"/>
              </a:rPr>
              <a:t>Changes the patent process from the present "first-to-invent" system to a “first-to-file“</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Allows, third-parties to comment on applications during the patenting process</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Critics state that the change in the law will suit larger companies over independent inventors</a:t>
            </a:r>
            <a:endParaRPr/>
          </a:p>
          <a:p>
            <a:pPr>
              <a:lnSpc>
                <a:spcPct val="100000"/>
              </a:lnSpc>
            </a:pPr>
            <a:endParaRPr/>
          </a:p>
          <a:p>
            <a:pPr>
              <a:lnSpc>
                <a:spcPct val="100000"/>
              </a:lnSpc>
              <a:buSzPct val="95000"/>
              <a:buFont charset="2" typeface="Wingdings 2"/>
              <a:buChar char=""/>
            </a:pPr>
            <a:r>
              <a:rPr lang="en-US" sz="2600">
                <a:solidFill>
                  <a:srgbClr val="000000"/>
                </a:solidFill>
                <a:latin typeface="Constantia"/>
              </a:rPr>
              <a:t>Passed on September 16, 2011, will apply from March 16, 2013</a:t>
            </a:r>
            <a:endParaRPr/>
          </a:p>
        </p:txBody>
      </p:sp>
    </p:spTree>
  </p:cSld>
  <p:timing>
    <p:tnLst>
      <p:par>
        <p:cTn dur="indefinite" id="181" nodeType="tmRoot" restart="never">
          <p:childTnLst>
            <p:seq>
              <p:cTn dur="indefinite" id="182" nodeType="mainSeq">
                <p:childTnLst>
                  <p:par>
                    <p:cTn fill="hold" id="183">
                      <p:stCondLst>
                        <p:cond delay="indefinite"/>
                      </p:stCondLst>
                      <p:childTnLst>
                        <p:par>
                          <p:cTn fill="hold" id="184">
                            <p:stCondLst>
                              <p:cond delay="0"/>
                            </p:stCondLst>
                            <p:childTnLst>
                              <p:par>
                                <p:cTn fill="hold" id="185" nodeType="clickEffect" presetClass="entr" presetID="1">
                                  <p:stCondLst>
                                    <p:cond delay="0"/>
                                  </p:stCondLst>
                                  <p:childTnLst>
                                    <p:set>
                                      <p:cBhvr>
                                        <p:cTn dur="1" fill="hold" id="186">
                                          <p:stCondLst>
                                            <p:cond delay="0"/>
                                          </p:stCondLst>
                                        </p:cTn>
                                        <p:tgtEl>
                                          <p:spTgt spid="211">
                                            <p:txEl>
                                              <p:pRg end="90" st="0"/>
                                            </p:txEl>
                                          </p:spTgt>
                                        </p:tgtEl>
                                        <p:attrNameLst>
                                          <p:attrName>style.visibility</p:attrName>
                                        </p:attrNameLst>
                                      </p:cBhvr>
                                      <p:to>
                                        <p:strVal val="visible"/>
                                      </p:to>
                                    </p:set>
                                  </p:childTnLst>
                                </p:cTn>
                              </p:par>
                            </p:childTnLst>
                          </p:cTn>
                        </p:par>
                      </p:childTnLst>
                    </p:cTn>
                  </p:par>
                  <p:par>
                    <p:cTn fill="hold" id="187">
                      <p:stCondLst>
                        <p:cond delay="indefinite"/>
                      </p:stCondLst>
                      <p:childTnLst>
                        <p:par>
                          <p:cTn fill="hold" id="188">
                            <p:stCondLst>
                              <p:cond delay="0"/>
                            </p:stCondLst>
                            <p:childTnLst>
                              <p:par>
                                <p:cTn fill="hold" id="189" nodeType="clickEffect" presetClass="entr" presetID="1">
                                  <p:stCondLst>
                                    <p:cond delay="0"/>
                                  </p:stCondLst>
                                  <p:childTnLst>
                                    <p:set>
                                      <p:cBhvr>
                                        <p:cTn dur="1" fill="hold" id="190">
                                          <p:stCondLst>
                                            <p:cond delay="0"/>
                                          </p:stCondLst>
                                        </p:cTn>
                                        <p:tgtEl>
                                          <p:spTgt spid="211">
                                            <p:txEl>
                                              <p:pRg end="169" st="91"/>
                                            </p:txEl>
                                          </p:spTgt>
                                        </p:tgtEl>
                                        <p:attrNameLst>
                                          <p:attrName>style.visibility</p:attrName>
                                        </p:attrNameLst>
                                      </p:cBhvr>
                                      <p:to>
                                        <p:strVal val="visible"/>
                                      </p:to>
                                    </p:set>
                                  </p:childTnLst>
                                </p:cTn>
                              </p:par>
                            </p:childTnLst>
                          </p:cTn>
                        </p:par>
                      </p:childTnLst>
                    </p:cTn>
                  </p:par>
                  <p:par>
                    <p:cTn fill="hold" id="191">
                      <p:stCondLst>
                        <p:cond delay="indefinite"/>
                      </p:stCondLst>
                      <p:childTnLst>
                        <p:par>
                          <p:cTn fill="hold" id="192">
                            <p:stCondLst>
                              <p:cond delay="0"/>
                            </p:stCondLst>
                            <p:childTnLst>
                              <p:par>
                                <p:cTn fill="hold" id="193" nodeType="clickEffect" presetClass="entr" presetID="1">
                                  <p:stCondLst>
                                    <p:cond delay="0"/>
                                  </p:stCondLst>
                                  <p:childTnLst>
                                    <p:set>
                                      <p:cBhvr>
                                        <p:cTn dur="1" fill="hold" id="194">
                                          <p:stCondLst>
                                            <p:cond delay="0"/>
                                          </p:stCondLst>
                                        </p:cTn>
                                        <p:tgtEl>
                                          <p:spTgt spid="211">
                                            <p:txEl>
                                              <p:pRg end="265" st="170"/>
                                            </p:txEl>
                                          </p:spTgt>
                                        </p:tgtEl>
                                        <p:attrNameLst>
                                          <p:attrName>style.visibility</p:attrName>
                                        </p:attrNameLst>
                                      </p:cBhvr>
                                      <p:to>
                                        <p:strVal val="visible"/>
                                      </p:to>
                                    </p:set>
                                  </p:childTnLst>
                                </p:cTn>
                              </p:par>
                            </p:childTnLst>
                          </p:cTn>
                        </p:par>
                      </p:childTnLst>
                    </p:cTn>
                  </p:par>
                  <p:par>
                    <p:cTn fill="hold" id="195">
                      <p:stCondLst>
                        <p:cond delay="indefinite"/>
                      </p:stCondLst>
                      <p:childTnLst>
                        <p:par>
                          <p:cTn fill="hold" id="196">
                            <p:stCondLst>
                              <p:cond delay="0"/>
                            </p:stCondLst>
                            <p:childTnLst>
                              <p:par>
                                <p:cTn fill="hold" id="197" nodeType="clickEffect" presetClass="entr" presetID="1">
                                  <p:stCondLst>
                                    <p:cond delay="0"/>
                                  </p:stCondLst>
                                  <p:childTnLst>
                                    <p:set>
                                      <p:cBhvr>
                                        <p:cTn dur="1" fill="hold" id="198">
                                          <p:stCondLst>
                                            <p:cond delay="0"/>
                                          </p:stCondLst>
                                        </p:cTn>
                                        <p:tgtEl>
                                          <p:spTgt spid="211">
                                            <p:txEl>
                                              <p:pRg end="327" st="26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For Friday 1/25/2013</a:t>
            </a:r>
            <a:endParaRPr/>
          </a:p>
        </p:txBody>
      </p:sp>
      <p:sp>
        <p:nvSpPr>
          <p:cNvPr id="164" name="TextShape 2"/>
          <p:cNvSpPr txBox="1"/>
          <p:nvPr/>
        </p:nvSpPr>
        <p:spPr>
          <a:xfrm>
            <a:off x="457200" y="1523880"/>
            <a:ext cx="8229240" cy="4800240"/>
          </a:xfrm>
          <a:prstGeom prst="rect">
            <a:avLst/>
          </a:prstGeom>
        </p:spPr>
        <p:txBody>
          <a:bodyPr bIns="45000" lIns="90000" rIns="90000" tIns="45000"/>
          <a:p>
            <a:pPr>
              <a:lnSpc>
                <a:spcPct val="100000"/>
              </a:lnSpc>
            </a:pPr>
            <a:r>
              <a:rPr lang="en-US" sz="2600">
                <a:solidFill>
                  <a:srgbClr val="000000"/>
                </a:solidFill>
                <a:latin typeface="Constantia"/>
              </a:rPr>
              <a:t>Chapter 2 of Greenhalgh and answer questions (2), (3), and (4)</a:t>
            </a:r>
            <a:endParaRPr/>
          </a:p>
          <a:p>
            <a:pPr>
              <a:lnSpc>
                <a:spcPct val="100000"/>
              </a:lnSpc>
            </a:pPr>
            <a:endParaRPr/>
          </a:p>
          <a:p>
            <a:pPr>
              <a:lnSpc>
                <a:spcPct val="100000"/>
              </a:lnSpc>
            </a:pPr>
            <a:r>
              <a:rPr b="1" lang="en-US" sz="2600">
                <a:solidFill>
                  <a:srgbClr val="000000"/>
                </a:solidFill>
                <a:latin typeface="Constantia"/>
              </a:rPr>
              <a:t>Readings</a:t>
            </a:r>
            <a:endParaRPr/>
          </a:p>
          <a:p>
            <a:pPr>
              <a:lnSpc>
                <a:spcPct val="100000"/>
              </a:lnSpc>
              <a:buSzPct val="95000"/>
              <a:buFont charset="2" typeface="Wingdings 2"/>
              <a:buChar char=""/>
            </a:pPr>
            <a:r>
              <a:rPr lang="en-US" sz="2600">
                <a:solidFill>
                  <a:srgbClr val="000000"/>
                </a:solidFill>
                <a:latin typeface="Constantia"/>
              </a:rPr>
              <a:t>Apple versus Samsung</a:t>
            </a:r>
            <a:endParaRPr/>
          </a:p>
          <a:p>
            <a:pPr>
              <a:lnSpc>
                <a:spcPct val="100000"/>
              </a:lnSpc>
              <a:buSzPct val="95000"/>
              <a:buFont charset="2" typeface="Wingdings 2"/>
              <a:buChar char=""/>
            </a:pPr>
            <a:r>
              <a:rPr lang="en-US" sz="2600">
                <a:solidFill>
                  <a:srgbClr val="000000"/>
                </a:solidFill>
                <a:latin typeface="Constantia"/>
              </a:rPr>
              <a:t>Why There Are Too Many Patents in America</a:t>
            </a:r>
            <a:endParaRPr/>
          </a:p>
          <a:p>
            <a:pPr>
              <a:lnSpc>
                <a:spcPct val="100000"/>
              </a:lnSpc>
              <a:buSzPct val="95000"/>
              <a:buFont charset="2" typeface="Wingdings 2"/>
              <a:buChar char=""/>
            </a:pPr>
            <a:r>
              <a:rPr lang="en-US" sz="2600">
                <a:solidFill>
                  <a:srgbClr val="000000"/>
                </a:solidFill>
                <a:latin typeface="Constantia"/>
              </a:rPr>
              <a:t>Who Owns the Genome?</a:t>
            </a:r>
            <a:endParaRPr/>
          </a:p>
          <a:p>
            <a:pPr>
              <a:lnSpc>
                <a:spcPct val="100000"/>
              </a:lnSpc>
              <a:buSzPct val="95000"/>
              <a:buFont charset="2" typeface="Wingdings 2"/>
              <a:buChar char=""/>
            </a:pPr>
            <a:r>
              <a:rPr lang="en-US" sz="2600">
                <a:solidFill>
                  <a:srgbClr val="000000"/>
                </a:solidFill>
                <a:latin typeface="Constantia"/>
              </a:rPr>
              <a:t>Patent Trolls Eat Startups First</a:t>
            </a:r>
            <a:endParaRPr/>
          </a:p>
          <a:p>
            <a:pPr>
              <a:lnSpc>
                <a:spcPct val="100000"/>
              </a:lnSpc>
            </a:pPr>
            <a:r>
              <a:rPr lang="en-US" sz="2600">
                <a:solidFill>
                  <a:srgbClr val="000000"/>
                </a:solidFill>
                <a:latin typeface="Constantia"/>
              </a:rPr>
              <a:t>Group 2: Chao, Ho, Boeckner, Trainoff</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457200" y="704160"/>
            <a:ext cx="8229240" cy="743400"/>
          </a:xfrm>
          <a:prstGeom prst="rect">
            <a:avLst/>
          </a:prstGeom>
        </p:spPr>
        <p:txBody>
          <a:bodyPr anchor="b" bIns="0" lIns="0" rIns="0" tIns="45000"/>
          <a:p>
            <a:pPr>
              <a:lnSpc>
                <a:spcPct val="100000"/>
              </a:lnSpc>
            </a:pPr>
            <a:r>
              <a:rPr lang="en-US" sz="5000">
                <a:solidFill>
                  <a:srgbClr val="04617b"/>
                </a:solidFill>
                <a:latin typeface="Calibri"/>
              </a:rPr>
              <a:t>Intellectual Property Rights</a:t>
            </a:r>
            <a:endParaRPr/>
          </a:p>
        </p:txBody>
      </p:sp>
      <p:sp>
        <p:nvSpPr>
          <p:cNvPr id="166" name="TextShape 2"/>
          <p:cNvSpPr txBox="1"/>
          <p:nvPr/>
        </p:nvSpPr>
        <p:spPr>
          <a:xfrm>
            <a:off x="457200" y="1752480"/>
            <a:ext cx="8229240" cy="4571640"/>
          </a:xfrm>
          <a:prstGeom prst="rect">
            <a:avLst/>
          </a:prstGeom>
        </p:spPr>
        <p:txBody>
          <a:bodyPr bIns="45000" lIns="90000" rIns="90000" tIns="45000"/>
          <a:p>
            <a:r>
              <a:rPr i="1" lang="en-US" sz="2600">
                <a:solidFill>
                  <a:srgbClr val="000000"/>
                </a:solidFill>
                <a:latin typeface="Constantia"/>
              </a:rPr>
              <a:t>The Congress shall have Power …. To promote the Progress of Science and useful Arts, by securing for limited Times to Authors and Inventors the exclusive Right to their respective Writings and Discoveries; </a:t>
            </a:r>
            <a:r>
              <a:rPr lang="en-US" sz="2600">
                <a:solidFill>
                  <a:srgbClr val="000000"/>
                </a:solidFill>
                <a:latin typeface="Constantia"/>
              </a:rPr>
              <a:t>- U.S. Constitution - Article I, Section 8, Clause 8</a:t>
            </a:r>
            <a:endParaRPr/>
          </a:p>
          <a:p>
            <a:endParaRPr/>
          </a:p>
          <a:p>
            <a:r>
              <a:rPr b="1" lang="en-US" sz="2600">
                <a:solidFill>
                  <a:srgbClr val="000000"/>
                </a:solidFill>
                <a:latin typeface="Constantia"/>
              </a:rPr>
              <a:t>Main types of intellectual property</a:t>
            </a:r>
            <a:endParaRPr/>
          </a:p>
          <a:p>
            <a:pPr lvl="1">
              <a:lnSpc>
                <a:spcPct val="100000"/>
              </a:lnSpc>
              <a:buSzPct val="85000"/>
              <a:buFont typeface="Calibri"/>
              <a:buAutoNum type="arabicPeriod"/>
            </a:pPr>
            <a:r>
              <a:rPr lang="en-US" sz="2600">
                <a:solidFill>
                  <a:srgbClr val="000000"/>
                </a:solidFill>
                <a:latin typeface="Constantia"/>
              </a:rPr>
              <a:t>Patents</a:t>
            </a:r>
            <a:endParaRPr/>
          </a:p>
          <a:p>
            <a:pPr lvl="1">
              <a:lnSpc>
                <a:spcPct val="100000"/>
              </a:lnSpc>
              <a:buSzPct val="85000"/>
              <a:buFont typeface="Calibri"/>
              <a:buAutoNum type="arabicPeriod"/>
            </a:pPr>
            <a:r>
              <a:rPr lang="en-US" sz="2600">
                <a:solidFill>
                  <a:srgbClr val="000000"/>
                </a:solidFill>
                <a:latin typeface="Constantia"/>
              </a:rPr>
              <a:t>Trade marks</a:t>
            </a:r>
            <a:endParaRPr/>
          </a:p>
          <a:p>
            <a:pPr lvl="1">
              <a:lnSpc>
                <a:spcPct val="100000"/>
              </a:lnSpc>
              <a:buSzPct val="85000"/>
              <a:buFont typeface="Calibri"/>
              <a:buAutoNum type="arabicPeriod"/>
            </a:pPr>
            <a:r>
              <a:rPr lang="en-US" sz="2600">
                <a:solidFill>
                  <a:srgbClr val="000000"/>
                </a:solidFill>
                <a:latin typeface="Constantia"/>
              </a:rPr>
              <a:t>Copyright</a:t>
            </a:r>
            <a:endParaRPr/>
          </a:p>
          <a:p>
            <a:pPr>
              <a:lnSpc>
                <a:spcPct val="100000"/>
              </a:lnSpc>
            </a:pPr>
            <a:endParaRPr/>
          </a:p>
          <a:p>
            <a:pPr>
              <a:lnSpc>
                <a:spcPct val="100000"/>
              </a:lnSpc>
            </a:pPr>
            <a:endParaRPr/>
          </a:p>
          <a:p>
            <a:pPr>
              <a:lnSpc>
                <a:spcPct val="100000"/>
              </a:lnSpc>
            </a:pPr>
            <a:endParaRPr/>
          </a:p>
        </p:txBody>
      </p:sp>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clickEffect" presetClass="entr" presetID="1">
                                  <p:stCondLst>
                                    <p:cond delay="0"/>
                                  </p:stCondLst>
                                  <p:childTnLst>
                                    <p:set>
                                      <p:cBhvr>
                                        <p:cTn dur="1" fill="hold" id="6">
                                          <p:stCondLst>
                                            <p:cond delay="0"/>
                                          </p:stCondLst>
                                        </p:cTn>
                                        <p:tgtEl>
                                          <p:spTgt spid="166">
                                            <p:txEl>
                                              <p:pRg end="296" st="260"/>
                                            </p:txEl>
                                          </p:spTgt>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stCondLst>
                                    <p:cond delay="0"/>
                                  </p:stCondLst>
                                  <p:childTnLst>
                                    <p:set>
                                      <p:cBhvr>
                                        <p:cTn dur="1" fill="hold" id="10">
                                          <p:stCondLst>
                                            <p:cond delay="0"/>
                                          </p:stCondLst>
                                        </p:cTn>
                                        <p:tgtEl>
                                          <p:spTgt spid="166">
                                            <p:txEl>
                                              <p:pRg end="304" st="296"/>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id="13" nodeType="clickEffect" presetClass="entr" presetID="1">
                                  <p:stCondLst>
                                    <p:cond delay="0"/>
                                  </p:stCondLst>
                                  <p:childTnLst>
                                    <p:set>
                                      <p:cBhvr>
                                        <p:cTn dur="1" fill="hold" id="14">
                                          <p:stCondLst>
                                            <p:cond delay="0"/>
                                          </p:stCondLst>
                                        </p:cTn>
                                        <p:tgtEl>
                                          <p:spTgt spid="166">
                                            <p:txEl>
                                              <p:pRg end="316" st="304"/>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id="17" nodeType="clickEffect" presetClass="entr" presetID="1">
                                  <p:stCondLst>
                                    <p:cond delay="0"/>
                                  </p:stCondLst>
                                  <p:childTnLst>
                                    <p:set>
                                      <p:cBhvr>
                                        <p:cTn dur="1" fill="hold" id="18">
                                          <p:stCondLst>
                                            <p:cond delay="0"/>
                                          </p:stCondLst>
                                        </p:cTn>
                                        <p:tgtEl>
                                          <p:spTgt spid="166">
                                            <p:txEl>
                                              <p:pRg end="326" st="31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609480" y="838080"/>
            <a:ext cx="8229240" cy="380520"/>
          </a:xfrm>
          <a:prstGeom prst="rect">
            <a:avLst/>
          </a:prstGeom>
        </p:spPr>
        <p:txBody>
          <a:bodyPr anchor="b" bIns="0" lIns="0" rIns="0" tIns="45000"/>
          <a:p>
            <a:pPr>
              <a:lnSpc>
                <a:spcPct val="100000"/>
              </a:lnSpc>
            </a:pPr>
            <a:r>
              <a:rPr lang="en-US" sz="5000">
                <a:solidFill>
                  <a:srgbClr val="04617b"/>
                </a:solidFill>
                <a:latin typeface="Calibri"/>
              </a:rPr>
              <a:t>Patents  </a:t>
            </a:r>
            <a:endParaRPr/>
          </a:p>
        </p:txBody>
      </p:sp>
      <p:sp>
        <p:nvSpPr>
          <p:cNvPr id="168" name="TextShape 2"/>
          <p:cNvSpPr txBox="1"/>
          <p:nvPr/>
        </p:nvSpPr>
        <p:spPr>
          <a:xfrm>
            <a:off x="380880" y="1295280"/>
            <a:ext cx="8229240" cy="4845960"/>
          </a:xfrm>
          <a:prstGeom prst="rect">
            <a:avLst/>
          </a:prstGeom>
        </p:spPr>
        <p:txBody>
          <a:bodyPr bIns="45000" lIns="90000" rIns="90000" tIns="45000"/>
          <a:p>
            <a:pPr>
              <a:lnSpc>
                <a:spcPct val="100000"/>
              </a:lnSpc>
            </a:pPr>
            <a:r>
              <a:rPr b="1" lang="en-US" sz="2600">
                <a:solidFill>
                  <a:srgbClr val="000000"/>
                </a:solidFill>
                <a:latin typeface="Constantia"/>
              </a:rPr>
              <a:t>Patent: </a:t>
            </a:r>
            <a:r>
              <a:rPr lang="en-US" sz="2600">
                <a:solidFill>
                  <a:srgbClr val="000000"/>
                </a:solidFill>
                <a:latin typeface="Constantia"/>
              </a:rPr>
              <a:t>A grant made by a government that confers upon the creator of an invention the sole right to make, use, and sell that invention for a set period of time</a:t>
            </a:r>
            <a:endParaRPr/>
          </a:p>
          <a:p>
            <a:pPr>
              <a:lnSpc>
                <a:spcPct val="100000"/>
              </a:lnSpc>
            </a:pPr>
            <a:endParaRPr/>
          </a:p>
          <a:p>
            <a:pPr>
              <a:lnSpc>
                <a:spcPct val="100000"/>
              </a:lnSpc>
            </a:pPr>
            <a:r>
              <a:rPr b="1" lang="en-US" sz="2600">
                <a:solidFill>
                  <a:srgbClr val="000000"/>
                </a:solidFill>
                <a:latin typeface="Constantia"/>
              </a:rPr>
              <a:t>To qualify for a patent the invention must meet three conditions:</a:t>
            </a:r>
            <a:endParaRPr/>
          </a:p>
          <a:p>
            <a:pPr lvl="1">
              <a:lnSpc>
                <a:spcPct val="100000"/>
              </a:lnSpc>
              <a:buSzPct val="85000"/>
              <a:buFont typeface="Calibri"/>
              <a:buAutoNum type="arabicPeriod"/>
            </a:pPr>
            <a:r>
              <a:rPr lang="en-US" sz="2400">
                <a:solidFill>
                  <a:srgbClr val="000000"/>
                </a:solidFill>
                <a:latin typeface="Constantia"/>
              </a:rPr>
              <a:t>Novelty </a:t>
            </a:r>
            <a:endParaRPr/>
          </a:p>
          <a:p>
            <a:pPr lvl="1">
              <a:lnSpc>
                <a:spcPct val="100000"/>
              </a:lnSpc>
              <a:buSzPct val="85000"/>
              <a:buFont typeface="Calibri"/>
              <a:buAutoNum type="arabicPeriod"/>
            </a:pPr>
            <a:r>
              <a:rPr lang="en-US" sz="2400">
                <a:solidFill>
                  <a:srgbClr val="000000"/>
                </a:solidFill>
                <a:latin typeface="Constantia"/>
              </a:rPr>
              <a:t>Nonobviousness</a:t>
            </a:r>
            <a:endParaRPr/>
          </a:p>
          <a:p>
            <a:pPr lvl="1">
              <a:lnSpc>
                <a:spcPct val="100000"/>
              </a:lnSpc>
              <a:buSzPct val="85000"/>
              <a:buFont typeface="Calibri"/>
              <a:buAutoNum type="arabicPeriod"/>
            </a:pPr>
            <a:r>
              <a:rPr lang="en-US" sz="2400">
                <a:solidFill>
                  <a:srgbClr val="000000"/>
                </a:solidFill>
                <a:latin typeface="Constantia"/>
              </a:rPr>
              <a:t>Suitability for industrial application</a:t>
            </a:r>
            <a:endParaRPr/>
          </a:p>
        </p:txBody>
      </p:sp>
      <p:pic>
        <p:nvPicPr>
          <p:cNvPr descr="" id="169" name="Picture 3"/>
          <p:cNvPicPr/>
          <p:nvPr/>
        </p:nvPicPr>
        <p:blipFill>
          <a:blip r:embed="rId1"/>
          <a:stretch>
            <a:fillRect/>
          </a:stretch>
        </p:blipFill>
        <p:spPr>
          <a:xfrm>
            <a:off x="6705720" y="3200400"/>
            <a:ext cx="2209320" cy="3593160"/>
          </a:xfrm>
          <a:prstGeom prst="rect">
            <a:avLst/>
          </a:prstGeom>
        </p:spPr>
      </p:pic>
    </p:spTree>
  </p:cSld>
  <p:timing>
    <p:tnLst>
      <p:par>
        <p:cTn dur="indefinite" id="19" nodeType="tmRoot" restart="never">
          <p:childTnLst>
            <p:seq>
              <p:cTn dur="indefinite" id="20" nodeType="mainSeq">
                <p:childTnLst>
                  <p:par>
                    <p:cTn fill="hold" id="21">
                      <p:stCondLst>
                        <p:cond delay="indefinite"/>
                      </p:stCondLst>
                      <p:childTnLst>
                        <p:par>
                          <p:cTn fill="hold" id="22">
                            <p:stCondLst>
                              <p:cond delay="0"/>
                            </p:stCondLst>
                            <p:childTnLst>
                              <p:par>
                                <p:cTn fill="hold" id="23" nodeType="clickEffect" presetClass="entr" presetID="1">
                                  <p:stCondLst>
                                    <p:cond delay="0"/>
                                  </p:stCondLst>
                                  <p:childTnLst>
                                    <p:set>
                                      <p:cBhvr>
                                        <p:cTn dur="1" fill="hold" id="24">
                                          <p:stCondLst>
                                            <p:cond delay="0"/>
                                          </p:stCondLst>
                                        </p:cTn>
                                        <p:tgtEl>
                                          <p:spTgt spid="168">
                                            <p:txEl>
                                              <p:pRg end="228" st="162"/>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id="27" nodeType="clickEffect" presetClass="entr" presetID="1">
                                  <p:stCondLst>
                                    <p:cond delay="0"/>
                                  </p:stCondLst>
                                  <p:childTnLst>
                                    <p:set>
                                      <p:cBhvr>
                                        <p:cTn dur="1" fill="hold" id="28">
                                          <p:stCondLst>
                                            <p:cond delay="0"/>
                                          </p:stCondLst>
                                        </p:cTn>
                                        <p:tgtEl>
                                          <p:spTgt spid="168">
                                            <p:txEl>
                                              <p:pRg end="237" st="228"/>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id="31" nodeType="clickEffect" presetClass="entr" presetID="1">
                                  <p:stCondLst>
                                    <p:cond delay="0"/>
                                  </p:stCondLst>
                                  <p:childTnLst>
                                    <p:set>
                                      <p:cBhvr>
                                        <p:cTn dur="1" fill="hold" id="32">
                                          <p:stCondLst>
                                            <p:cond delay="0"/>
                                          </p:stCondLst>
                                        </p:cTn>
                                        <p:tgtEl>
                                          <p:spTgt spid="168">
                                            <p:txEl>
                                              <p:pRg end="252" st="237"/>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id="35" nodeType="clickEffect" presetClass="entr" presetID="1">
                                  <p:stCondLst>
                                    <p:cond delay="0"/>
                                  </p:stCondLst>
                                  <p:childTnLst>
                                    <p:set>
                                      <p:cBhvr>
                                        <p:cTn dur="1" fill="hold" id="36">
                                          <p:stCondLst>
                                            <p:cond delay="0"/>
                                          </p:stCondLst>
                                        </p:cTn>
                                        <p:tgtEl>
                                          <p:spTgt spid="168">
                                            <p:txEl>
                                              <p:pRg end="291" st="25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What can you patent?</a:t>
            </a:r>
            <a:endParaRPr/>
          </a:p>
        </p:txBody>
      </p:sp>
      <p:sp>
        <p:nvSpPr>
          <p:cNvPr id="171" name="TextShape 2"/>
          <p:cNvSpPr txBox="1"/>
          <p:nvPr/>
        </p:nvSpPr>
        <p:spPr>
          <a:xfrm>
            <a:off x="457200" y="1920240"/>
            <a:ext cx="4038120" cy="4434480"/>
          </a:xfrm>
          <a:prstGeom prst="rect">
            <a:avLst/>
          </a:prstGeom>
        </p:spPr>
        <p:txBody>
          <a:bodyPr bIns="45000" lIns="90000" rIns="90000" tIns="450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600" u="sng">
                <a:solidFill>
                  <a:srgbClr val="f49100"/>
                </a:solidFill>
                <a:latin typeface="Constantia"/>
                <a:hlinkClick r:id="rId1"/>
              </a:rPr>
              <a:t>http</a:t>
            </a:r>
            <a:r>
              <a:rPr lang="en-US" sz="1600" u="sng">
                <a:solidFill>
                  <a:srgbClr val="f49100"/>
                </a:solidFill>
                <a:latin typeface="Constantia"/>
                <a:hlinkClick r:id="rId2"/>
              </a:rPr>
              <a:t>://www.bananaguard.com/</a:t>
            </a:r>
            <a:endParaRPr/>
          </a:p>
        </p:txBody>
      </p:sp>
      <p:pic>
        <p:nvPicPr>
          <p:cNvPr descr="" id="172" name="Picture 2"/>
          <p:cNvPicPr/>
          <p:nvPr/>
        </p:nvPicPr>
        <p:blipFill>
          <a:blip r:embed="rId3"/>
          <a:stretch>
            <a:fillRect/>
          </a:stretch>
        </p:blipFill>
        <p:spPr>
          <a:xfrm>
            <a:off x="4952880" y="1676520"/>
            <a:ext cx="3124440" cy="4433400"/>
          </a:xfrm>
          <a:prstGeom prst="rect">
            <a:avLst/>
          </a:prstGeom>
        </p:spPr>
      </p:pic>
      <p:pic>
        <p:nvPicPr>
          <p:cNvPr descr="" id="173" name="Picture 2"/>
          <p:cNvPicPr/>
          <p:nvPr/>
        </p:nvPicPr>
        <p:blipFill>
          <a:blip r:embed="rId4"/>
          <a:stretch>
            <a:fillRect/>
          </a:stretch>
        </p:blipFill>
        <p:spPr>
          <a:xfrm>
            <a:off x="762120" y="1447920"/>
            <a:ext cx="3504960" cy="422496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4" name="TextShape 1"/>
          <p:cNvSpPr txBox="1"/>
          <p:nvPr/>
        </p:nvSpPr>
        <p:spPr>
          <a:xfrm>
            <a:off x="457200" y="704160"/>
            <a:ext cx="8229240" cy="514800"/>
          </a:xfrm>
          <a:prstGeom prst="rect">
            <a:avLst/>
          </a:prstGeom>
        </p:spPr>
        <p:txBody>
          <a:bodyPr anchor="b" bIns="0" lIns="0" rIns="0" tIns="45000"/>
          <a:p>
            <a:pPr>
              <a:lnSpc>
                <a:spcPct val="100000"/>
              </a:lnSpc>
            </a:pPr>
            <a:r>
              <a:rPr lang="en-US" sz="5000">
                <a:solidFill>
                  <a:srgbClr val="04617b"/>
                </a:solidFill>
                <a:latin typeface="Calibri"/>
              </a:rPr>
              <a:t>Patent Law</a:t>
            </a:r>
            <a:endParaRPr/>
          </a:p>
        </p:txBody>
      </p:sp>
      <p:sp>
        <p:nvSpPr>
          <p:cNvPr id="175" name="TextShape 2"/>
          <p:cNvSpPr txBox="1"/>
          <p:nvPr/>
        </p:nvSpPr>
        <p:spPr>
          <a:xfrm>
            <a:off x="457200" y="1295280"/>
            <a:ext cx="8229240" cy="5028840"/>
          </a:xfrm>
          <a:prstGeom prst="rect">
            <a:avLst/>
          </a:prstGeom>
        </p:spPr>
        <p:txBody>
          <a:bodyPr bIns="45000" lIns="90000" rIns="90000" tIns="45000"/>
          <a:p>
            <a:pPr>
              <a:lnSpc>
                <a:spcPct val="100000"/>
              </a:lnSpc>
            </a:pPr>
            <a:r>
              <a:rPr lang="en-US" sz="2600">
                <a:solidFill>
                  <a:srgbClr val="000000"/>
                </a:solidFill>
                <a:latin typeface="Constantia"/>
              </a:rPr>
              <a:t>In the 1970s, concern that the US was lagging behind other countries in innovation led to a series of strengthening amendments to patent law</a:t>
            </a:r>
            <a:endParaRPr/>
          </a:p>
          <a:p>
            <a:pPr lvl="1">
              <a:lnSpc>
                <a:spcPct val="100000"/>
              </a:lnSpc>
              <a:buSzPct val="85000"/>
              <a:buFont charset="2" typeface="Wingdings 2"/>
              <a:buChar char=""/>
            </a:pPr>
            <a:r>
              <a:rPr lang="en-US" sz="2400">
                <a:solidFill>
                  <a:srgbClr val="000000"/>
                </a:solidFill>
                <a:latin typeface="Constantia"/>
              </a:rPr>
              <a:t>Strengthened protection</a:t>
            </a:r>
            <a:endParaRPr/>
          </a:p>
          <a:p>
            <a:pPr lvl="1">
              <a:lnSpc>
                <a:spcPct val="100000"/>
              </a:lnSpc>
              <a:buSzPct val="85000"/>
              <a:buFont charset="2" typeface="Wingdings 2"/>
              <a:buChar char=""/>
            </a:pPr>
            <a:r>
              <a:rPr lang="en-US" sz="2400">
                <a:solidFill>
                  <a:srgbClr val="000000"/>
                </a:solidFill>
                <a:latin typeface="Constantia"/>
              </a:rPr>
              <a:t>Easier enforcement</a:t>
            </a:r>
            <a:endParaRPr/>
          </a:p>
          <a:p>
            <a:pPr lvl="1">
              <a:lnSpc>
                <a:spcPct val="100000"/>
              </a:lnSpc>
              <a:buSzPct val="85000"/>
              <a:buFont charset="2" typeface="Wingdings 2"/>
              <a:buChar char=""/>
            </a:pPr>
            <a:r>
              <a:rPr lang="en-US" sz="2400">
                <a:solidFill>
                  <a:srgbClr val="000000"/>
                </a:solidFill>
                <a:latin typeface="Constantia"/>
              </a:rPr>
              <a:t>Longer patent terms</a:t>
            </a:r>
            <a:endParaRPr/>
          </a:p>
          <a:p>
            <a:pPr lvl="1">
              <a:lnSpc>
                <a:spcPct val="100000"/>
              </a:lnSpc>
              <a:buSzPct val="85000"/>
              <a:buFont charset="2" typeface="Wingdings 2"/>
              <a:buChar char=""/>
            </a:pPr>
            <a:r>
              <a:rPr lang="en-US" sz="2400">
                <a:solidFill>
                  <a:srgbClr val="000000"/>
                </a:solidFill>
                <a:latin typeface="Constantia"/>
              </a:rPr>
              <a:t>Extension to software, biotech, and business methods</a:t>
            </a:r>
            <a:endParaRPr/>
          </a:p>
          <a:p>
            <a:pPr lvl="2">
              <a:lnSpc>
                <a:spcPct val="100000"/>
              </a:lnSpc>
              <a:buSzPct val="70000"/>
              <a:buFont charset="2" typeface="Wingdings 2"/>
              <a:buChar char=""/>
            </a:pPr>
            <a:r>
              <a:rPr b="1" lang="en-US" sz="1900">
                <a:solidFill>
                  <a:srgbClr val="000000"/>
                </a:solidFill>
                <a:latin typeface="Constantia"/>
              </a:rPr>
              <a:t>Business method example</a:t>
            </a:r>
            <a:r>
              <a:rPr lang="en-US" sz="1900">
                <a:solidFill>
                  <a:srgbClr val="000000"/>
                </a:solidFill>
                <a:latin typeface="Constantia"/>
              </a:rPr>
              <a:t>: (U.S. Pat No. 5,960,411) Amazon.com “1-click” system that allows customers to bypass address and credit card forms because Amazon can get this information from their account.</a:t>
            </a:r>
            <a:endParaRPr/>
          </a:p>
          <a:p>
            <a:pPr>
              <a:lnSpc>
                <a:spcPct val="100000"/>
              </a:lnSpc>
              <a:buSzPct val="95000"/>
              <a:buFont charset="2" typeface="Wingdings 2"/>
              <a:buChar char=""/>
            </a:pPr>
            <a:r>
              <a:rPr lang="en-US" sz="2600">
                <a:solidFill>
                  <a:srgbClr val="000000"/>
                </a:solidFill>
                <a:latin typeface="Constantia"/>
              </a:rPr>
              <a:t>The result was a surge in the number of patent applications from the early 1980s to the present day</a:t>
            </a:r>
            <a:endParaRPr/>
          </a:p>
        </p:txBody>
      </p:sp>
    </p:spTree>
  </p:cSld>
  <p:timing>
    <p:tnLst>
      <p:par>
        <p:cTn dur="indefinite" id="37" nodeType="tmRoot" restart="never">
          <p:childTnLst>
            <p:seq>
              <p:cTn dur="indefinite" id="38" nodeType="mainSeq">
                <p:childTnLst>
                  <p:par>
                    <p:cTn fill="hold" id="39">
                      <p:stCondLst>
                        <p:cond delay="indefinite"/>
                      </p:stCondLst>
                      <p:childTnLst>
                        <p:par>
                          <p:cTn fill="hold" id="40">
                            <p:stCondLst>
                              <p:cond delay="0"/>
                            </p:stCondLst>
                            <p:childTnLst>
                              <p:par>
                                <p:cTn fill="hold" id="41" nodeType="clickEffect" presetClass="entr" presetID="1">
                                  <p:stCondLst>
                                    <p:cond delay="0"/>
                                  </p:stCondLst>
                                  <p:childTnLst>
                                    <p:set>
                                      <p:cBhvr>
                                        <p:cTn dur="1" fill="hold" id="42">
                                          <p:stCondLst>
                                            <p:cond delay="0"/>
                                          </p:stCondLst>
                                        </p:cTn>
                                        <p:tgtEl>
                                          <p:spTgt spid="175">
                                            <p:txEl>
                                              <p:pRg end="165" st="141"/>
                                            </p:txEl>
                                          </p:spTgt>
                                        </p:tgtEl>
                                        <p:attrNameLst>
                                          <p:attrName>style.visibility</p:attrName>
                                        </p:attrNameLst>
                                      </p:cBhvr>
                                      <p:to>
                                        <p:strVal val="visible"/>
                                      </p:to>
                                    </p:set>
                                  </p:childTnLst>
                                </p:cTn>
                              </p:par>
                            </p:childTnLst>
                          </p:cTn>
                        </p:par>
                      </p:childTnLst>
                    </p:cTn>
                  </p:par>
                  <p:par>
                    <p:cTn fill="hold" id="43">
                      <p:stCondLst>
                        <p:cond delay="indefinite"/>
                      </p:stCondLst>
                      <p:childTnLst>
                        <p:par>
                          <p:cTn fill="hold" id="44">
                            <p:stCondLst>
                              <p:cond delay="0"/>
                            </p:stCondLst>
                            <p:childTnLst>
                              <p:par>
                                <p:cTn fill="hold" id="45" nodeType="clickEffect" presetClass="entr" presetID="1">
                                  <p:stCondLst>
                                    <p:cond delay="0"/>
                                  </p:stCondLst>
                                  <p:childTnLst>
                                    <p:set>
                                      <p:cBhvr>
                                        <p:cTn dur="1" fill="hold" id="46">
                                          <p:stCondLst>
                                            <p:cond delay="0"/>
                                          </p:stCondLst>
                                        </p:cTn>
                                        <p:tgtEl>
                                          <p:spTgt spid="175">
                                            <p:txEl>
                                              <p:pRg end="184" st="165"/>
                                            </p:txEl>
                                          </p:spTgt>
                                        </p:tgtEl>
                                        <p:attrNameLst>
                                          <p:attrName>style.visibility</p:attrName>
                                        </p:attrNameLst>
                                      </p:cBhvr>
                                      <p:to>
                                        <p:strVal val="visible"/>
                                      </p:to>
                                    </p:set>
                                  </p:childTnLst>
                                </p:cTn>
                              </p:par>
                            </p:childTnLst>
                          </p:cTn>
                        </p:par>
                      </p:childTnLst>
                    </p:cTn>
                  </p:par>
                  <p:par>
                    <p:cTn fill="hold" id="47">
                      <p:stCondLst>
                        <p:cond delay="indefinite"/>
                      </p:stCondLst>
                      <p:childTnLst>
                        <p:par>
                          <p:cTn fill="hold" id="48">
                            <p:stCondLst>
                              <p:cond delay="0"/>
                            </p:stCondLst>
                            <p:childTnLst>
                              <p:par>
                                <p:cTn fill="hold" id="49" nodeType="clickEffect" presetClass="entr" presetID="1">
                                  <p:stCondLst>
                                    <p:cond delay="0"/>
                                  </p:stCondLst>
                                  <p:childTnLst>
                                    <p:set>
                                      <p:cBhvr>
                                        <p:cTn dur="1" fill="hold" id="50">
                                          <p:stCondLst>
                                            <p:cond delay="0"/>
                                          </p:stCondLst>
                                        </p:cTn>
                                        <p:tgtEl>
                                          <p:spTgt spid="175">
                                            <p:txEl>
                                              <p:pRg end="204" st="184"/>
                                            </p:txEl>
                                          </p:spTgt>
                                        </p:tgtEl>
                                        <p:attrNameLst>
                                          <p:attrName>style.visibility</p:attrName>
                                        </p:attrNameLst>
                                      </p:cBhvr>
                                      <p:to>
                                        <p:strVal val="visible"/>
                                      </p:to>
                                    </p:se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
                                  <p:stCondLst>
                                    <p:cond delay="0"/>
                                  </p:stCondLst>
                                  <p:childTnLst>
                                    <p:set>
                                      <p:cBhvr>
                                        <p:cTn dur="1" fill="hold" id="54">
                                          <p:stCondLst>
                                            <p:cond delay="0"/>
                                          </p:stCondLst>
                                        </p:cTn>
                                        <p:tgtEl>
                                          <p:spTgt spid="175">
                                            <p:txEl>
                                              <p:pRg end="257" st="204"/>
                                            </p:txEl>
                                          </p:spTgt>
                                        </p:tgtEl>
                                        <p:attrNameLst>
                                          <p:attrName>style.visibility</p:attrName>
                                        </p:attrNameLst>
                                      </p:cBhvr>
                                      <p:to>
                                        <p:strVal val="visible"/>
                                      </p:to>
                                    </p:set>
                                  </p:childTnLst>
                                </p:cTn>
                              </p:par>
                            </p:childTnLst>
                          </p:cTn>
                        </p:par>
                      </p:childTnLst>
                    </p:cTn>
                  </p:par>
                  <p:par>
                    <p:cTn fill="hold" id="55">
                      <p:stCondLst>
                        <p:cond delay="indefinite"/>
                      </p:stCondLst>
                      <p:childTnLst>
                        <p:par>
                          <p:cTn fill="hold" id="56">
                            <p:stCondLst>
                              <p:cond delay="0"/>
                            </p:stCondLst>
                            <p:childTnLst>
                              <p:par>
                                <p:cTn fill="hold" id="57" nodeType="clickEffect" presetClass="entr" presetID="1">
                                  <p:stCondLst>
                                    <p:cond delay="0"/>
                                  </p:stCondLst>
                                  <p:childTnLst>
                                    <p:set>
                                      <p:cBhvr>
                                        <p:cTn dur="1" fill="hold" id="58">
                                          <p:stCondLst>
                                            <p:cond delay="0"/>
                                          </p:stCondLst>
                                        </p:cTn>
                                        <p:tgtEl>
                                          <p:spTgt spid="175">
                                            <p:txEl>
                                              <p:pRg end="457" st="257"/>
                                            </p:txEl>
                                          </p:spTgt>
                                        </p:tgtEl>
                                        <p:attrNameLst>
                                          <p:attrName>style.visibility</p:attrName>
                                        </p:attrNameLst>
                                      </p:cBhvr>
                                      <p:to>
                                        <p:strVal val="visible"/>
                                      </p:to>
                                    </p:set>
                                  </p:childTnLst>
                                </p:cTn>
                              </p:par>
                            </p:childTnLst>
                          </p:cTn>
                        </p:par>
                      </p:childTnLst>
                    </p:cTn>
                  </p:par>
                  <p:par>
                    <p:cTn fill="hold" id="59">
                      <p:stCondLst>
                        <p:cond delay="indefinite"/>
                      </p:stCondLst>
                      <p:childTnLst>
                        <p:par>
                          <p:cTn fill="hold" id="60">
                            <p:stCondLst>
                              <p:cond delay="0"/>
                            </p:stCondLst>
                            <p:childTnLst>
                              <p:par>
                                <p:cTn fill="hold" id="61" nodeType="clickEffect" presetClass="entr" presetID="1">
                                  <p:stCondLst>
                                    <p:cond delay="0"/>
                                  </p:stCondLst>
                                  <p:childTnLst>
                                    <p:set>
                                      <p:cBhvr>
                                        <p:cTn dur="1" fill="hold" id="62">
                                          <p:stCondLst>
                                            <p:cond delay="0"/>
                                          </p:stCondLst>
                                        </p:cTn>
                                        <p:tgtEl>
                                          <p:spTgt spid="175">
                                            <p:txEl>
                                              <p:pRg end="557" st="45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TextShape 1"/>
          <p:cNvSpPr txBox="1"/>
          <p:nvPr/>
        </p:nvSpPr>
        <p:spPr>
          <a:xfrm>
            <a:off x="457200" y="704160"/>
            <a:ext cx="8229240" cy="591120"/>
          </a:xfrm>
          <a:prstGeom prst="rect">
            <a:avLst/>
          </a:prstGeom>
        </p:spPr>
        <p:txBody>
          <a:bodyPr anchor="b" bIns="0" lIns="0" rIns="0" tIns="45000"/>
          <a:p>
            <a:pPr>
              <a:lnSpc>
                <a:spcPct val="100000"/>
              </a:lnSpc>
            </a:pPr>
            <a:r>
              <a:rPr lang="en-US" sz="5000">
                <a:solidFill>
                  <a:srgbClr val="04617b"/>
                </a:solidFill>
                <a:latin typeface="Calibri"/>
              </a:rPr>
              <a:t>Patent Theory</a:t>
            </a:r>
            <a:endParaRPr/>
          </a:p>
        </p:txBody>
      </p:sp>
      <p:sp>
        <p:nvSpPr>
          <p:cNvPr id="177" name="TextShape 2"/>
          <p:cNvSpPr txBox="1"/>
          <p:nvPr/>
        </p:nvSpPr>
        <p:spPr>
          <a:xfrm>
            <a:off x="457200" y="1447920"/>
            <a:ext cx="8229240" cy="4876560"/>
          </a:xfrm>
          <a:prstGeom prst="rect">
            <a:avLst/>
          </a:prstGeom>
        </p:spPr>
        <p:txBody>
          <a:bodyPr bIns="45000" lIns="90000" rIns="90000" tIns="45000"/>
          <a:p>
            <a:pPr>
              <a:lnSpc>
                <a:spcPct val="100000"/>
              </a:lnSpc>
            </a:pPr>
            <a:r>
              <a:rPr b="1" lang="en-US" sz="2600">
                <a:solidFill>
                  <a:srgbClr val="000000"/>
                </a:solidFill>
                <a:latin typeface="Constantia"/>
              </a:rPr>
              <a:t>A drastic process innovation </a:t>
            </a:r>
            <a:r>
              <a:rPr lang="en-US" sz="2600">
                <a:solidFill>
                  <a:srgbClr val="000000"/>
                </a:solidFill>
                <a:latin typeface="Constantia"/>
              </a:rPr>
              <a:t>– Greenhalgh, Figure 2.1</a:t>
            </a:r>
            <a:endParaRPr/>
          </a:p>
          <a:p>
            <a:pPr>
              <a:lnSpc>
                <a:spcPct val="100000"/>
              </a:lnSpc>
            </a:pPr>
            <a:endParaRPr/>
          </a:p>
          <a:p>
            <a:pPr>
              <a:lnSpc>
                <a:spcPct val="100000"/>
              </a:lnSpc>
            </a:pPr>
            <a:endParaRPr/>
          </a:p>
        </p:txBody>
      </p:sp>
      <p:pic>
        <p:nvPicPr>
          <p:cNvPr descr="" id="178" name="Picture 2"/>
          <p:cNvPicPr/>
          <p:nvPr/>
        </p:nvPicPr>
        <p:blipFill>
          <a:blip r:embed="rId1"/>
          <a:stretch>
            <a:fillRect/>
          </a:stretch>
        </p:blipFill>
        <p:spPr>
          <a:xfrm>
            <a:off x="1676520" y="2209680"/>
            <a:ext cx="5714640" cy="416484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TextShape 1"/>
          <p:cNvSpPr txBox="1"/>
          <p:nvPr/>
        </p:nvSpPr>
        <p:spPr>
          <a:xfrm>
            <a:off x="457200" y="609480"/>
            <a:ext cx="8229240" cy="837720"/>
          </a:xfrm>
          <a:prstGeom prst="rect">
            <a:avLst/>
          </a:prstGeom>
        </p:spPr>
        <p:txBody>
          <a:bodyPr anchor="b" bIns="0" lIns="0" rIns="0" tIns="45000"/>
          <a:p>
            <a:pPr>
              <a:lnSpc>
                <a:spcPct val="100000"/>
              </a:lnSpc>
            </a:pPr>
            <a:r>
              <a:rPr lang="en-US" sz="4000">
                <a:solidFill>
                  <a:srgbClr val="04617b"/>
                </a:solidFill>
                <a:latin typeface="Calibri"/>
              </a:rPr>
              <a:t>A drastic product innovation!</a:t>
            </a:r>
            <a:endParaRPr/>
          </a:p>
        </p:txBody>
      </p:sp>
      <p:pic>
        <p:nvPicPr>
          <p:cNvPr descr="" id="180" name="Content Placeholder 3"/>
          <p:cNvPicPr/>
          <p:nvPr/>
        </p:nvPicPr>
        <p:blipFill>
          <a:blip r:embed="rId1"/>
          <a:stretch>
            <a:fillRect/>
          </a:stretch>
        </p:blipFill>
        <p:spPr>
          <a:xfrm>
            <a:off x="2133720" y="1752480"/>
            <a:ext cx="5000400" cy="400032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TextShape 1"/>
          <p:cNvSpPr txBox="1"/>
          <p:nvPr/>
        </p:nvSpPr>
        <p:spPr>
          <a:xfrm>
            <a:off x="457200" y="704160"/>
            <a:ext cx="8229240" cy="667080"/>
          </a:xfrm>
          <a:prstGeom prst="rect">
            <a:avLst/>
          </a:prstGeom>
        </p:spPr>
        <p:txBody>
          <a:bodyPr anchor="b" bIns="0" lIns="0" rIns="0" tIns="45000"/>
          <a:p>
            <a:pPr>
              <a:lnSpc>
                <a:spcPct val="100000"/>
              </a:lnSpc>
            </a:pPr>
            <a:r>
              <a:rPr lang="en-US" sz="5000">
                <a:solidFill>
                  <a:srgbClr val="04617b"/>
                </a:solidFill>
                <a:latin typeface="Calibri"/>
              </a:rPr>
              <a:t>Patent Theory</a:t>
            </a:r>
            <a:endParaRPr/>
          </a:p>
        </p:txBody>
      </p:sp>
      <p:sp>
        <p:nvSpPr>
          <p:cNvPr id="182" name="TextShape 2"/>
          <p:cNvSpPr txBox="1"/>
          <p:nvPr/>
        </p:nvSpPr>
        <p:spPr>
          <a:xfrm>
            <a:off x="457200" y="1523880"/>
            <a:ext cx="8229240" cy="4800240"/>
          </a:xfrm>
          <a:prstGeom prst="rect">
            <a:avLst/>
          </a:prstGeom>
        </p:spPr>
        <p:txBody>
          <a:bodyPr bIns="45000" lIns="90000" rIns="90000" tIns="45000"/>
          <a:p>
            <a:pPr>
              <a:lnSpc>
                <a:spcPct val="100000"/>
              </a:lnSpc>
            </a:pPr>
            <a:r>
              <a:rPr b="1" lang="en-US" sz="2600">
                <a:solidFill>
                  <a:srgbClr val="000000"/>
                </a:solidFill>
                <a:latin typeface="Constantia"/>
              </a:rPr>
              <a:t>Stronger patents stimulate innovation, encourage firms to disclose their inventions and facilitate efficient technology transfer</a:t>
            </a:r>
            <a:endParaRPr/>
          </a:p>
          <a:p>
            <a:pPr>
              <a:lnSpc>
                <a:spcPct val="100000"/>
              </a:lnSpc>
            </a:pPr>
            <a:endParaRPr/>
          </a:p>
          <a:p>
            <a:pPr>
              <a:lnSpc>
                <a:spcPct val="100000"/>
              </a:lnSpc>
            </a:pPr>
            <a:r>
              <a:rPr lang="en-US" sz="2600">
                <a:solidFill>
                  <a:srgbClr val="000000"/>
                </a:solidFill>
                <a:latin typeface="Constantia"/>
              </a:rPr>
              <a:t>New research questions this relationship between patents and innovation</a:t>
            </a:r>
            <a:endParaRPr/>
          </a:p>
          <a:p>
            <a:pPr>
              <a:lnSpc>
                <a:spcPct val="100000"/>
              </a:lnSpc>
            </a:pPr>
            <a:endParaRPr/>
          </a:p>
          <a:p>
            <a:pPr>
              <a:lnSpc>
                <a:spcPct val="100000"/>
              </a:lnSpc>
            </a:pPr>
            <a:r>
              <a:rPr lang="en-US">
                <a:solidFill>
                  <a:srgbClr val="000000"/>
                </a:solidFill>
                <a:latin typeface="Constantia"/>
              </a:rPr>
              <a:t>Possible inverted U curve for patent strength</a:t>
            </a:r>
            <a:endParaRPr/>
          </a:p>
          <a:p>
            <a:pPr>
              <a:lnSpc>
                <a:spcPct val="100000"/>
              </a:lnSpc>
            </a:pPr>
            <a:endParaRPr/>
          </a:p>
          <a:p>
            <a:pPr>
              <a:lnSpc>
                <a:spcPct val="100000"/>
              </a:lnSpc>
            </a:pPr>
            <a:r>
              <a:rPr b="1" lang="en-US">
                <a:solidFill>
                  <a:srgbClr val="000000"/>
                </a:solidFill>
                <a:latin typeface="Constantia"/>
              </a:rPr>
              <a:t>Where is the USA on this curve?</a:t>
            </a:r>
            <a:endParaRPr/>
          </a:p>
        </p:txBody>
      </p:sp>
      <p:sp>
        <p:nvSpPr>
          <p:cNvPr id="183" name="CustomShape 3"/>
          <p:cNvSpPr/>
          <p:nvPr/>
        </p:nvSpPr>
        <p:spPr>
          <a:xfrm flipV="1">
            <a:off x="5562720" y="3962520"/>
            <a:ext cx="360" cy="2057040"/>
          </a:xfrm>
          <a:prstGeom prst="straightConnector1">
            <a:avLst/>
          </a:prstGeom>
          <a:ln w="19080">
            <a:solidFill>
              <a:srgbClr val="000000"/>
            </a:solidFill>
            <a:round/>
            <a:tailEnd len="med" type="triangle" w="med"/>
          </a:ln>
        </p:spPr>
      </p:sp>
      <p:sp>
        <p:nvSpPr>
          <p:cNvPr id="184" name="CustomShape 4"/>
          <p:cNvSpPr/>
          <p:nvPr/>
        </p:nvSpPr>
        <p:spPr>
          <a:xfrm flipV="1">
            <a:off x="5562720" y="5942880"/>
            <a:ext cx="2742840" cy="75960"/>
          </a:xfrm>
          <a:prstGeom prst="straightConnector1">
            <a:avLst/>
          </a:prstGeom>
          <a:ln w="19080">
            <a:solidFill>
              <a:srgbClr val="000000"/>
            </a:solidFill>
            <a:round/>
            <a:tailEnd len="med" type="triangle" w="med"/>
          </a:ln>
        </p:spPr>
      </p:sp>
      <p:sp>
        <p:nvSpPr>
          <p:cNvPr id="185" name="CustomShape 5"/>
          <p:cNvSpPr/>
          <p:nvPr/>
        </p:nvSpPr>
        <p:spPr>
          <a:xfrm>
            <a:off x="5844960" y="4347000"/>
            <a:ext cx="1680840" cy="1357200"/>
          </a:xfrm>
          <a:prstGeom prst="rect">
            <a:avLst/>
          </a:prstGeom>
          <a:ln w="25560">
            <a:solidFill>
              <a:srgbClr val="0b5292"/>
            </a:solidFill>
            <a:round/>
          </a:ln>
        </p:spPr>
      </p:sp>
      <p:sp>
        <p:nvSpPr>
          <p:cNvPr id="186" name="CustomShape 6"/>
          <p:cNvSpPr/>
          <p:nvPr/>
        </p:nvSpPr>
        <p:spPr>
          <a:xfrm>
            <a:off x="4626000" y="3962520"/>
            <a:ext cx="1218960" cy="516600"/>
          </a:xfrm>
          <a:prstGeom prst="rect">
            <a:avLst/>
          </a:prstGeom>
        </p:spPr>
        <p:txBody>
          <a:bodyPr bIns="45000" lIns="90000" rIns="90000" tIns="45000"/>
          <a:p>
            <a:pPr>
              <a:lnSpc>
                <a:spcPct val="100000"/>
              </a:lnSpc>
            </a:pPr>
            <a:r>
              <a:rPr lang="en-US" sz="1400">
                <a:solidFill>
                  <a:srgbClr val="000000"/>
                </a:solidFill>
                <a:latin typeface="Constantia"/>
              </a:rPr>
              <a:t>Social Welfare</a:t>
            </a:r>
            <a:endParaRPr/>
          </a:p>
        </p:txBody>
      </p:sp>
      <p:sp>
        <p:nvSpPr>
          <p:cNvPr id="187" name="CustomShape 7"/>
          <p:cNvSpPr/>
          <p:nvPr/>
        </p:nvSpPr>
        <p:spPr>
          <a:xfrm>
            <a:off x="7696080" y="5334120"/>
            <a:ext cx="1218960" cy="516600"/>
          </a:xfrm>
          <a:prstGeom prst="rect">
            <a:avLst/>
          </a:prstGeom>
        </p:spPr>
        <p:txBody>
          <a:bodyPr bIns="45000" lIns="90000" rIns="90000" tIns="45000"/>
          <a:p>
            <a:pPr>
              <a:lnSpc>
                <a:spcPct val="100000"/>
              </a:lnSpc>
            </a:pPr>
            <a:r>
              <a:rPr lang="en-US" sz="1400">
                <a:solidFill>
                  <a:srgbClr val="000000"/>
                </a:solidFill>
                <a:latin typeface="Constantia"/>
              </a:rPr>
              <a:t>Strength of Patent Law</a:t>
            </a:r>
            <a:endParaRPr/>
          </a:p>
        </p:txBody>
      </p:sp>
    </p:spTree>
  </p:cSld>
  <p:timing>
    <p:tnLst>
      <p:par>
        <p:cTn dur="indefinite" id="63" nodeType="tmRoot" restart="never">
          <p:childTnLst>
            <p:seq>
              <p:cTn dur="indefinite" id="64" nodeType="mainSeq">
                <p:childTnLst>
                  <p:par>
                    <p:cTn fill="hold" id="65">
                      <p:stCondLst>
                        <p:cond delay="indefinite"/>
                      </p:stCondLst>
                      <p:childTnLst>
                        <p:par>
                          <p:cTn fill="hold" id="66">
                            <p:stCondLst>
                              <p:cond delay="0"/>
                            </p:stCondLst>
                            <p:childTnLst>
                              <p:par>
                                <p:cTn fill="hold" id="67" nodeType="clickEffect" presetClass="entr" presetID="1">
                                  <p:stCondLst>
                                    <p:cond delay="0"/>
                                  </p:stCondLst>
                                  <p:childTnLst>
                                    <p:set>
                                      <p:cBhvr>
                                        <p:cTn dur="1" fill="hold" id="68">
                                          <p:stCondLst>
                                            <p:cond delay="0"/>
                                          </p:stCondLst>
                                        </p:cTn>
                                        <p:tgtEl>
                                          <p:spTgt spid="182">
                                            <p:txEl>
                                              <p:pRg end="282" st="250"/>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