
<file path=[Content_Types].xml><?xml version="1.0" encoding="utf-8"?>
<Types xmlns="http://schemas.openxmlformats.org/package/2006/content-types">
  <Override PartName="/_rels/.rels" ContentType="application/vnd.openxmlformats-package.relationships+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2.jpeg" ContentType="image/jpe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0"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5"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6"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0"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6"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7"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21"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22"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5"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E490B781-D462-4D45-92BF-A5DF71C30291}"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867214D6-A369-4E8B-BC14-B321B02B0E20}"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84"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85"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855080"/>
            <a:ext cx="4039920" cy="659160"/>
          </a:xfrm>
          <a:prstGeom prst="rect">
            <a:avLst/>
          </a:prstGeom>
        </p:spPr>
        <p:txBody>
          <a:bodyPr anchor="ctr" bIns="0" lIns="45720" rIns="45720" tIns="0"/>
          <a:p>
            <a:pPr>
              <a:buSzPct val="45000"/>
              <a:buFont typeface="StarSymbol"/>
              <a:buChar char=""/>
            </a:pPr>
            <a:r>
              <a:rPr b="1" lang="en-US" sz="2400">
                <a:solidFill>
                  <a:srgbClr val="04617b"/>
                </a:solidFill>
                <a:latin typeface="Constantia"/>
              </a:rPr>
              <a:t>Click to edit the outline text format</a:t>
            </a:r>
            <a:endParaRPr/>
          </a:p>
          <a:p>
            <a:pPr lvl="1">
              <a:buSzPct val="75000"/>
              <a:buFont typeface="StarSymbol"/>
              <a:buChar char=""/>
            </a:pPr>
            <a:r>
              <a:rPr b="1" lang="en-US" sz="2400">
                <a:solidFill>
                  <a:srgbClr val="04617b"/>
                </a:solidFill>
                <a:latin typeface="Constantia"/>
              </a:rPr>
              <a:t>Second Outline Level</a:t>
            </a:r>
            <a:endParaRPr/>
          </a:p>
          <a:p>
            <a:pPr lvl="2">
              <a:buSzPct val="45000"/>
              <a:buFont typeface="StarSymbol"/>
              <a:buChar char=""/>
            </a:pPr>
            <a:r>
              <a:rPr b="1" lang="en-US" sz="2400">
                <a:solidFill>
                  <a:srgbClr val="04617b"/>
                </a:solidFill>
                <a:latin typeface="Constantia"/>
              </a:rPr>
              <a:t>Third Outline Level</a:t>
            </a:r>
            <a:endParaRPr/>
          </a:p>
          <a:p>
            <a:pPr lvl="3">
              <a:buSzPct val="75000"/>
              <a:buFont typeface="StarSymbol"/>
              <a:buChar char=""/>
            </a:pPr>
            <a:r>
              <a:rPr b="1" lang="en-US" sz="2400">
                <a:solidFill>
                  <a:srgbClr val="04617b"/>
                </a:solidFill>
                <a:latin typeface="Constantia"/>
              </a:rPr>
              <a:t>Fourth Outline Level</a:t>
            </a:r>
            <a:endParaRPr/>
          </a:p>
          <a:p>
            <a:pPr lvl="4">
              <a:buSzPct val="45000"/>
              <a:buFont typeface="StarSymbol"/>
              <a:buChar char=""/>
            </a:pPr>
            <a:r>
              <a:rPr b="1" lang="en-US" sz="2400">
                <a:solidFill>
                  <a:srgbClr val="04617b"/>
                </a:solidFill>
                <a:latin typeface="Constantia"/>
              </a:rPr>
              <a:t>Fifth Outline Level</a:t>
            </a:r>
            <a:endParaRPr/>
          </a:p>
          <a:p>
            <a:pPr lvl="5">
              <a:buSzPct val="45000"/>
              <a:buFont typeface="StarSymbol"/>
              <a:buChar char=""/>
            </a:pPr>
            <a:r>
              <a:rPr b="1" lang="en-US" sz="2400">
                <a:solidFill>
                  <a:srgbClr val="04617b"/>
                </a:solidFill>
                <a:latin typeface="Constantia"/>
              </a:rPr>
              <a:t>Sixth Outline Level</a:t>
            </a:r>
            <a:endParaRPr/>
          </a:p>
          <a:p>
            <a:pPr>
              <a:lnSpc>
                <a:spcPct val="100000"/>
              </a:lnSpc>
            </a:pPr>
            <a:r>
              <a:rPr b="1" lang="en-US" sz="2400">
                <a:solidFill>
                  <a:srgbClr val="04617b"/>
                </a:solidFill>
                <a:latin typeface="Constantia"/>
              </a:rPr>
              <a:t>Seventh Outline LevelClick to edit Master text styles</a:t>
            </a:r>
            <a:endParaRPr/>
          </a:p>
        </p:txBody>
      </p:sp>
      <p:sp>
        <p:nvSpPr>
          <p:cNvPr id="88" name="PlaceHolder 7"/>
          <p:cNvSpPr>
            <a:spLocks noGrp="1"/>
          </p:cNvSpPr>
          <p:nvPr>
            <p:ph type="body"/>
          </p:nvPr>
        </p:nvSpPr>
        <p:spPr>
          <a:xfrm>
            <a:off x="4645080" y="1859760"/>
            <a:ext cx="4041360" cy="654480"/>
          </a:xfrm>
          <a:prstGeom prst="rect">
            <a:avLst/>
          </a:prstGeom>
        </p:spPr>
        <p:txBody>
          <a:bodyPr anchor="ctr" bIns="0" lIns="45720" rIns="45720" tIns="0"/>
          <a:p>
            <a:pPr>
              <a:buSzPct val="45000"/>
              <a:buFont typeface="StarSymbol"/>
              <a:buChar char=""/>
            </a:pPr>
            <a:r>
              <a:rPr b="1" lang="en-US" sz="2400">
                <a:solidFill>
                  <a:srgbClr val="035c75"/>
                </a:solidFill>
                <a:latin typeface="Constantia"/>
              </a:rPr>
              <a:t>Click to edit the outline text format</a:t>
            </a:r>
            <a:endParaRPr/>
          </a:p>
          <a:p>
            <a:pPr lvl="1">
              <a:buSzPct val="75000"/>
              <a:buFont typeface="StarSymbol"/>
              <a:buChar char=""/>
            </a:pPr>
            <a:r>
              <a:rPr b="1" lang="en-US" sz="2400">
                <a:solidFill>
                  <a:srgbClr val="035c75"/>
                </a:solidFill>
                <a:latin typeface="Constantia"/>
              </a:rPr>
              <a:t>Second Outline Level</a:t>
            </a:r>
            <a:endParaRPr/>
          </a:p>
          <a:p>
            <a:pPr lvl="2">
              <a:buSzPct val="45000"/>
              <a:buFont typeface="StarSymbol"/>
              <a:buChar char=""/>
            </a:pPr>
            <a:r>
              <a:rPr b="1" lang="en-US" sz="2400">
                <a:solidFill>
                  <a:srgbClr val="035c75"/>
                </a:solidFill>
                <a:latin typeface="Constantia"/>
              </a:rPr>
              <a:t>Third Outline Level</a:t>
            </a:r>
            <a:endParaRPr/>
          </a:p>
          <a:p>
            <a:pPr lvl="3">
              <a:buSzPct val="75000"/>
              <a:buFont typeface="StarSymbol"/>
              <a:buChar char=""/>
            </a:pPr>
            <a:r>
              <a:rPr b="1" lang="en-US" sz="2400">
                <a:solidFill>
                  <a:srgbClr val="035c75"/>
                </a:solidFill>
                <a:latin typeface="Constantia"/>
              </a:rPr>
              <a:t>Fourth Outline Level</a:t>
            </a:r>
            <a:endParaRPr/>
          </a:p>
          <a:p>
            <a:pPr lvl="4">
              <a:buSzPct val="45000"/>
              <a:buFont typeface="StarSymbol"/>
              <a:buChar char=""/>
            </a:pPr>
            <a:r>
              <a:rPr b="1" lang="en-US" sz="2400">
                <a:solidFill>
                  <a:srgbClr val="035c75"/>
                </a:solidFill>
                <a:latin typeface="Constantia"/>
              </a:rPr>
              <a:t>Fifth Outline Level</a:t>
            </a:r>
            <a:endParaRPr/>
          </a:p>
          <a:p>
            <a:pPr lvl="5">
              <a:buSzPct val="45000"/>
              <a:buFont typeface="StarSymbol"/>
              <a:buChar char=""/>
            </a:pPr>
            <a:r>
              <a:rPr b="1" lang="en-US" sz="2400">
                <a:solidFill>
                  <a:srgbClr val="035c75"/>
                </a:solidFill>
                <a:latin typeface="Constantia"/>
              </a:rPr>
              <a:t>Sixth Outline Level</a:t>
            </a:r>
            <a:endParaRPr/>
          </a:p>
          <a:p>
            <a:pPr>
              <a:lnSpc>
                <a:spcPct val="100000"/>
              </a:lnSpc>
            </a:pPr>
            <a:r>
              <a:rPr b="1" lang="en-US" sz="2400">
                <a:solidFill>
                  <a:srgbClr val="035c75"/>
                </a:solidFill>
                <a:latin typeface="Constantia"/>
              </a:rPr>
              <a:t>Seventh Outline LevelClick to edit Master text styles</a:t>
            </a:r>
            <a:endParaRPr/>
          </a:p>
        </p:txBody>
      </p:sp>
      <p:sp>
        <p:nvSpPr>
          <p:cNvPr id="89" name="PlaceHolder 8"/>
          <p:cNvSpPr>
            <a:spLocks noGrp="1"/>
          </p:cNvSpPr>
          <p:nvPr>
            <p:ph type="body"/>
          </p:nvPr>
        </p:nvSpPr>
        <p:spPr>
          <a:xfrm>
            <a:off x="457200" y="2514600"/>
            <a:ext cx="4039920" cy="3845520"/>
          </a:xfrm>
          <a:prstGeom prst="rect">
            <a:avLst/>
          </a:prstGeom>
        </p:spPr>
        <p:txBody>
          <a:bodyPr anchor="b" bIns="0" lIns="0" rIns="0" tIns="0"/>
          <a:p>
            <a:pPr>
              <a:buSzPct val="45000"/>
              <a:buFont typeface="StarSymbol"/>
              <a:buChar char=""/>
            </a:pPr>
            <a:r>
              <a:rPr lang="en-US" sz="2200">
                <a:solidFill>
                  <a:srgbClr val="035c75"/>
                </a:solidFill>
                <a:latin typeface="Constantia"/>
              </a:rPr>
              <a:t>Click to edit the outline text format</a:t>
            </a:r>
            <a:endParaRPr/>
          </a:p>
          <a:p>
            <a:pPr lvl="1">
              <a:buSzPct val="75000"/>
              <a:buFont typeface="StarSymbol"/>
              <a:buChar char=""/>
            </a:pPr>
            <a:r>
              <a:rPr lang="en-US" sz="2200">
                <a:solidFill>
                  <a:srgbClr val="035c75"/>
                </a:solidFill>
                <a:latin typeface="Constantia"/>
              </a:rPr>
              <a:t>Second Outline Level</a:t>
            </a:r>
            <a:endParaRPr/>
          </a:p>
          <a:p>
            <a:pPr lvl="2">
              <a:buSzPct val="45000"/>
              <a:buFont typeface="StarSymbol"/>
              <a:buChar char=""/>
            </a:pPr>
            <a:r>
              <a:rPr lang="en-US" sz="2200">
                <a:solidFill>
                  <a:srgbClr val="035c75"/>
                </a:solidFill>
                <a:latin typeface="Constantia"/>
              </a:rPr>
              <a:t>Third Outline Level</a:t>
            </a:r>
            <a:endParaRPr/>
          </a:p>
          <a:p>
            <a:pPr lvl="3">
              <a:buSzPct val="75000"/>
              <a:buFont typeface="StarSymbol"/>
              <a:buChar char=""/>
            </a:pPr>
            <a:r>
              <a:rPr lang="en-US" sz="2200">
                <a:solidFill>
                  <a:srgbClr val="035c75"/>
                </a:solidFill>
                <a:latin typeface="Constantia"/>
              </a:rPr>
              <a:t>Fourth Outline Level</a:t>
            </a:r>
            <a:endParaRPr/>
          </a:p>
          <a:p>
            <a:pPr lvl="4">
              <a:buSzPct val="45000"/>
              <a:buFont typeface="StarSymbol"/>
              <a:buChar char=""/>
            </a:pPr>
            <a:r>
              <a:rPr lang="en-US" sz="2200">
                <a:solidFill>
                  <a:srgbClr val="035c75"/>
                </a:solidFill>
                <a:latin typeface="Constantia"/>
              </a:rPr>
              <a:t>Fifth Outline Level</a:t>
            </a:r>
            <a:endParaRPr/>
          </a:p>
          <a:p>
            <a:pPr lvl="5">
              <a:buSzPct val="45000"/>
              <a:buFont typeface="StarSymbol"/>
              <a:buChar char=""/>
            </a:pPr>
            <a:r>
              <a:rPr lang="en-US" sz="2200">
                <a:solidFill>
                  <a:srgbClr val="035c75"/>
                </a:solidFill>
                <a:latin typeface="Constantia"/>
              </a:rPr>
              <a:t>Sixth Outline Level</a:t>
            </a:r>
            <a:endParaRPr/>
          </a:p>
          <a:p>
            <a:pPr>
              <a:lnSpc>
                <a:spcPct val="100000"/>
              </a:lnSpc>
              <a:buSzPct val="95000"/>
              <a:buFont charset="2" typeface="Wingdings 2"/>
              <a:buChar char=""/>
            </a:pPr>
            <a:r>
              <a:rPr lang="en-US" sz="2200">
                <a:solidFill>
                  <a:srgbClr val="035c75"/>
                </a:solidFill>
                <a:latin typeface="Constantia"/>
              </a:rPr>
              <a:t>Seventh Outline LevelClick to edit Master text styles</a:t>
            </a:r>
            <a:endParaRPr/>
          </a:p>
          <a:p>
            <a:pPr lvl="1">
              <a:lnSpc>
                <a:spcPct val="100000"/>
              </a:lnSpc>
              <a:buSzPct val="85000"/>
              <a:buFont charset="2" typeface="Wingdings 2"/>
              <a:buChar char=""/>
            </a:pPr>
            <a:r>
              <a:rPr lang="en-US" sz="2000">
                <a:solidFill>
                  <a:srgbClr val="000000"/>
                </a:solidFill>
                <a:latin typeface="Constantia"/>
              </a:rPr>
              <a:t>Second level</a:t>
            </a:r>
            <a:endParaRPr/>
          </a:p>
          <a:p>
            <a:pPr lvl="2">
              <a:lnSpc>
                <a:spcPct val="100000"/>
              </a:lnSpc>
              <a:buSzPct val="70000"/>
              <a:buFont charset="2" typeface="Wingdings 2"/>
              <a:buChar char=""/>
            </a:pPr>
            <a:r>
              <a:rPr lang="en-US">
                <a:solidFill>
                  <a:srgbClr val="000000"/>
                </a:solidFill>
                <a:latin typeface="Constantia"/>
              </a:rPr>
              <a:t>Third level</a:t>
            </a:r>
            <a:endParaRPr/>
          </a:p>
          <a:p>
            <a:pPr lvl="3">
              <a:lnSpc>
                <a:spcPct val="100000"/>
              </a:lnSpc>
              <a:buSzPct val="65000"/>
              <a:buFont charset="2" typeface="Wingdings 2"/>
              <a:buChar char=""/>
            </a:pPr>
            <a:r>
              <a:rPr lang="en-US" sz="1600">
                <a:solidFill>
                  <a:srgbClr val="000000"/>
                </a:solidFill>
                <a:latin typeface="Constantia"/>
              </a:rPr>
              <a:t>Fourth level</a:t>
            </a:r>
            <a:endParaRPr/>
          </a:p>
          <a:p>
            <a:pPr lvl="4">
              <a:lnSpc>
                <a:spcPct val="100000"/>
              </a:lnSpc>
              <a:buSzPct val="65000"/>
              <a:buFont charset="2" typeface="Wingdings 2"/>
              <a:buChar char=""/>
            </a:pPr>
            <a:r>
              <a:rPr lang="en-US" sz="1600">
                <a:solidFill>
                  <a:srgbClr val="000000"/>
                </a:solidFill>
                <a:latin typeface="Constantia"/>
              </a:rPr>
              <a:t>Fifth level</a:t>
            </a:r>
            <a:endParaRPr/>
          </a:p>
        </p:txBody>
      </p:sp>
      <p:sp>
        <p:nvSpPr>
          <p:cNvPr id="90" name="PlaceHolder 9"/>
          <p:cNvSpPr>
            <a:spLocks noGrp="1"/>
          </p:cNvSpPr>
          <p:nvPr>
            <p:ph type="body"/>
          </p:nvPr>
        </p:nvSpPr>
        <p:spPr>
          <a:xfrm>
            <a:off x="4645080" y="2514600"/>
            <a:ext cx="4041360" cy="3845520"/>
          </a:xfrm>
          <a:prstGeom prst="rect">
            <a:avLst/>
          </a:prstGeom>
        </p:spPr>
        <p:txBody>
          <a:bodyPr anchor="b" bIns="0" lIns="0" rIns="0" tIns="0"/>
          <a:p>
            <a:pPr>
              <a:buSzPct val="45000"/>
              <a:buFont typeface="StarSymbol"/>
              <a:buChar char=""/>
            </a:pPr>
            <a:r>
              <a:rPr lang="en-US" sz="2200">
                <a:solidFill>
                  <a:srgbClr val="035c75"/>
                </a:solidFill>
                <a:latin typeface="Constantia"/>
              </a:rPr>
              <a:t>Click to edit the outline text format</a:t>
            </a:r>
            <a:endParaRPr/>
          </a:p>
          <a:p>
            <a:pPr lvl="1">
              <a:buSzPct val="75000"/>
              <a:buFont typeface="StarSymbol"/>
              <a:buChar char=""/>
            </a:pPr>
            <a:r>
              <a:rPr lang="en-US" sz="2200">
                <a:solidFill>
                  <a:srgbClr val="035c75"/>
                </a:solidFill>
                <a:latin typeface="Constantia"/>
              </a:rPr>
              <a:t>Second Outline Level</a:t>
            </a:r>
            <a:endParaRPr/>
          </a:p>
          <a:p>
            <a:pPr lvl="2">
              <a:buSzPct val="45000"/>
              <a:buFont typeface="StarSymbol"/>
              <a:buChar char=""/>
            </a:pPr>
            <a:r>
              <a:rPr lang="en-US" sz="2200">
                <a:solidFill>
                  <a:srgbClr val="035c75"/>
                </a:solidFill>
                <a:latin typeface="Constantia"/>
              </a:rPr>
              <a:t>Third Outline Level</a:t>
            </a:r>
            <a:endParaRPr/>
          </a:p>
          <a:p>
            <a:pPr lvl="3">
              <a:buSzPct val="75000"/>
              <a:buFont typeface="StarSymbol"/>
              <a:buChar char=""/>
            </a:pPr>
            <a:r>
              <a:rPr lang="en-US" sz="2200">
                <a:solidFill>
                  <a:srgbClr val="035c75"/>
                </a:solidFill>
                <a:latin typeface="Constantia"/>
              </a:rPr>
              <a:t>Fourth Outline Level</a:t>
            </a:r>
            <a:endParaRPr/>
          </a:p>
          <a:p>
            <a:pPr lvl="4">
              <a:buSzPct val="45000"/>
              <a:buFont typeface="StarSymbol"/>
              <a:buChar char=""/>
            </a:pPr>
            <a:r>
              <a:rPr lang="en-US" sz="2200">
                <a:solidFill>
                  <a:srgbClr val="035c75"/>
                </a:solidFill>
                <a:latin typeface="Constantia"/>
              </a:rPr>
              <a:t>Fifth Outline Level</a:t>
            </a:r>
            <a:endParaRPr/>
          </a:p>
          <a:p>
            <a:pPr lvl="5">
              <a:buSzPct val="45000"/>
              <a:buFont typeface="StarSymbol"/>
              <a:buChar char=""/>
            </a:pPr>
            <a:r>
              <a:rPr lang="en-US" sz="2200">
                <a:solidFill>
                  <a:srgbClr val="035c75"/>
                </a:solidFill>
                <a:latin typeface="Constantia"/>
              </a:rPr>
              <a:t>Sixth Outline Level</a:t>
            </a:r>
            <a:endParaRPr/>
          </a:p>
          <a:p>
            <a:pPr>
              <a:lnSpc>
                <a:spcPct val="100000"/>
              </a:lnSpc>
              <a:buSzPct val="95000"/>
              <a:buFont charset="2" typeface="Wingdings 2"/>
              <a:buChar char=""/>
            </a:pPr>
            <a:r>
              <a:rPr lang="en-US" sz="2200">
                <a:solidFill>
                  <a:srgbClr val="035c75"/>
                </a:solidFill>
                <a:latin typeface="Constantia"/>
              </a:rPr>
              <a:t>Seventh Outline LevelClick to edit Master text styles</a:t>
            </a:r>
            <a:endParaRPr/>
          </a:p>
          <a:p>
            <a:pPr lvl="1">
              <a:lnSpc>
                <a:spcPct val="100000"/>
              </a:lnSpc>
              <a:buSzPct val="85000"/>
              <a:buFont charset="2" typeface="Wingdings 2"/>
              <a:buChar char=""/>
            </a:pPr>
            <a:r>
              <a:rPr lang="en-US" sz="2000">
                <a:solidFill>
                  <a:srgbClr val="000000"/>
                </a:solidFill>
                <a:latin typeface="Constantia"/>
              </a:rPr>
              <a:t>Second level</a:t>
            </a:r>
            <a:endParaRPr/>
          </a:p>
          <a:p>
            <a:pPr lvl="2">
              <a:lnSpc>
                <a:spcPct val="100000"/>
              </a:lnSpc>
              <a:buSzPct val="70000"/>
              <a:buFont charset="2" typeface="Wingdings 2"/>
              <a:buChar char=""/>
            </a:pPr>
            <a:r>
              <a:rPr lang="en-US">
                <a:solidFill>
                  <a:srgbClr val="000000"/>
                </a:solidFill>
                <a:latin typeface="Constantia"/>
              </a:rPr>
              <a:t>Third level</a:t>
            </a:r>
            <a:endParaRPr/>
          </a:p>
          <a:p>
            <a:pPr lvl="3">
              <a:lnSpc>
                <a:spcPct val="100000"/>
              </a:lnSpc>
              <a:buSzPct val="65000"/>
              <a:buFont charset="2" typeface="Wingdings 2"/>
              <a:buChar char=""/>
            </a:pPr>
            <a:r>
              <a:rPr lang="en-US" sz="1600">
                <a:solidFill>
                  <a:srgbClr val="000000"/>
                </a:solidFill>
                <a:latin typeface="Constantia"/>
              </a:rPr>
              <a:t>Fourth level</a:t>
            </a:r>
            <a:endParaRPr/>
          </a:p>
          <a:p>
            <a:pPr lvl="4">
              <a:lnSpc>
                <a:spcPct val="100000"/>
              </a:lnSpc>
              <a:buSzPct val="65000"/>
              <a:buFont charset="2" typeface="Wingdings 2"/>
              <a:buChar char=""/>
            </a:pPr>
            <a:r>
              <a:rPr lang="en-US" sz="1600">
                <a:solidFill>
                  <a:srgbClr val="000000"/>
                </a:solidFill>
                <a:latin typeface="Constantia"/>
              </a:rPr>
              <a:t>Fifth level</a:t>
            </a:r>
            <a:endParaRPr/>
          </a:p>
        </p:txBody>
      </p:sp>
      <p:sp>
        <p:nvSpPr>
          <p:cNvPr id="91" name="PlaceHolder 10"/>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92" name="PlaceHolder 11"/>
          <p:cNvSpPr>
            <a:spLocks noGrp="1"/>
          </p:cNvSpPr>
          <p:nvPr>
            <p:ph type="ftr"/>
          </p:nvPr>
        </p:nvSpPr>
        <p:spPr>
          <a:xfrm>
            <a:off x="0" y="0"/>
            <a:ext cx="-11796840" cy="-11796840"/>
          </a:xfrm>
          <a:prstGeom prst="rect">
            <a:avLst/>
          </a:prstGeom>
        </p:spPr>
        <p:txBody>
          <a:bodyPr bIns="45000" lIns="90000" rIns="90000" tIns="45000"/>
          <a:p>
            <a:endParaRPr/>
          </a:p>
        </p:txBody>
      </p:sp>
      <p:sp>
        <p:nvSpPr>
          <p:cNvPr id="93" name="PlaceHolder 12"/>
          <p:cNvSpPr>
            <a:spLocks noGrp="1"/>
          </p:cNvSpPr>
          <p:nvPr>
            <p:ph type="sldNum"/>
          </p:nvPr>
        </p:nvSpPr>
        <p:spPr>
          <a:xfrm>
            <a:off x="0" y="0"/>
            <a:ext cx="-11796840" cy="-11796840"/>
          </a:xfrm>
          <a:prstGeom prst="rect">
            <a:avLst/>
          </a:prstGeom>
        </p:spPr>
        <p:txBody>
          <a:bodyPr bIns="45000" lIns="90000" rIns="90000" tIns="45000"/>
          <a:p>
            <a:pPr>
              <a:lnSpc>
                <a:spcPct val="100000"/>
              </a:lnSpc>
            </a:pPr>
            <a:fld id="{A3368ABC-31D6-4BEB-A994-3329C19E7F35}"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7"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128"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9"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30" name="PlaceHolder 5"/>
          <p:cNvSpPr>
            <a:spLocks noGrp="1"/>
          </p:cNvSpPr>
          <p:nvPr>
            <p:ph type="sldNum"/>
          </p:nvPr>
        </p:nvSpPr>
        <p:spPr>
          <a:xfrm>
            <a:off x="6555960" y="6247440"/>
            <a:ext cx="2130120" cy="473040"/>
          </a:xfrm>
          <a:prstGeom prst="rect">
            <a:avLst/>
          </a:prstGeom>
        </p:spPr>
        <p:txBody>
          <a:bodyPr bIns="0" lIns="0" rIns="0" tIns="0" wrap="none"/>
          <a:p>
            <a:pPr algn="r"/>
            <a:fld id="{C9F26D22-EE56-488E-884F-3629601B43AE}"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4"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Trademarks and Trade Secrets </a:t>
            </a:r>
            <a:endParaRPr/>
          </a:p>
          <a:p>
            <a:pPr algn="r">
              <a:lnSpc>
                <a:spcPct val="100000"/>
              </a:lnSpc>
            </a:pPr>
            <a:r>
              <a:rPr lang="en-US" sz="1600">
                <a:solidFill>
                  <a:srgbClr val="000000"/>
                </a:solidFill>
                <a:latin typeface="Constantia"/>
              </a:rPr>
              <a:t>January 23,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Trade Secret vs. Patent</a:t>
            </a:r>
            <a:endParaRPr/>
          </a:p>
        </p:txBody>
      </p:sp>
      <p:sp>
        <p:nvSpPr>
          <p:cNvPr id="186" name="TextShape 2"/>
          <p:cNvSpPr txBox="1"/>
          <p:nvPr/>
        </p:nvSpPr>
        <p:spPr>
          <a:xfrm>
            <a:off x="457200" y="1935360"/>
            <a:ext cx="8229240" cy="4388760"/>
          </a:xfrm>
          <a:prstGeom prst="rect">
            <a:avLst/>
          </a:prstGeom>
        </p:spPr>
        <p:txBody>
          <a:bodyPr bIns="45000" lIns="90000" rIns="90000" tIns="45000"/>
          <a:p>
            <a:r>
              <a:rPr lang="en-US" sz="2400">
                <a:solidFill>
                  <a:srgbClr val="000000"/>
                </a:solidFill>
                <a:latin typeface="Constantia"/>
              </a:rPr>
              <a:t>As patent law cannot be tailored to cover every case, trade secret law supplements patent law particularly for cases where:</a:t>
            </a:r>
            <a:endParaRPr/>
          </a:p>
          <a:p>
            <a:endParaRPr/>
          </a:p>
          <a:p>
            <a:pPr lvl="3">
              <a:lnSpc>
                <a:spcPct val="100000"/>
              </a:lnSpc>
              <a:buSzPct val="95000"/>
              <a:buFont typeface="Calibri"/>
              <a:buAutoNum type="arabicPeriod"/>
            </a:pPr>
            <a:r>
              <a:rPr lang="en-US" sz="2400">
                <a:solidFill>
                  <a:srgbClr val="000000"/>
                </a:solidFill>
                <a:latin typeface="Constantia"/>
              </a:rPr>
              <a:t>The patent is too costly</a:t>
            </a:r>
            <a:endParaRPr/>
          </a:p>
          <a:p>
            <a:pPr lvl="3">
              <a:lnSpc>
                <a:spcPct val="100000"/>
              </a:lnSpc>
              <a:buSzPct val="95000"/>
              <a:buFont typeface="Calibri"/>
              <a:buAutoNum type="arabicPeriod"/>
            </a:pPr>
            <a:r>
              <a:rPr lang="en-US" sz="2400">
                <a:solidFill>
                  <a:srgbClr val="000000"/>
                </a:solidFill>
                <a:latin typeface="Constantia"/>
              </a:rPr>
              <a:t>The invention is too valuable</a:t>
            </a:r>
            <a:endParaRPr/>
          </a:p>
          <a:p>
            <a:pPr lvl="3">
              <a:lnSpc>
                <a:spcPct val="100000"/>
              </a:lnSpc>
              <a:buSzPct val="95000"/>
              <a:buFont typeface="Calibri"/>
              <a:buAutoNum type="arabicPeriod"/>
            </a:pPr>
            <a:r>
              <a:rPr lang="en-US" sz="2400">
                <a:solidFill>
                  <a:srgbClr val="000000"/>
                </a:solidFill>
                <a:latin typeface="Constantia"/>
              </a:rPr>
              <a:t>The invention is seen as obvious</a:t>
            </a:r>
            <a:endParaRPr/>
          </a:p>
          <a:p>
            <a:pPr>
              <a:lnSpc>
                <a:spcPct val="100000"/>
              </a:lnSpc>
            </a:pPr>
            <a:endParaRPr/>
          </a:p>
        </p:txBody>
      </p:sp>
    </p:spTree>
  </p:cSld>
  <p:timing>
    <p:tnLst>
      <p:par>
        <p:cTn dur="indefinite" id="129" nodeType="tmRoot" restart="never">
          <p:childTnLst>
            <p:seq>
              <p:cTn dur="indefinite" id="130" nodeType="mainSeq">
                <p:childTnLst>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186">
                                            <p:txEl>
                                              <p:pRg end="150" st="125"/>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186">
                                            <p:txEl>
                                              <p:pRg end="180" st="150"/>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186">
                                            <p:txEl>
                                              <p:pRg end="213" st="18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Limitations of Trade Secret Law</a:t>
            </a:r>
            <a:endParaRPr/>
          </a:p>
        </p:txBody>
      </p:sp>
      <p:sp>
        <p:nvSpPr>
          <p:cNvPr id="188"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Why is trade secret law limited to theft?</a:t>
            </a:r>
            <a:endParaRPr/>
          </a:p>
          <a:p>
            <a:pPr>
              <a:lnSpc>
                <a:spcPct val="100000"/>
              </a:lnSpc>
            </a:pPr>
            <a:endParaRPr/>
          </a:p>
          <a:p>
            <a:pPr>
              <a:lnSpc>
                <a:spcPct val="100000"/>
              </a:lnSpc>
            </a:pPr>
            <a:r>
              <a:rPr lang="en-US" sz="2600">
                <a:solidFill>
                  <a:srgbClr val="000000"/>
                </a:solidFill>
                <a:latin typeface="Constantia"/>
              </a:rPr>
              <a:t>The cooperative nature of information production requires a balance between access to other’s information and protection of own information</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The law manages these inconsistent desires by </a:t>
            </a:r>
            <a:r>
              <a:rPr b="1" lang="en-US" sz="2600">
                <a:solidFill>
                  <a:srgbClr val="000000"/>
                </a:solidFill>
                <a:latin typeface="Constantia"/>
              </a:rPr>
              <a:t>prohibiting only the most costly </a:t>
            </a:r>
            <a:r>
              <a:rPr lang="en-US" sz="2600">
                <a:solidFill>
                  <a:srgbClr val="000000"/>
                </a:solidFill>
                <a:latin typeface="Constantia"/>
              </a:rPr>
              <a:t>means of unmasking commercial secrets</a:t>
            </a:r>
            <a:endParaRPr/>
          </a:p>
          <a:p>
            <a:pPr lvl="1">
              <a:lnSpc>
                <a:spcPct val="100000"/>
              </a:lnSpc>
              <a:buSzPct val="85000"/>
              <a:buFont charset="2" typeface="Wingdings 2"/>
              <a:buChar char=""/>
            </a:pPr>
            <a:r>
              <a:rPr lang="en-US" sz="2400">
                <a:solidFill>
                  <a:srgbClr val="000000"/>
                </a:solidFill>
                <a:latin typeface="Constantia"/>
              </a:rPr>
              <a:t>E.g., </a:t>
            </a:r>
            <a:r>
              <a:rPr b="1" lang="en-US" sz="2400">
                <a:solidFill>
                  <a:srgbClr val="000000"/>
                </a:solidFill>
                <a:latin typeface="Constantia"/>
              </a:rPr>
              <a:t>Costly defensive measures </a:t>
            </a:r>
            <a:r>
              <a:rPr lang="en-US" sz="2400">
                <a:solidFill>
                  <a:srgbClr val="000000"/>
                </a:solidFill>
                <a:latin typeface="Constantia"/>
              </a:rPr>
              <a:t>- if the law did not enforce employee confidentiality agreements, companies would be forced to go to great and expensive lengths to separate employees from attaining complete information</a:t>
            </a:r>
            <a:endParaRPr/>
          </a:p>
          <a:p>
            <a:pPr>
              <a:lnSpc>
                <a:spcPct val="100000"/>
              </a:lnSpc>
              <a:buSzPct val="95000"/>
              <a:buFont charset="2" typeface="Wingdings 2"/>
              <a:buChar char=""/>
            </a:pPr>
            <a:r>
              <a:rPr lang="en-US" sz="2600">
                <a:solidFill>
                  <a:srgbClr val="000000"/>
                </a:solidFill>
                <a:latin typeface="Constantia"/>
              </a:rPr>
              <a:t>Also, theft (while a public welfare gain in this case) reduces the incentive to invent</a:t>
            </a:r>
            <a:endParaRPr/>
          </a:p>
        </p:txBody>
      </p:sp>
    </p:spTree>
  </p:cSld>
  <p:timing>
    <p:tnLst>
      <p:par>
        <p:cTn dur="indefinite" id="143" nodeType="tmRoot" restart="never">
          <p:childTnLst>
            <p:seq>
              <p:cTn dur="indefinite" id="144" nodeType="mainSeq">
                <p:childTnLst>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188">
                                            <p:txEl>
                                              <p:pRg end="183" st="43"/>
                                            </p:txEl>
                                          </p:spTgt>
                                        </p:tgtEl>
                                        <p:attrNameLst>
                                          <p:attrName>style.visibility</p:attrName>
                                        </p:attrNameLst>
                                      </p:cBhvr>
                                      <p:to>
                                        <p:strVal val="visible"/>
                                      </p:to>
                                    </p:set>
                                  </p:childTnLst>
                                </p:cTn>
                              </p:par>
                            </p:childTnLst>
                          </p:cTn>
                        </p:par>
                      </p:childTnLst>
                    </p:cTn>
                  </p:par>
                  <p:par>
                    <p:cTn fill="hold" id="149">
                      <p:stCondLst>
                        <p:cond delay="indefinite"/>
                      </p:stCondLst>
                      <p:childTnLst>
                        <p:par>
                          <p:cTn fill="hold" id="150">
                            <p:stCondLst>
                              <p:cond delay="0"/>
                            </p:stCondLst>
                            <p:childTnLst>
                              <p:par>
                                <p:cTn fill="hold" id="151" nodeType="clickEffect" presetClass="entr" presetID="1">
                                  <p:stCondLst>
                                    <p:cond delay="0"/>
                                  </p:stCondLst>
                                  <p:childTnLst>
                                    <p:set>
                                      <p:cBhvr>
                                        <p:cTn dur="1" fill="hold" id="152">
                                          <p:stCondLst>
                                            <p:cond delay="0"/>
                                          </p:stCondLst>
                                        </p:cTn>
                                        <p:tgtEl>
                                          <p:spTgt spid="188">
                                            <p:txEl>
                                              <p:pRg end="301" st="184"/>
                                            </p:txEl>
                                          </p:spTgt>
                                        </p:tgtEl>
                                        <p:attrNameLst>
                                          <p:attrName>style.visibility</p:attrName>
                                        </p:attrNameLst>
                                      </p:cBhvr>
                                      <p:to>
                                        <p:strVal val="visible"/>
                                      </p:to>
                                    </p:set>
                                  </p:childTnLst>
                                </p:cTn>
                              </p:par>
                            </p:childTnLst>
                          </p:cTn>
                        </p:par>
                      </p:childTnLst>
                    </p:cTn>
                  </p:par>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88">
                                            <p:txEl>
                                              <p:pRg end="520" st="301"/>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88">
                                            <p:txEl>
                                              <p:pRg end="607" st="52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57200" y="704160"/>
            <a:ext cx="8229240" cy="743400"/>
          </a:xfrm>
          <a:prstGeom prst="rect">
            <a:avLst/>
          </a:prstGeom>
        </p:spPr>
        <p:txBody>
          <a:bodyPr anchor="b" bIns="0" lIns="0" rIns="0" tIns="45000"/>
          <a:p>
            <a:pPr>
              <a:lnSpc>
                <a:spcPct val="100000"/>
              </a:lnSpc>
            </a:pPr>
            <a:r>
              <a:rPr lang="en-US" sz="5400">
                <a:solidFill>
                  <a:srgbClr val="04617b"/>
                </a:solidFill>
                <a:latin typeface="Calibri"/>
              </a:rPr>
              <a:t>Limitations of Trade Secret Law</a:t>
            </a:r>
            <a:endParaRPr/>
          </a:p>
        </p:txBody>
      </p:sp>
      <p:sp>
        <p:nvSpPr>
          <p:cNvPr id="190"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Why not prevent reverse engineering too?</a:t>
            </a:r>
            <a:endParaRPr/>
          </a:p>
          <a:p>
            <a:pPr>
              <a:lnSpc>
                <a:spcPct val="100000"/>
              </a:lnSpc>
            </a:pPr>
            <a:endParaRPr/>
          </a:p>
          <a:p>
            <a:pPr lvl="1">
              <a:lnSpc>
                <a:spcPct val="100000"/>
              </a:lnSpc>
              <a:buSzPct val="85000"/>
              <a:buFont charset="2" typeface="Wingdings 2"/>
              <a:buChar char=""/>
            </a:pPr>
            <a:r>
              <a:rPr lang="en-US" sz="2400">
                <a:solidFill>
                  <a:srgbClr val="000000"/>
                </a:solidFill>
                <a:latin typeface="Constantia"/>
              </a:rPr>
              <a:t>The social benefits outweigh the social costs!</a:t>
            </a:r>
            <a:endParaRPr/>
          </a:p>
          <a:p>
            <a:pPr lvl="1">
              <a:lnSpc>
                <a:spcPct val="100000"/>
              </a:lnSpc>
              <a:buSzPct val="85000"/>
              <a:buFont charset="2" typeface="Wingdings 2"/>
              <a:buChar char=""/>
            </a:pPr>
            <a:r>
              <a:rPr lang="en-US" sz="2400">
                <a:solidFill>
                  <a:srgbClr val="000000"/>
                </a:solidFill>
                <a:latin typeface="Constantia"/>
              </a:rPr>
              <a:t>Other firms gain information from reverse engineering in a similar way to disclosure with patenting</a:t>
            </a:r>
            <a:endParaRPr/>
          </a:p>
          <a:p>
            <a:pPr lvl="1">
              <a:lnSpc>
                <a:spcPct val="100000"/>
              </a:lnSpc>
              <a:buSzPct val="85000"/>
              <a:buFont charset="2" typeface="Wingdings 2"/>
              <a:buChar char=""/>
            </a:pPr>
            <a:r>
              <a:rPr lang="en-US" sz="2400">
                <a:solidFill>
                  <a:srgbClr val="000000"/>
                </a:solidFill>
                <a:latin typeface="Constantia"/>
              </a:rPr>
              <a:t>Other firms may improve on the invention and generate new knowledge</a:t>
            </a:r>
            <a:endParaRPr/>
          </a:p>
          <a:p>
            <a:pPr lvl="1">
              <a:lnSpc>
                <a:spcPct val="100000"/>
              </a:lnSpc>
              <a:buSzPct val="85000"/>
              <a:buFont charset="2" typeface="Wingdings 2"/>
              <a:buChar char=""/>
            </a:pPr>
            <a:r>
              <a:rPr lang="en-US" sz="2400">
                <a:solidFill>
                  <a:srgbClr val="000000"/>
                </a:solidFill>
                <a:latin typeface="Constantia"/>
              </a:rPr>
              <a:t>Savings from absence of litigation over legal protection</a:t>
            </a:r>
            <a:endParaRPr/>
          </a:p>
          <a:p>
            <a:pPr lvl="1">
              <a:lnSpc>
                <a:spcPct val="100000"/>
              </a:lnSpc>
              <a:buSzPct val="85000"/>
              <a:buFont charset="2" typeface="Wingdings 2"/>
              <a:buChar char=""/>
            </a:pPr>
            <a:r>
              <a:rPr lang="en-US" sz="2400">
                <a:solidFill>
                  <a:srgbClr val="000000"/>
                </a:solidFill>
                <a:latin typeface="Constantia"/>
              </a:rPr>
              <a:t>There is a cost associated with reverse engineering and this cuts down on free-riding</a:t>
            </a:r>
            <a:endParaRPr/>
          </a:p>
          <a:p>
            <a:endParaRPr/>
          </a:p>
          <a:p>
            <a:endParaRPr/>
          </a:p>
          <a:p>
            <a:endParaRPr/>
          </a:p>
        </p:txBody>
      </p:sp>
    </p:spTree>
  </p:cSld>
  <p:timing>
    <p:tnLst>
      <p:par>
        <p:cTn dur="indefinite" id="161" nodeType="tmRoot" restart="never">
          <p:childTnLst>
            <p:seq>
              <p:cTn dur="indefinite" id="162" nodeType="mainSeq">
                <p:childTnLst>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90">
                                            <p:txEl>
                                              <p:pRg end="89" st="42"/>
                                            </p:txEl>
                                          </p:spTgt>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190">
                                            <p:txEl>
                                              <p:pRg end="189" st="89"/>
                                            </p:txEl>
                                          </p:spTgt>
                                        </p:tgtEl>
                                        <p:attrNameLst>
                                          <p:attrName>style.visibility</p:attrName>
                                        </p:attrNameLst>
                                      </p:cBhvr>
                                      <p:to>
                                        <p:strVal val="visible"/>
                                      </p:to>
                                    </p:set>
                                  </p:childTnLst>
                                </p:cTn>
                              </p:par>
                            </p:childTnLst>
                          </p:cTn>
                        </p:par>
                      </p:childTnLst>
                    </p:cTn>
                  </p:par>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190">
                                            <p:txEl>
                                              <p:pRg end="257" st="189"/>
                                            </p:txEl>
                                          </p:spTgt>
                                        </p:tgtEl>
                                        <p:attrNameLst>
                                          <p:attrName>style.visibility</p:attrName>
                                        </p:attrNameLst>
                                      </p:cBhvr>
                                      <p:to>
                                        <p:strVal val="visible"/>
                                      </p:to>
                                    </p:set>
                                  </p:childTnLst>
                                </p:cTn>
                              </p:par>
                            </p:childTnLst>
                          </p:cTn>
                        </p:par>
                      </p:childTnLst>
                    </p:cTn>
                  </p:par>
                  <p:par>
                    <p:cTn fill="hold" id="175">
                      <p:stCondLst>
                        <p:cond delay="indefinite"/>
                      </p:stCondLst>
                      <p:childTnLst>
                        <p:par>
                          <p:cTn fill="hold" id="176">
                            <p:stCondLst>
                              <p:cond delay="0"/>
                            </p:stCondLst>
                            <p:childTnLst>
                              <p:par>
                                <p:cTn fill="hold" id="177" nodeType="clickEffect" presetClass="entr" presetID="1">
                                  <p:stCondLst>
                                    <p:cond delay="0"/>
                                  </p:stCondLst>
                                  <p:childTnLst>
                                    <p:set>
                                      <p:cBhvr>
                                        <p:cTn dur="1" fill="hold" id="178">
                                          <p:stCondLst>
                                            <p:cond delay="0"/>
                                          </p:stCondLst>
                                        </p:cTn>
                                        <p:tgtEl>
                                          <p:spTgt spid="190">
                                            <p:txEl>
                                              <p:pRg end="314" st="257"/>
                                            </p:txEl>
                                          </p:spTgt>
                                        </p:tgtEl>
                                        <p:attrNameLst>
                                          <p:attrName>style.visibility</p:attrName>
                                        </p:attrNameLst>
                                      </p:cBhvr>
                                      <p:to>
                                        <p:strVal val="visible"/>
                                      </p:to>
                                    </p:set>
                                  </p:childTnLst>
                                </p:cTn>
                              </p:par>
                            </p:childTnLst>
                          </p:cTn>
                        </p:par>
                      </p:childTnLst>
                    </p:cTn>
                  </p:par>
                  <p:par>
                    <p:cTn fill="hold" id="179">
                      <p:stCondLst>
                        <p:cond delay="indefinite"/>
                      </p:stCondLst>
                      <p:childTnLst>
                        <p:par>
                          <p:cTn fill="hold" id="180">
                            <p:stCondLst>
                              <p:cond delay="0"/>
                            </p:stCondLst>
                            <p:childTnLst>
                              <p:par>
                                <p:cTn fill="hold" id="181" nodeType="clickEffect" presetClass="entr" presetID="1">
                                  <p:stCondLst>
                                    <p:cond delay="0"/>
                                  </p:stCondLst>
                                  <p:childTnLst>
                                    <p:set>
                                      <p:cBhvr>
                                        <p:cTn dur="1" fill="hold" id="182">
                                          <p:stCondLst>
                                            <p:cond delay="0"/>
                                          </p:stCondLst>
                                        </p:cTn>
                                        <p:tgtEl>
                                          <p:spTgt spid="190">
                                            <p:txEl>
                                              <p:pRg end="400" st="3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457200" y="704160"/>
            <a:ext cx="8229240" cy="743400"/>
          </a:xfrm>
          <a:prstGeom prst="rect">
            <a:avLst/>
          </a:prstGeom>
        </p:spPr>
        <p:txBody>
          <a:bodyPr anchor="b" bIns="0" lIns="0" rIns="0" tIns="45000"/>
          <a:p>
            <a:pPr>
              <a:lnSpc>
                <a:spcPct val="100000"/>
              </a:lnSpc>
            </a:pPr>
            <a:r>
              <a:rPr lang="en-US" sz="4800">
                <a:solidFill>
                  <a:srgbClr val="04617b"/>
                </a:solidFill>
                <a:latin typeface="Calibri"/>
              </a:rPr>
              <a:t>Limitations of Trade Secret Law</a:t>
            </a:r>
            <a:endParaRPr/>
          </a:p>
        </p:txBody>
      </p:sp>
      <p:sp>
        <p:nvSpPr>
          <p:cNvPr id="192"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Theft and reverse engineering are substitute ways for a competitor to acquire an invention</a:t>
            </a:r>
            <a:endParaRPr/>
          </a:p>
          <a:p>
            <a:pPr lvl="1">
              <a:lnSpc>
                <a:spcPct val="100000"/>
              </a:lnSpc>
              <a:buSzPct val="85000"/>
              <a:buFont charset="2" typeface="Wingdings 2"/>
              <a:buChar char=""/>
            </a:pPr>
            <a:r>
              <a:rPr b="1" lang="en-US" sz="2400">
                <a:solidFill>
                  <a:srgbClr val="ff0000"/>
                </a:solidFill>
                <a:latin typeface="Constantia"/>
              </a:rPr>
              <a:t>Trade secret law encourages the reverse engineering approach</a:t>
            </a:r>
            <a:endParaRPr/>
          </a:p>
          <a:p>
            <a:pPr>
              <a:lnSpc>
                <a:spcPct val="100000"/>
              </a:lnSpc>
            </a:pPr>
            <a:endParaRPr/>
          </a:p>
          <a:p>
            <a:pPr>
              <a:lnSpc>
                <a:spcPct val="100000"/>
              </a:lnSpc>
            </a:pPr>
            <a:r>
              <a:rPr lang="en-US" sz="2600" u="sng">
                <a:solidFill>
                  <a:srgbClr val="000000"/>
                </a:solidFill>
                <a:latin typeface="Constantia"/>
              </a:rPr>
              <a:t>A law that forbid both forms of acquiring trade secrets would be:</a:t>
            </a:r>
            <a:endParaRPr/>
          </a:p>
          <a:p>
            <a:pPr>
              <a:lnSpc>
                <a:spcPct val="100000"/>
              </a:lnSpc>
              <a:buSzPct val="95000"/>
              <a:buFont typeface="Calibri"/>
              <a:buAutoNum type="arabicPeriod"/>
            </a:pPr>
            <a:r>
              <a:rPr lang="en-US" sz="2600">
                <a:solidFill>
                  <a:srgbClr val="000000"/>
                </a:solidFill>
                <a:latin typeface="Constantia"/>
              </a:rPr>
              <a:t>Similar to copyright law (which penalizes copying) but stronger as it also protects ideas</a:t>
            </a:r>
            <a:endParaRPr/>
          </a:p>
          <a:p>
            <a:pPr lvl="4">
              <a:lnSpc>
                <a:spcPct val="100000"/>
              </a:lnSpc>
              <a:buSzPct val="95000"/>
              <a:buFont charset="2" typeface="Wingdings 2"/>
              <a:buChar char=""/>
            </a:pPr>
            <a:r>
              <a:rPr lang="en-US" sz="2000">
                <a:solidFill>
                  <a:srgbClr val="000000"/>
                </a:solidFill>
                <a:latin typeface="Constantia"/>
              </a:rPr>
              <a:t>Not worried about copying because there is a cost associated with reverse engineering</a:t>
            </a:r>
            <a:endParaRPr/>
          </a:p>
          <a:p>
            <a:pPr>
              <a:lnSpc>
                <a:spcPct val="100000"/>
              </a:lnSpc>
              <a:buSzPct val="95000"/>
              <a:buFont typeface="Calibri"/>
              <a:buAutoNum type="arabicPeriod"/>
            </a:pPr>
            <a:r>
              <a:rPr lang="en-US" sz="2600">
                <a:solidFill>
                  <a:srgbClr val="000000"/>
                </a:solidFill>
                <a:latin typeface="Constantia"/>
              </a:rPr>
              <a:t>Possibly stronger than patent law because of the unlimited term – although it would not prevent independent discovery</a:t>
            </a:r>
            <a:endParaRPr/>
          </a:p>
          <a:p>
            <a:pPr>
              <a:lnSpc>
                <a:spcPct val="100000"/>
              </a:lnSpc>
            </a:pPr>
            <a:endParaRPr/>
          </a:p>
          <a:p>
            <a:pPr>
              <a:lnSpc>
                <a:spcPct val="100000"/>
              </a:lnSpc>
            </a:pPr>
            <a:r>
              <a:rPr b="1" lang="en-US" sz="2600">
                <a:solidFill>
                  <a:srgbClr val="000000"/>
                </a:solidFill>
                <a:latin typeface="Constantia"/>
              </a:rPr>
              <a:t>Thus, trade secret law is stronger than copyright law, but weaker than patent law</a:t>
            </a:r>
            <a:endParaRPr/>
          </a:p>
          <a:p>
            <a:pPr>
              <a:lnSpc>
                <a:spcPct val="100000"/>
              </a:lnSpc>
            </a:pPr>
            <a:endParaRPr/>
          </a:p>
          <a:p>
            <a:pPr>
              <a:lnSpc>
                <a:spcPct val="100000"/>
              </a:lnSpc>
            </a:pPr>
            <a:endParaRPr/>
          </a:p>
        </p:txBody>
      </p:sp>
    </p:spTree>
  </p:cSld>
  <p:timing>
    <p:tnLst>
      <p:par>
        <p:cTn dur="indefinite" id="183" nodeType="tmRoot" restart="never">
          <p:childTnLst>
            <p:seq>
              <p:cTn dur="indefinite" id="184" nodeType="mainSeq">
                <p:childTnLst>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92">
                                            <p:txEl>
                                              <p:pRg end="152" st="91"/>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92">
                                            <p:txEl>
                                              <p:pRg end="219" st="153"/>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92">
                                            <p:txEl>
                                              <p:pRg end="309" st="219"/>
                                            </p:txEl>
                                          </p:spTgt>
                                        </p:tgtEl>
                                        <p:attrNameLst>
                                          <p:attrName>style.visibility</p:attrName>
                                        </p:attrNameLst>
                                      </p:cBhvr>
                                      <p:to>
                                        <p:strVal val="visible"/>
                                      </p:to>
                                    </p:set>
                                  </p:childTnLst>
                                </p:cTn>
                              </p:par>
                              <p:par>
                                <p:cTn fill="hold" id="197" nodeType="withEffect" presetClass="entr" presetID="1">
                                  <p:stCondLst>
                                    <p:cond delay="0"/>
                                  </p:stCondLst>
                                  <p:childTnLst>
                                    <p:set>
                                      <p:cBhvr>
                                        <p:cTn dur="1" fill="hold" id="198">
                                          <p:stCondLst>
                                            <p:cond delay="0"/>
                                          </p:stCondLst>
                                        </p:cTn>
                                        <p:tgtEl>
                                          <p:spTgt spid="192">
                                            <p:txEl>
                                              <p:pRg end="395" st="309"/>
                                            </p:txEl>
                                          </p:spTgt>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192">
                                            <p:txEl>
                                              <p:pRg end="513" st="395"/>
                                            </p:txEl>
                                          </p:spTgt>
                                        </p:tgtEl>
                                        <p:attrNameLst>
                                          <p:attrName>style.visibility</p:attrName>
                                        </p:attrNameLst>
                                      </p:cBhvr>
                                      <p:to>
                                        <p:strVal val="visible"/>
                                      </p:to>
                                    </p:se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
                                  <p:stCondLst>
                                    <p:cond delay="0"/>
                                  </p:stCondLst>
                                  <p:childTnLst>
                                    <p:set>
                                      <p:cBhvr>
                                        <p:cTn dur="1" fill="hold" id="206">
                                          <p:stCondLst>
                                            <p:cond delay="0"/>
                                          </p:stCondLst>
                                        </p:cTn>
                                        <p:tgtEl>
                                          <p:spTgt spid="192">
                                            <p:txEl>
                                              <p:pRg end="596" st="5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94"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Copyright Law and Economics</a:t>
            </a:r>
            <a:endParaRPr/>
          </a:p>
          <a:p>
            <a:pPr algn="r">
              <a:lnSpc>
                <a:spcPct val="100000"/>
              </a:lnSpc>
            </a:pPr>
            <a:r>
              <a:rPr lang="en-US" sz="1600">
                <a:solidFill>
                  <a:srgbClr val="000000"/>
                </a:solidFill>
                <a:latin typeface="Constantia"/>
              </a:rPr>
              <a:t>January 23, 2013</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704160"/>
            <a:ext cx="8229240" cy="895680"/>
          </a:xfrm>
          <a:prstGeom prst="rect">
            <a:avLst/>
          </a:prstGeom>
        </p:spPr>
        <p:txBody>
          <a:bodyPr anchor="b" bIns="0" lIns="0" rIns="0" tIns="45000"/>
          <a:p>
            <a:pPr>
              <a:lnSpc>
                <a:spcPct val="100000"/>
              </a:lnSpc>
            </a:pPr>
            <a:r>
              <a:rPr lang="en-US" sz="5000">
                <a:solidFill>
                  <a:srgbClr val="04617b"/>
                </a:solidFill>
                <a:latin typeface="Calibri"/>
              </a:rPr>
              <a:t>Copyright ©</a:t>
            </a:r>
            <a:endParaRPr/>
          </a:p>
        </p:txBody>
      </p:sp>
      <p:sp>
        <p:nvSpPr>
          <p:cNvPr id="196"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What new songs did Elvis release last year?</a:t>
            </a:r>
            <a:endParaRPr/>
          </a:p>
          <a:p>
            <a:pPr>
              <a:lnSpc>
                <a:spcPct val="100000"/>
              </a:lnSpc>
            </a:pPr>
            <a:endParaRPr/>
          </a:p>
          <a:p>
            <a:pPr>
              <a:lnSpc>
                <a:spcPct val="100000"/>
              </a:lnSpc>
            </a:pPr>
            <a:r>
              <a:rPr lang="en-US" sz="2600">
                <a:solidFill>
                  <a:srgbClr val="000000"/>
                </a:solidFill>
                <a:latin typeface="Constantia"/>
              </a:rPr>
              <a:t>None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2600">
                <a:solidFill>
                  <a:srgbClr val="000000"/>
                </a:solidFill>
                <a:latin typeface="Constantia"/>
              </a:rPr>
              <a:t>How much money did Elvis make last year?</a:t>
            </a:r>
            <a:endParaRPr/>
          </a:p>
          <a:p>
            <a:pPr>
              <a:lnSpc>
                <a:spcPct val="100000"/>
              </a:lnSpc>
            </a:pPr>
            <a:r>
              <a:rPr lang="en-US" sz="2600">
                <a:solidFill>
                  <a:srgbClr val="000000"/>
                </a:solidFill>
                <a:latin typeface="Constantia"/>
              </a:rPr>
              <a:t>$55 million</a:t>
            </a:r>
            <a:endParaRPr/>
          </a:p>
          <a:p>
            <a:pPr>
              <a:lnSpc>
                <a:spcPct val="100000"/>
              </a:lnSpc>
            </a:pPr>
            <a:endParaRPr/>
          </a:p>
          <a:p>
            <a:pPr>
              <a:lnSpc>
                <a:spcPct val="100000"/>
              </a:lnSpc>
            </a:pPr>
            <a:endParaRPr/>
          </a:p>
          <a:p>
            <a:pPr>
              <a:lnSpc>
                <a:spcPct val="100000"/>
              </a:lnSpc>
            </a:pPr>
            <a:endParaRPr/>
          </a:p>
        </p:txBody>
      </p:sp>
      <p:pic>
        <p:nvPicPr>
          <p:cNvPr descr="" id="197" name="Picture 3"/>
          <p:cNvPicPr/>
          <p:nvPr/>
        </p:nvPicPr>
        <p:blipFill>
          <a:blip r:embed="rId1"/>
          <a:stretch>
            <a:fillRect/>
          </a:stretch>
        </p:blipFill>
        <p:spPr>
          <a:xfrm>
            <a:off x="5638680" y="2133720"/>
            <a:ext cx="2095200" cy="2704680"/>
          </a:xfrm>
          <a:prstGeom prst="rect">
            <a:avLst/>
          </a:prstGeom>
        </p:spPr>
      </p:pic>
    </p:spTree>
  </p:cSld>
  <p:timing>
    <p:tnLst>
      <p:par>
        <p:cTn dur="indefinite" id="207" nodeType="tmRoot" restart="never">
          <p:childTnLst>
            <p:seq>
              <p:cTn dur="indefinite" id="208" nodeType="mainSeq">
                <p:childTnLst>
                  <p:par>
                    <p:cTn fill="hold" id="209">
                      <p:stCondLst>
                        <p:cond delay="indefinite"/>
                      </p:stCondLst>
                      <p:childTnLst>
                        <p:par>
                          <p:cTn fill="hold" id="210">
                            <p:stCondLst>
                              <p:cond delay="0"/>
                            </p:stCondLst>
                            <p:childTnLst>
                              <p:par>
                                <p:cTn fill="hold" id="211" nodeType="clickEffect" presetClass="entr" presetID="1">
                                  <p:stCondLst>
                                    <p:cond delay="0"/>
                                  </p:stCondLst>
                                  <p:childTnLst>
                                    <p:set>
                                      <p:cBhvr>
                                        <p:cTn dur="1" fill="hold" id="212">
                                          <p:stCondLst>
                                            <p:cond delay="0"/>
                                          </p:stCondLst>
                                        </p:cTn>
                                        <p:tgtEl>
                                          <p:spTgt spid="196">
                                            <p:txEl>
                                              <p:pRg end="44" st="0"/>
                                            </p:txEl>
                                          </p:spTgt>
                                        </p:tgtEl>
                                        <p:attrNameLst>
                                          <p:attrName>style.visibility</p:attrName>
                                        </p:attrNameLst>
                                      </p:cBhvr>
                                      <p:to>
                                        <p:strVal val="visible"/>
                                      </p:to>
                                    </p:set>
                                  </p:childTnLst>
                                </p:cTn>
                              </p:par>
                            </p:childTnLst>
                          </p:cTn>
                        </p:par>
                      </p:childTnLst>
                    </p:cTn>
                  </p:par>
                  <p:par>
                    <p:cTn fill="hold" id="213">
                      <p:stCondLst>
                        <p:cond delay="indefinite"/>
                      </p:stCondLst>
                      <p:childTnLst>
                        <p:par>
                          <p:cTn fill="hold" id="214">
                            <p:stCondLst>
                              <p:cond delay="0"/>
                            </p:stCondLst>
                            <p:childTnLst>
                              <p:par>
                                <p:cTn fill="hold" id="215" nodeType="clickEffect" presetClass="entr" presetID="1">
                                  <p:stCondLst>
                                    <p:cond delay="0"/>
                                  </p:stCondLst>
                                  <p:childTnLst>
                                    <p:set>
                                      <p:cBhvr>
                                        <p:cTn dur="1" fill="hold" id="216">
                                          <p:stCondLst>
                                            <p:cond delay="0"/>
                                          </p:stCondLst>
                                        </p:cTn>
                                        <p:tgtEl>
                                          <p:spTgt spid="196">
                                            <p:txEl>
                                              <p:pRg end="50" st="45"/>
                                            </p:txEl>
                                          </p:spTgt>
                                        </p:tgtEl>
                                        <p:attrNameLst>
                                          <p:attrName>style.visibility</p:attrName>
                                        </p:attrNameLst>
                                      </p:cBhvr>
                                      <p:to>
                                        <p:strVal val="visible"/>
                                      </p:to>
                                    </p:set>
                                  </p:childTnLst>
                                </p:cTn>
                              </p:par>
                            </p:childTnLst>
                          </p:cTn>
                        </p:par>
                      </p:childTnLst>
                    </p:cTn>
                  </p:par>
                  <p:par>
                    <p:cTn fill="hold" id="217">
                      <p:stCondLst>
                        <p:cond delay="indefinite"/>
                      </p:stCondLst>
                      <p:childTnLst>
                        <p:par>
                          <p:cTn fill="hold" id="218">
                            <p:stCondLst>
                              <p:cond delay="0"/>
                            </p:stCondLst>
                            <p:childTnLst>
                              <p:par>
                                <p:cTn fill="hold" id="219" nodeType="clickEffect" presetClass="entr" presetID="1">
                                  <p:stCondLst>
                                    <p:cond delay="0"/>
                                  </p:stCondLst>
                                  <p:childTnLst>
                                    <p:set>
                                      <p:cBhvr>
                                        <p:cTn dur="1" fill="hold" id="220">
                                          <p:stCondLst>
                                            <p:cond delay="0"/>
                                          </p:stCondLst>
                                        </p:cTn>
                                        <p:tgtEl>
                                          <p:spTgt spid="196">
                                            <p:txEl>
                                              <p:pRg end="95" st="54"/>
                                            </p:txEl>
                                          </p:spTgt>
                                        </p:tgtEl>
                                        <p:attrNameLst>
                                          <p:attrName>style.visibility</p:attrName>
                                        </p:attrNameLst>
                                      </p:cBhvr>
                                      <p:to>
                                        <p:strVal val="visible"/>
                                      </p:to>
                                    </p:set>
                                  </p:childTnLst>
                                </p:cTn>
                              </p:par>
                            </p:childTnLst>
                          </p:cTn>
                        </p:par>
                      </p:childTnLst>
                    </p:cTn>
                  </p:par>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196">
                                            <p:txEl>
                                              <p:pRg end="107" st="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Patent and Copyright</a:t>
            </a:r>
            <a:endParaRPr/>
          </a:p>
        </p:txBody>
      </p:sp>
      <p:sp>
        <p:nvSpPr>
          <p:cNvPr id="199" name="TextShape 2"/>
          <p:cNvSpPr txBox="1"/>
          <p:nvPr/>
        </p:nvSpPr>
        <p:spPr>
          <a:xfrm>
            <a:off x="457200" y="1935360"/>
            <a:ext cx="8229240" cy="4388760"/>
          </a:xfrm>
          <a:prstGeom prst="rect">
            <a:avLst/>
          </a:prstGeom>
        </p:spPr>
        <p:txBody>
          <a:bodyPr bIns="45000" lIns="90000" rIns="90000" tIns="45000"/>
          <a:p>
            <a:pPr>
              <a:lnSpc>
                <a:spcPct val="100000"/>
              </a:lnSpc>
            </a:pPr>
            <a:r>
              <a:rPr b="1" lang="en-US" sz="2600">
                <a:solidFill>
                  <a:srgbClr val="000000"/>
                </a:solidFill>
                <a:latin typeface="Constantia"/>
              </a:rPr>
              <a:t>Patent: </a:t>
            </a:r>
            <a:r>
              <a:rPr lang="en-US" sz="2600">
                <a:solidFill>
                  <a:srgbClr val="000000"/>
                </a:solidFill>
                <a:latin typeface="Constantia"/>
              </a:rPr>
              <a:t>A grant made by a government that confers upon the creator of an invention the sole right to make, use, and sell that invention for a set period of time</a:t>
            </a:r>
            <a:endParaRPr/>
          </a:p>
          <a:p>
            <a:pPr>
              <a:lnSpc>
                <a:spcPct val="100000"/>
              </a:lnSpc>
            </a:pPr>
            <a:endParaRPr/>
          </a:p>
          <a:p>
            <a:pPr>
              <a:lnSpc>
                <a:spcPct val="100000"/>
              </a:lnSpc>
            </a:pPr>
            <a:r>
              <a:rPr b="1" lang="en-US" sz="2600">
                <a:solidFill>
                  <a:srgbClr val="000000"/>
                </a:solidFill>
                <a:latin typeface="Constantia"/>
              </a:rPr>
              <a:t>Copyright: </a:t>
            </a:r>
            <a:r>
              <a:rPr lang="en-US" sz="2600">
                <a:solidFill>
                  <a:srgbClr val="000000"/>
                </a:solidFill>
                <a:latin typeface="Constantia"/>
              </a:rPr>
              <a:t>The legal right granted to an author, composer, playwright, publisher, or distributor to exclusive publication, production, sale, or distribution of a literary, musical, dramatic, or artistic work</a:t>
            </a:r>
            <a:endParaRPr/>
          </a:p>
        </p:txBody>
      </p:sp>
    </p:spTree>
  </p:cSld>
  <p:timing>
    <p:tnLst>
      <p:par>
        <p:cTn dur="indefinite" id="225" nodeType="tmRoot" restart="never">
          <p:childTnLst>
            <p:seq>
              <p:cTn dur="indefinite" id="226" nodeType="mainSeq">
                <p:childTnLst>
                  <p:par>
                    <p:cTn fill="hold" id="227">
                      <p:stCondLst>
                        <p:cond delay="indefinite"/>
                      </p:stCondLst>
                      <p:childTnLst>
                        <p:par>
                          <p:cTn fill="hold" id="228">
                            <p:stCondLst>
                              <p:cond delay="0"/>
                            </p:stCondLst>
                            <p:childTnLst>
                              <p:par>
                                <p:cTn fill="hold" id="229" nodeType="clickEffect" presetClass="entr" presetID="1">
                                  <p:stCondLst>
                                    <p:cond delay="0"/>
                                  </p:stCondLst>
                                  <p:childTnLst>
                                    <p:set>
                                      <p:cBhvr>
                                        <p:cTn dur="1" fill="hold" id="230">
                                          <p:stCondLst>
                                            <p:cond delay="0"/>
                                          </p:stCondLst>
                                        </p:cTn>
                                        <p:tgtEl>
                                          <p:spTgt spid="199">
                                            <p:txEl>
                                              <p:pRg end="161" st="0"/>
                                            </p:txEl>
                                          </p:spTgt>
                                        </p:tgtEl>
                                        <p:attrNameLst>
                                          <p:attrName>style.visibility</p:attrName>
                                        </p:attrNameLst>
                                      </p:cBhvr>
                                      <p:to>
                                        <p:strVal val="visible"/>
                                      </p:to>
                                    </p:set>
                                  </p:childTnLst>
                                </p:cTn>
                              </p:par>
                            </p:childTnLst>
                          </p:cTn>
                        </p:par>
                      </p:childTnLst>
                    </p:cTn>
                  </p:par>
                  <p:par>
                    <p:cTn fill="hold" id="231">
                      <p:stCondLst>
                        <p:cond delay="indefinite"/>
                      </p:stCondLst>
                      <p:childTnLst>
                        <p:par>
                          <p:cTn fill="hold" id="232">
                            <p:stCondLst>
                              <p:cond delay="0"/>
                            </p:stCondLst>
                            <p:childTnLst>
                              <p:par>
                                <p:cTn fill="hold" id="233" nodeType="clickEffect" presetClass="entr" presetID="1">
                                  <p:stCondLst>
                                    <p:cond delay="0"/>
                                  </p:stCondLst>
                                  <p:childTnLst>
                                    <p:set>
                                      <p:cBhvr>
                                        <p:cTn dur="1" fill="hold" id="234">
                                          <p:stCondLst>
                                            <p:cond delay="0"/>
                                          </p:stCondLst>
                                        </p:cTn>
                                        <p:tgtEl>
                                          <p:spTgt spid="199">
                                            <p:txEl>
                                              <p:pRg end="370" st="1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57200" y="704160"/>
            <a:ext cx="8229240" cy="591120"/>
          </a:xfrm>
          <a:prstGeom prst="rect">
            <a:avLst/>
          </a:prstGeom>
        </p:spPr>
        <p:txBody>
          <a:bodyPr anchor="b" bIns="0" lIns="0" rIns="0"/>
          <a:p>
            <a:pPr>
              <a:lnSpc>
                <a:spcPct val="100000"/>
              </a:lnSpc>
            </a:pPr>
            <a:r>
              <a:rPr lang="en-US" sz="5000">
                <a:solidFill>
                  <a:srgbClr val="04617b"/>
                </a:solidFill>
                <a:latin typeface="Calibri"/>
              </a:rPr>
              <a:t>Patent and Copyright Law</a:t>
            </a:r>
            <a:endParaRPr/>
          </a:p>
        </p:txBody>
      </p:sp>
      <p:sp>
        <p:nvSpPr>
          <p:cNvPr id="201" name="TextShape 2"/>
          <p:cNvSpPr txBox="1"/>
          <p:nvPr/>
        </p:nvSpPr>
        <p:spPr>
          <a:xfrm>
            <a:off x="457200" y="1371600"/>
            <a:ext cx="4039920" cy="609120"/>
          </a:xfrm>
          <a:prstGeom prst="rect">
            <a:avLst/>
          </a:prstGeom>
        </p:spPr>
        <p:txBody>
          <a:bodyPr anchor="ctr" bIns="0" lIns="45720" rIns="45720" tIns="0"/>
          <a:p>
            <a:pPr algn="ctr">
              <a:lnSpc>
                <a:spcPct val="100000"/>
              </a:lnSpc>
            </a:pPr>
            <a:r>
              <a:rPr b="1" lang="en-US" sz="2400">
                <a:solidFill>
                  <a:srgbClr val="04617b"/>
                </a:solidFill>
                <a:latin typeface="Constantia"/>
              </a:rPr>
              <a:t>Patent</a:t>
            </a:r>
            <a:endParaRPr/>
          </a:p>
        </p:txBody>
      </p:sp>
      <p:sp>
        <p:nvSpPr>
          <p:cNvPr id="202" name="TextShape 3"/>
          <p:cNvSpPr txBox="1"/>
          <p:nvPr/>
        </p:nvSpPr>
        <p:spPr>
          <a:xfrm>
            <a:off x="4645080" y="1371600"/>
            <a:ext cx="4041360" cy="609120"/>
          </a:xfrm>
          <a:prstGeom prst="rect">
            <a:avLst/>
          </a:prstGeom>
        </p:spPr>
        <p:txBody>
          <a:bodyPr anchor="ctr" bIns="0" lIns="45720" rIns="45720" tIns="0"/>
          <a:p>
            <a:pPr algn="ctr">
              <a:lnSpc>
                <a:spcPct val="100000"/>
              </a:lnSpc>
            </a:pPr>
            <a:r>
              <a:rPr b="1" lang="en-US" sz="2400">
                <a:solidFill>
                  <a:srgbClr val="035c75"/>
                </a:solidFill>
                <a:latin typeface="Constantia"/>
              </a:rPr>
              <a:t>Copyright</a:t>
            </a:r>
            <a:endParaRPr/>
          </a:p>
        </p:txBody>
      </p:sp>
      <p:sp>
        <p:nvSpPr>
          <p:cNvPr id="203" name="TextShape 4"/>
          <p:cNvSpPr txBox="1"/>
          <p:nvPr/>
        </p:nvSpPr>
        <p:spPr>
          <a:xfrm>
            <a:off x="457200" y="2209680"/>
            <a:ext cx="4039920" cy="4150080"/>
          </a:xfrm>
          <a:prstGeom prst="rect">
            <a:avLst/>
          </a:prstGeom>
        </p:spPr>
        <p:txBody>
          <a:bodyPr anchor="b" bIns="0" lIns="0" rIns="0" tIns="0"/>
          <a:p>
            <a:pPr>
              <a:lnSpc>
                <a:spcPct val="100000"/>
              </a:lnSpc>
              <a:buSzPct val="95000"/>
              <a:buFont charset="2" typeface="Wingdings 2"/>
              <a:buChar char=""/>
            </a:pPr>
            <a:r>
              <a:rPr lang="en-US" sz="2200">
                <a:solidFill>
                  <a:srgbClr val="035c75"/>
                </a:solidFill>
                <a:latin typeface="Constantia"/>
              </a:rPr>
              <a:t>Offers protection to the inventor so that they may recover costs of invention</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Typical term lasts 20 years</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Does not permit copying</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Patents screened by the Patent and Trademark office</a:t>
            </a:r>
            <a:endParaRPr/>
          </a:p>
          <a:p>
            <a:pPr>
              <a:lnSpc>
                <a:spcPct val="100000"/>
              </a:lnSpc>
            </a:pPr>
            <a:endParaRPr/>
          </a:p>
          <a:p>
            <a:pPr>
              <a:lnSpc>
                <a:spcPct val="100000"/>
              </a:lnSpc>
            </a:pPr>
            <a:endParaRPr/>
          </a:p>
        </p:txBody>
      </p:sp>
      <p:sp>
        <p:nvSpPr>
          <p:cNvPr id="204" name="TextShape 5"/>
          <p:cNvSpPr txBox="1"/>
          <p:nvPr/>
        </p:nvSpPr>
        <p:spPr>
          <a:xfrm>
            <a:off x="4645080" y="2133720"/>
            <a:ext cx="4041360" cy="4226400"/>
          </a:xfrm>
          <a:prstGeom prst="rect">
            <a:avLst/>
          </a:prstGeom>
        </p:spPr>
        <p:txBody>
          <a:bodyPr anchor="b" bIns="0" lIns="0" rIns="0" tIns="0"/>
          <a:p>
            <a:pPr>
              <a:lnSpc>
                <a:spcPct val="100000"/>
              </a:lnSpc>
              <a:buSzPct val="95000"/>
              <a:buFont charset="2" typeface="Wingdings 2"/>
              <a:buChar char=""/>
            </a:pPr>
            <a:r>
              <a:rPr lang="en-US" sz="2200">
                <a:solidFill>
                  <a:srgbClr val="035c75"/>
                </a:solidFill>
                <a:latin typeface="Constantia"/>
              </a:rPr>
              <a:t>Offers protection to the creator so that they may recover the costs of creation</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Term lasts for the life of the creator + 70 or 95 years for a corporation</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Allows some amount of copying</a:t>
            </a:r>
            <a:endParaRPr/>
          </a:p>
          <a:p>
            <a:pPr>
              <a:lnSpc>
                <a:spcPct val="100000"/>
              </a:lnSpc>
            </a:pPr>
            <a:endParaRPr/>
          </a:p>
          <a:p>
            <a:pPr>
              <a:lnSpc>
                <a:spcPct val="100000"/>
              </a:lnSpc>
              <a:buSzPct val="95000"/>
              <a:buFont charset="2" typeface="Wingdings 2"/>
              <a:buChar char=""/>
            </a:pPr>
            <a:r>
              <a:rPr lang="en-US" sz="2200">
                <a:solidFill>
                  <a:srgbClr val="035c75"/>
                </a:solidFill>
                <a:latin typeface="Constantia"/>
              </a:rPr>
              <a:t>Copyright is asserted</a:t>
            </a:r>
            <a:endParaRPr/>
          </a:p>
        </p:txBody>
      </p:sp>
    </p:spTree>
  </p:cSld>
  <p:timing>
    <p:tnLst>
      <p:par>
        <p:cTn dur="indefinite" id="235" nodeType="tmRoot" restart="never">
          <p:childTnLst>
            <p:seq>
              <p:cTn dur="indefinite" id="236" nodeType="mainSeq">
                <p:childTnLst>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203">
                                            <p:txEl>
                                              <p:pRg end="78" st="0"/>
                                            </p:txEl>
                                          </p:spTgt>
                                        </p:tgtEl>
                                        <p:attrNameLst>
                                          <p:attrName>style.visibility</p:attrName>
                                        </p:attrNameLst>
                                      </p:cBhvr>
                                      <p:to>
                                        <p:strVal val="visible"/>
                                      </p:to>
                                    </p:set>
                                  </p:childTnLst>
                                </p:cTn>
                              </p:par>
                            </p:childTnLst>
                          </p:cTn>
                        </p:par>
                      </p:childTnLst>
                    </p:cTn>
                  </p:par>
                  <p:par>
                    <p:cTn fill="hold" id="241">
                      <p:stCondLst>
                        <p:cond delay="indefinite"/>
                      </p:stCondLst>
                      <p:childTnLst>
                        <p:par>
                          <p:cTn fill="hold" id="242">
                            <p:stCondLst>
                              <p:cond delay="0"/>
                            </p:stCondLst>
                            <p:childTnLst>
                              <p:par>
                                <p:cTn fill="hold" id="243" nodeType="clickEffect" presetClass="entr" presetID="1">
                                  <p:stCondLst>
                                    <p:cond delay="0"/>
                                  </p:stCondLst>
                                  <p:childTnLst>
                                    <p:set>
                                      <p:cBhvr>
                                        <p:cTn dur="1" fill="hold" id="244">
                                          <p:stCondLst>
                                            <p:cond delay="0"/>
                                          </p:stCondLst>
                                        </p:cTn>
                                        <p:tgtEl>
                                          <p:spTgt spid="203">
                                            <p:txEl>
                                              <p:pRg end="107" st="79"/>
                                            </p:txEl>
                                          </p:spTgt>
                                        </p:tgtEl>
                                        <p:attrNameLst>
                                          <p:attrName>style.visibility</p:attrName>
                                        </p:attrNameLst>
                                      </p:cBhvr>
                                      <p:to>
                                        <p:strVal val="visible"/>
                                      </p:to>
                                    </p:set>
                                  </p:childTnLst>
                                </p:cTn>
                              </p:par>
                            </p:childTnLst>
                          </p:cTn>
                        </p:par>
                      </p:childTnLst>
                    </p:cTn>
                  </p:par>
                  <p:par>
                    <p:cTn fill="hold" id="245">
                      <p:stCondLst>
                        <p:cond delay="indefinite"/>
                      </p:stCondLst>
                      <p:childTnLst>
                        <p:par>
                          <p:cTn fill="hold" id="246">
                            <p:stCondLst>
                              <p:cond delay="0"/>
                            </p:stCondLst>
                            <p:childTnLst>
                              <p:par>
                                <p:cTn fill="hold" id="247" nodeType="clickEffect" presetClass="entr" presetID="1">
                                  <p:stCondLst>
                                    <p:cond delay="0"/>
                                  </p:stCondLst>
                                  <p:childTnLst>
                                    <p:set>
                                      <p:cBhvr>
                                        <p:cTn dur="1" fill="hold" id="248">
                                          <p:stCondLst>
                                            <p:cond delay="0"/>
                                          </p:stCondLst>
                                        </p:cTn>
                                        <p:tgtEl>
                                          <p:spTgt spid="203">
                                            <p:txEl>
                                              <p:pRg end="132" st="108"/>
                                            </p:txEl>
                                          </p:spTgt>
                                        </p:tgtEl>
                                        <p:attrNameLst>
                                          <p:attrName>style.visibility</p:attrName>
                                        </p:attrNameLst>
                                      </p:cBhvr>
                                      <p:to>
                                        <p:strVal val="visible"/>
                                      </p:to>
                                    </p:set>
                                  </p:childTnLst>
                                </p:cTn>
                              </p:par>
                            </p:childTnLst>
                          </p:cTn>
                        </p:par>
                      </p:childTnLst>
                    </p:cTn>
                  </p:par>
                  <p:par>
                    <p:cTn fill="hold" id="249">
                      <p:stCondLst>
                        <p:cond delay="indefinite"/>
                      </p:stCondLst>
                      <p:childTnLst>
                        <p:par>
                          <p:cTn fill="hold" id="250">
                            <p:stCondLst>
                              <p:cond delay="0"/>
                            </p:stCondLst>
                            <p:childTnLst>
                              <p:par>
                                <p:cTn fill="hold" id="251" nodeType="clickEffect" presetClass="entr" presetID="1">
                                  <p:stCondLst>
                                    <p:cond delay="0"/>
                                  </p:stCondLst>
                                  <p:childTnLst>
                                    <p:set>
                                      <p:cBhvr>
                                        <p:cTn dur="1" fill="hold" id="252">
                                          <p:stCondLst>
                                            <p:cond delay="0"/>
                                          </p:stCondLst>
                                        </p:cTn>
                                        <p:tgtEl>
                                          <p:spTgt spid="203">
                                            <p:txEl>
                                              <p:pRg end="185" st="133"/>
                                            </p:txEl>
                                          </p:spTgt>
                                        </p:tgtEl>
                                        <p:attrNameLst>
                                          <p:attrName>style.visibility</p:attrName>
                                        </p:attrNameLst>
                                      </p:cBhvr>
                                      <p:to>
                                        <p:strVal val="visible"/>
                                      </p:to>
                                    </p:set>
                                  </p:childTnLst>
                                </p:cTn>
                              </p:par>
                            </p:childTnLst>
                          </p:cTn>
                        </p:par>
                      </p:childTnLst>
                    </p:cTn>
                  </p:par>
                  <p:par>
                    <p:cTn fill="hold" id="253">
                      <p:stCondLst>
                        <p:cond delay="indefinite"/>
                      </p:stCondLst>
                      <p:childTnLst>
                        <p:par>
                          <p:cTn fill="hold" id="254">
                            <p:stCondLst>
                              <p:cond delay="0"/>
                            </p:stCondLst>
                            <p:childTnLst>
                              <p:par>
                                <p:cTn fill="hold" id="255" nodeType="clickEffect" presetClass="entr" presetID="1">
                                  <p:stCondLst>
                                    <p:cond delay="0"/>
                                  </p:stCondLst>
                                  <p:childTnLst>
                                    <p:set>
                                      <p:cBhvr>
                                        <p:cTn dur="1" fill="hold" id="256">
                                          <p:stCondLst>
                                            <p:cond delay="0"/>
                                          </p:stCondLst>
                                        </p:cTn>
                                        <p:tgtEl>
                                          <p:spTgt spid="204">
                                            <p:txEl>
                                              <p:pRg end="80" st="0"/>
                                            </p:txEl>
                                          </p:spTgt>
                                        </p:tgtEl>
                                        <p:attrNameLst>
                                          <p:attrName>style.visibility</p:attrName>
                                        </p:attrNameLst>
                                      </p:cBhvr>
                                      <p:to>
                                        <p:strVal val="visible"/>
                                      </p:to>
                                    </p:set>
                                  </p:childTnLst>
                                </p:cTn>
                              </p:par>
                            </p:childTnLst>
                          </p:cTn>
                        </p:par>
                      </p:childTnLst>
                    </p:cTn>
                  </p:par>
                  <p:par>
                    <p:cTn fill="hold" id="257">
                      <p:stCondLst>
                        <p:cond delay="indefinite"/>
                      </p:stCondLst>
                      <p:childTnLst>
                        <p:par>
                          <p:cTn fill="hold" id="258">
                            <p:stCondLst>
                              <p:cond delay="0"/>
                            </p:stCondLst>
                            <p:childTnLst>
                              <p:par>
                                <p:cTn fill="hold" id="259" nodeType="clickEffect" presetClass="entr" presetID="1">
                                  <p:stCondLst>
                                    <p:cond delay="0"/>
                                  </p:stCondLst>
                                  <p:childTnLst>
                                    <p:set>
                                      <p:cBhvr>
                                        <p:cTn dur="1" fill="hold" id="260">
                                          <p:stCondLst>
                                            <p:cond delay="0"/>
                                          </p:stCondLst>
                                        </p:cTn>
                                        <p:tgtEl>
                                          <p:spTgt spid="204">
                                            <p:txEl>
                                              <p:pRg end="155" st="81"/>
                                            </p:txEl>
                                          </p:spTgt>
                                        </p:tgtEl>
                                        <p:attrNameLst>
                                          <p:attrName>style.visibility</p:attrName>
                                        </p:attrNameLst>
                                      </p:cBhvr>
                                      <p:to>
                                        <p:strVal val="visible"/>
                                      </p:to>
                                    </p:set>
                                  </p:childTnLst>
                                </p:cTn>
                              </p:par>
                            </p:childTnLst>
                          </p:cTn>
                        </p:par>
                      </p:childTnLst>
                    </p:cTn>
                  </p:par>
                  <p:par>
                    <p:cTn fill="hold" id="261">
                      <p:stCondLst>
                        <p:cond delay="indefinite"/>
                      </p:stCondLst>
                      <p:childTnLst>
                        <p:par>
                          <p:cTn fill="hold" id="262">
                            <p:stCondLst>
                              <p:cond delay="0"/>
                            </p:stCondLst>
                            <p:childTnLst>
                              <p:par>
                                <p:cTn fill="hold" id="263" nodeType="clickEffect" presetClass="entr" presetID="1">
                                  <p:stCondLst>
                                    <p:cond delay="0"/>
                                  </p:stCondLst>
                                  <p:childTnLst>
                                    <p:set>
                                      <p:cBhvr>
                                        <p:cTn dur="1" fill="hold" id="264">
                                          <p:stCondLst>
                                            <p:cond delay="0"/>
                                          </p:stCondLst>
                                        </p:cTn>
                                        <p:tgtEl>
                                          <p:spTgt spid="204">
                                            <p:txEl>
                                              <p:pRg end="186" st="156"/>
                                            </p:txEl>
                                          </p:spTgt>
                                        </p:tgtEl>
                                        <p:attrNameLst>
                                          <p:attrName>style.visibility</p:attrName>
                                        </p:attrNameLst>
                                      </p:cBhvr>
                                      <p:to>
                                        <p:strVal val="visible"/>
                                      </p:to>
                                    </p:set>
                                  </p:childTnLst>
                                </p:cTn>
                              </p:par>
                            </p:childTnLst>
                          </p:cTn>
                        </p:par>
                      </p:childTnLst>
                    </p:cTn>
                  </p:par>
                  <p:par>
                    <p:cTn fill="hold" id="265">
                      <p:stCondLst>
                        <p:cond delay="indefinite"/>
                      </p:stCondLst>
                      <p:childTnLst>
                        <p:par>
                          <p:cTn fill="hold" id="266">
                            <p:stCondLst>
                              <p:cond delay="0"/>
                            </p:stCondLst>
                            <p:childTnLst>
                              <p:par>
                                <p:cTn fill="hold" id="267" nodeType="clickEffect" presetClass="entr" presetID="1">
                                  <p:stCondLst>
                                    <p:cond delay="0"/>
                                  </p:stCondLst>
                                  <p:childTnLst>
                                    <p:set>
                                      <p:cBhvr>
                                        <p:cTn dur="1" fill="hold" id="268">
                                          <p:stCondLst>
                                            <p:cond delay="0"/>
                                          </p:stCondLst>
                                        </p:cTn>
                                        <p:tgtEl>
                                          <p:spTgt spid="204">
                                            <p:txEl>
                                              <p:pRg end="209" st="1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Fair-Use</a:t>
            </a:r>
            <a:endParaRPr/>
          </a:p>
        </p:txBody>
      </p:sp>
      <p:sp>
        <p:nvSpPr>
          <p:cNvPr id="206" name="TextShape 2"/>
          <p:cNvSpPr txBox="1"/>
          <p:nvPr/>
        </p:nvSpPr>
        <p:spPr>
          <a:xfrm>
            <a:off x="457200" y="1371600"/>
            <a:ext cx="8229240" cy="4952520"/>
          </a:xfrm>
          <a:prstGeom prst="rect">
            <a:avLst/>
          </a:prstGeom>
        </p:spPr>
        <p:txBody>
          <a:bodyPr bIns="45000" lIns="90000" rIns="90000" tIns="45000"/>
          <a:p>
            <a:pPr>
              <a:lnSpc>
                <a:spcPct val="100000"/>
              </a:lnSpc>
            </a:pPr>
            <a:r>
              <a:rPr lang="en-US" sz="2600">
                <a:solidFill>
                  <a:srgbClr val="000000"/>
                </a:solidFill>
                <a:latin typeface="Constantia"/>
              </a:rPr>
              <a:t>Copyright allows some amount of copying </a:t>
            </a:r>
            <a:endParaRPr/>
          </a:p>
          <a:p>
            <a:pPr>
              <a:lnSpc>
                <a:spcPct val="100000"/>
              </a:lnSpc>
            </a:pPr>
            <a:r>
              <a:rPr lang="en-US" sz="2600">
                <a:solidFill>
                  <a:srgbClr val="000000"/>
                </a:solidFill>
                <a:latin typeface="Constantia"/>
              </a:rPr>
              <a:t>or “fair –use”</a:t>
            </a:r>
            <a:endParaRPr/>
          </a:p>
          <a:p>
            <a:pPr lvl="1">
              <a:lnSpc>
                <a:spcPct val="100000"/>
              </a:lnSpc>
              <a:buSzPct val="85000"/>
              <a:buFont charset="2" typeface="Wingdings 2"/>
              <a:buChar char=""/>
            </a:pPr>
            <a:r>
              <a:rPr lang="en-US" sz="2400">
                <a:solidFill>
                  <a:srgbClr val="000000"/>
                </a:solidFill>
                <a:latin typeface="Constantia"/>
              </a:rPr>
              <a:t>Parody – Robot Chicken Star Wars</a:t>
            </a:r>
            <a:endParaRPr/>
          </a:p>
          <a:p>
            <a:pPr lvl="1">
              <a:lnSpc>
                <a:spcPct val="100000"/>
              </a:lnSpc>
              <a:buSzPct val="85000"/>
              <a:buFont charset="2" typeface="Wingdings 2"/>
              <a:buChar char=""/>
            </a:pPr>
            <a:r>
              <a:rPr lang="en-US" sz="2400">
                <a:solidFill>
                  <a:srgbClr val="000000"/>
                </a:solidFill>
                <a:latin typeface="Constantia"/>
              </a:rPr>
              <a:t>Quotation</a:t>
            </a:r>
            <a:endParaRPr/>
          </a:p>
          <a:p>
            <a:pPr lvl="1">
              <a:lnSpc>
                <a:spcPct val="100000"/>
              </a:lnSpc>
              <a:buSzPct val="85000"/>
              <a:buFont charset="2" typeface="Wingdings 2"/>
              <a:buChar char=""/>
            </a:pPr>
            <a:r>
              <a:rPr lang="en-US" sz="2400">
                <a:solidFill>
                  <a:srgbClr val="000000"/>
                </a:solidFill>
                <a:latin typeface="Constantia"/>
              </a:rPr>
              <a:t>Criticism</a:t>
            </a:r>
            <a:endParaRPr/>
          </a:p>
          <a:p>
            <a:pPr>
              <a:lnSpc>
                <a:spcPct val="100000"/>
              </a:lnSpc>
            </a:pPr>
            <a:endParaRPr/>
          </a:p>
          <a:p>
            <a:pPr>
              <a:lnSpc>
                <a:spcPct val="100000"/>
              </a:lnSpc>
            </a:pPr>
            <a:r>
              <a:rPr lang="en-US" sz="2600">
                <a:solidFill>
                  <a:srgbClr val="000000"/>
                </a:solidFill>
                <a:latin typeface="Constantia"/>
              </a:rPr>
              <a:t>Fair use has no counterpart in regular property law as only one person at a time can use physical property</a:t>
            </a:r>
            <a:endParaRPr/>
          </a:p>
          <a:p>
            <a:pPr>
              <a:lnSpc>
                <a:spcPct val="100000"/>
              </a:lnSpc>
            </a:pPr>
            <a:endParaRPr/>
          </a:p>
          <a:p>
            <a:pPr>
              <a:lnSpc>
                <a:spcPct val="100000"/>
              </a:lnSpc>
            </a:pPr>
            <a:r>
              <a:rPr lang="en-US" sz="2600">
                <a:solidFill>
                  <a:srgbClr val="000000"/>
                </a:solidFill>
                <a:latin typeface="Constantia"/>
              </a:rPr>
              <a:t>Intellectual property is a public good, its use by one person does not prevent simultaneous use by another</a:t>
            </a:r>
            <a:endParaRPr/>
          </a:p>
        </p:txBody>
      </p:sp>
      <p:pic>
        <p:nvPicPr>
          <p:cNvPr descr="" id="207" name="Picture 3"/>
          <p:cNvPicPr/>
          <p:nvPr/>
        </p:nvPicPr>
        <p:blipFill>
          <a:blip r:embed="rId1"/>
          <a:stretch>
            <a:fillRect/>
          </a:stretch>
        </p:blipFill>
        <p:spPr>
          <a:xfrm>
            <a:off x="6705720" y="1143000"/>
            <a:ext cx="1828440" cy="2706120"/>
          </a:xfrm>
          <a:prstGeom prst="rect">
            <a:avLst/>
          </a:prstGeom>
        </p:spPr>
      </p:pic>
    </p:spTree>
  </p:cSld>
  <p:timing>
    <p:tnLst>
      <p:par>
        <p:cTn dur="indefinite" id="269" nodeType="tmRoot" restart="never">
          <p:childTnLst>
            <p:seq>
              <p:cTn dur="indefinite" id="270" nodeType="mainSeq">
                <p:childTnLst>
                  <p:par>
                    <p:cTn fill="hold" id="271">
                      <p:stCondLst>
                        <p:cond delay="indefinite"/>
                      </p:stCondLst>
                      <p:childTnLst>
                        <p:par>
                          <p:cTn fill="hold" id="272">
                            <p:stCondLst>
                              <p:cond delay="0"/>
                            </p:stCondLst>
                            <p:childTnLst>
                              <p:par>
                                <p:cTn fill="hold" id="273" nodeType="clickEffect" presetClass="entr" presetID="1">
                                  <p:stCondLst>
                                    <p:cond delay="0"/>
                                  </p:stCondLst>
                                  <p:childTnLst>
                                    <p:set>
                                      <p:cBhvr>
                                        <p:cTn dur="1" fill="hold" id="274">
                                          <p:stCondLst>
                                            <p:cond delay="0"/>
                                          </p:stCondLst>
                                        </p:cTn>
                                        <p:tgtEl>
                                          <p:spTgt spid="206">
                                            <p:txEl>
                                              <p:pRg end="41" st="0"/>
                                            </p:txEl>
                                          </p:spTgt>
                                        </p:tgtEl>
                                        <p:attrNameLst>
                                          <p:attrName>style.visibility</p:attrName>
                                        </p:attrNameLst>
                                      </p:cBhvr>
                                      <p:to>
                                        <p:strVal val="visible"/>
                                      </p:to>
                                    </p:set>
                                  </p:childTnLst>
                                </p:cTn>
                              </p:par>
                            </p:childTnLst>
                          </p:cTn>
                        </p:par>
                      </p:childTnLst>
                    </p:cTn>
                  </p:par>
                  <p:par>
                    <p:cTn fill="hold" id="275">
                      <p:stCondLst>
                        <p:cond delay="indefinite"/>
                      </p:stCondLst>
                      <p:childTnLst>
                        <p:par>
                          <p:cTn fill="hold" id="276">
                            <p:stCondLst>
                              <p:cond delay="0"/>
                            </p:stCondLst>
                            <p:childTnLst>
                              <p:par>
                                <p:cTn fill="hold" id="277" nodeType="clickEffect" presetClass="entr" presetID="1">
                                  <p:stCondLst>
                                    <p:cond delay="0"/>
                                  </p:stCondLst>
                                  <p:childTnLst>
                                    <p:set>
                                      <p:cBhvr>
                                        <p:cTn dur="1" fill="hold" id="278">
                                          <p:stCondLst>
                                            <p:cond delay="0"/>
                                          </p:stCondLst>
                                        </p:cTn>
                                        <p:tgtEl>
                                          <p:spTgt spid="206">
                                            <p:txEl>
                                              <p:pRg end="56" st="41"/>
                                            </p:txEl>
                                          </p:spTgt>
                                        </p:tgtEl>
                                        <p:attrNameLst>
                                          <p:attrName>style.visibility</p:attrName>
                                        </p:attrNameLst>
                                      </p:cBhvr>
                                      <p:to>
                                        <p:strVal val="visible"/>
                                      </p:to>
                                    </p:set>
                                  </p:childTnLst>
                                </p:cTn>
                              </p:par>
                              <p:par>
                                <p:cTn fill="hold" id="279" nodeType="withEffect" presetClass="entr" presetID="1">
                                  <p:stCondLst>
                                    <p:cond delay="0"/>
                                  </p:stCondLst>
                                  <p:childTnLst>
                                    <p:set>
                                      <p:cBhvr>
                                        <p:cTn dur="1" fill="hold" id="280">
                                          <p:stCondLst>
                                            <p:cond delay="0"/>
                                          </p:stCondLst>
                                        </p:cTn>
                                        <p:tgtEl>
                                          <p:spTgt spid="206">
                                            <p:txEl>
                                              <p:pRg end="89" st="56"/>
                                            </p:txEl>
                                          </p:spTgt>
                                        </p:tgtEl>
                                        <p:attrNameLst>
                                          <p:attrName>style.visibility</p:attrName>
                                        </p:attrNameLst>
                                      </p:cBhvr>
                                      <p:to>
                                        <p:strVal val="visible"/>
                                      </p:to>
                                    </p:set>
                                  </p:childTnLst>
                                </p:cTn>
                              </p:par>
                              <p:par>
                                <p:cTn fill="hold" id="281" nodeType="withEffect" presetClass="entr" presetID="1">
                                  <p:stCondLst>
                                    <p:cond delay="0"/>
                                  </p:stCondLst>
                                  <p:childTnLst>
                                    <p:set>
                                      <p:cBhvr>
                                        <p:cTn dur="1" fill="hold" id="282">
                                          <p:stCondLst>
                                            <p:cond delay="0"/>
                                          </p:stCondLst>
                                        </p:cTn>
                                        <p:tgtEl>
                                          <p:spTgt spid="206">
                                            <p:txEl>
                                              <p:pRg end="99" st="89"/>
                                            </p:txEl>
                                          </p:spTgt>
                                        </p:tgtEl>
                                        <p:attrNameLst>
                                          <p:attrName>style.visibility</p:attrName>
                                        </p:attrNameLst>
                                      </p:cBhvr>
                                      <p:to>
                                        <p:strVal val="visible"/>
                                      </p:to>
                                    </p:set>
                                  </p:childTnLst>
                                </p:cTn>
                              </p:par>
                              <p:par>
                                <p:cTn fill="hold" id="283" nodeType="withEffect" presetClass="entr" presetID="1">
                                  <p:stCondLst>
                                    <p:cond delay="0"/>
                                  </p:stCondLst>
                                  <p:childTnLst>
                                    <p:set>
                                      <p:cBhvr>
                                        <p:cTn dur="1" fill="hold" id="284">
                                          <p:stCondLst>
                                            <p:cond delay="0"/>
                                          </p:stCondLst>
                                        </p:cTn>
                                        <p:tgtEl>
                                          <p:spTgt spid="206">
                                            <p:txEl>
                                              <p:pRg end="109" st="99"/>
                                            </p:txEl>
                                          </p:spTgt>
                                        </p:tgtEl>
                                        <p:attrNameLst>
                                          <p:attrName>style.visibility</p:attrName>
                                        </p:attrNameLst>
                                      </p:cBhvr>
                                      <p:to>
                                        <p:strVal val="visible"/>
                                      </p:to>
                                    </p:set>
                                  </p:childTnLst>
                                </p:cTn>
                              </p:par>
                            </p:childTnLst>
                          </p:cTn>
                        </p:par>
                      </p:childTnLst>
                    </p:cTn>
                  </p:par>
                  <p:par>
                    <p:cTn fill="hold" id="285">
                      <p:stCondLst>
                        <p:cond delay="indefinite"/>
                      </p:stCondLst>
                      <p:childTnLst>
                        <p:par>
                          <p:cTn fill="hold" id="286">
                            <p:stCondLst>
                              <p:cond delay="0"/>
                            </p:stCondLst>
                            <p:childTnLst>
                              <p:par>
                                <p:cTn fill="hold" id="287" nodeType="clickEffect" presetClass="entr" presetID="1">
                                  <p:stCondLst>
                                    <p:cond delay="0"/>
                                  </p:stCondLst>
                                  <p:childTnLst>
                                    <p:set>
                                      <p:cBhvr>
                                        <p:cTn dur="1" fill="hold" id="288">
                                          <p:stCondLst>
                                            <p:cond delay="0"/>
                                          </p:stCondLst>
                                        </p:cTn>
                                        <p:tgtEl>
                                          <p:spTgt spid="206">
                                            <p:txEl>
                                              <p:pRg end="217" st="110"/>
                                            </p:txEl>
                                          </p:spTgt>
                                        </p:tgtEl>
                                        <p:attrNameLst>
                                          <p:attrName>style.visibility</p:attrName>
                                        </p:attrNameLst>
                                      </p:cBhvr>
                                      <p:to>
                                        <p:strVal val="visible"/>
                                      </p:to>
                                    </p:set>
                                  </p:childTnLst>
                                </p:cTn>
                              </p:par>
                            </p:childTnLst>
                          </p:cTn>
                        </p:par>
                      </p:childTnLst>
                    </p:cTn>
                  </p:par>
                  <p:par>
                    <p:cTn fill="hold" id="289">
                      <p:stCondLst>
                        <p:cond delay="indefinite"/>
                      </p:stCondLst>
                      <p:childTnLst>
                        <p:par>
                          <p:cTn fill="hold" id="290">
                            <p:stCondLst>
                              <p:cond delay="0"/>
                            </p:stCondLst>
                            <p:childTnLst>
                              <p:par>
                                <p:cTn fill="hold" id="291" nodeType="clickEffect" presetClass="entr" presetID="1">
                                  <p:stCondLst>
                                    <p:cond delay="0"/>
                                  </p:stCondLst>
                                  <p:childTnLst>
                                    <p:set>
                                      <p:cBhvr>
                                        <p:cTn dur="1" fill="hold" id="292">
                                          <p:stCondLst>
                                            <p:cond delay="0"/>
                                          </p:stCondLst>
                                        </p:cTn>
                                        <p:tgtEl>
                                          <p:spTgt spid="206">
                                            <p:txEl>
                                              <p:pRg end="325" st="2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Copyright Term</a:t>
            </a:r>
            <a:endParaRPr/>
          </a:p>
        </p:txBody>
      </p:sp>
      <p:sp>
        <p:nvSpPr>
          <p:cNvPr id="209"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Key Question: How long should the copyright last?</a:t>
            </a:r>
            <a:endParaRPr/>
          </a:p>
          <a:p>
            <a:pPr>
              <a:lnSpc>
                <a:spcPct val="100000"/>
              </a:lnSpc>
            </a:pPr>
            <a:endParaRPr/>
          </a:p>
          <a:p>
            <a:pPr>
              <a:lnSpc>
                <a:spcPct val="100000"/>
              </a:lnSpc>
            </a:pPr>
            <a:r>
              <a:rPr lang="en-US" sz="2600" u="sng">
                <a:solidFill>
                  <a:srgbClr val="000000"/>
                </a:solidFill>
                <a:latin typeface="Constantia"/>
              </a:rPr>
              <a:t>Society’s trade-off</a:t>
            </a:r>
            <a:endParaRPr/>
          </a:p>
          <a:p>
            <a:pPr>
              <a:lnSpc>
                <a:spcPct val="100000"/>
              </a:lnSpc>
            </a:pPr>
            <a:r>
              <a:rPr lang="en-US" sz="2600">
                <a:solidFill>
                  <a:srgbClr val="000000"/>
                </a:solidFill>
                <a:latin typeface="Constantia"/>
              </a:rPr>
              <a:t>The copyright period allows the creator to recover their costs of creation by setting their price greater than their marginal cost of production (which would often be zero)</a:t>
            </a:r>
            <a:endParaRPr/>
          </a:p>
          <a:p>
            <a:pPr>
              <a:lnSpc>
                <a:spcPct val="100000"/>
              </a:lnSpc>
            </a:pPr>
            <a:endParaRPr/>
          </a:p>
          <a:p>
            <a:pPr>
              <a:lnSpc>
                <a:spcPct val="100000"/>
              </a:lnSpc>
            </a:pPr>
            <a:r>
              <a:rPr lang="en-US" sz="2600">
                <a:solidFill>
                  <a:srgbClr val="000000"/>
                </a:solidFill>
                <a:latin typeface="Constantia"/>
              </a:rPr>
              <a:t>However, spillover benefits to society are limited during the copyright term </a:t>
            </a:r>
            <a:endParaRPr/>
          </a:p>
          <a:p>
            <a:pPr>
              <a:lnSpc>
                <a:spcPct val="100000"/>
              </a:lnSpc>
              <a:buSzPct val="95000"/>
              <a:buFont charset="2" typeface="Wingdings 2"/>
              <a:buChar char=""/>
            </a:pPr>
            <a:r>
              <a:rPr lang="en-US" sz="2600">
                <a:solidFill>
                  <a:srgbClr val="000000"/>
                </a:solidFill>
                <a:latin typeface="Constantia"/>
              </a:rPr>
              <a:t>“</a:t>
            </a:r>
            <a:r>
              <a:rPr lang="en-US" sz="2600">
                <a:solidFill>
                  <a:srgbClr val="000000"/>
                </a:solidFill>
                <a:latin typeface="Constantia"/>
              </a:rPr>
              <a:t>copy left” movement argues that the growth of the cultural commons dependent on expiration of copyrights</a:t>
            </a:r>
            <a:endParaRPr/>
          </a:p>
        </p:txBody>
      </p:sp>
    </p:spTree>
  </p:cSld>
  <p:timing>
    <p:tnLst>
      <p:par>
        <p:cTn dur="indefinite" id="293" nodeType="tmRoot" restart="never">
          <p:childTnLst>
            <p:seq>
              <p:cTn dur="indefinite" id="294" nodeType="mainSeq">
                <p:childTnLst>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209">
                                            <p:txEl>
                                              <p:pRg end="71" st="51"/>
                                            </p:txEl>
                                          </p:spTgt>
                                        </p:tgtEl>
                                        <p:attrNameLst>
                                          <p:attrName>style.visibility</p:attrName>
                                        </p:attrNameLst>
                                      </p:cBhvr>
                                      <p:to>
                                        <p:strVal val="visible"/>
                                      </p:to>
                                    </p:set>
                                  </p:childTnLst>
                                </p:cTn>
                              </p:par>
                              <p:par>
                                <p:cTn fill="hold" id="299" nodeType="withEffect" presetClass="entr" presetID="1">
                                  <p:stCondLst>
                                    <p:cond delay="0"/>
                                  </p:stCondLst>
                                  <p:childTnLst>
                                    <p:set>
                                      <p:cBhvr>
                                        <p:cTn dur="1" fill="hold" id="300">
                                          <p:stCondLst>
                                            <p:cond delay="0"/>
                                          </p:stCondLst>
                                        </p:cTn>
                                        <p:tgtEl>
                                          <p:spTgt spid="209">
                                            <p:txEl>
                                              <p:pRg end="244" st="71"/>
                                            </p:txEl>
                                          </p:spTgt>
                                        </p:tgtEl>
                                        <p:attrNameLst>
                                          <p:attrName>style.visibility</p:attrName>
                                        </p:attrNameLst>
                                      </p:cBhvr>
                                      <p:to>
                                        <p:strVal val="visible"/>
                                      </p:to>
                                    </p:set>
                                  </p:childTnLst>
                                </p:cTn>
                              </p:par>
                            </p:childTnLst>
                          </p:cTn>
                        </p:par>
                      </p:childTnLst>
                    </p:cTn>
                  </p:par>
                  <p:par>
                    <p:cTn fill="hold" id="301">
                      <p:stCondLst>
                        <p:cond delay="indefinite"/>
                      </p:stCondLst>
                      <p:childTnLst>
                        <p:par>
                          <p:cTn fill="hold" id="302">
                            <p:stCondLst>
                              <p:cond delay="0"/>
                            </p:stCondLst>
                            <p:childTnLst>
                              <p:par>
                                <p:cTn fill="hold" id="303" nodeType="clickEffect" presetClass="entr" presetID="1">
                                  <p:stCondLst>
                                    <p:cond delay="0"/>
                                  </p:stCondLst>
                                  <p:childTnLst>
                                    <p:set>
                                      <p:cBhvr>
                                        <p:cTn dur="1" fill="hold" id="304">
                                          <p:stCondLst>
                                            <p:cond delay="0"/>
                                          </p:stCondLst>
                                        </p:cTn>
                                        <p:tgtEl>
                                          <p:spTgt spid="209">
                                            <p:txEl>
                                              <p:pRg end="323" st="245"/>
                                            </p:txEl>
                                          </p:spTgt>
                                        </p:tgtEl>
                                        <p:attrNameLst>
                                          <p:attrName>style.visibility</p:attrName>
                                        </p:attrNameLst>
                                      </p:cBhvr>
                                      <p:to>
                                        <p:strVal val="visible"/>
                                      </p:to>
                                    </p:set>
                                  </p:childTnLst>
                                </p:cTn>
                              </p:par>
                            </p:childTnLst>
                          </p:cTn>
                        </p:par>
                      </p:childTnLst>
                    </p:cTn>
                  </p:par>
                  <p:par>
                    <p:cTn fill="hold" id="305">
                      <p:stCondLst>
                        <p:cond delay="indefinite"/>
                      </p:stCondLst>
                      <p:childTnLst>
                        <p:par>
                          <p:cTn fill="hold" id="306">
                            <p:stCondLst>
                              <p:cond delay="0"/>
                            </p:stCondLst>
                            <p:childTnLst>
                              <p:par>
                                <p:cTn fill="hold" id="307" nodeType="clickEffect" presetClass="entr" presetID="1">
                                  <p:stCondLst>
                                    <p:cond delay="0"/>
                                  </p:stCondLst>
                                  <p:childTnLst>
                                    <p:set>
                                      <p:cBhvr>
                                        <p:cTn dur="1" fill="hold" id="308">
                                          <p:stCondLst>
                                            <p:cond delay="0"/>
                                          </p:stCondLst>
                                        </p:cTn>
                                        <p:tgtEl>
                                          <p:spTgt spid="209">
                                            <p:txEl>
                                              <p:pRg end="429" st="32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Trademarks ® </a:t>
            </a:r>
            <a:r>
              <a:rPr lang="en-US" sz="3600">
                <a:solidFill>
                  <a:srgbClr val="04617b"/>
                </a:solidFill>
                <a:latin typeface="Calibri"/>
              </a:rPr>
              <a:t>TM</a:t>
            </a:r>
            <a:r>
              <a:rPr lang="en-US" sz="5000">
                <a:solidFill>
                  <a:srgbClr val="04617b"/>
                </a:solidFill>
                <a:latin typeface="Calibri"/>
              </a:rPr>
              <a:t> </a:t>
            </a:r>
            <a:endParaRPr/>
          </a:p>
        </p:txBody>
      </p:sp>
      <p:sp>
        <p:nvSpPr>
          <p:cNvPr id="166"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Trademark: </a:t>
            </a:r>
            <a:r>
              <a:rPr lang="en-US" sz="2600">
                <a:solidFill>
                  <a:srgbClr val="000000"/>
                </a:solidFill>
                <a:latin typeface="Constantia"/>
              </a:rPr>
              <a:t>A symbol, word, or words legally registered or established by use as representing a company or product</a:t>
            </a:r>
            <a:endParaRPr/>
          </a:p>
          <a:p>
            <a:pPr>
              <a:lnSpc>
                <a:spcPct val="100000"/>
              </a:lnSpc>
            </a:pPr>
            <a:endParaRPr/>
          </a:p>
          <a:p>
            <a:pPr>
              <a:lnSpc>
                <a:spcPct val="100000"/>
              </a:lnSpc>
              <a:buSzPct val="95000"/>
              <a:buFont charset="2" typeface="Wingdings 2"/>
              <a:buChar char=""/>
            </a:pPr>
            <a:r>
              <a:rPr lang="en-US" sz="2200">
                <a:solidFill>
                  <a:srgbClr val="000000"/>
                </a:solidFill>
                <a:latin typeface="Constantia"/>
              </a:rPr>
              <a:t>Can be registered ® or unregistered TM</a:t>
            </a:r>
            <a:endParaRPr/>
          </a:p>
          <a:p>
            <a:pPr>
              <a:lnSpc>
                <a:spcPct val="100000"/>
              </a:lnSpc>
              <a:buSzPct val="95000"/>
              <a:buFont charset="2" typeface="Wingdings 2"/>
              <a:buChar char=""/>
            </a:pPr>
            <a:r>
              <a:rPr lang="en-US" sz="2200">
                <a:solidFill>
                  <a:srgbClr val="000000"/>
                </a:solidFill>
                <a:latin typeface="Constantia"/>
              </a:rPr>
              <a:t>The trademark must be actively used to be maintained</a:t>
            </a:r>
            <a:endParaRPr/>
          </a:p>
          <a:p>
            <a:pPr>
              <a:lnSpc>
                <a:spcPct val="100000"/>
              </a:lnSpc>
              <a:buSzPct val="95000"/>
              <a:buFont charset="2" typeface="Wingdings 2"/>
              <a:buChar char=""/>
            </a:pPr>
            <a:r>
              <a:rPr lang="en-US" sz="2200">
                <a:solidFill>
                  <a:srgbClr val="000000"/>
                </a:solidFill>
                <a:latin typeface="Constantia"/>
              </a:rPr>
              <a:t>Provides some monopoly power to the holder allowing them to charge a higher price than their competitors, e.g., Apple laptops</a:t>
            </a:r>
            <a:endParaRPr/>
          </a:p>
          <a:p>
            <a:pPr>
              <a:lnSpc>
                <a:spcPct val="100000"/>
              </a:lnSpc>
              <a:buSzPct val="95000"/>
              <a:buFont charset="2" typeface="Wingdings 2"/>
              <a:buChar char=""/>
            </a:pPr>
            <a:r>
              <a:rPr lang="en-US" sz="2200">
                <a:solidFill>
                  <a:srgbClr val="000000"/>
                </a:solidFill>
                <a:latin typeface="Constantia"/>
              </a:rPr>
              <a:t>Granting of this monopoly power flows from consumer-search-cost rationale</a:t>
            </a:r>
            <a:endParaRPr/>
          </a:p>
          <a:p>
            <a:pPr lvl="1">
              <a:lnSpc>
                <a:spcPct val="100000"/>
              </a:lnSpc>
              <a:buSzPct val="85000"/>
              <a:buFont charset="2" typeface="Wingdings 2"/>
              <a:buChar char=""/>
            </a:pPr>
            <a:r>
              <a:rPr lang="en-US" sz="2000">
                <a:solidFill>
                  <a:srgbClr val="000000"/>
                </a:solidFill>
                <a:latin typeface="Constantia"/>
              </a:rPr>
              <a:t>“</a:t>
            </a:r>
            <a:r>
              <a:rPr lang="en-US" sz="2000">
                <a:solidFill>
                  <a:srgbClr val="000000"/>
                </a:solidFill>
                <a:latin typeface="Constantia"/>
              </a:rPr>
              <a:t>The full price is the sum of the nominal price and the consumer’s search costs, and those costs are lower for branded goods, so that the full price need be no higher than that of a nonbranded substitute” – Posner, 2005</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6">
                                            <p:txEl>
                                              <p:pRg end="114"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6">
                                            <p:txEl>
                                              <p:pRg end="154" st="115"/>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66">
                                            <p:txEl>
                                              <p:pRg end="207" st="154"/>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66">
                                            <p:txEl>
                                              <p:pRg end="333" st="207"/>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66">
                                            <p:txEl>
                                              <p:pRg end="407" st="333"/>
                                            </p:txEl>
                                          </p:spTgt>
                                        </p:tgtEl>
                                        <p:attrNameLst>
                                          <p:attrName>style.visibility</p:attrName>
                                        </p:attrNameLst>
                                      </p:cBhvr>
                                      <p:to>
                                        <p:strVal val="visible"/>
                                      </p:to>
                                    </p:set>
                                  </p:childTnLst>
                                </p:cTn>
                              </p:par>
                              <p:par>
                                <p:cTn fill="hold" id="23" nodeType="withEffect" presetClass="entr" presetID="1">
                                  <p:stCondLst>
                                    <p:cond delay="0"/>
                                  </p:stCondLst>
                                  <p:childTnLst>
                                    <p:set>
                                      <p:cBhvr>
                                        <p:cTn dur="1" fill="hold" id="24">
                                          <p:stCondLst>
                                            <p:cond delay="0"/>
                                          </p:stCondLst>
                                        </p:cTn>
                                        <p:tgtEl>
                                          <p:spTgt spid="166">
                                            <p:txEl>
                                              <p:pRg end="627" st="4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Copyright Term</a:t>
            </a:r>
            <a:endParaRPr/>
          </a:p>
        </p:txBody>
      </p:sp>
      <p:sp>
        <p:nvSpPr>
          <p:cNvPr id="211" name="TextShape 2"/>
          <p:cNvSpPr txBox="1"/>
          <p:nvPr/>
        </p:nvSpPr>
        <p:spPr>
          <a:xfrm>
            <a:off x="457200" y="1371600"/>
            <a:ext cx="8229240" cy="4952520"/>
          </a:xfrm>
          <a:prstGeom prst="rect">
            <a:avLst/>
          </a:prstGeom>
        </p:spPr>
        <p:txBody>
          <a:bodyPr bIns="45000" lIns="90000" rIns="90000" tIns="45000"/>
          <a:p>
            <a:pPr>
              <a:lnSpc>
                <a:spcPct val="100000"/>
              </a:lnSpc>
            </a:pPr>
            <a:r>
              <a:rPr lang="en-US" sz="2600">
                <a:solidFill>
                  <a:srgbClr val="000000"/>
                </a:solidFill>
                <a:latin typeface="Constantia"/>
              </a:rPr>
              <a:t>The current copyright term is for the life of the creator + 70 years this was increased in 1998 from for the life of the creator + 50</a:t>
            </a:r>
            <a:endParaRPr/>
          </a:p>
          <a:p>
            <a:pPr>
              <a:lnSpc>
                <a:spcPct val="100000"/>
              </a:lnSpc>
            </a:pPr>
            <a:r>
              <a:rPr b="1" lang="en-US" sz="2600">
                <a:solidFill>
                  <a:srgbClr val="000000"/>
                </a:solidFill>
                <a:latin typeface="Constantia"/>
              </a:rPr>
              <a:t>What effect would this have on creation?</a:t>
            </a:r>
            <a:endParaRPr/>
          </a:p>
          <a:p>
            <a:pPr>
              <a:lnSpc>
                <a:spcPct val="100000"/>
              </a:lnSpc>
            </a:pPr>
            <a:endParaRPr/>
          </a:p>
          <a:p>
            <a:pPr>
              <a:lnSpc>
                <a:spcPct val="100000"/>
              </a:lnSpc>
            </a:pPr>
            <a:r>
              <a:rPr lang="en-US" sz="2600">
                <a:solidFill>
                  <a:srgbClr val="000000"/>
                </a:solidFill>
                <a:latin typeface="Constantia"/>
              </a:rPr>
              <a:t>Say a copyrighted work - written at 40 years of age by a person who dies at 80 - yields $1 a year in perpetuity at a discount rate of 10%</a:t>
            </a:r>
            <a:endParaRPr/>
          </a:p>
          <a:p>
            <a:pPr>
              <a:lnSpc>
                <a:spcPct val="100000"/>
              </a:lnSpc>
            </a:pPr>
            <a:r>
              <a:rPr lang="en-US" sz="2600">
                <a:solidFill>
                  <a:srgbClr val="000000"/>
                </a:solidFill>
                <a:latin typeface="Constantia"/>
              </a:rPr>
              <a:t>PV perpetuity = 1/r = $10</a:t>
            </a:r>
            <a:endParaRPr/>
          </a:p>
          <a:p>
            <a:pPr>
              <a:lnSpc>
                <a:spcPct val="100000"/>
              </a:lnSpc>
            </a:pPr>
            <a:r>
              <a:rPr lang="en-US" sz="2600">
                <a:solidFill>
                  <a:srgbClr val="000000"/>
                </a:solidFill>
                <a:latin typeface="Constantia"/>
              </a:rPr>
              <a:t>Under a limited copyright PV= (1-e-rt)/r</a:t>
            </a:r>
            <a:endParaRPr/>
          </a:p>
          <a:p>
            <a:pPr>
              <a:lnSpc>
                <a:spcPct val="100000"/>
              </a:lnSpc>
            </a:pPr>
            <a:r>
              <a:rPr lang="en-US" sz="2600">
                <a:solidFill>
                  <a:srgbClr val="000000"/>
                </a:solidFill>
                <a:latin typeface="Constantia"/>
              </a:rPr>
              <a:t>For t=25 -&gt; PV= $9.08</a:t>
            </a:r>
            <a:endParaRPr/>
          </a:p>
          <a:p>
            <a:pPr>
              <a:lnSpc>
                <a:spcPct val="100000"/>
              </a:lnSpc>
            </a:pPr>
            <a:r>
              <a:rPr lang="en-US" sz="2600">
                <a:solidFill>
                  <a:srgbClr val="000000"/>
                </a:solidFill>
                <a:latin typeface="Constantia"/>
              </a:rPr>
              <a:t>For life(80-40 + 50), t=90 -&gt; PV=$9.998</a:t>
            </a:r>
            <a:endParaRPr/>
          </a:p>
          <a:p>
            <a:pPr>
              <a:lnSpc>
                <a:spcPct val="100000"/>
              </a:lnSpc>
            </a:pPr>
            <a:r>
              <a:rPr lang="en-US" sz="2600">
                <a:solidFill>
                  <a:srgbClr val="000000"/>
                </a:solidFill>
                <a:latin typeface="Constantia"/>
              </a:rPr>
              <a:t>For life(80-40 + 70), t=110 -&gt; PV=$9.9997</a:t>
            </a:r>
            <a:endParaRPr/>
          </a:p>
          <a:p>
            <a:pPr>
              <a:lnSpc>
                <a:spcPct val="100000"/>
              </a:lnSpc>
            </a:pPr>
            <a:endParaRPr/>
          </a:p>
          <a:p>
            <a:pPr>
              <a:lnSpc>
                <a:spcPct val="100000"/>
              </a:lnSpc>
            </a:pPr>
            <a:r>
              <a:rPr b="1" lang="en-US" sz="2600">
                <a:solidFill>
                  <a:srgbClr val="000000"/>
                </a:solidFill>
                <a:latin typeface="Constantia"/>
              </a:rPr>
              <a:t>Thus, the increase in the term should have little effect on creation</a:t>
            </a:r>
            <a:endParaRPr/>
          </a:p>
        </p:txBody>
      </p:sp>
    </p:spTree>
  </p:cSld>
  <p:timing>
    <p:tnLst>
      <p:par>
        <p:cTn dur="indefinite" id="309" nodeType="tmRoot" restart="never">
          <p:childTnLst>
            <p:seq>
              <p:cTn dur="indefinite" id="310" nodeType="mainSeq">
                <p:childTnLst>
                  <p:par>
                    <p:cTn fill="hold" id="311">
                      <p:stCondLst>
                        <p:cond delay="indefinite"/>
                      </p:stCondLst>
                      <p:childTnLst>
                        <p:par>
                          <p:cTn fill="hold" id="312">
                            <p:stCondLst>
                              <p:cond delay="0"/>
                            </p:stCondLst>
                            <p:childTnLst>
                              <p:par>
                                <p:cTn fill="hold" id="313" nodeType="clickEffect" presetClass="entr" presetID="1">
                                  <p:stCondLst>
                                    <p:cond delay="0"/>
                                  </p:stCondLst>
                                  <p:childTnLst>
                                    <p:set>
                                      <p:cBhvr>
                                        <p:cTn dur="1" fill="hold" id="314">
                                          <p:stCondLst>
                                            <p:cond delay="0"/>
                                          </p:stCondLst>
                                        </p:cTn>
                                        <p:tgtEl>
                                          <p:spTgt spid="211">
                                            <p:txEl>
                                              <p:pRg end="134" st="0"/>
                                            </p:txEl>
                                          </p:spTgt>
                                        </p:tgtEl>
                                        <p:attrNameLst>
                                          <p:attrName>style.visibility</p:attrName>
                                        </p:attrNameLst>
                                      </p:cBhvr>
                                      <p:to>
                                        <p:strVal val="visible"/>
                                      </p:to>
                                    </p:set>
                                  </p:childTnLst>
                                </p:cTn>
                              </p:par>
                            </p:childTnLst>
                          </p:cTn>
                        </p:par>
                      </p:childTnLst>
                    </p:cTn>
                  </p:par>
                  <p:par>
                    <p:cTn fill="hold" id="315">
                      <p:stCondLst>
                        <p:cond delay="indefinite"/>
                      </p:stCondLst>
                      <p:childTnLst>
                        <p:par>
                          <p:cTn fill="hold" id="316">
                            <p:stCondLst>
                              <p:cond delay="0"/>
                            </p:stCondLst>
                            <p:childTnLst>
                              <p:par>
                                <p:cTn fill="hold" id="317" nodeType="clickEffect" presetClass="entr" presetID="1">
                                  <p:stCondLst>
                                    <p:cond delay="0"/>
                                  </p:stCondLst>
                                  <p:childTnLst>
                                    <p:set>
                                      <p:cBhvr>
                                        <p:cTn dur="1" fill="hold" id="318">
                                          <p:stCondLst>
                                            <p:cond delay="0"/>
                                          </p:stCondLst>
                                        </p:cTn>
                                        <p:tgtEl>
                                          <p:spTgt spid="211">
                                            <p:txEl>
                                              <p:pRg end="175" st="134"/>
                                            </p:txEl>
                                          </p:spTgt>
                                        </p:tgtEl>
                                        <p:attrNameLst>
                                          <p:attrName>style.visibility</p:attrName>
                                        </p:attrNameLst>
                                      </p:cBhvr>
                                      <p:to>
                                        <p:strVal val="visible"/>
                                      </p:to>
                                    </p:set>
                                  </p:childTnLst>
                                </p:cTn>
                              </p:par>
                            </p:childTnLst>
                          </p:cTn>
                        </p:par>
                      </p:childTnLst>
                    </p:cTn>
                  </p:par>
                  <p:par>
                    <p:cTn fill="hold" id="319">
                      <p:stCondLst>
                        <p:cond delay="indefinite"/>
                      </p:stCondLst>
                      <p:childTnLst>
                        <p:par>
                          <p:cTn fill="hold" id="320">
                            <p:stCondLst>
                              <p:cond delay="0"/>
                            </p:stCondLst>
                            <p:childTnLst>
                              <p:par>
                                <p:cTn fill="hold" id="321" nodeType="clickEffect" presetClass="entr" presetID="1">
                                  <p:stCondLst>
                                    <p:cond delay="0"/>
                                  </p:stCondLst>
                                  <p:childTnLst>
                                    <p:set>
                                      <p:cBhvr>
                                        <p:cTn dur="1" fill="hold" id="322">
                                          <p:stCondLst>
                                            <p:cond delay="0"/>
                                          </p:stCondLst>
                                        </p:cTn>
                                        <p:tgtEl>
                                          <p:spTgt spid="211">
                                            <p:txEl>
                                              <p:pRg end="314" st="176"/>
                                            </p:txEl>
                                          </p:spTgt>
                                        </p:tgtEl>
                                        <p:attrNameLst>
                                          <p:attrName>style.visibility</p:attrName>
                                        </p:attrNameLst>
                                      </p:cBhvr>
                                      <p:to>
                                        <p:strVal val="visible"/>
                                      </p:to>
                                    </p:set>
                                  </p:childTnLst>
                                </p:cTn>
                              </p:par>
                            </p:childTnLst>
                          </p:cTn>
                        </p:par>
                      </p:childTnLst>
                    </p:cTn>
                  </p:par>
                  <p:par>
                    <p:cTn fill="hold" id="323">
                      <p:stCondLst>
                        <p:cond delay="indefinite"/>
                      </p:stCondLst>
                      <p:childTnLst>
                        <p:par>
                          <p:cTn fill="hold" id="324">
                            <p:stCondLst>
                              <p:cond delay="0"/>
                            </p:stCondLst>
                            <p:childTnLst>
                              <p:par>
                                <p:cTn fill="hold" id="325" nodeType="clickEffect" presetClass="entr" presetID="1">
                                  <p:stCondLst>
                                    <p:cond delay="0"/>
                                  </p:stCondLst>
                                  <p:childTnLst>
                                    <p:set>
                                      <p:cBhvr>
                                        <p:cTn dur="1" fill="hold" id="326">
                                          <p:stCondLst>
                                            <p:cond delay="0"/>
                                          </p:stCondLst>
                                        </p:cTn>
                                        <p:tgtEl>
                                          <p:spTgt spid="211">
                                            <p:txEl>
                                              <p:pRg end="340" st="314"/>
                                            </p:txEl>
                                          </p:spTgt>
                                        </p:tgtEl>
                                        <p:attrNameLst>
                                          <p:attrName>style.visibility</p:attrName>
                                        </p:attrNameLst>
                                      </p:cBhvr>
                                      <p:to>
                                        <p:strVal val="visible"/>
                                      </p:to>
                                    </p:set>
                                  </p:childTnLst>
                                </p:cTn>
                              </p:par>
                            </p:childTnLst>
                          </p:cTn>
                        </p:par>
                      </p:childTnLst>
                    </p:cTn>
                  </p:par>
                  <p:par>
                    <p:cTn fill="hold" id="327">
                      <p:stCondLst>
                        <p:cond delay="indefinite"/>
                      </p:stCondLst>
                      <p:childTnLst>
                        <p:par>
                          <p:cTn fill="hold" id="328">
                            <p:stCondLst>
                              <p:cond delay="0"/>
                            </p:stCondLst>
                            <p:childTnLst>
                              <p:par>
                                <p:cTn fill="hold" id="329" nodeType="clickEffect" presetClass="entr" presetID="1">
                                  <p:stCondLst>
                                    <p:cond delay="0"/>
                                  </p:stCondLst>
                                  <p:childTnLst>
                                    <p:set>
                                      <p:cBhvr>
                                        <p:cTn dur="1" fill="hold" id="330">
                                          <p:stCondLst>
                                            <p:cond delay="0"/>
                                          </p:stCondLst>
                                        </p:cTn>
                                        <p:tgtEl>
                                          <p:spTgt spid="211">
                                            <p:txEl>
                                              <p:pRg end="381" st="340"/>
                                            </p:txEl>
                                          </p:spTgt>
                                        </p:tgtEl>
                                        <p:attrNameLst>
                                          <p:attrName>style.visibility</p:attrName>
                                        </p:attrNameLst>
                                      </p:cBhvr>
                                      <p:to>
                                        <p:strVal val="visible"/>
                                      </p:to>
                                    </p:set>
                                  </p:childTnLst>
                                </p:cTn>
                              </p:par>
                            </p:childTnLst>
                          </p:cTn>
                        </p:par>
                      </p:childTnLst>
                    </p:cTn>
                  </p:par>
                  <p:par>
                    <p:cTn fill="hold" id="331">
                      <p:stCondLst>
                        <p:cond delay="indefinite"/>
                      </p:stCondLst>
                      <p:childTnLst>
                        <p:par>
                          <p:cTn fill="hold" id="332">
                            <p:stCondLst>
                              <p:cond delay="0"/>
                            </p:stCondLst>
                            <p:childTnLst>
                              <p:par>
                                <p:cTn fill="hold" id="333" nodeType="clickEffect" presetClass="entr" presetID="1">
                                  <p:stCondLst>
                                    <p:cond delay="0"/>
                                  </p:stCondLst>
                                  <p:childTnLst>
                                    <p:set>
                                      <p:cBhvr>
                                        <p:cTn dur="1" fill="hold" id="334">
                                          <p:stCondLst>
                                            <p:cond delay="0"/>
                                          </p:stCondLst>
                                        </p:cTn>
                                        <p:tgtEl>
                                          <p:spTgt spid="211">
                                            <p:txEl>
                                              <p:pRg end="403" st="381"/>
                                            </p:txEl>
                                          </p:spTgt>
                                        </p:tgtEl>
                                        <p:attrNameLst>
                                          <p:attrName>style.visibility</p:attrName>
                                        </p:attrNameLst>
                                      </p:cBhvr>
                                      <p:to>
                                        <p:strVal val="visible"/>
                                      </p:to>
                                    </p:set>
                                  </p:childTnLst>
                                </p:cTn>
                              </p:par>
                            </p:childTnLst>
                          </p:cTn>
                        </p:par>
                      </p:childTnLst>
                    </p:cTn>
                  </p:par>
                  <p:par>
                    <p:cTn fill="hold" id="335">
                      <p:stCondLst>
                        <p:cond delay="indefinite"/>
                      </p:stCondLst>
                      <p:childTnLst>
                        <p:par>
                          <p:cTn fill="hold" id="336">
                            <p:stCondLst>
                              <p:cond delay="0"/>
                            </p:stCondLst>
                            <p:childTnLst>
                              <p:par>
                                <p:cTn fill="hold" id="337" nodeType="clickEffect" presetClass="entr" presetID="1">
                                  <p:stCondLst>
                                    <p:cond delay="0"/>
                                  </p:stCondLst>
                                  <p:childTnLst>
                                    <p:set>
                                      <p:cBhvr>
                                        <p:cTn dur="1" fill="hold" id="338">
                                          <p:stCondLst>
                                            <p:cond delay="0"/>
                                          </p:stCondLst>
                                        </p:cTn>
                                        <p:tgtEl>
                                          <p:spTgt spid="211">
                                            <p:txEl>
                                              <p:pRg end="443" st="403"/>
                                            </p:txEl>
                                          </p:spTgt>
                                        </p:tgtEl>
                                        <p:attrNameLst>
                                          <p:attrName>style.visibility</p:attrName>
                                        </p:attrNameLst>
                                      </p:cBhvr>
                                      <p:to>
                                        <p:strVal val="visible"/>
                                      </p:to>
                                    </p:set>
                                  </p:childTnLst>
                                </p:cTn>
                              </p:par>
                            </p:childTnLst>
                          </p:cTn>
                        </p:par>
                      </p:childTnLst>
                    </p:cTn>
                  </p:par>
                  <p:par>
                    <p:cTn fill="hold" id="339">
                      <p:stCondLst>
                        <p:cond delay="indefinite"/>
                      </p:stCondLst>
                      <p:childTnLst>
                        <p:par>
                          <p:cTn fill="hold" id="340">
                            <p:stCondLst>
                              <p:cond delay="0"/>
                            </p:stCondLst>
                            <p:childTnLst>
                              <p:par>
                                <p:cTn fill="hold" id="341" nodeType="clickEffect" presetClass="entr" presetID="1">
                                  <p:stCondLst>
                                    <p:cond delay="0"/>
                                  </p:stCondLst>
                                  <p:childTnLst>
                                    <p:set>
                                      <p:cBhvr>
                                        <p:cTn dur="1" fill="hold" id="342">
                                          <p:stCondLst>
                                            <p:cond delay="0"/>
                                          </p:stCondLst>
                                        </p:cTn>
                                        <p:tgtEl>
                                          <p:spTgt spid="211">
                                            <p:txEl>
                                              <p:pRg end="485" st="443"/>
                                            </p:txEl>
                                          </p:spTgt>
                                        </p:tgtEl>
                                        <p:attrNameLst>
                                          <p:attrName>style.visibility</p:attrName>
                                        </p:attrNameLst>
                                      </p:cBhvr>
                                      <p:to>
                                        <p:strVal val="visible"/>
                                      </p:to>
                                    </p:set>
                                  </p:childTnLst>
                                </p:cTn>
                              </p:par>
                            </p:childTnLst>
                          </p:cTn>
                        </p:par>
                      </p:childTnLst>
                    </p:cTn>
                  </p:par>
                  <p:par>
                    <p:cTn fill="hold" id="343">
                      <p:stCondLst>
                        <p:cond delay="indefinite"/>
                      </p:stCondLst>
                      <p:childTnLst>
                        <p:par>
                          <p:cTn fill="hold" id="344">
                            <p:stCondLst>
                              <p:cond delay="0"/>
                            </p:stCondLst>
                            <p:childTnLst>
                              <p:par>
                                <p:cTn fill="hold" id="345" nodeType="clickEffect" presetClass="entr" presetID="1">
                                  <p:stCondLst>
                                    <p:cond delay="0"/>
                                  </p:stCondLst>
                                  <p:childTnLst>
                                    <p:set>
                                      <p:cBhvr>
                                        <p:cTn dur="1" fill="hold" id="346">
                                          <p:stCondLst>
                                            <p:cond delay="0"/>
                                          </p:stCondLst>
                                        </p:cTn>
                                        <p:tgtEl>
                                          <p:spTgt spid="211">
                                            <p:txEl>
                                              <p:pRg end="555" st="48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Copyright Term</a:t>
            </a:r>
            <a:endParaRPr/>
          </a:p>
        </p:txBody>
      </p:sp>
      <p:sp>
        <p:nvSpPr>
          <p:cNvPr id="213" name="TextShape 2"/>
          <p:cNvSpPr txBox="1"/>
          <p:nvPr/>
        </p:nvSpPr>
        <p:spPr>
          <a:xfrm>
            <a:off x="457200" y="1447920"/>
            <a:ext cx="8229240" cy="4876560"/>
          </a:xfrm>
          <a:prstGeom prst="rect">
            <a:avLst/>
          </a:prstGeom>
        </p:spPr>
        <p:txBody>
          <a:bodyPr bIns="45000" lIns="90000" rIns="90000" tIns="45000"/>
          <a:p>
            <a:pPr>
              <a:lnSpc>
                <a:spcPct val="100000"/>
              </a:lnSpc>
            </a:pPr>
            <a:r>
              <a:rPr lang="en-US" sz="2600">
                <a:solidFill>
                  <a:srgbClr val="000000"/>
                </a:solidFill>
                <a:latin typeface="Constantia"/>
              </a:rPr>
              <a:t>In addition, the change in copyright law was made retroactive as so applied to works that had already been produced</a:t>
            </a:r>
            <a:endParaRPr/>
          </a:p>
          <a:p>
            <a:pPr>
              <a:lnSpc>
                <a:spcPct val="100000"/>
              </a:lnSpc>
            </a:pPr>
            <a:endParaRPr/>
          </a:p>
          <a:p>
            <a:pPr>
              <a:lnSpc>
                <a:spcPct val="100000"/>
              </a:lnSpc>
            </a:pPr>
            <a:r>
              <a:rPr b="1" lang="en-US" sz="2600">
                <a:solidFill>
                  <a:srgbClr val="000000"/>
                </a:solidFill>
                <a:latin typeface="Constantia"/>
              </a:rPr>
              <a:t>What effect did this have on creation of new works?</a:t>
            </a:r>
            <a:endParaRPr/>
          </a:p>
          <a:p>
            <a:pPr>
              <a:lnSpc>
                <a:spcPct val="100000"/>
              </a:lnSpc>
            </a:pPr>
            <a:r>
              <a:rPr lang="en-US" sz="2600">
                <a:solidFill>
                  <a:srgbClr val="000000"/>
                </a:solidFill>
                <a:latin typeface="Constantia"/>
              </a:rPr>
              <a:t>Zero!</a:t>
            </a:r>
            <a:endParaRPr/>
          </a:p>
          <a:p>
            <a:pPr>
              <a:lnSpc>
                <a:spcPct val="100000"/>
              </a:lnSpc>
            </a:pPr>
            <a:endParaRPr/>
          </a:p>
          <a:p>
            <a:pPr>
              <a:lnSpc>
                <a:spcPct val="100000"/>
              </a:lnSpc>
            </a:pPr>
            <a:r>
              <a:rPr lang="en-US" sz="2600">
                <a:solidFill>
                  <a:srgbClr val="000000"/>
                </a:solidFill>
                <a:latin typeface="Constantia"/>
              </a:rPr>
              <a:t>However, a longer copyright term may preserve the value of the work by preventing cheap devaluation from imitation, e.g., Mickey Mouse image is closely protected by Disney and also maintained through marketing</a:t>
            </a:r>
            <a:endParaRPr/>
          </a:p>
        </p:txBody>
      </p:sp>
    </p:spTree>
  </p:cSld>
  <p:timing>
    <p:tnLst>
      <p:par>
        <p:cTn dur="indefinite" id="347" nodeType="tmRoot" restart="never">
          <p:childTnLst>
            <p:seq>
              <p:cTn dur="indefinite" id="348" nodeType="mainSeq">
                <p:childTnLst>
                  <p:par>
                    <p:cTn fill="hold" id="349">
                      <p:stCondLst>
                        <p:cond delay="indefinite"/>
                      </p:stCondLst>
                      <p:childTnLst>
                        <p:par>
                          <p:cTn fill="hold" id="350">
                            <p:stCondLst>
                              <p:cond delay="0"/>
                            </p:stCondLst>
                            <p:childTnLst>
                              <p:par>
                                <p:cTn fill="hold" id="351" nodeType="clickEffect" presetClass="entr" presetID="1">
                                  <p:stCondLst>
                                    <p:cond delay="0"/>
                                  </p:stCondLst>
                                  <p:childTnLst>
                                    <p:set>
                                      <p:cBhvr>
                                        <p:cTn dur="1" fill="hold" id="352">
                                          <p:stCondLst>
                                            <p:cond delay="0"/>
                                          </p:stCondLst>
                                        </p:cTn>
                                        <p:tgtEl>
                                          <p:spTgt spid="213">
                                            <p:txEl>
                                              <p:pRg end="169" st="117"/>
                                            </p:txEl>
                                          </p:spTgt>
                                        </p:tgtEl>
                                        <p:attrNameLst>
                                          <p:attrName>style.visibility</p:attrName>
                                        </p:attrNameLst>
                                      </p:cBhvr>
                                      <p:to>
                                        <p:strVal val="visible"/>
                                      </p:to>
                                    </p:set>
                                  </p:childTnLst>
                                </p:cTn>
                              </p:par>
                            </p:childTnLst>
                          </p:cTn>
                        </p:par>
                      </p:childTnLst>
                    </p:cTn>
                  </p:par>
                  <p:par>
                    <p:cTn fill="hold" id="353">
                      <p:stCondLst>
                        <p:cond delay="indefinite"/>
                      </p:stCondLst>
                      <p:childTnLst>
                        <p:par>
                          <p:cTn fill="hold" id="354">
                            <p:stCondLst>
                              <p:cond delay="0"/>
                            </p:stCondLst>
                            <p:childTnLst>
                              <p:par>
                                <p:cTn fill="hold" id="355" nodeType="clickEffect" presetClass="entr" presetID="1">
                                  <p:stCondLst>
                                    <p:cond delay="0"/>
                                  </p:stCondLst>
                                  <p:childTnLst>
                                    <p:set>
                                      <p:cBhvr>
                                        <p:cTn dur="1" fill="hold" id="356">
                                          <p:stCondLst>
                                            <p:cond delay="0"/>
                                          </p:stCondLst>
                                        </p:cTn>
                                        <p:tgtEl>
                                          <p:spTgt spid="213">
                                            <p:txEl>
                                              <p:pRg end="175" st="169"/>
                                            </p:txEl>
                                          </p:spTgt>
                                        </p:tgtEl>
                                        <p:attrNameLst>
                                          <p:attrName>style.visibility</p:attrName>
                                        </p:attrNameLst>
                                      </p:cBhvr>
                                      <p:to>
                                        <p:strVal val="visible"/>
                                      </p:to>
                                    </p:set>
                                  </p:childTnLst>
                                </p:cTn>
                              </p:par>
                            </p:childTnLst>
                          </p:cTn>
                        </p:par>
                      </p:childTnLst>
                    </p:cTn>
                  </p:par>
                  <p:par>
                    <p:cTn fill="hold" id="357">
                      <p:stCondLst>
                        <p:cond delay="indefinite"/>
                      </p:stCondLst>
                      <p:childTnLst>
                        <p:par>
                          <p:cTn fill="hold" id="358">
                            <p:stCondLst>
                              <p:cond delay="0"/>
                            </p:stCondLst>
                            <p:childTnLst>
                              <p:par>
                                <p:cTn fill="hold" id="359" nodeType="clickEffect" presetClass="entr" presetID="1">
                                  <p:stCondLst>
                                    <p:cond delay="0"/>
                                  </p:stCondLst>
                                  <p:childTnLst>
                                    <p:set>
                                      <p:cBhvr>
                                        <p:cTn dur="1" fill="hold" id="360">
                                          <p:stCondLst>
                                            <p:cond delay="0"/>
                                          </p:stCondLst>
                                        </p:cTn>
                                        <p:tgtEl>
                                          <p:spTgt spid="213">
                                            <p:txEl>
                                              <p:pRg end="386" st="17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Drawbacks to Long Copyright Term</a:t>
            </a:r>
            <a:endParaRPr/>
          </a:p>
        </p:txBody>
      </p:sp>
      <p:sp>
        <p:nvSpPr>
          <p:cNvPr id="215" name="TextShape 2"/>
          <p:cNvSpPr txBox="1"/>
          <p:nvPr/>
        </p:nvSpPr>
        <p:spPr>
          <a:xfrm>
            <a:off x="457200" y="1447920"/>
            <a:ext cx="8229240" cy="4876560"/>
          </a:xfrm>
          <a:prstGeom prst="rect">
            <a:avLst/>
          </a:prstGeom>
        </p:spPr>
        <p:txBody>
          <a:bodyPr bIns="45000" lIns="90000" rIns="90000" tIns="45000"/>
          <a:p>
            <a:pPr>
              <a:lnSpc>
                <a:spcPct val="100000"/>
              </a:lnSpc>
            </a:pPr>
            <a:r>
              <a:rPr lang="en-US" sz="2600">
                <a:solidFill>
                  <a:srgbClr val="000000"/>
                </a:solidFill>
                <a:latin typeface="Constantia"/>
              </a:rPr>
              <a:t>Longer copyright terms can increase </a:t>
            </a:r>
            <a:r>
              <a:rPr b="1" lang="en-US" sz="2600">
                <a:solidFill>
                  <a:srgbClr val="000000"/>
                </a:solidFill>
                <a:latin typeface="Constantia"/>
              </a:rPr>
              <a:t>transaction costs </a:t>
            </a:r>
            <a:r>
              <a:rPr lang="en-US" sz="2600">
                <a:solidFill>
                  <a:srgbClr val="000000"/>
                </a:solidFill>
                <a:latin typeface="Constantia"/>
              </a:rPr>
              <a:t>as it can be difficult to track down the copyright holder</a:t>
            </a:r>
            <a:endParaRPr/>
          </a:p>
          <a:p>
            <a:pPr lvl="1">
              <a:lnSpc>
                <a:spcPct val="100000"/>
              </a:lnSpc>
              <a:buSzPct val="85000"/>
              <a:buFont charset="2" typeface="Wingdings 2"/>
              <a:buChar char=""/>
            </a:pPr>
            <a:r>
              <a:rPr lang="en-US" sz="2400">
                <a:solidFill>
                  <a:srgbClr val="000000"/>
                </a:solidFill>
                <a:latin typeface="Constantia"/>
              </a:rPr>
              <a:t>Increased transaction costs therefore raises costs to produce new work</a:t>
            </a:r>
            <a:endParaRPr/>
          </a:p>
          <a:p>
            <a:pPr lvl="2">
              <a:lnSpc>
                <a:spcPct val="100000"/>
              </a:lnSpc>
              <a:buSzPct val="70000"/>
              <a:buFont charset="2" typeface="Wingdings 2"/>
              <a:buChar char=""/>
            </a:pPr>
            <a:r>
              <a:rPr lang="en-US" sz="2100">
                <a:solidFill>
                  <a:srgbClr val="000000"/>
                </a:solidFill>
                <a:latin typeface="Constantia"/>
              </a:rPr>
              <a:t>Registration could reduce these transaction costs</a:t>
            </a:r>
            <a:endParaRPr/>
          </a:p>
          <a:p>
            <a:pPr lvl="1">
              <a:lnSpc>
                <a:spcPct val="100000"/>
              </a:lnSpc>
              <a:buSzPct val="85000"/>
              <a:buFont charset="2" typeface="Wingdings 2"/>
              <a:buChar char=""/>
            </a:pPr>
            <a:r>
              <a:rPr lang="en-US" sz="2400">
                <a:solidFill>
                  <a:srgbClr val="000000"/>
                </a:solidFill>
                <a:latin typeface="Constantia"/>
              </a:rPr>
              <a:t>Longer terms lead to increased </a:t>
            </a:r>
            <a:r>
              <a:rPr b="1" lang="en-US" sz="2400">
                <a:solidFill>
                  <a:srgbClr val="000000"/>
                </a:solidFill>
                <a:latin typeface="Constantia"/>
              </a:rPr>
              <a:t>rent-seeking (copyright trolls)</a:t>
            </a:r>
            <a:endParaRPr/>
          </a:p>
          <a:p>
            <a:pPr>
              <a:lnSpc>
                <a:spcPct val="100000"/>
              </a:lnSpc>
            </a:pPr>
            <a:endParaRPr/>
          </a:p>
          <a:p>
            <a:pPr>
              <a:lnSpc>
                <a:spcPct val="100000"/>
              </a:lnSpc>
            </a:pPr>
            <a:r>
              <a:rPr b="1" lang="en-US" sz="2600">
                <a:solidFill>
                  <a:srgbClr val="000000"/>
                </a:solidFill>
                <a:latin typeface="Constantia"/>
              </a:rPr>
              <a:t>Intellectual public domain </a:t>
            </a:r>
            <a:r>
              <a:rPr lang="en-US" sz="2600">
                <a:solidFill>
                  <a:srgbClr val="000000"/>
                </a:solidFill>
                <a:latin typeface="Constantia"/>
              </a:rPr>
              <a:t>is a source of </a:t>
            </a:r>
            <a:r>
              <a:rPr b="1" lang="en-US" sz="2600">
                <a:solidFill>
                  <a:srgbClr val="000000"/>
                </a:solidFill>
                <a:latin typeface="Constantia"/>
              </a:rPr>
              <a:t>vital inputs </a:t>
            </a:r>
            <a:r>
              <a:rPr lang="en-US" sz="2600">
                <a:solidFill>
                  <a:srgbClr val="000000"/>
                </a:solidFill>
                <a:latin typeface="Constantia"/>
              </a:rPr>
              <a:t>into intellectual property, thus the sooner the copyrights expire the better, e.g., hip-hop sampling</a:t>
            </a:r>
            <a:endParaRPr/>
          </a:p>
          <a:p>
            <a:pPr>
              <a:lnSpc>
                <a:spcPct val="100000"/>
              </a:lnSpc>
            </a:pPr>
            <a:endParaRPr/>
          </a:p>
          <a:p>
            <a:pPr>
              <a:lnSpc>
                <a:spcPct val="100000"/>
              </a:lnSpc>
            </a:pPr>
            <a:r>
              <a:rPr b="1" lang="en-US" sz="2600">
                <a:solidFill>
                  <a:srgbClr val="000000"/>
                </a:solidFill>
                <a:latin typeface="Constantia"/>
              </a:rPr>
              <a:t>The optimal copyright term is unresolved at this point</a:t>
            </a:r>
            <a:endParaRPr/>
          </a:p>
          <a:p>
            <a:pPr>
              <a:lnSpc>
                <a:spcPct val="100000"/>
              </a:lnSpc>
            </a:pPr>
            <a:endParaRPr/>
          </a:p>
          <a:p>
            <a:pPr>
              <a:lnSpc>
                <a:spcPct val="100000"/>
              </a:lnSpc>
            </a:pPr>
            <a:r>
              <a:rPr b="1" lang="en-US" sz="2600">
                <a:solidFill>
                  <a:srgbClr val="000000"/>
                </a:solidFill>
                <a:latin typeface="Constantia"/>
              </a:rPr>
              <a:t>Asymmetry between the interest of owners and users relating to copyright law </a:t>
            </a:r>
            <a:endParaRPr/>
          </a:p>
          <a:p>
            <a:pPr lvl="1">
              <a:lnSpc>
                <a:spcPct val="100000"/>
              </a:lnSpc>
              <a:buSzPct val="85000"/>
              <a:buFont charset="2" typeface="Wingdings 2"/>
              <a:buChar char=""/>
            </a:pPr>
            <a:r>
              <a:rPr lang="en-US" sz="2400">
                <a:solidFill>
                  <a:srgbClr val="000000"/>
                </a:solidFill>
                <a:latin typeface="Constantia"/>
              </a:rPr>
              <a:t>Owners have a large stake in extending rights</a:t>
            </a:r>
            <a:endParaRPr/>
          </a:p>
          <a:p>
            <a:pPr lvl="1">
              <a:lnSpc>
                <a:spcPct val="100000"/>
              </a:lnSpc>
              <a:buSzPct val="85000"/>
              <a:buFont charset="2" typeface="Wingdings 2"/>
              <a:buChar char=""/>
            </a:pPr>
            <a:r>
              <a:rPr lang="en-US" sz="2400">
                <a:solidFill>
                  <a:srgbClr val="000000"/>
                </a:solidFill>
                <a:latin typeface="Constantia"/>
              </a:rPr>
              <a:t>Users have a small stake</a:t>
            </a:r>
            <a:endParaRPr/>
          </a:p>
          <a:p>
            <a:pPr lvl="1">
              <a:lnSpc>
                <a:spcPct val="100000"/>
              </a:lnSpc>
              <a:buSzPct val="85000"/>
              <a:buFont charset="2" typeface="Wingdings 2"/>
              <a:buChar char=""/>
            </a:pPr>
            <a:r>
              <a:rPr lang="en-US" sz="2400">
                <a:solidFill>
                  <a:srgbClr val="000000"/>
                </a:solidFill>
                <a:latin typeface="Constantia"/>
              </a:rPr>
              <a:t>Thus, the owners lobby for copyright laws to be extended</a:t>
            </a:r>
            <a:endParaRPr/>
          </a:p>
          <a:p>
            <a:pPr>
              <a:lnSpc>
                <a:spcPct val="100000"/>
              </a:lnSpc>
            </a:pPr>
            <a:endParaRPr/>
          </a:p>
          <a:p>
            <a:pPr>
              <a:lnSpc>
                <a:spcPct val="100000"/>
              </a:lnSpc>
            </a:pPr>
            <a:endParaRPr/>
          </a:p>
        </p:txBody>
      </p:sp>
    </p:spTree>
  </p:cSld>
  <p:timing>
    <p:tnLst>
      <p:par>
        <p:cTn dur="indefinite" id="361" nodeType="tmRoot" restart="never">
          <p:childTnLst>
            <p:seq>
              <p:cTn dur="indefinite" id="362" nodeType="mainSeq">
                <p:childTnLst>
                  <p:par>
                    <p:cTn fill="hold" id="363">
                      <p:stCondLst>
                        <p:cond delay="indefinite"/>
                      </p:stCondLst>
                      <p:childTnLst>
                        <p:par>
                          <p:cTn fill="hold" id="364">
                            <p:stCondLst>
                              <p:cond delay="0"/>
                            </p:stCondLst>
                            <p:childTnLst>
                              <p:par>
                                <p:cTn fill="hold" id="365" nodeType="clickEffect" presetClass="entr" presetID="1">
                                  <p:stCondLst>
                                    <p:cond delay="0"/>
                                  </p:stCondLst>
                                  <p:childTnLst>
                                    <p:set>
                                      <p:cBhvr>
                                        <p:cTn dur="1" fill="hold" id="366">
                                          <p:stCondLst>
                                            <p:cond delay="0"/>
                                          </p:stCondLst>
                                        </p:cTn>
                                        <p:tgtEl>
                                          <p:spTgt spid="215">
                                            <p:txEl>
                                              <p:pRg end="112" st="0"/>
                                            </p:txEl>
                                          </p:spTgt>
                                        </p:tgtEl>
                                        <p:attrNameLst>
                                          <p:attrName>style.visibility</p:attrName>
                                        </p:attrNameLst>
                                      </p:cBhvr>
                                      <p:to>
                                        <p:strVal val="visible"/>
                                      </p:to>
                                    </p:set>
                                  </p:childTnLst>
                                </p:cTn>
                              </p:par>
                            </p:childTnLst>
                          </p:cTn>
                        </p:par>
                      </p:childTnLst>
                    </p:cTn>
                  </p:par>
                  <p:par>
                    <p:cTn fill="hold" id="367">
                      <p:stCondLst>
                        <p:cond delay="indefinite"/>
                      </p:stCondLst>
                      <p:childTnLst>
                        <p:par>
                          <p:cTn fill="hold" id="368">
                            <p:stCondLst>
                              <p:cond delay="0"/>
                            </p:stCondLst>
                            <p:childTnLst>
                              <p:par>
                                <p:cTn fill="hold" id="369" nodeType="clickEffect" presetClass="entr" presetID="1">
                                  <p:stCondLst>
                                    <p:cond delay="0"/>
                                  </p:stCondLst>
                                  <p:childTnLst>
                                    <p:set>
                                      <p:cBhvr>
                                        <p:cTn dur="1" fill="hold" id="370">
                                          <p:stCondLst>
                                            <p:cond delay="0"/>
                                          </p:stCondLst>
                                        </p:cTn>
                                        <p:tgtEl>
                                          <p:spTgt spid="215">
                                            <p:txEl>
                                              <p:pRg end="183" st="112"/>
                                            </p:txEl>
                                          </p:spTgt>
                                        </p:tgtEl>
                                        <p:attrNameLst>
                                          <p:attrName>style.visibility</p:attrName>
                                        </p:attrNameLst>
                                      </p:cBhvr>
                                      <p:to>
                                        <p:strVal val="visible"/>
                                      </p:to>
                                    </p:set>
                                  </p:childTnLst>
                                </p:cTn>
                              </p:par>
                              <p:par>
                                <p:cTn fill="hold" id="371" nodeType="withEffect" presetClass="entr" presetID="1">
                                  <p:stCondLst>
                                    <p:cond delay="0"/>
                                  </p:stCondLst>
                                  <p:childTnLst>
                                    <p:set>
                                      <p:cBhvr>
                                        <p:cTn dur="1" fill="hold" id="372">
                                          <p:stCondLst>
                                            <p:cond delay="0"/>
                                          </p:stCondLst>
                                        </p:cTn>
                                        <p:tgtEl>
                                          <p:spTgt spid="215">
                                            <p:txEl>
                                              <p:pRg end="233" st="183"/>
                                            </p:txEl>
                                          </p:spTgt>
                                        </p:tgtEl>
                                        <p:attrNameLst>
                                          <p:attrName>style.visibility</p:attrName>
                                        </p:attrNameLst>
                                      </p:cBhvr>
                                      <p:to>
                                        <p:strVal val="visible"/>
                                      </p:to>
                                    </p:set>
                                  </p:childTnLst>
                                </p:cTn>
                              </p:par>
                            </p:childTnLst>
                          </p:cTn>
                        </p:par>
                      </p:childTnLst>
                    </p:cTn>
                  </p:par>
                  <p:par>
                    <p:cTn fill="hold" id="373">
                      <p:stCondLst>
                        <p:cond delay="indefinite"/>
                      </p:stCondLst>
                      <p:childTnLst>
                        <p:par>
                          <p:cTn fill="hold" id="374">
                            <p:stCondLst>
                              <p:cond delay="0"/>
                            </p:stCondLst>
                            <p:childTnLst>
                              <p:par>
                                <p:cTn fill="hold" id="375" nodeType="clickEffect" presetClass="entr" presetID="1">
                                  <p:stCondLst>
                                    <p:cond delay="0"/>
                                  </p:stCondLst>
                                  <p:childTnLst>
                                    <p:set>
                                      <p:cBhvr>
                                        <p:cTn dur="1" fill="hold" id="376">
                                          <p:stCondLst>
                                            <p:cond delay="0"/>
                                          </p:stCondLst>
                                        </p:cTn>
                                        <p:tgtEl>
                                          <p:spTgt spid="215">
                                            <p:txEl>
                                              <p:pRg end="296" st="233"/>
                                            </p:txEl>
                                          </p:spTgt>
                                        </p:tgtEl>
                                        <p:attrNameLst>
                                          <p:attrName>style.visibility</p:attrName>
                                        </p:attrNameLst>
                                      </p:cBhvr>
                                      <p:to>
                                        <p:strVal val="visible"/>
                                      </p:to>
                                    </p:set>
                                  </p:childTnLst>
                                </p:cTn>
                              </p:par>
                            </p:childTnLst>
                          </p:cTn>
                        </p:par>
                      </p:childTnLst>
                    </p:cTn>
                  </p:par>
                  <p:par>
                    <p:cTn fill="hold" id="377">
                      <p:stCondLst>
                        <p:cond delay="indefinite"/>
                      </p:stCondLst>
                      <p:childTnLst>
                        <p:par>
                          <p:cTn fill="hold" id="378">
                            <p:stCondLst>
                              <p:cond delay="0"/>
                            </p:stCondLst>
                            <p:childTnLst>
                              <p:par>
                                <p:cTn fill="hold" id="379" nodeType="clickEffect" presetClass="entr" presetID="1">
                                  <p:stCondLst>
                                    <p:cond delay="0"/>
                                  </p:stCondLst>
                                  <p:childTnLst>
                                    <p:set>
                                      <p:cBhvr>
                                        <p:cTn dur="1" fill="hold" id="380">
                                          <p:stCondLst>
                                            <p:cond delay="0"/>
                                          </p:stCondLst>
                                        </p:cTn>
                                        <p:tgtEl>
                                          <p:spTgt spid="215">
                                            <p:txEl>
                                              <p:pRg end="453" st="297"/>
                                            </p:txEl>
                                          </p:spTgt>
                                        </p:tgtEl>
                                        <p:attrNameLst>
                                          <p:attrName>style.visibility</p:attrName>
                                        </p:attrNameLst>
                                      </p:cBhvr>
                                      <p:to>
                                        <p:strVal val="visible"/>
                                      </p:to>
                                    </p:set>
                                  </p:childTnLst>
                                </p:cTn>
                              </p:par>
                            </p:childTnLst>
                          </p:cTn>
                        </p:par>
                      </p:childTnLst>
                    </p:cTn>
                  </p:par>
                  <p:par>
                    <p:cTn fill="hold" id="381">
                      <p:stCondLst>
                        <p:cond delay="indefinite"/>
                      </p:stCondLst>
                      <p:childTnLst>
                        <p:par>
                          <p:cTn fill="hold" id="382">
                            <p:stCondLst>
                              <p:cond delay="0"/>
                            </p:stCondLst>
                            <p:childTnLst>
                              <p:par>
                                <p:cTn fill="hold" id="383" nodeType="clickEffect" presetClass="entr" presetID="1">
                                  <p:stCondLst>
                                    <p:cond delay="0"/>
                                  </p:stCondLst>
                                  <p:childTnLst>
                                    <p:set>
                                      <p:cBhvr>
                                        <p:cTn dur="1" fill="hold" id="384">
                                          <p:stCondLst>
                                            <p:cond delay="0"/>
                                          </p:stCondLst>
                                        </p:cTn>
                                        <p:tgtEl>
                                          <p:spTgt spid="215">
                                            <p:txEl>
                                              <p:pRg end="509" st="454"/>
                                            </p:txEl>
                                          </p:spTgt>
                                        </p:tgtEl>
                                        <p:attrNameLst>
                                          <p:attrName>style.visibility</p:attrName>
                                        </p:attrNameLst>
                                      </p:cBhvr>
                                      <p:to>
                                        <p:strVal val="visible"/>
                                      </p:to>
                                    </p:set>
                                  </p:childTnLst>
                                </p:cTn>
                              </p:par>
                            </p:childTnLst>
                          </p:cTn>
                        </p:par>
                      </p:childTnLst>
                    </p:cTn>
                  </p:par>
                  <p:par>
                    <p:cTn fill="hold" id="385">
                      <p:stCondLst>
                        <p:cond delay="indefinite"/>
                      </p:stCondLst>
                      <p:childTnLst>
                        <p:par>
                          <p:cTn fill="hold" id="386">
                            <p:stCondLst>
                              <p:cond delay="0"/>
                            </p:stCondLst>
                            <p:childTnLst>
                              <p:par>
                                <p:cTn fill="hold" id="387" nodeType="clickEffect" presetClass="entr" presetID="1">
                                  <p:stCondLst>
                                    <p:cond delay="0"/>
                                  </p:stCondLst>
                                  <p:childTnLst>
                                    <p:set>
                                      <p:cBhvr>
                                        <p:cTn dur="1" fill="hold" id="388">
                                          <p:stCondLst>
                                            <p:cond delay="0"/>
                                          </p:stCondLst>
                                        </p:cTn>
                                        <p:tgtEl>
                                          <p:spTgt spid="215">
                                            <p:txEl>
                                              <p:pRg end="588" st="510"/>
                                            </p:txEl>
                                          </p:spTgt>
                                        </p:tgtEl>
                                        <p:attrNameLst>
                                          <p:attrName>style.visibility</p:attrName>
                                        </p:attrNameLst>
                                      </p:cBhvr>
                                      <p:to>
                                        <p:strVal val="visible"/>
                                      </p:to>
                                    </p:set>
                                  </p:childTnLst>
                                </p:cTn>
                              </p:par>
                              <p:par>
                                <p:cTn fill="hold" id="389" nodeType="withEffect" presetClass="entr" presetID="1">
                                  <p:stCondLst>
                                    <p:cond delay="0"/>
                                  </p:stCondLst>
                                  <p:childTnLst>
                                    <p:set>
                                      <p:cBhvr>
                                        <p:cTn dur="1" fill="hold" id="390">
                                          <p:stCondLst>
                                            <p:cond delay="0"/>
                                          </p:stCondLst>
                                        </p:cTn>
                                        <p:tgtEl>
                                          <p:spTgt spid="215">
                                            <p:txEl>
                                              <p:pRg end="634" st="588"/>
                                            </p:txEl>
                                          </p:spTgt>
                                        </p:tgtEl>
                                        <p:attrNameLst>
                                          <p:attrName>style.visibility</p:attrName>
                                        </p:attrNameLst>
                                      </p:cBhvr>
                                      <p:to>
                                        <p:strVal val="visible"/>
                                      </p:to>
                                    </p:set>
                                  </p:childTnLst>
                                </p:cTn>
                              </p:par>
                              <p:par>
                                <p:cTn fill="hold" id="391" nodeType="withEffect" presetClass="entr" presetID="1">
                                  <p:stCondLst>
                                    <p:cond delay="0"/>
                                  </p:stCondLst>
                                  <p:childTnLst>
                                    <p:set>
                                      <p:cBhvr>
                                        <p:cTn dur="1" fill="hold" id="392">
                                          <p:stCondLst>
                                            <p:cond delay="0"/>
                                          </p:stCondLst>
                                        </p:cTn>
                                        <p:tgtEl>
                                          <p:spTgt spid="215">
                                            <p:txEl>
                                              <p:pRg end="659" st="634"/>
                                            </p:txEl>
                                          </p:spTgt>
                                        </p:tgtEl>
                                        <p:attrNameLst>
                                          <p:attrName>style.visibility</p:attrName>
                                        </p:attrNameLst>
                                      </p:cBhvr>
                                      <p:to>
                                        <p:strVal val="visible"/>
                                      </p:to>
                                    </p:set>
                                  </p:childTnLst>
                                </p:cTn>
                              </p:par>
                              <p:par>
                                <p:cTn fill="hold" id="393" nodeType="withEffect" presetClass="entr" presetID="1">
                                  <p:stCondLst>
                                    <p:cond delay="0"/>
                                  </p:stCondLst>
                                  <p:childTnLst>
                                    <p:set>
                                      <p:cBhvr>
                                        <p:cTn dur="1" fill="hold" id="394">
                                          <p:stCondLst>
                                            <p:cond delay="0"/>
                                          </p:stCondLst>
                                        </p:cTn>
                                        <p:tgtEl>
                                          <p:spTgt spid="215">
                                            <p:txEl>
                                              <p:pRg end="716" st="65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Digital Media</a:t>
            </a:r>
            <a:endParaRPr/>
          </a:p>
        </p:txBody>
      </p:sp>
      <p:sp>
        <p:nvSpPr>
          <p:cNvPr id="217"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The Internet – one giant out of control copying machine?</a:t>
            </a:r>
            <a:endParaRPr/>
          </a:p>
          <a:p>
            <a:pPr>
              <a:lnSpc>
                <a:spcPct val="100000"/>
              </a:lnSpc>
            </a:pPr>
            <a:endParaRPr/>
          </a:p>
          <a:p>
            <a:pPr>
              <a:lnSpc>
                <a:spcPct val="100000"/>
              </a:lnSpc>
            </a:pPr>
            <a:r>
              <a:rPr lang="en-US" sz="2600">
                <a:solidFill>
                  <a:srgbClr val="000000"/>
                </a:solidFill>
                <a:latin typeface="Constantia"/>
              </a:rPr>
              <a:t>“</a:t>
            </a:r>
            <a:r>
              <a:rPr lang="en-US" sz="2600">
                <a:solidFill>
                  <a:srgbClr val="000000"/>
                </a:solidFill>
                <a:latin typeface="Constantia"/>
              </a:rPr>
              <a:t>The new opportunities offered by digital production far outweigh the problems” –</a:t>
            </a:r>
            <a:r>
              <a:rPr i="1" lang="en-US" sz="2600">
                <a:solidFill>
                  <a:srgbClr val="000000"/>
                </a:solidFill>
                <a:latin typeface="Constantia"/>
              </a:rPr>
              <a:t> Hal Varian, Google Economist</a:t>
            </a:r>
            <a:endParaRPr/>
          </a:p>
          <a:p>
            <a:pPr>
              <a:lnSpc>
                <a:spcPct val="100000"/>
              </a:lnSpc>
            </a:pPr>
            <a:endParaRPr/>
          </a:p>
          <a:p>
            <a:pPr>
              <a:lnSpc>
                <a:spcPct val="100000"/>
              </a:lnSpc>
            </a:pPr>
            <a:r>
              <a:rPr lang="en-US" sz="2600">
                <a:solidFill>
                  <a:srgbClr val="000000"/>
                </a:solidFill>
                <a:latin typeface="Constantia"/>
              </a:rPr>
              <a:t>The internet enables producers to broaden their reach and distribution by orders of magnitude</a:t>
            </a:r>
            <a:endParaRPr/>
          </a:p>
          <a:p>
            <a:pPr>
              <a:lnSpc>
                <a:spcPct val="100000"/>
              </a:lnSpc>
            </a:pPr>
            <a:endParaRPr/>
          </a:p>
          <a:p>
            <a:pPr>
              <a:lnSpc>
                <a:spcPct val="100000"/>
              </a:lnSpc>
            </a:pPr>
            <a:endParaRPr/>
          </a:p>
        </p:txBody>
      </p:sp>
    </p:spTree>
  </p:cSld>
  <p:timing>
    <p:tnLst>
      <p:par>
        <p:cTn dur="indefinite" id="395" nodeType="tmRoot" restart="never">
          <p:childTnLst>
            <p:seq>
              <p:cTn dur="indefinite" id="396" nodeType="mainSeq">
                <p:childTnLst>
                  <p:par>
                    <p:cTn fill="hold" id="397">
                      <p:stCondLst>
                        <p:cond delay="indefinite"/>
                      </p:stCondLst>
                      <p:childTnLst>
                        <p:par>
                          <p:cTn fill="hold" id="398">
                            <p:stCondLst>
                              <p:cond delay="0"/>
                            </p:stCondLst>
                            <p:childTnLst>
                              <p:par>
                                <p:cTn fill="hold" id="399" nodeType="clickEffect" presetClass="entr" presetID="1">
                                  <p:stCondLst>
                                    <p:cond delay="0"/>
                                  </p:stCondLst>
                                  <p:childTnLst>
                                    <p:set>
                                      <p:cBhvr>
                                        <p:cTn dur="1" fill="hold" id="400">
                                          <p:stCondLst>
                                            <p:cond delay="0"/>
                                          </p:stCondLst>
                                        </p:cTn>
                                        <p:tgtEl>
                                          <p:spTgt spid="217">
                                            <p:txEl>
                                              <p:pRg end="57" st="0"/>
                                            </p:txEl>
                                          </p:spTgt>
                                        </p:tgtEl>
                                        <p:attrNameLst>
                                          <p:attrName>style.visibility</p:attrName>
                                        </p:attrNameLst>
                                      </p:cBhvr>
                                      <p:to>
                                        <p:strVal val="visible"/>
                                      </p:to>
                                    </p:set>
                                  </p:childTnLst>
                                </p:cTn>
                              </p:par>
                            </p:childTnLst>
                          </p:cTn>
                        </p:par>
                      </p:childTnLst>
                    </p:cTn>
                  </p:par>
                  <p:par>
                    <p:cTn fill="hold" id="401">
                      <p:stCondLst>
                        <p:cond delay="indefinite"/>
                      </p:stCondLst>
                      <p:childTnLst>
                        <p:par>
                          <p:cTn fill="hold" id="402">
                            <p:stCondLst>
                              <p:cond delay="0"/>
                            </p:stCondLst>
                            <p:childTnLst>
                              <p:par>
                                <p:cTn fill="hold" id="403" nodeType="clickEffect" presetClass="entr" presetID="1">
                                  <p:stCondLst>
                                    <p:cond delay="0"/>
                                  </p:stCondLst>
                                  <p:childTnLst>
                                    <p:set>
                                      <p:cBhvr>
                                        <p:cTn dur="1" fill="hold" id="404">
                                          <p:stCondLst>
                                            <p:cond delay="0"/>
                                          </p:stCondLst>
                                        </p:cTn>
                                        <p:tgtEl>
                                          <p:spTgt spid="217">
                                            <p:txEl>
                                              <p:pRg end="169" st="58"/>
                                            </p:txEl>
                                          </p:spTgt>
                                        </p:tgtEl>
                                        <p:attrNameLst>
                                          <p:attrName>style.visibility</p:attrName>
                                        </p:attrNameLst>
                                      </p:cBhvr>
                                      <p:to>
                                        <p:strVal val="visible"/>
                                      </p:to>
                                    </p:set>
                                  </p:childTnLst>
                                </p:cTn>
                              </p:par>
                            </p:childTnLst>
                          </p:cTn>
                        </p:par>
                      </p:childTnLst>
                    </p:cTn>
                  </p:par>
                  <p:par>
                    <p:cTn fill="hold" id="405">
                      <p:stCondLst>
                        <p:cond delay="indefinite"/>
                      </p:stCondLst>
                      <p:childTnLst>
                        <p:par>
                          <p:cTn fill="hold" id="406">
                            <p:stCondLst>
                              <p:cond delay="0"/>
                            </p:stCondLst>
                            <p:childTnLst>
                              <p:par>
                                <p:cTn fill="hold" id="407" nodeType="clickEffect" presetClass="entr" presetID="1">
                                  <p:stCondLst>
                                    <p:cond delay="0"/>
                                  </p:stCondLst>
                                  <p:childTnLst>
                                    <p:set>
                                      <p:cBhvr>
                                        <p:cTn dur="1" fill="hold" id="408">
                                          <p:stCondLst>
                                            <p:cond delay="0"/>
                                          </p:stCondLst>
                                        </p:cTn>
                                        <p:tgtEl>
                                          <p:spTgt spid="217">
                                            <p:txEl>
                                              <p:pRg end="264" st="17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Digital Media</a:t>
            </a:r>
            <a:endParaRPr/>
          </a:p>
        </p:txBody>
      </p:sp>
      <p:sp>
        <p:nvSpPr>
          <p:cNvPr id="219" name="TextShape 2"/>
          <p:cNvSpPr txBox="1"/>
          <p:nvPr/>
        </p:nvSpPr>
        <p:spPr>
          <a:xfrm>
            <a:off x="457200" y="1600200"/>
            <a:ext cx="8229240" cy="4723920"/>
          </a:xfrm>
          <a:prstGeom prst="rect">
            <a:avLst/>
          </a:prstGeom>
        </p:spPr>
        <p:txBody>
          <a:bodyPr bIns="45000" lIns="90000" rIns="90000" tIns="45000"/>
          <a:p>
            <a:pPr>
              <a:lnSpc>
                <a:spcPct val="100000"/>
              </a:lnSpc>
            </a:pPr>
            <a:r>
              <a:rPr lang="en-US" sz="2600">
                <a:solidFill>
                  <a:srgbClr val="000000"/>
                </a:solidFill>
                <a:latin typeface="Constantia"/>
              </a:rPr>
              <a:t>Digital technology changes 2 significant costs:</a:t>
            </a:r>
            <a:endParaRPr/>
          </a:p>
          <a:p>
            <a:pPr>
              <a:lnSpc>
                <a:spcPct val="100000"/>
              </a:lnSpc>
            </a:pPr>
            <a:endParaRPr/>
          </a:p>
          <a:p>
            <a:pPr>
              <a:lnSpc>
                <a:spcPct val="100000"/>
              </a:lnSpc>
              <a:buSzPct val="95000"/>
              <a:buFont charset="2" typeface="Wingdings 2"/>
              <a:buChar char=""/>
            </a:pPr>
            <a:r>
              <a:rPr b="1" lang="en-US" sz="2600">
                <a:solidFill>
                  <a:srgbClr val="000000"/>
                </a:solidFill>
                <a:latin typeface="Constantia"/>
              </a:rPr>
              <a:t>Reproduction costs, e.g., CD is a perfect copy </a:t>
            </a:r>
            <a:endParaRPr/>
          </a:p>
          <a:p>
            <a:pPr>
              <a:lnSpc>
                <a:spcPct val="100000"/>
              </a:lnSpc>
              <a:buSzPct val="95000"/>
              <a:buFont charset="2" typeface="Wingdings 2"/>
              <a:buChar char=""/>
            </a:pPr>
            <a:r>
              <a:rPr b="1" lang="en-US" sz="2600">
                <a:solidFill>
                  <a:srgbClr val="000000"/>
                </a:solidFill>
                <a:latin typeface="Constantia"/>
              </a:rPr>
              <a:t>Distribution costs, e.g., Radio broadcast </a:t>
            </a:r>
            <a:endParaRPr/>
          </a:p>
          <a:p>
            <a:pPr>
              <a:lnSpc>
                <a:spcPct val="100000"/>
              </a:lnSpc>
            </a:pPr>
            <a:endParaRPr/>
          </a:p>
          <a:p>
            <a:pPr>
              <a:lnSpc>
                <a:spcPct val="100000"/>
              </a:lnSpc>
            </a:pPr>
            <a:r>
              <a:rPr lang="en-US" sz="2600">
                <a:solidFill>
                  <a:srgbClr val="000000"/>
                </a:solidFill>
                <a:latin typeface="Constantia"/>
              </a:rPr>
              <a:t>Digital tech is uniquely potent because it lowers both of these costs</a:t>
            </a:r>
            <a:endParaRPr/>
          </a:p>
          <a:p>
            <a:pPr>
              <a:lnSpc>
                <a:spcPct val="100000"/>
              </a:lnSpc>
            </a:pPr>
            <a:endParaRPr/>
          </a:p>
          <a:p>
            <a:pPr>
              <a:lnSpc>
                <a:spcPct val="100000"/>
              </a:lnSpc>
            </a:pPr>
            <a:r>
              <a:rPr lang="en-US" sz="2600">
                <a:solidFill>
                  <a:srgbClr val="000000"/>
                </a:solidFill>
                <a:latin typeface="Constantia"/>
              </a:rPr>
              <a:t>Varian recommends giving away some content because costs are so low and information products are experience goods – this can lead to a larger market for the product and lower average costs</a:t>
            </a:r>
            <a:endParaRPr/>
          </a:p>
        </p:txBody>
      </p:sp>
    </p:spTree>
  </p:cSld>
  <p:timing>
    <p:tnLst>
      <p:par>
        <p:cTn dur="indefinite" id="409" nodeType="tmRoot" restart="never">
          <p:childTnLst>
            <p:seq>
              <p:cTn dur="indefinite" id="410" nodeType="mainSeq">
                <p:childTnLst>
                  <p:par>
                    <p:cTn fill="hold" id="411">
                      <p:stCondLst>
                        <p:cond delay="indefinite"/>
                      </p:stCondLst>
                      <p:childTnLst>
                        <p:par>
                          <p:cTn fill="hold" id="412">
                            <p:stCondLst>
                              <p:cond delay="0"/>
                            </p:stCondLst>
                            <p:childTnLst>
                              <p:par>
                                <p:cTn fill="hold" id="413" nodeType="clickEffect" presetClass="entr" presetID="1">
                                  <p:stCondLst>
                                    <p:cond delay="0"/>
                                  </p:stCondLst>
                                  <p:childTnLst>
                                    <p:set>
                                      <p:cBhvr>
                                        <p:cTn dur="1" fill="hold" id="414">
                                          <p:stCondLst>
                                            <p:cond delay="0"/>
                                          </p:stCondLst>
                                        </p:cTn>
                                        <p:tgtEl>
                                          <p:spTgt spid="219">
                                            <p:txEl>
                                              <p:pRg end="48" st="0"/>
                                            </p:txEl>
                                          </p:spTgt>
                                        </p:tgtEl>
                                        <p:attrNameLst>
                                          <p:attrName>style.visibility</p:attrName>
                                        </p:attrNameLst>
                                      </p:cBhvr>
                                      <p:to>
                                        <p:strVal val="visible"/>
                                      </p:to>
                                    </p:set>
                                  </p:childTnLst>
                                </p:cTn>
                              </p:par>
                            </p:childTnLst>
                          </p:cTn>
                        </p:par>
                      </p:childTnLst>
                    </p:cTn>
                  </p:par>
                  <p:par>
                    <p:cTn fill="hold" id="415">
                      <p:stCondLst>
                        <p:cond delay="indefinite"/>
                      </p:stCondLst>
                      <p:childTnLst>
                        <p:par>
                          <p:cTn fill="hold" id="416">
                            <p:stCondLst>
                              <p:cond delay="0"/>
                            </p:stCondLst>
                            <p:childTnLst>
                              <p:par>
                                <p:cTn fill="hold" id="417" nodeType="clickEffect" presetClass="entr" presetID="1">
                                  <p:stCondLst>
                                    <p:cond delay="0"/>
                                  </p:stCondLst>
                                  <p:childTnLst>
                                    <p:set>
                                      <p:cBhvr>
                                        <p:cTn dur="1" fill="hold" id="418">
                                          <p:stCondLst>
                                            <p:cond delay="0"/>
                                          </p:stCondLst>
                                        </p:cTn>
                                        <p:tgtEl>
                                          <p:spTgt spid="219">
                                            <p:txEl>
                                              <p:pRg end="97" st="49"/>
                                            </p:txEl>
                                          </p:spTgt>
                                        </p:tgtEl>
                                        <p:attrNameLst>
                                          <p:attrName>style.visibility</p:attrName>
                                        </p:attrNameLst>
                                      </p:cBhvr>
                                      <p:to>
                                        <p:strVal val="visible"/>
                                      </p:to>
                                    </p:set>
                                  </p:childTnLst>
                                </p:cTn>
                              </p:par>
                            </p:childTnLst>
                          </p:cTn>
                        </p:par>
                      </p:childTnLst>
                    </p:cTn>
                  </p:par>
                  <p:par>
                    <p:cTn fill="hold" id="419">
                      <p:stCondLst>
                        <p:cond delay="indefinite"/>
                      </p:stCondLst>
                      <p:childTnLst>
                        <p:par>
                          <p:cTn fill="hold" id="420">
                            <p:stCondLst>
                              <p:cond delay="0"/>
                            </p:stCondLst>
                            <p:childTnLst>
                              <p:par>
                                <p:cTn fill="hold" id="421" nodeType="clickEffect" presetClass="entr" presetID="1">
                                  <p:stCondLst>
                                    <p:cond delay="0"/>
                                  </p:stCondLst>
                                  <p:childTnLst>
                                    <p:set>
                                      <p:cBhvr>
                                        <p:cTn dur="1" fill="hold" id="422">
                                          <p:stCondLst>
                                            <p:cond delay="0"/>
                                          </p:stCondLst>
                                        </p:cTn>
                                        <p:tgtEl>
                                          <p:spTgt spid="219">
                                            <p:txEl>
                                              <p:pRg end="140" st="97"/>
                                            </p:txEl>
                                          </p:spTgt>
                                        </p:tgtEl>
                                        <p:attrNameLst>
                                          <p:attrName>style.visibility</p:attrName>
                                        </p:attrNameLst>
                                      </p:cBhvr>
                                      <p:to>
                                        <p:strVal val="visible"/>
                                      </p:to>
                                    </p:set>
                                  </p:childTnLst>
                                </p:cTn>
                              </p:par>
                            </p:childTnLst>
                          </p:cTn>
                        </p:par>
                      </p:childTnLst>
                    </p:cTn>
                  </p:par>
                  <p:par>
                    <p:cTn fill="hold" id="423">
                      <p:stCondLst>
                        <p:cond delay="indefinite"/>
                      </p:stCondLst>
                      <p:childTnLst>
                        <p:par>
                          <p:cTn fill="hold" id="424">
                            <p:stCondLst>
                              <p:cond delay="0"/>
                            </p:stCondLst>
                            <p:childTnLst>
                              <p:par>
                                <p:cTn fill="hold" id="425" nodeType="clickEffect" presetClass="entr" presetID="1">
                                  <p:stCondLst>
                                    <p:cond delay="0"/>
                                  </p:stCondLst>
                                  <p:childTnLst>
                                    <p:set>
                                      <p:cBhvr>
                                        <p:cTn dur="1" fill="hold" id="426">
                                          <p:stCondLst>
                                            <p:cond delay="0"/>
                                          </p:stCondLst>
                                        </p:cTn>
                                        <p:tgtEl>
                                          <p:spTgt spid="219">
                                            <p:txEl>
                                              <p:pRg end="211" st="141"/>
                                            </p:txEl>
                                          </p:spTgt>
                                        </p:tgtEl>
                                        <p:attrNameLst>
                                          <p:attrName>style.visibility</p:attrName>
                                        </p:attrNameLst>
                                      </p:cBhvr>
                                      <p:to>
                                        <p:strVal val="visible"/>
                                      </p:to>
                                    </p:set>
                                  </p:childTnLst>
                                </p:cTn>
                              </p:par>
                            </p:childTnLst>
                          </p:cTn>
                        </p:par>
                      </p:childTnLst>
                    </p:cTn>
                  </p:par>
                  <p:par>
                    <p:cTn fill="hold" id="427">
                      <p:stCondLst>
                        <p:cond delay="indefinite"/>
                      </p:stCondLst>
                      <p:childTnLst>
                        <p:par>
                          <p:cTn fill="hold" id="428">
                            <p:stCondLst>
                              <p:cond delay="0"/>
                            </p:stCondLst>
                            <p:childTnLst>
                              <p:par>
                                <p:cTn fill="hold" id="429" nodeType="clickEffect" presetClass="entr" presetID="1">
                                  <p:stCondLst>
                                    <p:cond delay="0"/>
                                  </p:stCondLst>
                                  <p:childTnLst>
                                    <p:set>
                                      <p:cBhvr>
                                        <p:cTn dur="1" fill="hold" id="430">
                                          <p:stCondLst>
                                            <p:cond delay="0"/>
                                          </p:stCondLst>
                                        </p:cTn>
                                        <p:tgtEl>
                                          <p:spTgt spid="219">
                                            <p:txEl>
                                              <p:pRg end="401" st="2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57200" y="704160"/>
            <a:ext cx="8229240" cy="895680"/>
          </a:xfrm>
          <a:prstGeom prst="rect">
            <a:avLst/>
          </a:prstGeom>
        </p:spPr>
        <p:txBody>
          <a:bodyPr anchor="b" bIns="0" lIns="0" rIns="0" tIns="45000"/>
          <a:p>
            <a:pPr>
              <a:lnSpc>
                <a:spcPct val="100000"/>
              </a:lnSpc>
            </a:pPr>
            <a:r>
              <a:rPr lang="en-US" sz="5000">
                <a:solidFill>
                  <a:srgbClr val="04617b"/>
                </a:solidFill>
                <a:latin typeface="Calibri"/>
              </a:rPr>
              <a:t>Value/Copyright Trade-off</a:t>
            </a:r>
            <a:endParaRPr/>
          </a:p>
        </p:txBody>
      </p:sp>
      <p:sp>
        <p:nvSpPr>
          <p:cNvPr id="221" name="TextShape 2"/>
          <p:cNvSpPr txBox="1"/>
          <p:nvPr/>
        </p:nvSpPr>
        <p:spPr>
          <a:xfrm>
            <a:off x="457200" y="1935360"/>
            <a:ext cx="8229240" cy="4388760"/>
          </a:xfrm>
          <a:prstGeom prst="rect">
            <a:avLst/>
          </a:prstGeom>
        </p:spPr>
        <p:txBody>
          <a:bodyPr bIns="45000" lIns="90000" rIns="90000" tIns="45000"/>
          <a:p>
            <a:pPr>
              <a:lnSpc>
                <a:spcPct val="100000"/>
              </a:lnSpc>
            </a:pPr>
            <a:r>
              <a:rPr lang="en-US" sz="2600">
                <a:solidFill>
                  <a:srgbClr val="000000"/>
                </a:solidFill>
                <a:latin typeface="Constantia"/>
              </a:rPr>
              <a:t>Less stringent copyright protection makes the product more valuable to the user (because they can use it more liberally), thus a higher price can be charged</a:t>
            </a:r>
            <a:endParaRPr/>
          </a:p>
          <a:p>
            <a:pPr>
              <a:lnSpc>
                <a:spcPct val="100000"/>
              </a:lnSpc>
            </a:pPr>
            <a:endParaRPr/>
          </a:p>
          <a:p>
            <a:pPr>
              <a:lnSpc>
                <a:spcPct val="100000"/>
              </a:lnSpc>
            </a:pPr>
            <a:r>
              <a:rPr lang="en-US" sz="2600">
                <a:solidFill>
                  <a:srgbClr val="000000"/>
                </a:solidFill>
                <a:latin typeface="Constantia"/>
              </a:rPr>
              <a:t>However, less copyright protection also increases the likelihood of illegal copies being produced</a:t>
            </a:r>
            <a:endParaRPr/>
          </a:p>
          <a:p>
            <a:pPr>
              <a:lnSpc>
                <a:spcPct val="100000"/>
              </a:lnSpc>
            </a:pPr>
            <a:endParaRPr/>
          </a:p>
          <a:p>
            <a:pPr>
              <a:lnSpc>
                <a:spcPct val="100000"/>
              </a:lnSpc>
            </a:pPr>
            <a:r>
              <a:rPr lang="en-US" sz="2600">
                <a:solidFill>
                  <a:srgbClr val="000000"/>
                </a:solidFill>
                <a:latin typeface="Constantia"/>
              </a:rPr>
              <a:t>The focus should be how to exploit </a:t>
            </a:r>
            <a:r>
              <a:rPr b="1" lang="en-US" sz="2600">
                <a:solidFill>
                  <a:srgbClr val="000000"/>
                </a:solidFill>
                <a:latin typeface="Constantia"/>
              </a:rPr>
              <a:t>economies of scale</a:t>
            </a:r>
            <a:r>
              <a:rPr lang="en-US" sz="2600">
                <a:solidFill>
                  <a:srgbClr val="000000"/>
                </a:solidFill>
                <a:latin typeface="Constantia"/>
              </a:rPr>
              <a:t>!</a:t>
            </a:r>
            <a:endParaRPr/>
          </a:p>
          <a:p>
            <a:pPr>
              <a:lnSpc>
                <a:spcPct val="100000"/>
              </a:lnSpc>
            </a:pPr>
            <a:endParaRPr/>
          </a:p>
          <a:p>
            <a:pPr>
              <a:lnSpc>
                <a:spcPct val="100000"/>
              </a:lnSpc>
            </a:pPr>
            <a:r>
              <a:rPr lang="en-US" sz="2600">
                <a:solidFill>
                  <a:srgbClr val="000000"/>
                </a:solidFill>
                <a:latin typeface="Constantia"/>
              </a:rPr>
              <a:t>Firms should focus on maximizing the value of intellectual property not on copyright protection</a:t>
            </a:r>
            <a:endParaRPr/>
          </a:p>
        </p:txBody>
      </p:sp>
    </p:spTree>
  </p:cSld>
  <p:timing>
    <p:tnLst>
      <p:par>
        <p:cTn dur="indefinite" id="431" nodeType="tmRoot" restart="never">
          <p:childTnLst>
            <p:seq>
              <p:cTn dur="indefinite" id="432" nodeType="mainSeq">
                <p:childTnLst>
                  <p:par>
                    <p:cTn fill="hold" id="433">
                      <p:stCondLst>
                        <p:cond delay="indefinite"/>
                      </p:stCondLst>
                      <p:childTnLst>
                        <p:par>
                          <p:cTn fill="hold" id="434">
                            <p:stCondLst>
                              <p:cond delay="0"/>
                            </p:stCondLst>
                            <p:childTnLst>
                              <p:par>
                                <p:cTn fill="hold" id="435" nodeType="clickEffect" presetClass="entr" presetID="1">
                                  <p:stCondLst>
                                    <p:cond delay="0"/>
                                  </p:stCondLst>
                                  <p:childTnLst>
                                    <p:set>
                                      <p:cBhvr>
                                        <p:cTn dur="1" fill="hold" id="436">
                                          <p:stCondLst>
                                            <p:cond delay="0"/>
                                          </p:stCondLst>
                                        </p:cTn>
                                        <p:tgtEl>
                                          <p:spTgt spid="221">
                                            <p:txEl>
                                              <p:pRg end="157" st="0"/>
                                            </p:txEl>
                                          </p:spTgt>
                                        </p:tgtEl>
                                        <p:attrNameLst>
                                          <p:attrName>style.visibility</p:attrName>
                                        </p:attrNameLst>
                                      </p:cBhvr>
                                      <p:to>
                                        <p:strVal val="visible"/>
                                      </p:to>
                                    </p:set>
                                  </p:childTnLst>
                                </p:cTn>
                              </p:par>
                            </p:childTnLst>
                          </p:cTn>
                        </p:par>
                      </p:childTnLst>
                    </p:cTn>
                  </p:par>
                  <p:par>
                    <p:cTn fill="hold" id="437">
                      <p:stCondLst>
                        <p:cond delay="indefinite"/>
                      </p:stCondLst>
                      <p:childTnLst>
                        <p:par>
                          <p:cTn fill="hold" id="438">
                            <p:stCondLst>
                              <p:cond delay="0"/>
                            </p:stCondLst>
                            <p:childTnLst>
                              <p:par>
                                <p:cTn fill="hold" id="439" nodeType="clickEffect" presetClass="entr" presetID="1">
                                  <p:stCondLst>
                                    <p:cond delay="0"/>
                                  </p:stCondLst>
                                  <p:childTnLst>
                                    <p:set>
                                      <p:cBhvr>
                                        <p:cTn dur="1" fill="hold" id="440">
                                          <p:stCondLst>
                                            <p:cond delay="0"/>
                                          </p:stCondLst>
                                        </p:cTn>
                                        <p:tgtEl>
                                          <p:spTgt spid="221">
                                            <p:txEl>
                                              <p:pRg end="256" st="158"/>
                                            </p:txEl>
                                          </p:spTgt>
                                        </p:tgtEl>
                                        <p:attrNameLst>
                                          <p:attrName>style.visibility</p:attrName>
                                        </p:attrNameLst>
                                      </p:cBhvr>
                                      <p:to>
                                        <p:strVal val="visible"/>
                                      </p:to>
                                    </p:set>
                                  </p:childTnLst>
                                </p:cTn>
                              </p:par>
                            </p:childTnLst>
                          </p:cTn>
                        </p:par>
                      </p:childTnLst>
                    </p:cTn>
                  </p:par>
                  <p:par>
                    <p:cTn fill="hold" id="441">
                      <p:stCondLst>
                        <p:cond delay="indefinite"/>
                      </p:stCondLst>
                      <p:childTnLst>
                        <p:par>
                          <p:cTn fill="hold" id="442">
                            <p:stCondLst>
                              <p:cond delay="0"/>
                            </p:stCondLst>
                            <p:childTnLst>
                              <p:par>
                                <p:cTn fill="hold" id="443" nodeType="clickEffect" presetClass="entr" presetID="1">
                                  <p:stCondLst>
                                    <p:cond delay="0"/>
                                  </p:stCondLst>
                                  <p:childTnLst>
                                    <p:set>
                                      <p:cBhvr>
                                        <p:cTn dur="1" fill="hold" id="444">
                                          <p:stCondLst>
                                            <p:cond delay="0"/>
                                          </p:stCondLst>
                                        </p:cTn>
                                        <p:tgtEl>
                                          <p:spTgt spid="221">
                                            <p:txEl>
                                              <p:pRg end="312" st="257"/>
                                            </p:txEl>
                                          </p:spTgt>
                                        </p:tgtEl>
                                        <p:attrNameLst>
                                          <p:attrName>style.visibility</p:attrName>
                                        </p:attrNameLst>
                                      </p:cBhvr>
                                      <p:to>
                                        <p:strVal val="visible"/>
                                      </p:to>
                                    </p:set>
                                  </p:childTnLst>
                                </p:cTn>
                              </p:par>
                            </p:childTnLst>
                          </p:cTn>
                        </p:par>
                      </p:childTnLst>
                    </p:cTn>
                  </p:par>
                  <p:par>
                    <p:cTn fill="hold" id="445">
                      <p:stCondLst>
                        <p:cond delay="indefinite"/>
                      </p:stCondLst>
                      <p:childTnLst>
                        <p:par>
                          <p:cTn fill="hold" id="446">
                            <p:stCondLst>
                              <p:cond delay="0"/>
                            </p:stCondLst>
                            <p:childTnLst>
                              <p:par>
                                <p:cTn fill="hold" id="447" nodeType="clickEffect" presetClass="entr" presetID="1">
                                  <p:stCondLst>
                                    <p:cond delay="0"/>
                                  </p:stCondLst>
                                  <p:childTnLst>
                                    <p:set>
                                      <p:cBhvr>
                                        <p:cTn dur="1" fill="hold" id="448">
                                          <p:stCondLst>
                                            <p:cond delay="0"/>
                                          </p:stCondLst>
                                        </p:cTn>
                                        <p:tgtEl>
                                          <p:spTgt spid="221">
                                            <p:txEl>
                                              <p:pRg end="409" st="3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Piracy of Copyrighted Material </a:t>
            </a:r>
            <a:endParaRPr/>
          </a:p>
        </p:txBody>
      </p:sp>
      <p:sp>
        <p:nvSpPr>
          <p:cNvPr id="223" name="TextShape 2"/>
          <p:cNvSpPr txBox="1"/>
          <p:nvPr/>
        </p:nvSpPr>
        <p:spPr>
          <a:xfrm>
            <a:off x="457200" y="1676520"/>
            <a:ext cx="8229240" cy="4647960"/>
          </a:xfrm>
          <a:prstGeom prst="rect">
            <a:avLst/>
          </a:prstGeom>
        </p:spPr>
        <p:txBody>
          <a:bodyPr bIns="45000" lIns="90000" rIns="90000" tIns="45000"/>
          <a:p>
            <a:pPr>
              <a:lnSpc>
                <a:spcPct val="100000"/>
              </a:lnSpc>
            </a:pPr>
            <a:r>
              <a:rPr lang="en-US" sz="2600">
                <a:solidFill>
                  <a:srgbClr val="000000"/>
                </a:solidFill>
                <a:latin typeface="Constantia"/>
              </a:rPr>
              <a:t>The existence of illicit copies may inflict economic harm on the owner but it may not!</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Piracy of copyrighted material – “theft” may not be appropriate as physical theft deprives the owner of the asset whereas copying does not</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If the software pirate could not or would not pay for the original copy, then piracy does not cost the owner any sales!  In fact, the original owner may benefit if the expansion of the user base confers </a:t>
            </a:r>
            <a:r>
              <a:rPr b="1" lang="en-US" sz="2600">
                <a:solidFill>
                  <a:srgbClr val="000000"/>
                </a:solidFill>
                <a:latin typeface="Constantia"/>
              </a:rPr>
              <a:t>network effects </a:t>
            </a:r>
            <a:r>
              <a:rPr lang="en-US" sz="2600">
                <a:solidFill>
                  <a:srgbClr val="000000"/>
                </a:solidFill>
                <a:latin typeface="Constantia"/>
              </a:rPr>
              <a:t>to the owner!</a:t>
            </a:r>
            <a:endParaRPr/>
          </a:p>
          <a:p>
            <a:pPr>
              <a:lnSpc>
                <a:spcPct val="100000"/>
              </a:lnSpc>
            </a:pPr>
            <a:endParaRPr/>
          </a:p>
        </p:txBody>
      </p:sp>
    </p:spTree>
  </p:cSld>
  <p:timing>
    <p:tnLst>
      <p:par>
        <p:cTn dur="indefinite" id="449" nodeType="tmRoot" restart="never">
          <p:childTnLst>
            <p:seq>
              <p:cTn dur="indefinite" id="450" nodeType="mainSeq">
                <p:childTnLst>
                  <p:par>
                    <p:cTn fill="hold" id="451">
                      <p:stCondLst>
                        <p:cond delay="indefinite"/>
                      </p:stCondLst>
                      <p:childTnLst>
                        <p:par>
                          <p:cTn fill="hold" id="452">
                            <p:stCondLst>
                              <p:cond delay="0"/>
                            </p:stCondLst>
                            <p:childTnLst>
                              <p:par>
                                <p:cTn fill="hold" id="453" nodeType="clickEffect" presetClass="entr" presetID="1">
                                  <p:stCondLst>
                                    <p:cond delay="0"/>
                                  </p:stCondLst>
                                  <p:childTnLst>
                                    <p:set>
                                      <p:cBhvr>
                                        <p:cTn dur="1" fill="hold" id="454">
                                          <p:stCondLst>
                                            <p:cond delay="0"/>
                                          </p:stCondLst>
                                        </p:cTn>
                                        <p:tgtEl>
                                          <p:spTgt spid="223">
                                            <p:txEl>
                                              <p:pRg end="87" st="0"/>
                                            </p:txEl>
                                          </p:spTgt>
                                        </p:tgtEl>
                                        <p:attrNameLst>
                                          <p:attrName>style.visibility</p:attrName>
                                        </p:attrNameLst>
                                      </p:cBhvr>
                                      <p:to>
                                        <p:strVal val="visible"/>
                                      </p:to>
                                    </p:set>
                                  </p:childTnLst>
                                </p:cTn>
                              </p:par>
                            </p:childTnLst>
                          </p:cTn>
                        </p:par>
                      </p:childTnLst>
                    </p:cTn>
                  </p:par>
                  <p:par>
                    <p:cTn fill="hold" id="455">
                      <p:stCondLst>
                        <p:cond delay="indefinite"/>
                      </p:stCondLst>
                      <p:childTnLst>
                        <p:par>
                          <p:cTn fill="hold" id="456">
                            <p:stCondLst>
                              <p:cond delay="0"/>
                            </p:stCondLst>
                            <p:childTnLst>
                              <p:par>
                                <p:cTn fill="hold" id="457" nodeType="clickEffect" presetClass="entr" presetID="1">
                                  <p:stCondLst>
                                    <p:cond delay="0"/>
                                  </p:stCondLst>
                                  <p:childTnLst>
                                    <p:set>
                                      <p:cBhvr>
                                        <p:cTn dur="1" fill="hold" id="458">
                                          <p:stCondLst>
                                            <p:cond delay="0"/>
                                          </p:stCondLst>
                                        </p:cTn>
                                        <p:tgtEl>
                                          <p:spTgt spid="223">
                                            <p:txEl>
                                              <p:pRg end="227" st="88"/>
                                            </p:txEl>
                                          </p:spTgt>
                                        </p:tgtEl>
                                        <p:attrNameLst>
                                          <p:attrName>style.visibility</p:attrName>
                                        </p:attrNameLst>
                                      </p:cBhvr>
                                      <p:to>
                                        <p:strVal val="visible"/>
                                      </p:to>
                                    </p:set>
                                  </p:childTnLst>
                                </p:cTn>
                              </p:par>
                            </p:childTnLst>
                          </p:cTn>
                        </p:par>
                      </p:childTnLst>
                    </p:cTn>
                  </p:par>
                  <p:par>
                    <p:cTn fill="hold" id="459">
                      <p:stCondLst>
                        <p:cond delay="indefinite"/>
                      </p:stCondLst>
                      <p:childTnLst>
                        <p:par>
                          <p:cTn fill="hold" id="460">
                            <p:stCondLst>
                              <p:cond delay="0"/>
                            </p:stCondLst>
                            <p:childTnLst>
                              <p:par>
                                <p:cTn fill="hold" id="461" nodeType="clickEffect" presetClass="entr" presetID="1">
                                  <p:stCondLst>
                                    <p:cond delay="0"/>
                                  </p:stCondLst>
                                  <p:childTnLst>
                                    <p:set>
                                      <p:cBhvr>
                                        <p:cTn dur="1" fill="hold" id="462">
                                          <p:stCondLst>
                                            <p:cond delay="0"/>
                                          </p:stCondLst>
                                        </p:cTn>
                                        <p:tgtEl>
                                          <p:spTgt spid="223">
                                            <p:txEl>
                                              <p:pRg end="461" st="22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Trade Secret</a:t>
            </a:r>
            <a:endParaRPr/>
          </a:p>
        </p:txBody>
      </p:sp>
      <p:sp>
        <p:nvSpPr>
          <p:cNvPr id="168" name="TextShape 2"/>
          <p:cNvSpPr txBox="1"/>
          <p:nvPr/>
        </p:nvSpPr>
        <p:spPr>
          <a:xfrm>
            <a:off x="457200" y="1523880"/>
            <a:ext cx="8229240" cy="4769640"/>
          </a:xfrm>
          <a:prstGeom prst="rect">
            <a:avLst/>
          </a:prstGeom>
        </p:spPr>
        <p:txBody>
          <a:bodyPr bIns="45000" lIns="90000" rIns="90000" tIns="45000"/>
          <a:p>
            <a:pPr>
              <a:lnSpc>
                <a:spcPct val="100000"/>
              </a:lnSpc>
            </a:pPr>
            <a:r>
              <a:rPr lang="en-US" sz="2600">
                <a:solidFill>
                  <a:srgbClr val="000000"/>
                </a:solidFill>
                <a:latin typeface="Constantia"/>
              </a:rPr>
              <a:t>A </a:t>
            </a:r>
            <a:r>
              <a:rPr b="1" lang="en-US" sz="2600">
                <a:solidFill>
                  <a:srgbClr val="000000"/>
                </a:solidFill>
                <a:latin typeface="Constantia"/>
              </a:rPr>
              <a:t>Trade Secret </a:t>
            </a:r>
            <a:r>
              <a:rPr lang="en-US" sz="2600">
                <a:solidFill>
                  <a:srgbClr val="000000"/>
                </a:solidFill>
                <a:latin typeface="Constantia"/>
              </a:rPr>
              <a:t>is information that derives economic value from not being generally knowable or easily ascertained</a:t>
            </a:r>
            <a:endParaRPr/>
          </a:p>
          <a:p>
            <a:pPr>
              <a:lnSpc>
                <a:spcPct val="100000"/>
              </a:lnSpc>
            </a:pPr>
            <a:endParaRPr/>
          </a:p>
          <a:p>
            <a:pPr>
              <a:lnSpc>
                <a:spcPct val="100000"/>
              </a:lnSpc>
            </a:pPr>
            <a:r>
              <a:rPr lang="en-US" sz="2600" u="sng">
                <a:solidFill>
                  <a:srgbClr val="000000"/>
                </a:solidFill>
                <a:latin typeface="Constantia"/>
              </a:rPr>
              <a:t>Examples: </a:t>
            </a:r>
            <a:endParaRPr/>
          </a:p>
          <a:p>
            <a:pPr lvl="1">
              <a:lnSpc>
                <a:spcPct val="100000"/>
              </a:lnSpc>
              <a:buSzPct val="85000"/>
              <a:buFont charset="2" typeface="Wingdings 2"/>
              <a:buChar char=""/>
            </a:pPr>
            <a:r>
              <a:rPr lang="en-US" sz="2400">
                <a:solidFill>
                  <a:srgbClr val="000000"/>
                </a:solidFill>
                <a:latin typeface="Constantia"/>
              </a:rPr>
              <a:t>Coca-Cola’s secret formula</a:t>
            </a:r>
            <a:endParaRPr/>
          </a:p>
          <a:p>
            <a:pPr lvl="1">
              <a:lnSpc>
                <a:spcPct val="100000"/>
              </a:lnSpc>
              <a:buSzPct val="85000"/>
              <a:buFont charset="2" typeface="Wingdings 2"/>
              <a:buChar char=""/>
            </a:pPr>
            <a:r>
              <a:rPr lang="en-US" sz="2400">
                <a:solidFill>
                  <a:srgbClr val="000000"/>
                </a:solidFill>
                <a:latin typeface="Constantia"/>
              </a:rPr>
              <a:t>Customer lists</a:t>
            </a:r>
            <a:endParaRPr/>
          </a:p>
          <a:p>
            <a:pPr lvl="1">
              <a:lnSpc>
                <a:spcPct val="100000"/>
              </a:lnSpc>
              <a:buSzPct val="85000"/>
              <a:buFont charset="2" typeface="Wingdings 2"/>
              <a:buChar char=""/>
            </a:pPr>
            <a:r>
              <a:rPr lang="en-US" sz="2400">
                <a:solidFill>
                  <a:srgbClr val="000000"/>
                </a:solidFill>
                <a:latin typeface="Constantia"/>
              </a:rPr>
              <a:t>Process “know-how”</a:t>
            </a:r>
            <a:endParaRPr/>
          </a:p>
          <a:p>
            <a:pPr lvl="1">
              <a:lnSpc>
                <a:spcPct val="100000"/>
              </a:lnSpc>
              <a:buSzPct val="85000"/>
              <a:buFont charset="2" typeface="Wingdings 2"/>
              <a:buChar char=""/>
            </a:pPr>
            <a:r>
              <a:rPr lang="en-US" sz="2400">
                <a:solidFill>
                  <a:srgbClr val="000000"/>
                </a:solidFill>
                <a:latin typeface="Constantia"/>
              </a:rPr>
              <a:t>Production costs</a:t>
            </a:r>
            <a:endParaRPr/>
          </a:p>
        </p:txBody>
      </p:sp>
      <p:pic>
        <p:nvPicPr>
          <p:cNvPr descr="" id="169" name="Picture 3"/>
          <p:cNvPicPr/>
          <p:nvPr/>
        </p:nvPicPr>
        <p:blipFill>
          <a:blip r:embed="rId1"/>
          <a:stretch>
            <a:fillRect/>
          </a:stretch>
        </p:blipFill>
        <p:spPr>
          <a:xfrm>
            <a:off x="5486400" y="2496960"/>
            <a:ext cx="2666520" cy="3555720"/>
          </a:xfrm>
          <a:prstGeom prst="rect">
            <a:avLst/>
          </a:prstGeom>
        </p:spPr>
      </p:pic>
    </p:spTree>
  </p:cSld>
  <p:timing>
    <p:tnLst>
      <p:par>
        <p:cTn dur="indefinite" id="25" nodeType="tmRoot" restart="never">
          <p:childTnLst>
            <p:seq>
              <p:cTn dur="indefinite" id="26" nodeType="mainSeq">
                <p:childTnLst>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168">
                                            <p:txEl>
                                              <p:pRg end="114" st="0"/>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168">
                                            <p:txEl>
                                              <p:pRg end="126" st="115"/>
                                            </p:txEl>
                                          </p:spTgt>
                                        </p:tgtEl>
                                        <p:attrNameLst>
                                          <p:attrName>style.visibility</p:attrName>
                                        </p:attrNameLst>
                                      </p:cBhvr>
                                      <p:to>
                                        <p:strVal val="visible"/>
                                      </p:to>
                                    </p:set>
                                  </p:childTnLst>
                                </p:cTn>
                              </p:par>
                              <p:par>
                                <p:cTn fill="hold" id="35" nodeType="withEffect" presetClass="entr" presetID="1">
                                  <p:stCondLst>
                                    <p:cond delay="0"/>
                                  </p:stCondLst>
                                  <p:childTnLst>
                                    <p:set>
                                      <p:cBhvr>
                                        <p:cTn dur="1" fill="hold" id="36">
                                          <p:stCondLst>
                                            <p:cond delay="0"/>
                                          </p:stCondLst>
                                        </p:cTn>
                                        <p:tgtEl>
                                          <p:spTgt spid="168">
                                            <p:txEl>
                                              <p:pRg end="153" st="126"/>
                                            </p:txEl>
                                          </p:spTgt>
                                        </p:tgtEl>
                                        <p:attrNameLst>
                                          <p:attrName>style.visibility</p:attrName>
                                        </p:attrNameLst>
                                      </p:cBhvr>
                                      <p:to>
                                        <p:strVal val="visible"/>
                                      </p:to>
                                    </p:set>
                                  </p:childTnLst>
                                </p:cTn>
                              </p:par>
                              <p:par>
                                <p:cTn fill="hold" id="37" nodeType="withEffect" presetClass="entr" presetID="1">
                                  <p:stCondLst>
                                    <p:cond delay="0"/>
                                  </p:stCondLst>
                                  <p:childTnLst>
                                    <p:set>
                                      <p:cBhvr>
                                        <p:cTn dur="1" fill="hold" id="38">
                                          <p:stCondLst>
                                            <p:cond delay="0"/>
                                          </p:stCondLst>
                                        </p:cTn>
                                        <p:tgtEl>
                                          <p:spTgt spid="168">
                                            <p:txEl>
                                              <p:pRg end="168" st="153"/>
                                            </p:txEl>
                                          </p:spTgt>
                                        </p:tgtEl>
                                        <p:attrNameLst>
                                          <p:attrName>style.visibility</p:attrName>
                                        </p:attrNameLst>
                                      </p:cBhvr>
                                      <p:to>
                                        <p:strVal val="visible"/>
                                      </p:to>
                                    </p:set>
                                  </p:childTnLst>
                                </p:cTn>
                              </p:par>
                              <p:par>
                                <p:cTn fill="hold" id="39" nodeType="withEffect" presetClass="entr" presetID="1">
                                  <p:stCondLst>
                                    <p:cond delay="0"/>
                                  </p:stCondLst>
                                  <p:childTnLst>
                                    <p:set>
                                      <p:cBhvr>
                                        <p:cTn dur="1" fill="hold" id="40">
                                          <p:stCondLst>
                                            <p:cond delay="0"/>
                                          </p:stCondLst>
                                        </p:cTn>
                                        <p:tgtEl>
                                          <p:spTgt spid="168">
                                            <p:txEl>
                                              <p:pRg end="187" st="168"/>
                                            </p:txEl>
                                          </p:spTgt>
                                        </p:tgtEl>
                                        <p:attrNameLst>
                                          <p:attrName>style.visibility</p:attrName>
                                        </p:attrNameLst>
                                      </p:cBhvr>
                                      <p:to>
                                        <p:strVal val="visible"/>
                                      </p:to>
                                    </p:set>
                                  </p:childTnLst>
                                </p:cTn>
                              </p:par>
                              <p:par>
                                <p:cTn fill="hold" id="41" nodeType="withEffect" presetClass="entr" presetID="1">
                                  <p:stCondLst>
                                    <p:cond delay="0"/>
                                  </p:stCondLst>
                                  <p:childTnLst>
                                    <p:set>
                                      <p:cBhvr>
                                        <p:cTn dur="1" fill="hold" id="42">
                                          <p:stCondLst>
                                            <p:cond delay="0"/>
                                          </p:stCondLst>
                                        </p:cTn>
                                        <p:tgtEl>
                                          <p:spTgt spid="168">
                                            <p:txEl>
                                              <p:pRg end="204" st="1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Trade Secret &amp; the Law</a:t>
            </a:r>
            <a:endParaRPr/>
          </a:p>
        </p:txBody>
      </p:sp>
      <p:sp>
        <p:nvSpPr>
          <p:cNvPr id="171" name="TextShape 2"/>
          <p:cNvSpPr txBox="1"/>
          <p:nvPr/>
        </p:nvSpPr>
        <p:spPr>
          <a:xfrm>
            <a:off x="457200" y="1676520"/>
            <a:ext cx="8229240" cy="4647960"/>
          </a:xfrm>
          <a:prstGeom prst="rect">
            <a:avLst/>
          </a:prstGeom>
        </p:spPr>
        <p:txBody>
          <a:bodyPr bIns="45000" lIns="90000" rIns="90000" tIns="45000"/>
          <a:p>
            <a:pPr>
              <a:lnSpc>
                <a:spcPct val="100000"/>
              </a:lnSpc>
            </a:pPr>
            <a:r>
              <a:rPr b="1" lang="en-US" sz="2600">
                <a:solidFill>
                  <a:srgbClr val="000000"/>
                </a:solidFill>
                <a:latin typeface="Constantia"/>
              </a:rPr>
              <a:t>Trade secrets are governed by common law at state level</a:t>
            </a:r>
            <a:endParaRPr/>
          </a:p>
          <a:p>
            <a:pPr>
              <a:lnSpc>
                <a:spcPct val="100000"/>
              </a:lnSpc>
            </a:pPr>
            <a:endParaRPr/>
          </a:p>
          <a:p>
            <a:pPr>
              <a:lnSpc>
                <a:spcPct val="100000"/>
              </a:lnSpc>
            </a:pPr>
            <a:r>
              <a:rPr lang="en-US" sz="2600">
                <a:solidFill>
                  <a:srgbClr val="000000"/>
                </a:solidFill>
                <a:latin typeface="Constantia"/>
              </a:rPr>
              <a:t>In a sense, there is no law on trade secrets – just common law on theft/breach of contract  (</a:t>
            </a:r>
            <a:r>
              <a:rPr i="1" lang="en-US" sz="2600">
                <a:solidFill>
                  <a:srgbClr val="000000"/>
                </a:solidFill>
                <a:latin typeface="Constantia"/>
              </a:rPr>
              <a:t>Friedman 1991)</a:t>
            </a:r>
            <a:endParaRPr/>
          </a:p>
          <a:p>
            <a:pPr>
              <a:lnSpc>
                <a:spcPct val="100000"/>
              </a:lnSpc>
            </a:pPr>
            <a:endParaRPr/>
          </a:p>
          <a:p>
            <a:pPr>
              <a:lnSpc>
                <a:spcPct val="100000"/>
              </a:lnSpc>
            </a:pPr>
            <a:r>
              <a:rPr b="1" lang="en-US" sz="2600">
                <a:solidFill>
                  <a:srgbClr val="000000"/>
                </a:solidFill>
                <a:latin typeface="Constantia"/>
              </a:rPr>
              <a:t>Legal protection is against theft </a:t>
            </a:r>
            <a:r>
              <a:rPr lang="en-US" sz="2600">
                <a:solidFill>
                  <a:srgbClr val="000000"/>
                </a:solidFill>
                <a:latin typeface="Constantia"/>
              </a:rPr>
              <a:t>and not against accidental disclosure, reverse engineering, or independent invention</a:t>
            </a:r>
            <a:endParaRPr/>
          </a:p>
        </p:txBody>
      </p:sp>
    </p:spTree>
  </p:cSld>
  <p:timing>
    <p:tnLst>
      <p:par>
        <p:cTn dur="indefinite" id="43" nodeType="tmRoot" restart="never">
          <p:childTnLst>
            <p:seq>
              <p:cTn dur="indefinite" id="44" nodeType="mainSeq">
                <p:childTnLst>
                  <p:par>
                    <p:cTn fill="hold" id="45">
                      <p:stCondLst>
                        <p:cond delay="indefinite"/>
                      </p:stCondLst>
                      <p:childTnLst>
                        <p:par>
                          <p:cTn fill="hold" id="46">
                            <p:stCondLst>
                              <p:cond delay="0"/>
                            </p:stCondLst>
                            <p:childTnLst>
                              <p:par>
                                <p:cTn fill="hold" id="47" nodeType="clickEffect" presetClass="entr" presetID="1">
                                  <p:stCondLst>
                                    <p:cond delay="0"/>
                                  </p:stCondLst>
                                  <p:childTnLst>
                                    <p:set>
                                      <p:cBhvr>
                                        <p:cTn dur="1" fill="hold" id="48">
                                          <p:stCondLst>
                                            <p:cond delay="0"/>
                                          </p:stCondLst>
                                        </p:cTn>
                                        <p:tgtEl>
                                          <p:spTgt spid="171">
                                            <p:txEl>
                                              <p:pRg end="56"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71">
                                            <p:txEl>
                                              <p:pRg end="165" st="57"/>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71">
                                            <p:txEl>
                                              <p:pRg end="285" st="1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704160"/>
            <a:ext cx="8229240" cy="819720"/>
          </a:xfrm>
          <a:prstGeom prst="rect">
            <a:avLst/>
          </a:prstGeom>
        </p:spPr>
        <p:txBody>
          <a:bodyPr anchor="b" bIns="0" lIns="0" rIns="0"/>
          <a:p>
            <a:pPr>
              <a:lnSpc>
                <a:spcPct val="100000"/>
              </a:lnSpc>
            </a:pPr>
            <a:r>
              <a:rPr lang="en-US" sz="5000">
                <a:solidFill>
                  <a:srgbClr val="04617b"/>
                </a:solidFill>
                <a:latin typeface="Calibri"/>
              </a:rPr>
              <a:t>Trade Secret vs. Patent</a:t>
            </a:r>
            <a:endParaRPr/>
          </a:p>
        </p:txBody>
      </p:sp>
      <p:sp>
        <p:nvSpPr>
          <p:cNvPr id="173" name="TextShape 2"/>
          <p:cNvSpPr txBox="1"/>
          <p:nvPr/>
        </p:nvSpPr>
        <p:spPr>
          <a:xfrm>
            <a:off x="457200" y="1855080"/>
            <a:ext cx="4039920" cy="659160"/>
          </a:xfrm>
          <a:prstGeom prst="rect">
            <a:avLst/>
          </a:prstGeom>
        </p:spPr>
        <p:txBody>
          <a:bodyPr anchor="ctr" bIns="0" lIns="45720" rIns="45720" tIns="0"/>
          <a:p>
            <a:pPr>
              <a:lnSpc>
                <a:spcPct val="100000"/>
              </a:lnSpc>
            </a:pPr>
            <a:r>
              <a:rPr b="1" lang="en-US" sz="2400">
                <a:solidFill>
                  <a:srgbClr val="04617b"/>
                </a:solidFill>
                <a:latin typeface="Constantia"/>
              </a:rPr>
              <a:t>Patent</a:t>
            </a:r>
            <a:endParaRPr/>
          </a:p>
        </p:txBody>
      </p:sp>
      <p:sp>
        <p:nvSpPr>
          <p:cNvPr id="174" name="TextShape 3"/>
          <p:cNvSpPr txBox="1"/>
          <p:nvPr/>
        </p:nvSpPr>
        <p:spPr>
          <a:xfrm>
            <a:off x="4645080" y="1859760"/>
            <a:ext cx="4041360" cy="654480"/>
          </a:xfrm>
          <a:prstGeom prst="rect">
            <a:avLst/>
          </a:prstGeom>
        </p:spPr>
        <p:txBody>
          <a:bodyPr anchor="ctr" bIns="0" lIns="45720" rIns="45720" tIns="0"/>
          <a:p>
            <a:pPr>
              <a:lnSpc>
                <a:spcPct val="100000"/>
              </a:lnSpc>
            </a:pPr>
            <a:r>
              <a:rPr b="1" lang="en-US" sz="2400">
                <a:solidFill>
                  <a:srgbClr val="035c75"/>
                </a:solidFill>
                <a:latin typeface="Constantia"/>
              </a:rPr>
              <a:t>Trade Secret</a:t>
            </a:r>
            <a:endParaRPr/>
          </a:p>
        </p:txBody>
      </p:sp>
      <p:sp>
        <p:nvSpPr>
          <p:cNvPr id="175" name="TextShape 4"/>
          <p:cNvSpPr txBox="1"/>
          <p:nvPr/>
        </p:nvSpPr>
        <p:spPr>
          <a:xfrm>
            <a:off x="457200" y="2514600"/>
            <a:ext cx="4039920" cy="3845520"/>
          </a:xfrm>
          <a:prstGeom prst="rect">
            <a:avLst/>
          </a:prstGeom>
        </p:spPr>
        <p:txBody>
          <a:bodyPr anchor="b" bIns="0" lIns="0" rIns="0" tIns="0"/>
          <a:p>
            <a:pPr>
              <a:lnSpc>
                <a:spcPct val="100000"/>
              </a:lnSpc>
              <a:buSzPct val="95000"/>
              <a:buFont charset="2" typeface="Wingdings 2"/>
              <a:buChar char=""/>
            </a:pPr>
            <a:r>
              <a:rPr lang="en-US" sz="2200">
                <a:solidFill>
                  <a:srgbClr val="035c75"/>
                </a:solidFill>
                <a:latin typeface="Constantia"/>
              </a:rPr>
              <a:t>20 year legal protection for exclusivity of the innovation</a:t>
            </a:r>
            <a:endParaRPr/>
          </a:p>
          <a:p>
            <a:pPr>
              <a:lnSpc>
                <a:spcPct val="100000"/>
              </a:lnSpc>
              <a:buSzPct val="95000"/>
              <a:buFont charset="2" typeface="Wingdings 2"/>
              <a:buChar char=""/>
            </a:pPr>
            <a:r>
              <a:rPr lang="en-US" sz="2200">
                <a:solidFill>
                  <a:srgbClr val="035c75"/>
                </a:solidFill>
                <a:latin typeface="Constantia"/>
              </a:rPr>
              <a:t>Full disclosure of innovation process published</a:t>
            </a:r>
            <a:endParaRPr/>
          </a:p>
          <a:p>
            <a:pPr>
              <a:lnSpc>
                <a:spcPct val="100000"/>
              </a:lnSpc>
              <a:buSzPct val="95000"/>
              <a:buFont charset="2" typeface="Wingdings 2"/>
              <a:buChar char=""/>
            </a:pPr>
            <a:r>
              <a:rPr lang="en-US" sz="2200">
                <a:solidFill>
                  <a:srgbClr val="035c75"/>
                </a:solidFill>
                <a:latin typeface="Constantia"/>
              </a:rPr>
              <a:t>After 20 years, the innovation enters public domain</a:t>
            </a:r>
            <a:endParaRPr/>
          </a:p>
          <a:p>
            <a:pPr>
              <a:lnSpc>
                <a:spcPct val="100000"/>
              </a:lnSpc>
              <a:buSzPct val="95000"/>
              <a:buFont charset="2" typeface="Wingdings 2"/>
              <a:buChar char=""/>
            </a:pPr>
            <a:r>
              <a:rPr lang="en-US" sz="2200">
                <a:solidFill>
                  <a:srgbClr val="035c75"/>
                </a:solidFill>
                <a:latin typeface="Constantia"/>
              </a:rPr>
              <a:t>Fixed costs of patent process</a:t>
            </a:r>
            <a:endParaRPr/>
          </a:p>
        </p:txBody>
      </p:sp>
      <p:sp>
        <p:nvSpPr>
          <p:cNvPr id="176" name="TextShape 5"/>
          <p:cNvSpPr txBox="1"/>
          <p:nvPr/>
        </p:nvSpPr>
        <p:spPr>
          <a:xfrm>
            <a:off x="4645080" y="2514600"/>
            <a:ext cx="4041360" cy="3845520"/>
          </a:xfrm>
          <a:prstGeom prst="rect">
            <a:avLst/>
          </a:prstGeom>
        </p:spPr>
        <p:txBody>
          <a:bodyPr anchor="b" bIns="0" lIns="0" rIns="0" tIns="0"/>
          <a:p>
            <a:pPr>
              <a:lnSpc>
                <a:spcPct val="100000"/>
              </a:lnSpc>
              <a:buSzPct val="95000"/>
              <a:buFont charset="2" typeface="Wingdings 2"/>
              <a:buChar char=""/>
            </a:pPr>
            <a:r>
              <a:rPr lang="en-US" sz="2200">
                <a:solidFill>
                  <a:srgbClr val="035c75"/>
                </a:solidFill>
                <a:latin typeface="Constantia"/>
              </a:rPr>
              <a:t>Weak legal protection for exclusivity to innovation</a:t>
            </a:r>
            <a:endParaRPr/>
          </a:p>
          <a:p>
            <a:pPr>
              <a:lnSpc>
                <a:spcPct val="100000"/>
              </a:lnSpc>
              <a:buSzPct val="95000"/>
              <a:buFont charset="2" typeface="Wingdings 2"/>
              <a:buChar char=""/>
            </a:pPr>
            <a:r>
              <a:rPr lang="en-US" sz="2200">
                <a:solidFill>
                  <a:srgbClr val="035c75"/>
                </a:solidFill>
                <a:latin typeface="Constantia"/>
              </a:rPr>
              <a:t>No information published about the innovation</a:t>
            </a:r>
            <a:endParaRPr/>
          </a:p>
          <a:p>
            <a:pPr>
              <a:lnSpc>
                <a:spcPct val="100000"/>
              </a:lnSpc>
              <a:buSzPct val="95000"/>
              <a:buFont charset="2" typeface="Wingdings 2"/>
              <a:buChar char=""/>
            </a:pPr>
            <a:r>
              <a:rPr lang="en-US" sz="2200">
                <a:solidFill>
                  <a:srgbClr val="035c75"/>
                </a:solidFill>
                <a:latin typeface="Constantia"/>
              </a:rPr>
              <a:t>No time limit for exclusivity of innovation</a:t>
            </a:r>
            <a:endParaRPr/>
          </a:p>
          <a:p>
            <a:pPr>
              <a:lnSpc>
                <a:spcPct val="100000"/>
              </a:lnSpc>
              <a:buSzPct val="95000"/>
              <a:buFont charset="2" typeface="Wingdings 2"/>
              <a:buChar char=""/>
            </a:pPr>
            <a:r>
              <a:rPr lang="en-US" sz="2200">
                <a:solidFill>
                  <a:srgbClr val="035c75"/>
                </a:solidFill>
                <a:latin typeface="Constantia"/>
              </a:rPr>
              <a:t>Fixed costs to prevent disclosure of innovation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Trade Secret vs. Patent</a:t>
            </a:r>
            <a:endParaRPr/>
          </a:p>
        </p:txBody>
      </p:sp>
      <p:sp>
        <p:nvSpPr>
          <p:cNvPr id="178" name="TextShape 2"/>
          <p:cNvSpPr txBox="1"/>
          <p:nvPr/>
        </p:nvSpPr>
        <p:spPr>
          <a:xfrm>
            <a:off x="457200" y="1676520"/>
            <a:ext cx="8229240" cy="4647960"/>
          </a:xfrm>
          <a:prstGeom prst="rect">
            <a:avLst/>
          </a:prstGeom>
        </p:spPr>
        <p:txBody>
          <a:bodyPr bIns="45000" lIns="90000" rIns="90000" tIns="45000"/>
          <a:p>
            <a:pPr>
              <a:lnSpc>
                <a:spcPct val="100000"/>
              </a:lnSpc>
            </a:pPr>
            <a:r>
              <a:rPr b="1" lang="en-US" sz="2600">
                <a:solidFill>
                  <a:srgbClr val="000000"/>
                </a:solidFill>
                <a:latin typeface="Constantia"/>
              </a:rPr>
              <a:t>Why would a firm not just patent a trade secret?</a:t>
            </a:r>
            <a:endParaRPr/>
          </a:p>
          <a:p>
            <a:pPr>
              <a:lnSpc>
                <a:spcPct val="100000"/>
              </a:lnSpc>
            </a:pPr>
            <a:endParaRPr/>
          </a:p>
          <a:p>
            <a:pPr>
              <a:lnSpc>
                <a:spcPct val="100000"/>
              </a:lnSpc>
            </a:pPr>
            <a:r>
              <a:rPr lang="en-US" sz="2600" u="sng">
                <a:solidFill>
                  <a:srgbClr val="000000"/>
                </a:solidFill>
                <a:latin typeface="Constantia"/>
              </a:rPr>
              <a:t>Inventor must consider:</a:t>
            </a:r>
            <a:endParaRPr/>
          </a:p>
          <a:p>
            <a:pPr lvl="1">
              <a:lnSpc>
                <a:spcPct val="100000"/>
              </a:lnSpc>
              <a:buSzPct val="85000"/>
              <a:buFont typeface="Calibri"/>
              <a:buAutoNum type="arabicPeriod"/>
            </a:pPr>
            <a:r>
              <a:rPr lang="en-US" sz="2400">
                <a:solidFill>
                  <a:srgbClr val="000000"/>
                </a:solidFill>
                <a:latin typeface="Constantia"/>
              </a:rPr>
              <a:t>The expected length of time that it would take a competitor to copy the invention</a:t>
            </a:r>
            <a:endParaRPr/>
          </a:p>
          <a:p>
            <a:pPr lvl="1">
              <a:lnSpc>
                <a:spcPct val="100000"/>
              </a:lnSpc>
              <a:buSzPct val="85000"/>
              <a:buFont typeface="Calibri"/>
              <a:buAutoNum type="arabicPeriod"/>
            </a:pPr>
            <a:r>
              <a:rPr lang="en-US" sz="2400">
                <a:solidFill>
                  <a:srgbClr val="000000"/>
                </a:solidFill>
                <a:latin typeface="Constantia"/>
              </a:rPr>
              <a:t>The expected return and how long it takes to achieve this return</a:t>
            </a:r>
            <a:endParaRPr/>
          </a:p>
          <a:p>
            <a:pPr lvl="1">
              <a:lnSpc>
                <a:spcPct val="100000"/>
              </a:lnSpc>
              <a:buSzPct val="85000"/>
              <a:buFont typeface="Calibri"/>
              <a:buAutoNum type="arabicPeriod"/>
            </a:pPr>
            <a:r>
              <a:rPr lang="en-US" sz="2400">
                <a:solidFill>
                  <a:srgbClr val="000000"/>
                </a:solidFill>
                <a:latin typeface="Constantia"/>
              </a:rPr>
              <a:t>The costs of patenting the invention (fees &amp; transaction costs)</a:t>
            </a:r>
            <a:endParaRPr/>
          </a:p>
        </p:txBody>
      </p:sp>
    </p:spTree>
  </p:cSld>
  <p:timing>
    <p:tnLst>
      <p:par>
        <p:cTn dur="indefinite" id="57" nodeType="tmRoot" restart="never">
          <p:childTnLst>
            <p:seq>
              <p:cTn dur="indefinite" id="58" nodeType="mainSeq">
                <p:childTnLst>
                  <p:par>
                    <p:cTn fill="hold" id="59">
                      <p:stCondLst>
                        <p:cond delay="indefinite"/>
                      </p:stCondLst>
                      <p:childTnLst>
                        <p:par>
                          <p:cTn fill="hold" id="60">
                            <p:stCondLst>
                              <p:cond delay="0"/>
                            </p:stCondLst>
                            <p:childTnLst>
                              <p:par>
                                <p:cTn fill="hold" id="61" nodeType="clickEffect" presetClass="entr" presetID="1">
                                  <p:stCondLst>
                                    <p:cond delay="0"/>
                                  </p:stCondLst>
                                  <p:childTnLst>
                                    <p:set>
                                      <p:cBhvr>
                                        <p:cTn dur="1" fill="hold" id="62">
                                          <p:stCondLst>
                                            <p:cond delay="0"/>
                                          </p:stCondLst>
                                        </p:cTn>
                                        <p:tgtEl>
                                          <p:spTgt spid="178">
                                            <p:txEl>
                                              <p:pRg end="74" st="50"/>
                                            </p:txEl>
                                          </p:spTgt>
                                        </p:tgtEl>
                                        <p:attrNameLst>
                                          <p:attrName>style.visibility</p:attrName>
                                        </p:attrNameLst>
                                      </p:cBhvr>
                                      <p:to>
                                        <p:strVal val="visible"/>
                                      </p:to>
                                    </p:se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
                                  <p:stCondLst>
                                    <p:cond delay="0"/>
                                  </p:stCondLst>
                                  <p:childTnLst>
                                    <p:set>
                                      <p:cBhvr>
                                        <p:cTn dur="1" fill="hold" id="66">
                                          <p:stCondLst>
                                            <p:cond delay="0"/>
                                          </p:stCondLst>
                                        </p:cTn>
                                        <p:tgtEl>
                                          <p:spTgt spid="178">
                                            <p:txEl>
                                              <p:pRg end="156" st="74"/>
                                            </p:txEl>
                                          </p:spTgt>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78">
                                            <p:txEl>
                                              <p:pRg end="221" st="156"/>
                                            </p:txEl>
                                          </p:spTgt>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78">
                                            <p:txEl>
                                              <p:pRg end="285" st="2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Trade Secret vs. Patent</a:t>
            </a:r>
            <a:endParaRPr/>
          </a:p>
        </p:txBody>
      </p:sp>
      <p:sp>
        <p:nvSpPr>
          <p:cNvPr id="180"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Case 1: Inventor has a patentable invention of modest value that would take nearly as long as the patent term for another to copy</a:t>
            </a:r>
            <a:endParaRPr/>
          </a:p>
          <a:p>
            <a:pPr lvl="1">
              <a:lnSpc>
                <a:spcPct val="100000"/>
              </a:lnSpc>
              <a:buSzPct val="85000"/>
              <a:buFont charset="2" typeface="Wingdings 2"/>
              <a:buChar char=""/>
            </a:pPr>
            <a:r>
              <a:rPr lang="en-US" sz="2400">
                <a:solidFill>
                  <a:srgbClr val="000000"/>
                </a:solidFill>
                <a:latin typeface="Constantia"/>
              </a:rPr>
              <a:t>The costs of protection should be proportional to the value of the invention and would be low if the value of the invention is modest</a:t>
            </a:r>
            <a:endParaRPr/>
          </a:p>
          <a:p>
            <a:pPr lvl="1">
              <a:lnSpc>
                <a:spcPct val="100000"/>
              </a:lnSpc>
              <a:buSzPct val="85000"/>
              <a:buFont charset="2" typeface="Wingdings 2"/>
              <a:buChar char=""/>
            </a:pPr>
            <a:r>
              <a:rPr lang="en-US" sz="2400">
                <a:solidFill>
                  <a:srgbClr val="000000"/>
                </a:solidFill>
                <a:latin typeface="Constantia"/>
              </a:rPr>
              <a:t>If patent cost is more than the expected value of the innovation then the trade secret option is better</a:t>
            </a:r>
            <a:endParaRPr/>
          </a:p>
          <a:p>
            <a:pPr lvl="1">
              <a:lnSpc>
                <a:spcPct val="100000"/>
              </a:lnSpc>
              <a:buSzPct val="85000"/>
              <a:buFont charset="2" typeface="Wingdings 2"/>
              <a:buChar char=""/>
            </a:pPr>
            <a:r>
              <a:rPr lang="en-US" sz="2400">
                <a:solidFill>
                  <a:srgbClr val="000000"/>
                </a:solidFill>
                <a:latin typeface="Constantia"/>
              </a:rPr>
              <a:t>With patenting, the inventor must pay the fixed costs associated with the patent process whether the invention is successful or not  </a:t>
            </a:r>
            <a:endParaRPr/>
          </a:p>
          <a:p>
            <a:pPr lvl="1">
              <a:lnSpc>
                <a:spcPct val="100000"/>
              </a:lnSpc>
              <a:buSzPct val="85000"/>
              <a:buFont charset="2" typeface="Wingdings 2"/>
              <a:buChar char=""/>
            </a:pPr>
            <a:r>
              <a:rPr lang="en-US" sz="2400">
                <a:solidFill>
                  <a:srgbClr val="000000"/>
                </a:solidFill>
                <a:latin typeface="Constantia"/>
              </a:rPr>
              <a:t>With a trade secret the inventor will only pay the cost associated with protecting the invention if they think it is valuable enough to incite someone to steal it</a:t>
            </a:r>
            <a:endParaRPr/>
          </a:p>
          <a:p>
            <a:endParaRPr/>
          </a:p>
        </p:txBody>
      </p:sp>
    </p:spTree>
  </p:cSld>
  <p:timing>
    <p:tnLst>
      <p:par>
        <p:cTn dur="indefinite" id="75" nodeType="tmRoot" restart="never">
          <p:childTnLst>
            <p:seq>
              <p:cTn dur="indefinite" id="76" nodeType="mainSeq">
                <p:childTnLst>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80">
                                            <p:txEl>
                                              <p:pRg end="264" st="130"/>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80">
                                            <p:txEl>
                                              <p:pRg end="368" st="264"/>
                                            </p:txEl>
                                          </p:spTgt>
                                        </p:tgtEl>
                                        <p:attrNameLst>
                                          <p:attrName>style.visibility</p:attrName>
                                        </p:attrNameLst>
                                      </p:cBhvr>
                                      <p:to>
                                        <p:strVal val="visible"/>
                                      </p:to>
                                    </p:se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180">
                                            <p:txEl>
                                              <p:pRg end="502" st="368"/>
                                            </p:txEl>
                                          </p:spTgt>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180">
                                            <p:txEl>
                                              <p:pRg end="665" st="50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Trade Secret vs. Patent</a:t>
            </a:r>
            <a:endParaRPr/>
          </a:p>
        </p:txBody>
      </p:sp>
      <p:sp>
        <p:nvSpPr>
          <p:cNvPr id="182"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Case 2: Inventor has a patentable invention that would take longer than the patent term for another to copy</a:t>
            </a:r>
            <a:endParaRPr/>
          </a:p>
          <a:p>
            <a:pPr lvl="1">
              <a:lnSpc>
                <a:spcPct val="100000"/>
              </a:lnSpc>
              <a:buSzPct val="85000"/>
              <a:buFont charset="2" typeface="Wingdings 2"/>
              <a:buChar char=""/>
            </a:pPr>
            <a:r>
              <a:rPr lang="en-US" sz="2400">
                <a:solidFill>
                  <a:srgbClr val="000000"/>
                </a:solidFill>
                <a:latin typeface="Constantia"/>
              </a:rPr>
              <a:t> </a:t>
            </a:r>
            <a:r>
              <a:rPr lang="en-US" sz="2400">
                <a:solidFill>
                  <a:srgbClr val="000000"/>
                </a:solidFill>
                <a:latin typeface="Constantia"/>
              </a:rPr>
              <a:t>Trade-off between protected revenues for a limited period or potentially unlimited, but unprotected revenues</a:t>
            </a:r>
            <a:endParaRPr/>
          </a:p>
          <a:p>
            <a:pPr lvl="1">
              <a:lnSpc>
                <a:spcPct val="100000"/>
              </a:lnSpc>
              <a:buSzPct val="85000"/>
              <a:buFont charset="2" typeface="Wingdings 2"/>
              <a:buChar char=""/>
            </a:pPr>
            <a:r>
              <a:rPr lang="en-US" sz="2400">
                <a:solidFill>
                  <a:srgbClr val="000000"/>
                </a:solidFill>
                <a:latin typeface="Constantia"/>
              </a:rPr>
              <a:t>By choosing the trade secret option the inventor is contending that the social value of the invention is higher than the patent law assumes</a:t>
            </a:r>
            <a:endParaRPr/>
          </a:p>
          <a:p>
            <a:pPr lvl="2">
              <a:lnSpc>
                <a:spcPct val="100000"/>
              </a:lnSpc>
              <a:buSzPct val="70000"/>
              <a:buFont charset="2" typeface="Wingdings 2"/>
              <a:buChar char=""/>
            </a:pPr>
            <a:r>
              <a:rPr lang="en-US" sz="2100">
                <a:solidFill>
                  <a:srgbClr val="000000"/>
                </a:solidFill>
                <a:latin typeface="Constantia"/>
              </a:rPr>
              <a:t>He plans to demonstrate it though the failure of others to legally copy his invention</a:t>
            </a:r>
            <a:endParaRPr/>
          </a:p>
          <a:p>
            <a:pPr lvl="2">
              <a:lnSpc>
                <a:spcPct val="100000"/>
              </a:lnSpc>
              <a:buSzPct val="70000"/>
              <a:buFont charset="2" typeface="Wingdings 2"/>
              <a:buChar char=""/>
            </a:pPr>
            <a:r>
              <a:rPr lang="en-US" sz="2100">
                <a:solidFill>
                  <a:srgbClr val="000000"/>
                </a:solidFill>
                <a:latin typeface="Constantia"/>
              </a:rPr>
              <a:t>Trade law assists him by ensuring that others can only copy his invention by inventing and not stealing</a:t>
            </a:r>
            <a:endParaRPr/>
          </a:p>
          <a:p>
            <a:pPr>
              <a:lnSpc>
                <a:spcPct val="100000"/>
              </a:lnSpc>
            </a:pPr>
            <a:endParaRPr/>
          </a:p>
        </p:txBody>
      </p:sp>
    </p:spTree>
  </p:cSld>
  <p:timing>
    <p:tnLst>
      <p:par>
        <p:cTn dur="indefinite" id="93" nodeType="tmRoot" restart="never">
          <p:childTnLst>
            <p:seq>
              <p:cTn dur="indefinite" id="94" nodeType="mainSeq">
                <p:childTnLst>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82">
                                            <p:txEl>
                                              <p:pRg end="218" st="108"/>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82">
                                            <p:txEl>
                                              <p:pRg end="358" st="218"/>
                                            </p:txEl>
                                          </p:spTgt>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82">
                                            <p:txEl>
                                              <p:pRg end="444" st="358"/>
                                            </p:txEl>
                                          </p:spTgt>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82">
                                            <p:txEl>
                                              <p:pRg end="548" st="44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Trade Secret vs. Patent</a:t>
            </a:r>
            <a:endParaRPr/>
          </a:p>
        </p:txBody>
      </p:sp>
      <p:sp>
        <p:nvSpPr>
          <p:cNvPr id="184"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Case 2: Inventor has a n0n-patentable invention that would s0 long to copy that it is worth keeping secret</a:t>
            </a:r>
            <a:endParaRPr/>
          </a:p>
          <a:p>
            <a:pPr lvl="1">
              <a:lnSpc>
                <a:spcPct val="100000"/>
              </a:lnSpc>
              <a:buSzPct val="85000"/>
              <a:buFont charset="2" typeface="Wingdings 2"/>
              <a:buChar char=""/>
            </a:pPr>
            <a:r>
              <a:rPr lang="en-US" sz="2400">
                <a:solidFill>
                  <a:srgbClr val="000000"/>
                </a:solidFill>
                <a:latin typeface="Constantia"/>
              </a:rPr>
              <a:t>The government thinks the invention is obvious and so non-patentable and does not want to over-reward</a:t>
            </a:r>
            <a:endParaRPr/>
          </a:p>
          <a:p>
            <a:pPr lvl="1">
              <a:lnSpc>
                <a:spcPct val="100000"/>
              </a:lnSpc>
              <a:buSzPct val="85000"/>
              <a:buFont charset="2" typeface="Wingdings 2"/>
              <a:buChar char=""/>
            </a:pPr>
            <a:r>
              <a:rPr lang="en-US" sz="2400">
                <a:solidFill>
                  <a:srgbClr val="000000"/>
                </a:solidFill>
                <a:latin typeface="Constantia"/>
              </a:rPr>
              <a:t>The inventor argues that it is not obvious and will demonstrate this by keeping it secret</a:t>
            </a:r>
            <a:endParaRPr/>
          </a:p>
          <a:p>
            <a:pPr lvl="1">
              <a:lnSpc>
                <a:spcPct val="100000"/>
              </a:lnSpc>
              <a:buSzPct val="85000"/>
              <a:buFont charset="2" typeface="Wingdings 2"/>
              <a:buChar char=""/>
            </a:pPr>
            <a:r>
              <a:rPr lang="en-US" sz="2400">
                <a:solidFill>
                  <a:srgbClr val="000000"/>
                </a:solidFill>
                <a:latin typeface="Constantia"/>
              </a:rPr>
              <a:t>If the invention is copied then the government was correct</a:t>
            </a:r>
            <a:endParaRPr/>
          </a:p>
          <a:p>
            <a:pPr lvl="1">
              <a:lnSpc>
                <a:spcPct val="100000"/>
              </a:lnSpc>
              <a:buSzPct val="85000"/>
              <a:buFont charset="2" typeface="Wingdings 2"/>
              <a:buChar char=""/>
            </a:pPr>
            <a:r>
              <a:rPr lang="en-US" sz="2400">
                <a:solidFill>
                  <a:srgbClr val="000000"/>
                </a:solidFill>
                <a:latin typeface="Constantia"/>
              </a:rPr>
              <a:t>If the invention is not copied then the inventor shows the government that they were incorrect and he also receives the return that he would have gotten had the invention been patented</a:t>
            </a:r>
            <a:endParaRPr/>
          </a:p>
          <a:p>
            <a:endParaRPr/>
          </a:p>
          <a:p>
            <a:pPr>
              <a:lnSpc>
                <a:spcPct val="100000"/>
              </a:lnSpc>
            </a:pPr>
            <a:endParaRPr/>
          </a:p>
        </p:txBody>
      </p:sp>
    </p:spTree>
  </p:cSld>
  <p:timing>
    <p:tnLst>
      <p:par>
        <p:cTn dur="indefinite" id="111" nodeType="tmRoot" restart="never">
          <p:childTnLst>
            <p:seq>
              <p:cTn dur="indefinite" id="112" nodeType="mainSeq">
                <p:childTnLst>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184">
                                            <p:txEl>
                                              <p:pRg end="209" st="107"/>
                                            </p:txEl>
                                          </p:spTgt>
                                        </p:tgtEl>
                                        <p:attrNameLst>
                                          <p:attrName>style.visibility</p:attrName>
                                        </p:attrNameLst>
                                      </p:cBhvr>
                                      <p:to>
                                        <p:strVal val="visible"/>
                                      </p:to>
                                    </p:set>
                                  </p:childTnLst>
                                </p:cTn>
                              </p:par>
                            </p:childTnLst>
                          </p:cTn>
                        </p:par>
                      </p:childTnLst>
                    </p:cTn>
                  </p:par>
                  <p:par>
                    <p:cTn fill="hold" id="117">
                      <p:stCondLst>
                        <p:cond delay="indefinite"/>
                      </p:stCondLst>
                      <p:childTnLst>
                        <p:par>
                          <p:cTn fill="hold" id="118">
                            <p:stCondLst>
                              <p:cond delay="0"/>
                            </p:stCondLst>
                            <p:childTnLst>
                              <p:par>
                                <p:cTn fill="hold" id="119" nodeType="clickEffect" presetClass="entr" presetID="1">
                                  <p:stCondLst>
                                    <p:cond delay="0"/>
                                  </p:stCondLst>
                                  <p:childTnLst>
                                    <p:set>
                                      <p:cBhvr>
                                        <p:cTn dur="1" fill="hold" id="120">
                                          <p:stCondLst>
                                            <p:cond delay="0"/>
                                          </p:stCondLst>
                                        </p:cTn>
                                        <p:tgtEl>
                                          <p:spTgt spid="184">
                                            <p:txEl>
                                              <p:pRg end="299" st="209"/>
                                            </p:txEl>
                                          </p:spTgt>
                                        </p:tgtEl>
                                        <p:attrNameLst>
                                          <p:attrName>style.visibility</p:attrName>
                                        </p:attrNameLst>
                                      </p:cBhvr>
                                      <p:to>
                                        <p:strVal val="visible"/>
                                      </p:to>
                                    </p:set>
                                  </p:childTnLst>
                                </p:cTn>
                              </p:par>
                            </p:childTnLst>
                          </p:cTn>
                        </p:par>
                      </p:childTnLst>
                    </p:cTn>
                  </p:par>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184">
                                            <p:txEl>
                                              <p:pRg end="358" st="299"/>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184">
                                            <p:txEl>
                                              <p:pRg end="543" st="35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