
<file path=[Content_Types].xml><?xml version="1.0" encoding="utf-8"?>
<Types xmlns="http://schemas.openxmlformats.org/package/2006/content-types">
  <Override PartName="/_rels/.rels" ContentType="application/vnd.openxmlformats-package.relationships+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12.jpeg" ContentType="image/jpeg"/>
  <Override PartName="/ppt/media/image11.gif" ContentType="image/gif"/>
  <Override PartName="/ppt/media/image10.png" ContentType="image/png"/>
  <Override PartName="/ppt/media/image9.jpeg" ContentType="image/jpeg"/>
  <Override PartName="/ppt/media/image8.jpeg" ContentType="image/jpeg"/>
  <Override PartName="/ppt/media/image7.png" ContentType="image/png"/>
  <Override PartName="/ppt/media/image5.jpeg" ContentType="image/jpeg"/>
  <Override PartName="/ppt/media/image6.jpeg" ContentType="image/jpeg"/>
  <Override PartName="/ppt/media/image4.png" ContentType="image/png"/>
  <Override PartName="/ppt/media/image3.jpeg" ContentType="image/jpeg"/>
  <Override PartName="/ppt/media/image2.jpeg" ContentType="image/jpeg"/>
  <Override PartName="/ppt/media/image1.jpeg" ContentType="image/jpeg"/>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1"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32"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4"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36"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37"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40"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1"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3"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5"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56"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1"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62"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6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66"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9"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0"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73"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7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7"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78"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81"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8"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0"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2"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93"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98"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99"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1"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02"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03"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5"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0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07"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9"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110"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3"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14"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115"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8"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5"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0"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21"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3"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24"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5"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9"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1"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2"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3"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 name="PlaceHolder 5"/>
          <p:cNvSpPr>
            <a:spLocks noGrp="1"/>
          </p:cNvSpPr>
          <p:nvPr>
            <p:ph type="title"/>
          </p:nvPr>
        </p:nvSpPr>
        <p:spPr>
          <a:xfrm>
            <a:off x="533520" y="1371600"/>
            <a:ext cx="7851240" cy="1828440"/>
          </a:xfrm>
          <a:prstGeom prst="rect">
            <a:avLst/>
          </a:prstGeom>
        </p:spPr>
        <p:txBody>
          <a:bodyPr anchor="b" bIns="0" lIns="0" rIns="18360" tIns="0"/>
          <a:p>
            <a:pPr algn="r">
              <a:lnSpc>
                <a:spcPct val="100000"/>
              </a:lnSpc>
            </a:pPr>
            <a:r>
              <a:rPr b="1" lang="en-US" sz="5600">
                <a:solidFill>
                  <a:srgbClr val="50e0ea"/>
                </a:solidFill>
                <a:latin typeface="Calibri"/>
              </a:rPr>
              <a:t>Click to edit the title text formatClick to edit Master title style</a:t>
            </a:r>
            <a:endParaRPr/>
          </a:p>
        </p:txBody>
      </p:sp>
      <p:sp>
        <p:nvSpPr>
          <p:cNvPr id="5" name="PlaceHolder 6"/>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6" name="PlaceHolder 7"/>
          <p:cNvSpPr>
            <a:spLocks noGrp="1"/>
          </p:cNvSpPr>
          <p:nvPr>
            <p:ph type="ftr"/>
          </p:nvPr>
        </p:nvSpPr>
        <p:spPr>
          <a:xfrm>
            <a:off x="0" y="0"/>
            <a:ext cx="-11796840" cy="-11796840"/>
          </a:xfrm>
          <a:prstGeom prst="rect">
            <a:avLst/>
          </a:prstGeom>
        </p:spPr>
        <p:txBody>
          <a:bodyPr bIns="45000" lIns="90000" rIns="90000" tIns="45000"/>
          <a:p>
            <a:endParaRPr/>
          </a:p>
        </p:txBody>
      </p:sp>
      <p:sp>
        <p:nvSpPr>
          <p:cNvPr id="7" name="PlaceHolder 8"/>
          <p:cNvSpPr>
            <a:spLocks noGrp="1"/>
          </p:cNvSpPr>
          <p:nvPr>
            <p:ph type="sldNum"/>
          </p:nvPr>
        </p:nvSpPr>
        <p:spPr>
          <a:xfrm>
            <a:off x="0" y="0"/>
            <a:ext cx="-11796840" cy="-11796840"/>
          </a:xfrm>
          <a:prstGeom prst="rect">
            <a:avLst/>
          </a:prstGeom>
        </p:spPr>
        <p:txBody>
          <a:bodyPr bIns="45000" lIns="90000" rIns="90000" tIns="45000"/>
          <a:p>
            <a:pPr>
              <a:lnSpc>
                <a:spcPct val="100000"/>
              </a:lnSpc>
            </a:pPr>
            <a:fld id="{06B37E25-B356-41C9-8F90-FFC1796B6F12}" type="slidenum">
              <a:rPr lang="en-US">
                <a:solidFill>
                  <a:srgbClr val="000000"/>
                </a:solidFill>
                <a:latin typeface="Constantia"/>
              </a:rPr>
              <a:t>&lt;number&gt;</a:t>
            </a:fld>
            <a:endParaRPr/>
          </a:p>
        </p:txBody>
      </p:sp>
      <p:sp>
        <p:nvSpPr>
          <p:cNvPr id="8" name="PlaceHolder 9"/>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1"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42"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43"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44"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5"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46" name="PlaceHolder 6"/>
          <p:cNvSpPr>
            <a:spLocks noGrp="1"/>
          </p:cNvSpPr>
          <p:nvPr>
            <p:ph type="body"/>
          </p:nvPr>
        </p:nvSpPr>
        <p:spPr>
          <a:xfrm>
            <a:off x="457200" y="1935360"/>
            <a:ext cx="8229240" cy="4388760"/>
          </a:xfrm>
          <a:prstGeom prst="rect">
            <a:avLst/>
          </a:prstGeom>
        </p:spPr>
        <p:txBody>
          <a:bodyPr bIns="45000" lIns="90000" rIns="90000" tIns="45000"/>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85000"/>
              <a:buFont charset="2" typeface="Wingdings 2"/>
              <a:buChar char=""/>
            </a:pPr>
            <a:r>
              <a:rPr lang="en-US" sz="2400">
                <a:solidFill>
                  <a:srgbClr val="000000"/>
                </a:solidFill>
                <a:latin typeface="Constantia"/>
              </a:rPr>
              <a:t>Second level</a:t>
            </a:r>
            <a:endParaRPr/>
          </a:p>
          <a:p>
            <a:pPr lvl="2">
              <a:lnSpc>
                <a:spcPct val="100000"/>
              </a:lnSpc>
              <a:buSzPct val="70000"/>
              <a:buFont charset="2" typeface="Wingdings 2"/>
              <a:buChar char=""/>
            </a:pPr>
            <a:r>
              <a:rPr lang="en-US" sz="2100">
                <a:solidFill>
                  <a:srgbClr val="000000"/>
                </a:solidFill>
                <a:latin typeface="Constantia"/>
              </a:rPr>
              <a:t>Third level</a:t>
            </a:r>
            <a:endParaRPr/>
          </a:p>
          <a:p>
            <a:pPr lvl="3">
              <a:lnSpc>
                <a:spcPct val="100000"/>
              </a:lnSpc>
              <a:buSzPct val="65000"/>
              <a:buFont charset="2" typeface="Wingdings 2"/>
              <a:buChar char=""/>
            </a:pPr>
            <a:r>
              <a:rPr lang="en-US" sz="2000">
                <a:solidFill>
                  <a:srgbClr val="000000"/>
                </a:solidFill>
                <a:latin typeface="Constantia"/>
              </a:rPr>
              <a:t>Fourth level</a:t>
            </a:r>
            <a:endParaRPr/>
          </a:p>
          <a:p>
            <a:pPr lvl="4">
              <a:lnSpc>
                <a:spcPct val="100000"/>
              </a:lnSpc>
              <a:buSzPct val="65000"/>
              <a:buFont charset="2" typeface="Wingdings 2"/>
              <a:buChar char=""/>
            </a:pPr>
            <a:r>
              <a:rPr lang="en-US" sz="2000">
                <a:solidFill>
                  <a:srgbClr val="000000"/>
                </a:solidFill>
                <a:latin typeface="Constantia"/>
              </a:rPr>
              <a:t>Fifth level</a:t>
            </a:r>
            <a:endParaRPr/>
          </a:p>
        </p:txBody>
      </p:sp>
      <p:sp>
        <p:nvSpPr>
          <p:cNvPr id="47" name="PlaceHolder 7"/>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48" name="PlaceHolder 8"/>
          <p:cNvSpPr>
            <a:spLocks noGrp="1"/>
          </p:cNvSpPr>
          <p:nvPr>
            <p:ph type="ftr"/>
          </p:nvPr>
        </p:nvSpPr>
        <p:spPr>
          <a:xfrm>
            <a:off x="0" y="0"/>
            <a:ext cx="-11796840" cy="-11796840"/>
          </a:xfrm>
          <a:prstGeom prst="rect">
            <a:avLst/>
          </a:prstGeom>
        </p:spPr>
        <p:txBody>
          <a:bodyPr bIns="45000" lIns="90000" rIns="90000" tIns="45000"/>
          <a:p>
            <a:endParaRPr/>
          </a:p>
        </p:txBody>
      </p:sp>
      <p:sp>
        <p:nvSpPr>
          <p:cNvPr id="49" name="PlaceHolder 9"/>
          <p:cNvSpPr>
            <a:spLocks noGrp="1"/>
          </p:cNvSpPr>
          <p:nvPr>
            <p:ph type="sldNum"/>
          </p:nvPr>
        </p:nvSpPr>
        <p:spPr>
          <a:xfrm>
            <a:off x="0" y="0"/>
            <a:ext cx="-11796840" cy="-11796840"/>
          </a:xfrm>
          <a:prstGeom prst="rect">
            <a:avLst/>
          </a:prstGeom>
        </p:spPr>
        <p:txBody>
          <a:bodyPr bIns="45000" lIns="90000" rIns="90000" tIns="45000"/>
          <a:p>
            <a:pPr>
              <a:lnSpc>
                <a:spcPct val="100000"/>
              </a:lnSpc>
            </a:pPr>
            <a:fld id="{4C4A47E6-598B-4190-AAA5-ADA8B4111A89}" type="slidenum">
              <a:rPr lang="en-US">
                <a:solidFill>
                  <a:srgbClr val="000000"/>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240"/>
            <a:ext cx="8229240" cy="1144800"/>
          </a:xfrm>
          <a:prstGeom prst="rect">
            <a:avLst/>
          </a:prstGeom>
        </p:spPr>
        <p:txBody>
          <a:bodyPr anchor="ctr" bIns="0" lIns="0" rIns="0" tIns="0" wrap="none"/>
          <a:p>
            <a:pPr algn="ctr"/>
            <a:r>
              <a:rPr lang="en-US"/>
              <a:t>Click to edit the title text format</a:t>
            </a:r>
            <a:endParaRPr/>
          </a:p>
        </p:txBody>
      </p:sp>
      <p:sp>
        <p:nvSpPr>
          <p:cNvPr id="83" name="PlaceHolder 2"/>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
        <p:nvSpPr>
          <p:cNvPr id="84" name="PlaceHolder 3"/>
          <p:cNvSpPr>
            <a:spLocks noGrp="1"/>
          </p:cNvSpPr>
          <p:nvPr>
            <p:ph type="dt"/>
          </p:nvPr>
        </p:nvSpPr>
        <p:spPr>
          <a:xfrm>
            <a:off x="457200" y="6247440"/>
            <a:ext cx="2130120" cy="473040"/>
          </a:xfrm>
          <a:prstGeom prst="rect">
            <a:avLst/>
          </a:prstGeom>
        </p:spPr>
        <p:txBody>
          <a:bodyPr bIns="0" lIns="0" rIns="0" tIns="0" wrap="none"/>
          <a:p>
            <a:r>
              <a:rPr lang="en-US"/>
              <a:t>&lt;date/time&gt;</a:t>
            </a:r>
            <a:endParaRPr/>
          </a:p>
        </p:txBody>
      </p:sp>
      <p:sp>
        <p:nvSpPr>
          <p:cNvPr id="85" name="PlaceHolder 4"/>
          <p:cNvSpPr>
            <a:spLocks noGrp="1"/>
          </p:cNvSpPr>
          <p:nvPr>
            <p:ph type="ftr"/>
          </p:nvPr>
        </p:nvSpPr>
        <p:spPr>
          <a:xfrm>
            <a:off x="3126960" y="6247440"/>
            <a:ext cx="2898360" cy="473040"/>
          </a:xfrm>
          <a:prstGeom prst="rect">
            <a:avLst/>
          </a:prstGeom>
        </p:spPr>
        <p:txBody>
          <a:bodyPr bIns="0" lIns="0" rIns="0" tIns="0" wrap="none"/>
          <a:p>
            <a:pPr algn="ctr"/>
            <a:r>
              <a:rPr lang="en-US"/>
              <a:t>&lt;footer&gt;</a:t>
            </a:r>
            <a:endParaRPr/>
          </a:p>
        </p:txBody>
      </p:sp>
      <p:sp>
        <p:nvSpPr>
          <p:cNvPr id="86" name="PlaceHolder 5"/>
          <p:cNvSpPr>
            <a:spLocks noGrp="1"/>
          </p:cNvSpPr>
          <p:nvPr>
            <p:ph type="sldNum"/>
          </p:nvPr>
        </p:nvSpPr>
        <p:spPr>
          <a:xfrm>
            <a:off x="6555960" y="6247440"/>
            <a:ext cx="2130120" cy="473040"/>
          </a:xfrm>
          <a:prstGeom prst="rect">
            <a:avLst/>
          </a:prstGeom>
        </p:spPr>
        <p:txBody>
          <a:bodyPr bIns="0" lIns="0" rIns="0" tIns="0" wrap="none"/>
          <a:p>
            <a:pPr algn="r"/>
            <a:fld id="{E0834E99-5FDE-47CC-8A57-1355939B0939}"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gif"/><Relationship Id="rId3"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533520" y="1371600"/>
            <a:ext cx="7851240" cy="1828440"/>
          </a:xfrm>
          <a:prstGeom prst="rect">
            <a:avLst/>
          </a:prstGeom>
        </p:spPr>
        <p:txBody>
          <a:bodyPr anchor="b" bIns="0" lIns="0" rIns="18360" tIns="0"/>
          <a:p>
            <a:pPr algn="r">
              <a:lnSpc>
                <a:spcPct val="100000"/>
              </a:lnSpc>
            </a:pPr>
            <a:r>
              <a:rPr b="1" lang="en-US" sz="3200">
                <a:solidFill>
                  <a:srgbClr val="50e0ea"/>
                </a:solidFill>
                <a:latin typeface="Calibri"/>
              </a:rPr>
              <a:t>EBGN 320 – Economics and Technology</a:t>
            </a:r>
            <a:endParaRPr/>
          </a:p>
        </p:txBody>
      </p:sp>
      <p:sp>
        <p:nvSpPr>
          <p:cNvPr id="120" name="TextShape 2"/>
          <p:cNvSpPr txBox="1"/>
          <p:nvPr/>
        </p:nvSpPr>
        <p:spPr>
          <a:xfrm>
            <a:off x="533520" y="3228480"/>
            <a:ext cx="7854480" cy="1752120"/>
          </a:xfrm>
          <a:prstGeom prst="rect">
            <a:avLst/>
          </a:prstGeom>
        </p:spPr>
        <p:txBody>
          <a:bodyPr bIns="45000" lIns="0" rIns="18360" tIns="45000"/>
          <a:p>
            <a:pPr algn="r">
              <a:lnSpc>
                <a:spcPct val="100000"/>
              </a:lnSpc>
            </a:pPr>
            <a:r>
              <a:rPr b="1" lang="en-US">
                <a:solidFill>
                  <a:srgbClr val="000000"/>
                </a:solidFill>
                <a:latin typeface="Constantia"/>
              </a:rPr>
              <a:t>The Entrepreneur, The Rule of Law and Innovation</a:t>
            </a:r>
            <a:endParaRPr/>
          </a:p>
          <a:p>
            <a:pPr algn="r">
              <a:lnSpc>
                <a:spcPct val="100000"/>
              </a:lnSpc>
            </a:pPr>
            <a:r>
              <a:rPr lang="en-US" sz="1600">
                <a:solidFill>
                  <a:srgbClr val="000000"/>
                </a:solidFill>
                <a:latin typeface="Constantia"/>
              </a:rPr>
              <a:t>January 28, 2013</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457200" y="704160"/>
            <a:ext cx="8229240" cy="743400"/>
          </a:xfrm>
          <a:prstGeom prst="rect">
            <a:avLst/>
          </a:prstGeom>
        </p:spPr>
        <p:txBody>
          <a:bodyPr anchor="b" bIns="0" lIns="0" rIns="0" tIns="45000"/>
          <a:p>
            <a:pPr>
              <a:lnSpc>
                <a:spcPct val="100000"/>
              </a:lnSpc>
            </a:pPr>
            <a:r>
              <a:rPr lang="en-US" sz="3600">
                <a:solidFill>
                  <a:srgbClr val="04617b"/>
                </a:solidFill>
                <a:latin typeface="Calibri"/>
              </a:rPr>
              <a:t>Why not Medieval China? (618 ~ 1126 AD)</a:t>
            </a:r>
            <a:endParaRPr/>
          </a:p>
        </p:txBody>
      </p:sp>
      <p:sp>
        <p:nvSpPr>
          <p:cNvPr id="144" name="TextShape 2"/>
          <p:cNvSpPr txBox="1"/>
          <p:nvPr/>
        </p:nvSpPr>
        <p:spPr>
          <a:xfrm>
            <a:off x="457200" y="1523880"/>
            <a:ext cx="8229240" cy="4800240"/>
          </a:xfrm>
          <a:prstGeom prst="rect">
            <a:avLst/>
          </a:prstGeom>
        </p:spPr>
        <p:txBody>
          <a:bodyPr bIns="45000" lIns="90000" rIns="90000" tIns="45000"/>
          <a:p>
            <a:pPr>
              <a:lnSpc>
                <a:spcPct val="100000"/>
              </a:lnSpc>
            </a:pPr>
            <a:r>
              <a:rPr b="1" lang="en-US" sz="2800">
                <a:solidFill>
                  <a:srgbClr val="000000"/>
                </a:solidFill>
                <a:latin typeface="Constantia"/>
              </a:rPr>
              <a:t>China had paper, moveable type, water wheel, gun powder, spinning wheel, hydraulic hammers, ship technology, etc..</a:t>
            </a:r>
            <a:endParaRPr/>
          </a:p>
          <a:p>
            <a:pPr>
              <a:lnSpc>
                <a:spcPct val="100000"/>
              </a:lnSpc>
            </a:pPr>
            <a:endParaRPr/>
          </a:p>
          <a:p>
            <a:pPr>
              <a:lnSpc>
                <a:spcPct val="100000"/>
              </a:lnSpc>
              <a:buSzPct val="95000"/>
              <a:buFont charset="2" typeface="Wingdings 2"/>
              <a:buChar char=""/>
            </a:pPr>
            <a:r>
              <a:rPr lang="en-US" sz="2800">
                <a:solidFill>
                  <a:srgbClr val="000000"/>
                </a:solidFill>
                <a:latin typeface="Constantia"/>
              </a:rPr>
              <a:t>Technical know-how was there, but there was little implementation</a:t>
            </a:r>
            <a:endParaRPr/>
          </a:p>
          <a:p>
            <a:pPr>
              <a:lnSpc>
                <a:spcPct val="100000"/>
              </a:lnSpc>
            </a:pPr>
            <a:endParaRPr/>
          </a:p>
          <a:p>
            <a:pPr>
              <a:lnSpc>
                <a:spcPct val="100000"/>
              </a:lnSpc>
            </a:pPr>
            <a:r>
              <a:rPr b="1" lang="en-US" sz="2800">
                <a:solidFill>
                  <a:srgbClr val="000000"/>
                </a:solidFill>
                <a:latin typeface="Constantia"/>
              </a:rPr>
              <a:t>Why?</a:t>
            </a:r>
            <a:endParaRPr/>
          </a:p>
          <a:p>
            <a:pPr>
              <a:lnSpc>
                <a:spcPct val="100000"/>
              </a:lnSpc>
              <a:buSzPct val="95000"/>
              <a:buFont charset="2" typeface="Wingdings 2"/>
              <a:buChar char=""/>
            </a:pPr>
            <a:r>
              <a:rPr lang="en-US" sz="2800">
                <a:solidFill>
                  <a:srgbClr val="000000"/>
                </a:solidFill>
                <a:latin typeface="Constantia"/>
              </a:rPr>
              <a:t>Monarch could claim property</a:t>
            </a:r>
            <a:endParaRPr/>
          </a:p>
          <a:p>
            <a:pPr lvl="1">
              <a:lnSpc>
                <a:spcPct val="100000"/>
              </a:lnSpc>
              <a:buSzPct val="85000"/>
              <a:buFont charset="2" typeface="Wingdings 2"/>
              <a:buChar char=""/>
            </a:pPr>
            <a:r>
              <a:rPr lang="en-US" sz="2400">
                <a:solidFill>
                  <a:srgbClr val="000000"/>
                </a:solidFill>
                <a:latin typeface="Constantia"/>
              </a:rPr>
              <a:t>Therefore, no investment in capital stocks</a:t>
            </a:r>
            <a:endParaRPr/>
          </a:p>
          <a:p>
            <a:endParaRPr/>
          </a:p>
          <a:p>
            <a:pPr>
              <a:lnSpc>
                <a:spcPct val="100000"/>
              </a:lnSpc>
            </a:pPr>
            <a:r>
              <a:rPr b="1" lang="en-US" sz="2600">
                <a:solidFill>
                  <a:srgbClr val="000000"/>
                </a:solidFill>
                <a:latin typeface="Constantia"/>
              </a:rPr>
              <a:t>Where were the entrepreneurs?</a:t>
            </a:r>
            <a:endParaRPr/>
          </a:p>
          <a:p>
            <a:pPr>
              <a:lnSpc>
                <a:spcPct val="100000"/>
              </a:lnSpc>
              <a:buSzPct val="95000"/>
              <a:buFont charset="2" typeface="Wingdings 2"/>
              <a:buChar char=""/>
            </a:pPr>
            <a:r>
              <a:rPr lang="en-US" sz="2800">
                <a:solidFill>
                  <a:srgbClr val="000000"/>
                </a:solidFill>
                <a:latin typeface="Constantia"/>
              </a:rPr>
              <a:t>Efforts spent on climbing ladder of imperial examinations (calligraphy, philosophy) to gain government positions</a:t>
            </a:r>
            <a:endParaRPr/>
          </a:p>
          <a:p>
            <a:pPr lvl="1">
              <a:lnSpc>
                <a:spcPct val="100000"/>
              </a:lnSpc>
              <a:buSzPct val="85000"/>
              <a:buFont charset="2" typeface="Wingdings 2"/>
              <a:buChar char=""/>
            </a:pPr>
            <a:r>
              <a:rPr lang="en-US" sz="2400">
                <a:solidFill>
                  <a:srgbClr val="000000"/>
                </a:solidFill>
                <a:latin typeface="Constantia"/>
              </a:rPr>
              <a:t>Officials sought bribes to pay for education</a:t>
            </a:r>
            <a:endParaRPr/>
          </a:p>
          <a:p>
            <a:pPr>
              <a:lnSpc>
                <a:spcPct val="100000"/>
              </a:lnSpc>
            </a:pPr>
            <a:endParaRPr/>
          </a:p>
          <a:p>
            <a:pPr>
              <a:lnSpc>
                <a:spcPct val="100000"/>
              </a:lnSpc>
            </a:pPr>
            <a:r>
              <a:rPr b="1" lang="en-US" sz="2800">
                <a:solidFill>
                  <a:srgbClr val="000000"/>
                </a:solidFill>
                <a:latin typeface="Constantia"/>
              </a:rPr>
              <a:t>No sign of a competitive market where innovation is a primary weapon</a:t>
            </a:r>
            <a:endParaRPr/>
          </a:p>
          <a:p>
            <a:pPr>
              <a:lnSpc>
                <a:spcPct val="100000"/>
              </a:lnSpc>
            </a:pPr>
            <a:endParaRPr/>
          </a:p>
        </p:txBody>
      </p:sp>
    </p:spTree>
  </p:cSld>
  <p:timing>
    <p:tnLst>
      <p:par>
        <p:cTn dur="indefinite" id="164" nodeType="tmRoot" restart="never">
          <p:childTnLst>
            <p:seq>
              <p:cTn dur="indefinite" id="165" nodeType="mainSeq">
                <p:childTnLst>
                  <p:par>
                    <p:cTn fill="hold" id="166">
                      <p:stCondLst>
                        <p:cond delay="indefinite"/>
                      </p:stCondLst>
                      <p:childTnLst>
                        <p:par>
                          <p:cTn fill="hold" id="167">
                            <p:stCondLst>
                              <p:cond delay="0"/>
                            </p:stCondLst>
                            <p:childTnLst>
                              <p:par>
                                <p:cTn fill="hold" id="168" nodeType="clickEffect" presetClass="entr" presetID="1">
                                  <p:stCondLst>
                                    <p:cond delay="0"/>
                                  </p:stCondLst>
                                  <p:childTnLst>
                                    <p:set>
                                      <p:cBhvr>
                                        <p:cTn dur="1" fill="hold" id="169">
                                          <p:stCondLst>
                                            <p:cond delay="0"/>
                                          </p:stCondLst>
                                        </p:cTn>
                                        <p:tgtEl>
                                          <p:spTgt spid="144">
                                            <p:txEl>
                                              <p:pRg end="182" st="116"/>
                                            </p:txEl>
                                          </p:spTgt>
                                        </p:tgtEl>
                                        <p:attrNameLst>
                                          <p:attrName>style.visibility</p:attrName>
                                        </p:attrNameLst>
                                      </p:cBhvr>
                                      <p:to>
                                        <p:strVal val="visible"/>
                                      </p:to>
                                    </p:set>
                                  </p:childTnLst>
                                </p:cTn>
                              </p:par>
                            </p:childTnLst>
                          </p:cTn>
                        </p:par>
                      </p:childTnLst>
                    </p:cTn>
                  </p:par>
                  <p:par>
                    <p:cTn fill="hold" id="170">
                      <p:stCondLst>
                        <p:cond delay="indefinite"/>
                      </p:stCondLst>
                      <p:childTnLst>
                        <p:par>
                          <p:cTn fill="hold" id="171">
                            <p:stCondLst>
                              <p:cond delay="0"/>
                            </p:stCondLst>
                            <p:childTnLst>
                              <p:par>
                                <p:cTn fill="hold" id="172" nodeType="clickEffect" presetClass="entr" presetID="1">
                                  <p:stCondLst>
                                    <p:cond delay="0"/>
                                  </p:stCondLst>
                                  <p:childTnLst>
                                    <p:set>
                                      <p:cBhvr>
                                        <p:cTn dur="1" fill="hold" id="173">
                                          <p:stCondLst>
                                            <p:cond delay="0"/>
                                          </p:stCondLst>
                                        </p:cTn>
                                        <p:tgtEl>
                                          <p:spTgt spid="144">
                                            <p:txEl>
                                              <p:pRg end="188" st="183"/>
                                            </p:txEl>
                                          </p:spTgt>
                                        </p:tgtEl>
                                        <p:attrNameLst>
                                          <p:attrName>style.visibility</p:attrName>
                                        </p:attrNameLst>
                                      </p:cBhvr>
                                      <p:to>
                                        <p:strVal val="visible"/>
                                      </p:to>
                                    </p:set>
                                  </p:childTnLst>
                                </p:cTn>
                              </p:par>
                            </p:childTnLst>
                          </p:cTn>
                        </p:par>
                      </p:childTnLst>
                    </p:cTn>
                  </p:par>
                  <p:par>
                    <p:cTn fill="hold" id="174">
                      <p:stCondLst>
                        <p:cond delay="indefinite"/>
                      </p:stCondLst>
                      <p:childTnLst>
                        <p:par>
                          <p:cTn fill="hold" id="175">
                            <p:stCondLst>
                              <p:cond delay="0"/>
                            </p:stCondLst>
                            <p:childTnLst>
                              <p:par>
                                <p:cTn fill="hold" id="176" nodeType="clickEffect" presetClass="entr" presetID="1">
                                  <p:stCondLst>
                                    <p:cond delay="0"/>
                                  </p:stCondLst>
                                  <p:childTnLst>
                                    <p:set>
                                      <p:cBhvr>
                                        <p:cTn dur="1" fill="hold" id="177">
                                          <p:stCondLst>
                                            <p:cond delay="0"/>
                                          </p:stCondLst>
                                        </p:cTn>
                                        <p:tgtEl>
                                          <p:spTgt spid="144">
                                            <p:txEl>
                                              <p:pRg end="217" st="188"/>
                                            </p:txEl>
                                          </p:spTgt>
                                        </p:tgtEl>
                                        <p:attrNameLst>
                                          <p:attrName>style.visibility</p:attrName>
                                        </p:attrNameLst>
                                      </p:cBhvr>
                                      <p:to>
                                        <p:strVal val="visible"/>
                                      </p:to>
                                    </p:set>
                                  </p:childTnLst>
                                </p:cTn>
                              </p:par>
                              <p:par>
                                <p:cTn fill="hold" id="178" nodeType="withEffect" presetClass="entr" presetID="1">
                                  <p:stCondLst>
                                    <p:cond delay="0"/>
                                  </p:stCondLst>
                                  <p:childTnLst>
                                    <p:set>
                                      <p:cBhvr>
                                        <p:cTn dur="1" fill="hold" id="179">
                                          <p:stCondLst>
                                            <p:cond delay="0"/>
                                          </p:stCondLst>
                                        </p:cTn>
                                        <p:tgtEl>
                                          <p:spTgt spid="144">
                                            <p:txEl>
                                              <p:pRg end="260" st="217"/>
                                            </p:txEl>
                                          </p:spTgt>
                                        </p:tgtEl>
                                        <p:attrNameLst>
                                          <p:attrName>style.visibility</p:attrName>
                                        </p:attrNameLst>
                                      </p:cBhvr>
                                      <p:to>
                                        <p:strVal val="visible"/>
                                      </p:to>
                                    </p:set>
                                  </p:childTnLst>
                                </p:cTn>
                              </p:par>
                            </p:childTnLst>
                          </p:cTn>
                        </p:par>
                      </p:childTnLst>
                    </p:cTn>
                  </p:par>
                  <p:par>
                    <p:cTn fill="hold" id="180">
                      <p:stCondLst>
                        <p:cond delay="indefinite"/>
                      </p:stCondLst>
                      <p:childTnLst>
                        <p:par>
                          <p:cTn fill="hold" id="181">
                            <p:stCondLst>
                              <p:cond delay="0"/>
                            </p:stCondLst>
                            <p:childTnLst>
                              <p:par>
                                <p:cTn fill="hold" id="182" nodeType="clickEffect" presetClass="entr" presetID="1">
                                  <p:stCondLst>
                                    <p:cond delay="0"/>
                                  </p:stCondLst>
                                  <p:childTnLst>
                                    <p:set>
                                      <p:cBhvr>
                                        <p:cTn dur="1" fill="hold" id="183">
                                          <p:stCondLst>
                                            <p:cond delay="0"/>
                                          </p:stCondLst>
                                        </p:cTn>
                                        <p:tgtEl>
                                          <p:spTgt spid="144">
                                            <p:txEl>
                                              <p:pRg end="291" st="261"/>
                                            </p:txEl>
                                          </p:spTgt>
                                        </p:tgtEl>
                                        <p:attrNameLst>
                                          <p:attrName>style.visibility</p:attrName>
                                        </p:attrNameLst>
                                      </p:cBhvr>
                                      <p:to>
                                        <p:strVal val="visible"/>
                                      </p:to>
                                    </p:set>
                                  </p:childTnLst>
                                </p:cTn>
                              </p:par>
                            </p:childTnLst>
                          </p:cTn>
                        </p:par>
                      </p:childTnLst>
                    </p:cTn>
                  </p:par>
                  <p:par>
                    <p:cTn fill="hold" id="184">
                      <p:stCondLst>
                        <p:cond delay="indefinite"/>
                      </p:stCondLst>
                      <p:childTnLst>
                        <p:par>
                          <p:cTn fill="hold" id="185">
                            <p:stCondLst>
                              <p:cond delay="0"/>
                            </p:stCondLst>
                            <p:childTnLst>
                              <p:par>
                                <p:cTn fill="hold" id="186" nodeType="clickEffect" presetClass="entr" presetID="1">
                                  <p:stCondLst>
                                    <p:cond delay="0"/>
                                  </p:stCondLst>
                                  <p:childTnLst>
                                    <p:set>
                                      <p:cBhvr>
                                        <p:cTn dur="1" fill="hold" id="187">
                                          <p:stCondLst>
                                            <p:cond delay="0"/>
                                          </p:stCondLst>
                                        </p:cTn>
                                        <p:tgtEl>
                                          <p:spTgt spid="144">
                                            <p:txEl>
                                              <p:pRg end="404" st="291"/>
                                            </p:txEl>
                                          </p:spTgt>
                                        </p:tgtEl>
                                        <p:attrNameLst>
                                          <p:attrName>style.visibility</p:attrName>
                                        </p:attrNameLst>
                                      </p:cBhvr>
                                      <p:to>
                                        <p:strVal val="visible"/>
                                      </p:to>
                                    </p:set>
                                  </p:childTnLst>
                                </p:cTn>
                              </p:par>
                              <p:par>
                                <p:cTn fill="hold" id="188" nodeType="withEffect" presetClass="entr" presetID="1">
                                  <p:stCondLst>
                                    <p:cond delay="0"/>
                                  </p:stCondLst>
                                  <p:childTnLst>
                                    <p:set>
                                      <p:cBhvr>
                                        <p:cTn dur="1" fill="hold" id="189">
                                          <p:stCondLst>
                                            <p:cond delay="0"/>
                                          </p:stCondLst>
                                        </p:cTn>
                                        <p:tgtEl>
                                          <p:spTgt spid="144">
                                            <p:txEl>
                                              <p:pRg end="449" st="404"/>
                                            </p:txEl>
                                          </p:spTgt>
                                        </p:tgtEl>
                                        <p:attrNameLst>
                                          <p:attrName>style.visibility</p:attrName>
                                        </p:attrNameLst>
                                      </p:cBhvr>
                                      <p:to>
                                        <p:strVal val="visible"/>
                                      </p:to>
                                    </p:set>
                                  </p:childTnLst>
                                </p:cTn>
                              </p:par>
                            </p:childTnLst>
                          </p:cTn>
                        </p:par>
                      </p:childTnLst>
                    </p:cTn>
                  </p:par>
                  <p:par>
                    <p:cTn fill="hold" id="190">
                      <p:stCondLst>
                        <p:cond delay="indefinite"/>
                      </p:stCondLst>
                      <p:childTnLst>
                        <p:par>
                          <p:cTn fill="hold" id="191">
                            <p:stCondLst>
                              <p:cond delay="0"/>
                            </p:stCondLst>
                            <p:childTnLst>
                              <p:par>
                                <p:cTn fill="hold" id="192" nodeType="clickEffect" presetClass="entr" presetID="1">
                                  <p:stCondLst>
                                    <p:cond delay="0"/>
                                  </p:stCondLst>
                                  <p:childTnLst>
                                    <p:set>
                                      <p:cBhvr>
                                        <p:cTn dur="1" fill="hold" id="193">
                                          <p:stCondLst>
                                            <p:cond delay="0"/>
                                          </p:stCondLst>
                                        </p:cTn>
                                        <p:tgtEl>
                                          <p:spTgt spid="144">
                                            <p:txEl>
                                              <p:pRg end="519" st="45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457200" y="704160"/>
            <a:ext cx="8229240" cy="667080"/>
          </a:xfrm>
          <a:prstGeom prst="rect">
            <a:avLst/>
          </a:prstGeom>
        </p:spPr>
        <p:txBody>
          <a:bodyPr anchor="b" bIns="0" lIns="0" rIns="0" tIns="45000"/>
          <a:p>
            <a:pPr>
              <a:lnSpc>
                <a:spcPct val="100000"/>
              </a:lnSpc>
            </a:pPr>
            <a:r>
              <a:rPr lang="en-US" sz="4000">
                <a:solidFill>
                  <a:srgbClr val="04617b"/>
                </a:solidFill>
                <a:latin typeface="Calibri"/>
              </a:rPr>
              <a:t>Monasteries in the Middle Ages</a:t>
            </a:r>
            <a:endParaRPr/>
          </a:p>
        </p:txBody>
      </p:sp>
      <p:sp>
        <p:nvSpPr>
          <p:cNvPr id="146" name="TextShape 2"/>
          <p:cNvSpPr txBox="1"/>
          <p:nvPr/>
        </p:nvSpPr>
        <p:spPr>
          <a:xfrm>
            <a:off x="457200" y="1371600"/>
            <a:ext cx="8229240" cy="4952520"/>
          </a:xfrm>
          <a:prstGeom prst="rect">
            <a:avLst/>
          </a:prstGeom>
        </p:spPr>
        <p:txBody>
          <a:bodyPr bIns="45000" lIns="90000" rIns="90000" tIns="45000"/>
          <a:p>
            <a:pPr>
              <a:lnSpc>
                <a:spcPct val="100000"/>
              </a:lnSpc>
            </a:pPr>
            <a:r>
              <a:rPr b="1" lang="en-US" sz="2000">
                <a:solidFill>
                  <a:srgbClr val="000000"/>
                </a:solidFill>
                <a:latin typeface="Constantia"/>
              </a:rPr>
              <a:t>In Europe in the Middle Ages, Nobles waged war for profit and </a:t>
            </a:r>
            <a:endParaRPr/>
          </a:p>
          <a:p>
            <a:pPr>
              <a:lnSpc>
                <a:spcPct val="100000"/>
              </a:lnSpc>
            </a:pPr>
            <a:r>
              <a:rPr b="1" lang="en-US" sz="2000">
                <a:solidFill>
                  <a:srgbClr val="000000"/>
                </a:solidFill>
                <a:latin typeface="Constantia"/>
              </a:rPr>
              <a:t>rent-seeking was prevalent, but there was a period of innovation!</a:t>
            </a:r>
            <a:endParaRPr/>
          </a:p>
          <a:p>
            <a:pPr>
              <a:lnSpc>
                <a:spcPct val="100000"/>
              </a:lnSpc>
            </a:pPr>
            <a:endParaRPr/>
          </a:p>
          <a:p>
            <a:pPr>
              <a:lnSpc>
                <a:spcPct val="100000"/>
              </a:lnSpc>
            </a:pPr>
            <a:r>
              <a:rPr b="1" lang="en-US" sz="2000">
                <a:solidFill>
                  <a:srgbClr val="000000"/>
                </a:solidFill>
                <a:latin typeface="Constantia"/>
              </a:rPr>
              <a:t>12th and 13th centuries</a:t>
            </a:r>
            <a:endParaRPr/>
          </a:p>
          <a:p>
            <a:pPr>
              <a:lnSpc>
                <a:spcPct val="100000"/>
              </a:lnSpc>
              <a:buSzPct val="95000"/>
              <a:buFont charset="2" typeface="Wingdings 2"/>
              <a:buChar char=""/>
            </a:pPr>
            <a:r>
              <a:rPr lang="en-US" sz="2000">
                <a:solidFill>
                  <a:srgbClr val="000000"/>
                </a:solidFill>
                <a:latin typeface="Constantia"/>
              </a:rPr>
              <a:t>Era of mechanical innovation exploded </a:t>
            </a:r>
            <a:r>
              <a:rPr b="1" lang="en-US" sz="2000">
                <a:solidFill>
                  <a:srgbClr val="000000"/>
                </a:solidFill>
                <a:latin typeface="Constantia"/>
              </a:rPr>
              <a:t>without a competitive market</a:t>
            </a:r>
            <a:r>
              <a:rPr lang="en-US" sz="2000">
                <a:solidFill>
                  <a:srgbClr val="000000"/>
                </a:solidFill>
                <a:latin typeface="Constantia"/>
              </a:rPr>
              <a:t>, water mills, metallurgy, clocks</a:t>
            </a:r>
            <a:endParaRPr/>
          </a:p>
          <a:p>
            <a:pPr>
              <a:lnSpc>
                <a:spcPct val="100000"/>
              </a:lnSpc>
              <a:buSzPct val="95000"/>
              <a:buFont charset="2" typeface="Wingdings 2"/>
              <a:buChar char=""/>
            </a:pPr>
            <a:r>
              <a:rPr lang="en-US" sz="2000">
                <a:solidFill>
                  <a:srgbClr val="000000"/>
                </a:solidFill>
                <a:latin typeface="Constantia"/>
              </a:rPr>
              <a:t>Application of existing knowledge</a:t>
            </a:r>
            <a:endParaRPr/>
          </a:p>
          <a:p>
            <a:pPr>
              <a:lnSpc>
                <a:spcPct val="100000"/>
              </a:lnSpc>
              <a:buSzPct val="95000"/>
              <a:buFont charset="2" typeface="Wingdings 2"/>
              <a:buChar char=""/>
            </a:pPr>
            <a:r>
              <a:rPr lang="en-US" sz="2000">
                <a:solidFill>
                  <a:srgbClr val="000000"/>
                </a:solidFill>
                <a:latin typeface="Constantia"/>
              </a:rPr>
              <a:t>Monopoly power enforced (granted by the king)</a:t>
            </a:r>
            <a:endParaRPr/>
          </a:p>
          <a:p>
            <a:pPr lvl="1">
              <a:lnSpc>
                <a:spcPct val="100000"/>
              </a:lnSpc>
              <a:buSzPct val="85000"/>
              <a:buFont charset="2" typeface="Wingdings 2"/>
              <a:buChar char=""/>
            </a:pPr>
            <a:r>
              <a:rPr lang="en-US" sz="2000">
                <a:solidFill>
                  <a:srgbClr val="000000"/>
                </a:solidFill>
                <a:latin typeface="Constantia"/>
              </a:rPr>
              <a:t>Invested in pursuit of monopoly power, e.g., water mills</a:t>
            </a:r>
            <a:endParaRPr/>
          </a:p>
          <a:p>
            <a:pPr>
              <a:lnSpc>
                <a:spcPct val="100000"/>
              </a:lnSpc>
              <a:buSzPct val="95000"/>
              <a:buFont charset="2" typeface="Wingdings 2"/>
              <a:buChar char=""/>
            </a:pPr>
            <a:r>
              <a:rPr lang="en-US" sz="2000">
                <a:solidFill>
                  <a:srgbClr val="000000"/>
                </a:solidFill>
                <a:latin typeface="Constantia"/>
              </a:rPr>
              <a:t>Competition among religious abbeys was driving force especially for the Cistercian monasteries</a:t>
            </a:r>
            <a:endParaRPr/>
          </a:p>
          <a:p>
            <a:pPr lvl="1">
              <a:lnSpc>
                <a:spcPct val="100000"/>
              </a:lnSpc>
              <a:buSzPct val="85000"/>
              <a:buFont charset="2" typeface="Wingdings 2"/>
              <a:buChar char=""/>
            </a:pPr>
            <a:r>
              <a:rPr lang="en-US" sz="2000">
                <a:solidFill>
                  <a:srgbClr val="000000"/>
                </a:solidFill>
                <a:latin typeface="Constantia"/>
              </a:rPr>
              <a:t>Innovation allowed more time for prayer?</a:t>
            </a:r>
            <a:endParaRPr/>
          </a:p>
          <a:p>
            <a:pPr lvl="1">
              <a:lnSpc>
                <a:spcPct val="100000"/>
              </a:lnSpc>
              <a:buSzPct val="85000"/>
              <a:buFont charset="2" typeface="Wingdings 2"/>
              <a:buChar char=""/>
            </a:pPr>
            <a:r>
              <a:rPr lang="en-US" sz="2000">
                <a:solidFill>
                  <a:srgbClr val="000000"/>
                </a:solidFill>
                <a:latin typeface="Constantia"/>
              </a:rPr>
              <a:t>Expansion of order?</a:t>
            </a:r>
            <a:endParaRPr/>
          </a:p>
          <a:p>
            <a:pPr>
              <a:lnSpc>
                <a:spcPct val="100000"/>
              </a:lnSpc>
            </a:pPr>
            <a:endParaRPr/>
          </a:p>
          <a:p>
            <a:pPr>
              <a:lnSpc>
                <a:spcPct val="100000"/>
              </a:lnSpc>
            </a:pPr>
            <a:r>
              <a:rPr b="1" lang="en-US" sz="2600">
                <a:solidFill>
                  <a:srgbClr val="000000"/>
                </a:solidFill>
                <a:latin typeface="Constantia"/>
              </a:rPr>
              <a:t>The monk “was the first intellectual to get dirt under his fingernails.” </a:t>
            </a:r>
            <a:r>
              <a:rPr lang="en-US" sz="2600">
                <a:solidFill>
                  <a:srgbClr val="000000"/>
                </a:solidFill>
                <a:latin typeface="Constantia"/>
              </a:rPr>
              <a:t>– Lynn White, professor of medieval history at Princeton</a:t>
            </a:r>
            <a:endParaRPr/>
          </a:p>
        </p:txBody>
      </p:sp>
      <p:pic>
        <p:nvPicPr>
          <p:cNvPr descr="" id="147" name="Picture 3"/>
          <p:cNvPicPr/>
          <p:nvPr/>
        </p:nvPicPr>
        <p:blipFill>
          <a:blip r:embed="rId1"/>
          <a:stretch>
            <a:fillRect/>
          </a:stretch>
        </p:blipFill>
        <p:spPr>
          <a:xfrm>
            <a:off x="7315200" y="457200"/>
            <a:ext cx="1737720" cy="1912320"/>
          </a:xfrm>
          <a:prstGeom prst="rect">
            <a:avLst/>
          </a:prstGeom>
        </p:spPr>
      </p:pic>
    </p:spTree>
  </p:cSld>
  <p:timing>
    <p:tnLst>
      <p:par>
        <p:cTn dur="indefinite" id="194" nodeType="tmRoot" restart="never">
          <p:childTnLst>
            <p:seq>
              <p:cTn dur="indefinite" id="195" nodeType="mainSeq">
                <p:childTnLst>
                  <p:par>
                    <p:cTn fill="hold" id="196">
                      <p:stCondLst>
                        <p:cond delay="indefinite"/>
                      </p:stCondLst>
                      <p:childTnLst>
                        <p:par>
                          <p:cTn fill="hold" id="197">
                            <p:stCondLst>
                              <p:cond delay="0"/>
                            </p:stCondLst>
                            <p:childTnLst>
                              <p:par>
                                <p:cTn fill="hold" id="198" nodeType="clickEffect" presetClass="entr" presetID="1">
                                  <p:stCondLst>
                                    <p:cond delay="0"/>
                                  </p:stCondLst>
                                  <p:childTnLst>
                                    <p:set>
                                      <p:cBhvr>
                                        <p:cTn dur="1" fill="hold" id="199">
                                          <p:stCondLst>
                                            <p:cond delay="0"/>
                                          </p:stCondLst>
                                        </p:cTn>
                                        <p:tgtEl>
                                          <p:spTgt spid="146">
                                            <p:txEl>
                                              <p:pRg end="154" st="130"/>
                                            </p:txEl>
                                          </p:spTgt>
                                        </p:tgtEl>
                                        <p:attrNameLst>
                                          <p:attrName>style.visibility</p:attrName>
                                        </p:attrNameLst>
                                      </p:cBhvr>
                                      <p:to>
                                        <p:strVal val="visible"/>
                                      </p:to>
                                    </p:set>
                                  </p:childTnLst>
                                </p:cTn>
                              </p:par>
                              <p:par>
                                <p:cTn fill="hold" id="200" nodeType="withEffect" presetClass="entr" presetID="1">
                                  <p:stCondLst>
                                    <p:cond delay="0"/>
                                  </p:stCondLst>
                                  <p:childTnLst>
                                    <p:set>
                                      <p:cBhvr>
                                        <p:cTn dur="1" fill="hold" id="201">
                                          <p:stCondLst>
                                            <p:cond delay="0"/>
                                          </p:stCondLst>
                                        </p:cTn>
                                        <p:tgtEl>
                                          <p:spTgt spid="146">
                                            <p:txEl>
                                              <p:pRg end="254" st="154"/>
                                            </p:txEl>
                                          </p:spTgt>
                                        </p:tgtEl>
                                        <p:attrNameLst>
                                          <p:attrName>style.visibility</p:attrName>
                                        </p:attrNameLst>
                                      </p:cBhvr>
                                      <p:to>
                                        <p:strVal val="visible"/>
                                      </p:to>
                                    </p:set>
                                  </p:childTnLst>
                                </p:cTn>
                              </p:par>
                            </p:childTnLst>
                          </p:cTn>
                        </p:par>
                      </p:childTnLst>
                    </p:cTn>
                  </p:par>
                  <p:par>
                    <p:cTn fill="hold" id="202">
                      <p:stCondLst>
                        <p:cond delay="indefinite"/>
                      </p:stCondLst>
                      <p:childTnLst>
                        <p:par>
                          <p:cTn fill="hold" id="203">
                            <p:stCondLst>
                              <p:cond delay="0"/>
                            </p:stCondLst>
                            <p:childTnLst>
                              <p:par>
                                <p:cTn fill="hold" id="204" nodeType="clickEffect" presetClass="entr" presetID="1">
                                  <p:stCondLst>
                                    <p:cond delay="0"/>
                                  </p:stCondLst>
                                  <p:childTnLst>
                                    <p:set>
                                      <p:cBhvr>
                                        <p:cTn dur="1" fill="hold" id="205">
                                          <p:stCondLst>
                                            <p:cond delay="0"/>
                                          </p:stCondLst>
                                        </p:cTn>
                                        <p:tgtEl>
                                          <p:spTgt spid="146">
                                            <p:txEl>
                                              <p:pRg end="288" st="254"/>
                                            </p:txEl>
                                          </p:spTgt>
                                        </p:tgtEl>
                                        <p:attrNameLst>
                                          <p:attrName>style.visibility</p:attrName>
                                        </p:attrNameLst>
                                      </p:cBhvr>
                                      <p:to>
                                        <p:strVal val="visible"/>
                                      </p:to>
                                    </p:set>
                                  </p:childTnLst>
                                </p:cTn>
                              </p:par>
                            </p:childTnLst>
                          </p:cTn>
                        </p:par>
                      </p:childTnLst>
                    </p:cTn>
                  </p:par>
                  <p:par>
                    <p:cTn fill="hold" id="206">
                      <p:stCondLst>
                        <p:cond delay="indefinite"/>
                      </p:stCondLst>
                      <p:childTnLst>
                        <p:par>
                          <p:cTn fill="hold" id="207">
                            <p:stCondLst>
                              <p:cond delay="0"/>
                            </p:stCondLst>
                            <p:childTnLst>
                              <p:par>
                                <p:cTn fill="hold" id="208" nodeType="clickEffect" presetClass="entr" presetID="1">
                                  <p:stCondLst>
                                    <p:cond delay="0"/>
                                  </p:stCondLst>
                                  <p:childTnLst>
                                    <p:set>
                                      <p:cBhvr>
                                        <p:cTn dur="1" fill="hold" id="209">
                                          <p:stCondLst>
                                            <p:cond delay="0"/>
                                          </p:stCondLst>
                                        </p:cTn>
                                        <p:tgtEl>
                                          <p:spTgt spid="146">
                                            <p:txEl>
                                              <p:pRg end="334" st="288"/>
                                            </p:txEl>
                                          </p:spTgt>
                                        </p:tgtEl>
                                        <p:attrNameLst>
                                          <p:attrName>style.visibility</p:attrName>
                                        </p:attrNameLst>
                                      </p:cBhvr>
                                      <p:to>
                                        <p:strVal val="visible"/>
                                      </p:to>
                                    </p:set>
                                  </p:childTnLst>
                                </p:cTn>
                              </p:par>
                              <p:par>
                                <p:cTn fill="hold" id="210" nodeType="withEffect" presetClass="entr" presetID="1">
                                  <p:stCondLst>
                                    <p:cond delay="0"/>
                                  </p:stCondLst>
                                  <p:childTnLst>
                                    <p:set>
                                      <p:cBhvr>
                                        <p:cTn dur="1" fill="hold" id="211">
                                          <p:stCondLst>
                                            <p:cond delay="0"/>
                                          </p:stCondLst>
                                        </p:cTn>
                                        <p:tgtEl>
                                          <p:spTgt spid="146">
                                            <p:txEl>
                                              <p:pRg end="391" st="334"/>
                                            </p:txEl>
                                          </p:spTgt>
                                        </p:tgtEl>
                                        <p:attrNameLst>
                                          <p:attrName>style.visibility</p:attrName>
                                        </p:attrNameLst>
                                      </p:cBhvr>
                                      <p:to>
                                        <p:strVal val="visible"/>
                                      </p:to>
                                    </p:set>
                                  </p:childTnLst>
                                </p:cTn>
                              </p:par>
                            </p:childTnLst>
                          </p:cTn>
                        </p:par>
                      </p:childTnLst>
                    </p:cTn>
                  </p:par>
                  <p:par>
                    <p:cTn fill="hold" id="212">
                      <p:stCondLst>
                        <p:cond delay="indefinite"/>
                      </p:stCondLst>
                      <p:childTnLst>
                        <p:par>
                          <p:cTn fill="hold" id="213">
                            <p:stCondLst>
                              <p:cond delay="0"/>
                            </p:stCondLst>
                            <p:childTnLst>
                              <p:par>
                                <p:cTn fill="hold" id="214" nodeType="clickEffect" presetClass="entr" presetID="1">
                                  <p:stCondLst>
                                    <p:cond delay="0"/>
                                  </p:stCondLst>
                                  <p:childTnLst>
                                    <p:set>
                                      <p:cBhvr>
                                        <p:cTn dur="1" fill="hold" id="215">
                                          <p:stCondLst>
                                            <p:cond delay="0"/>
                                          </p:stCondLst>
                                        </p:cTn>
                                        <p:tgtEl>
                                          <p:spTgt spid="146">
                                            <p:txEl>
                                              <p:pRg end="486" st="391"/>
                                            </p:txEl>
                                          </p:spTgt>
                                        </p:tgtEl>
                                        <p:attrNameLst>
                                          <p:attrName>style.visibility</p:attrName>
                                        </p:attrNameLst>
                                      </p:cBhvr>
                                      <p:to>
                                        <p:strVal val="visible"/>
                                      </p:to>
                                    </p:set>
                                  </p:childTnLst>
                                </p:cTn>
                              </p:par>
                              <p:par>
                                <p:cTn fill="hold" id="216" nodeType="withEffect" presetClass="entr" presetID="1">
                                  <p:stCondLst>
                                    <p:cond delay="0"/>
                                  </p:stCondLst>
                                  <p:childTnLst>
                                    <p:set>
                                      <p:cBhvr>
                                        <p:cTn dur="1" fill="hold" id="217">
                                          <p:stCondLst>
                                            <p:cond delay="0"/>
                                          </p:stCondLst>
                                        </p:cTn>
                                        <p:tgtEl>
                                          <p:spTgt spid="146">
                                            <p:txEl>
                                              <p:pRg end="527" st="486"/>
                                            </p:txEl>
                                          </p:spTgt>
                                        </p:tgtEl>
                                        <p:attrNameLst>
                                          <p:attrName>style.visibility</p:attrName>
                                        </p:attrNameLst>
                                      </p:cBhvr>
                                      <p:to>
                                        <p:strVal val="visible"/>
                                      </p:to>
                                    </p:set>
                                  </p:childTnLst>
                                </p:cTn>
                              </p:par>
                              <p:par>
                                <p:cTn fill="hold" id="218" nodeType="withEffect" presetClass="entr" presetID="1">
                                  <p:stCondLst>
                                    <p:cond delay="0"/>
                                  </p:stCondLst>
                                  <p:childTnLst>
                                    <p:set>
                                      <p:cBhvr>
                                        <p:cTn dur="1" fill="hold" id="219">
                                          <p:stCondLst>
                                            <p:cond delay="0"/>
                                          </p:stCondLst>
                                        </p:cTn>
                                        <p:tgtEl>
                                          <p:spTgt spid="146">
                                            <p:txEl>
                                              <p:pRg end="547" st="527"/>
                                            </p:txEl>
                                          </p:spTgt>
                                        </p:tgtEl>
                                        <p:attrNameLst>
                                          <p:attrName>style.visibility</p:attrName>
                                        </p:attrNameLst>
                                      </p:cBhvr>
                                      <p:to>
                                        <p:strVal val="visible"/>
                                      </p:to>
                                    </p:set>
                                  </p:childTnLst>
                                </p:cTn>
                              </p:par>
                            </p:childTnLst>
                          </p:cTn>
                        </p:par>
                      </p:childTnLst>
                    </p:cTn>
                  </p:par>
                  <p:par>
                    <p:cTn fill="hold" id="220">
                      <p:stCondLst>
                        <p:cond delay="indefinite"/>
                      </p:stCondLst>
                      <p:childTnLst>
                        <p:par>
                          <p:cTn fill="hold" id="221">
                            <p:stCondLst>
                              <p:cond delay="0"/>
                            </p:stCondLst>
                            <p:childTnLst>
                              <p:par>
                                <p:cTn fill="hold" id="222" nodeType="clickEffect" presetClass="entr" presetID="1">
                                  <p:stCondLst>
                                    <p:cond delay="0"/>
                                  </p:stCondLst>
                                  <p:childTnLst>
                                    <p:set>
                                      <p:cBhvr>
                                        <p:cTn dur="1" fill="hold" id="223">
                                          <p:stCondLst>
                                            <p:cond delay="0"/>
                                          </p:stCondLst>
                                        </p:cTn>
                                        <p:tgtEl>
                                          <p:spTgt spid="146">
                                            <p:txEl>
                                              <p:pRg end="678" st="54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457200" y="533520"/>
            <a:ext cx="8229240" cy="895680"/>
          </a:xfrm>
          <a:prstGeom prst="rect">
            <a:avLst/>
          </a:prstGeom>
        </p:spPr>
        <p:txBody>
          <a:bodyPr anchor="b" bIns="0" lIns="0" rIns="0" tIns="45000"/>
          <a:p>
            <a:pPr>
              <a:lnSpc>
                <a:spcPct val="100000"/>
              </a:lnSpc>
            </a:pPr>
            <a:r>
              <a:rPr lang="en-US" sz="4000">
                <a:solidFill>
                  <a:srgbClr val="04617b"/>
                </a:solidFill>
                <a:latin typeface="Calibri"/>
              </a:rPr>
              <a:t>Institutional change in the Middle Ages</a:t>
            </a:r>
            <a:endParaRPr/>
          </a:p>
        </p:txBody>
      </p:sp>
      <p:sp>
        <p:nvSpPr>
          <p:cNvPr id="149" name="TextShape 2"/>
          <p:cNvSpPr txBox="1"/>
          <p:nvPr/>
        </p:nvSpPr>
        <p:spPr>
          <a:xfrm>
            <a:off x="457200" y="1676520"/>
            <a:ext cx="8229240" cy="4647960"/>
          </a:xfrm>
          <a:prstGeom prst="rect">
            <a:avLst/>
          </a:prstGeom>
        </p:spPr>
        <p:txBody>
          <a:bodyPr bIns="45000" lIns="90000" rIns="90000" tIns="45000"/>
          <a:p>
            <a:pPr>
              <a:lnSpc>
                <a:spcPct val="100000"/>
              </a:lnSpc>
            </a:pPr>
            <a:r>
              <a:rPr b="1" lang="en-US">
                <a:solidFill>
                  <a:srgbClr val="000000"/>
                </a:solidFill>
                <a:latin typeface="Constantia"/>
              </a:rPr>
              <a:t>Middle Ages rulers were “Pauper Kings” </a:t>
            </a:r>
            <a:endParaRPr/>
          </a:p>
          <a:p>
            <a:pPr lvl="1">
              <a:lnSpc>
                <a:spcPct val="100000"/>
              </a:lnSpc>
              <a:buSzPct val="85000"/>
              <a:buFont charset="2" typeface="Wingdings 2"/>
              <a:buChar char=""/>
            </a:pPr>
            <a:r>
              <a:rPr lang="en-US">
                <a:solidFill>
                  <a:srgbClr val="000000"/>
                </a:solidFill>
                <a:latin typeface="Constantia"/>
              </a:rPr>
              <a:t>Little real power and bankrupt</a:t>
            </a:r>
            <a:endParaRPr/>
          </a:p>
          <a:p>
            <a:endParaRPr/>
          </a:p>
          <a:p>
            <a:pPr>
              <a:lnSpc>
                <a:spcPct val="100000"/>
              </a:lnSpc>
            </a:pPr>
            <a:r>
              <a:rPr b="1" lang="en-US">
                <a:solidFill>
                  <a:srgbClr val="000000"/>
                </a:solidFill>
                <a:latin typeface="Constantia"/>
              </a:rPr>
              <a:t>As in Ancient Rome, commerce was considered disgraceful until..</a:t>
            </a:r>
            <a:endParaRPr/>
          </a:p>
          <a:p>
            <a:pPr lvl="1">
              <a:lnSpc>
                <a:spcPct val="100000"/>
              </a:lnSpc>
              <a:buSzPct val="85000"/>
              <a:buFont charset="2" typeface="Wingdings 2"/>
              <a:buChar char=""/>
            </a:pPr>
            <a:r>
              <a:rPr lang="en-US">
                <a:solidFill>
                  <a:srgbClr val="000000"/>
                </a:solidFill>
                <a:latin typeface="Constantia"/>
              </a:rPr>
              <a:t>1460s: England’s King Edward IV engaged in trade, Nobles followed</a:t>
            </a:r>
            <a:endParaRPr/>
          </a:p>
          <a:p>
            <a:pPr lvl="1">
              <a:lnSpc>
                <a:spcPct val="100000"/>
              </a:lnSpc>
              <a:buSzPct val="85000"/>
              <a:buFont charset="2" typeface="Wingdings 2"/>
              <a:buChar char=""/>
            </a:pPr>
            <a:r>
              <a:rPr lang="en-US">
                <a:solidFill>
                  <a:srgbClr val="000000"/>
                </a:solidFill>
                <a:latin typeface="Constantia"/>
              </a:rPr>
              <a:t>Magna Carta : no taxation without representation, sanctity of property</a:t>
            </a:r>
            <a:endParaRPr/>
          </a:p>
          <a:p>
            <a:pPr lvl="1">
              <a:lnSpc>
                <a:spcPct val="100000"/>
              </a:lnSpc>
              <a:buSzPct val="85000"/>
              <a:buFont charset="2" typeface="Wingdings 2"/>
              <a:buChar char=""/>
            </a:pPr>
            <a:r>
              <a:rPr lang="en-US">
                <a:solidFill>
                  <a:srgbClr val="000000"/>
                </a:solidFill>
                <a:latin typeface="Constantia"/>
              </a:rPr>
              <a:t>Battle for power between the kings and their nobles produces the rule of law</a:t>
            </a:r>
            <a:endParaRPr/>
          </a:p>
          <a:p>
            <a:pPr lvl="1">
              <a:lnSpc>
                <a:spcPct val="100000"/>
              </a:lnSpc>
              <a:buSzPct val="85000"/>
              <a:buFont charset="2" typeface="Wingdings 2"/>
              <a:buChar char=""/>
            </a:pPr>
            <a:r>
              <a:rPr lang="en-US">
                <a:solidFill>
                  <a:srgbClr val="000000"/>
                </a:solidFill>
                <a:latin typeface="Constantia"/>
              </a:rPr>
              <a:t>Real long term winners were the bourgeoisie (owners of capital)</a:t>
            </a:r>
            <a:endParaRPr/>
          </a:p>
          <a:p>
            <a:endParaRPr/>
          </a:p>
          <a:p>
            <a:pPr>
              <a:lnSpc>
                <a:spcPct val="100000"/>
              </a:lnSpc>
            </a:pPr>
            <a:r>
              <a:rPr b="1" lang="en-US">
                <a:solidFill>
                  <a:srgbClr val="000000"/>
                </a:solidFill>
                <a:latin typeface="Constantia"/>
              </a:rPr>
              <a:t>Capitalism became respectable by Industrial Revolution</a:t>
            </a:r>
            <a:endParaRPr/>
          </a:p>
          <a:p>
            <a:pPr lvl="1">
              <a:lnSpc>
                <a:spcPct val="100000"/>
              </a:lnSpc>
              <a:buSzPct val="85000"/>
              <a:buFont charset="2" typeface="Wingdings 2"/>
              <a:buChar char=""/>
            </a:pPr>
            <a:r>
              <a:rPr lang="en-US">
                <a:solidFill>
                  <a:srgbClr val="000000"/>
                </a:solidFill>
                <a:latin typeface="Constantia"/>
              </a:rPr>
              <a:t>Capitalist success leads to industrialist power and stronger law</a:t>
            </a:r>
            <a:endParaRPr/>
          </a:p>
          <a:p>
            <a:pPr lvl="1">
              <a:lnSpc>
                <a:spcPct val="100000"/>
              </a:lnSpc>
              <a:buSzPct val="85000"/>
              <a:buFont charset="2" typeface="Wingdings 2"/>
              <a:buChar char=""/>
            </a:pPr>
            <a:r>
              <a:rPr lang="en-US">
                <a:solidFill>
                  <a:srgbClr val="000000"/>
                </a:solidFill>
                <a:latin typeface="Constantia"/>
              </a:rPr>
              <a:t>Growth of free-market produces more entrepreneurs that increase capitalist growth</a:t>
            </a:r>
            <a:endParaRPr/>
          </a:p>
        </p:txBody>
      </p:sp>
    </p:spTree>
  </p:cSld>
  <p:timing>
    <p:tnLst>
      <p:par>
        <p:cTn dur="indefinite" id="224" nodeType="tmRoot" restart="never">
          <p:childTnLst>
            <p:seq>
              <p:cTn dur="indefinite" id="225" nodeType="mainSeq">
                <p:childTnLst>
                  <p:par>
                    <p:cTn fill="hold" id="226">
                      <p:stCondLst>
                        <p:cond delay="indefinite"/>
                      </p:stCondLst>
                      <p:childTnLst>
                        <p:par>
                          <p:cTn fill="hold" id="227">
                            <p:stCondLst>
                              <p:cond delay="0"/>
                            </p:stCondLst>
                            <p:childTnLst>
                              <p:par>
                                <p:cTn fill="hold" id="228" nodeType="clickEffect" presetClass="entr" presetID="1">
                                  <p:stCondLst>
                                    <p:cond delay="0"/>
                                  </p:stCondLst>
                                  <p:childTnLst>
                                    <p:set>
                                      <p:cBhvr>
                                        <p:cTn dur="1" fill="hold" id="229">
                                          <p:stCondLst>
                                            <p:cond delay="0"/>
                                          </p:stCondLst>
                                        </p:cTn>
                                        <p:tgtEl>
                                          <p:spTgt spid="149">
                                            <p:txEl>
                                              <p:pRg end="136" st="72"/>
                                            </p:txEl>
                                          </p:spTgt>
                                        </p:tgtEl>
                                        <p:attrNameLst>
                                          <p:attrName>style.visibility</p:attrName>
                                        </p:attrNameLst>
                                      </p:cBhvr>
                                      <p:to>
                                        <p:strVal val="visible"/>
                                      </p:to>
                                    </p:set>
                                  </p:childTnLst>
                                </p:cTn>
                              </p:par>
                            </p:childTnLst>
                          </p:cTn>
                        </p:par>
                      </p:childTnLst>
                    </p:cTn>
                  </p:par>
                  <p:par>
                    <p:cTn fill="hold" id="230">
                      <p:stCondLst>
                        <p:cond delay="indefinite"/>
                      </p:stCondLst>
                      <p:childTnLst>
                        <p:par>
                          <p:cTn fill="hold" id="231">
                            <p:stCondLst>
                              <p:cond delay="0"/>
                            </p:stCondLst>
                            <p:childTnLst>
                              <p:par>
                                <p:cTn fill="hold" id="232" nodeType="clickEffect" presetClass="entr" presetID="1">
                                  <p:stCondLst>
                                    <p:cond delay="0"/>
                                  </p:stCondLst>
                                  <p:childTnLst>
                                    <p:set>
                                      <p:cBhvr>
                                        <p:cTn dur="1" fill="hold" id="233">
                                          <p:stCondLst>
                                            <p:cond delay="0"/>
                                          </p:stCondLst>
                                        </p:cTn>
                                        <p:tgtEl>
                                          <p:spTgt spid="149">
                                            <p:txEl>
                                              <p:pRg end="202" st="136"/>
                                            </p:txEl>
                                          </p:spTgt>
                                        </p:tgtEl>
                                        <p:attrNameLst>
                                          <p:attrName>style.visibility</p:attrName>
                                        </p:attrNameLst>
                                      </p:cBhvr>
                                      <p:to>
                                        <p:strVal val="visible"/>
                                      </p:to>
                                    </p:set>
                                  </p:childTnLst>
                                </p:cTn>
                              </p:par>
                            </p:childTnLst>
                          </p:cTn>
                        </p:par>
                      </p:childTnLst>
                    </p:cTn>
                  </p:par>
                  <p:par>
                    <p:cTn fill="hold" id="234">
                      <p:stCondLst>
                        <p:cond delay="indefinite"/>
                      </p:stCondLst>
                      <p:childTnLst>
                        <p:par>
                          <p:cTn fill="hold" id="235">
                            <p:stCondLst>
                              <p:cond delay="0"/>
                            </p:stCondLst>
                            <p:childTnLst>
                              <p:par>
                                <p:cTn fill="hold" id="236" nodeType="clickEffect" presetClass="entr" presetID="1">
                                  <p:stCondLst>
                                    <p:cond delay="0"/>
                                  </p:stCondLst>
                                  <p:childTnLst>
                                    <p:set>
                                      <p:cBhvr>
                                        <p:cTn dur="1" fill="hold" id="237">
                                          <p:stCondLst>
                                            <p:cond delay="0"/>
                                          </p:stCondLst>
                                        </p:cTn>
                                        <p:tgtEl>
                                          <p:spTgt spid="149">
                                            <p:txEl>
                                              <p:pRg end="273" st="202"/>
                                            </p:txEl>
                                          </p:spTgt>
                                        </p:tgtEl>
                                        <p:attrNameLst>
                                          <p:attrName>style.visibility</p:attrName>
                                        </p:attrNameLst>
                                      </p:cBhvr>
                                      <p:to>
                                        <p:strVal val="visible"/>
                                      </p:to>
                                    </p:set>
                                  </p:childTnLst>
                                </p:cTn>
                              </p:par>
                            </p:childTnLst>
                          </p:cTn>
                        </p:par>
                      </p:childTnLst>
                    </p:cTn>
                  </p:par>
                  <p:par>
                    <p:cTn fill="hold" id="238">
                      <p:stCondLst>
                        <p:cond delay="indefinite"/>
                      </p:stCondLst>
                      <p:childTnLst>
                        <p:par>
                          <p:cTn fill="hold" id="239">
                            <p:stCondLst>
                              <p:cond delay="0"/>
                            </p:stCondLst>
                            <p:childTnLst>
                              <p:par>
                                <p:cTn fill="hold" id="240" nodeType="clickEffect" presetClass="entr" presetID="1">
                                  <p:stCondLst>
                                    <p:cond delay="0"/>
                                  </p:stCondLst>
                                  <p:childTnLst>
                                    <p:set>
                                      <p:cBhvr>
                                        <p:cTn dur="1" fill="hold" id="241">
                                          <p:stCondLst>
                                            <p:cond delay="0"/>
                                          </p:stCondLst>
                                        </p:cTn>
                                        <p:tgtEl>
                                          <p:spTgt spid="149">
                                            <p:txEl>
                                              <p:pRg end="350" st="273"/>
                                            </p:txEl>
                                          </p:spTgt>
                                        </p:tgtEl>
                                        <p:attrNameLst>
                                          <p:attrName>style.visibility</p:attrName>
                                        </p:attrNameLst>
                                      </p:cBhvr>
                                      <p:to>
                                        <p:strVal val="visible"/>
                                      </p:to>
                                    </p:set>
                                  </p:childTnLst>
                                </p:cTn>
                              </p:par>
                            </p:childTnLst>
                          </p:cTn>
                        </p:par>
                      </p:childTnLst>
                    </p:cTn>
                  </p:par>
                  <p:par>
                    <p:cTn fill="hold" id="242">
                      <p:stCondLst>
                        <p:cond delay="indefinite"/>
                      </p:stCondLst>
                      <p:childTnLst>
                        <p:par>
                          <p:cTn fill="hold" id="243">
                            <p:stCondLst>
                              <p:cond delay="0"/>
                            </p:stCondLst>
                            <p:childTnLst>
                              <p:par>
                                <p:cTn fill="hold" id="244" nodeType="clickEffect" presetClass="entr" presetID="1">
                                  <p:stCondLst>
                                    <p:cond delay="0"/>
                                  </p:stCondLst>
                                  <p:childTnLst>
                                    <p:set>
                                      <p:cBhvr>
                                        <p:cTn dur="1" fill="hold" id="245">
                                          <p:stCondLst>
                                            <p:cond delay="0"/>
                                          </p:stCondLst>
                                        </p:cTn>
                                        <p:tgtEl>
                                          <p:spTgt spid="149">
                                            <p:txEl>
                                              <p:pRg end="414" st="350"/>
                                            </p:txEl>
                                          </p:spTgt>
                                        </p:tgtEl>
                                        <p:attrNameLst>
                                          <p:attrName>style.visibility</p:attrName>
                                        </p:attrNameLst>
                                      </p:cBhvr>
                                      <p:to>
                                        <p:strVal val="visible"/>
                                      </p:to>
                                    </p:set>
                                  </p:childTnLst>
                                </p:cTn>
                              </p:par>
                            </p:childTnLst>
                          </p:cTn>
                        </p:par>
                      </p:childTnLst>
                    </p:cTn>
                  </p:par>
                  <p:par>
                    <p:cTn fill="hold" id="246">
                      <p:stCondLst>
                        <p:cond delay="indefinite"/>
                      </p:stCondLst>
                      <p:childTnLst>
                        <p:par>
                          <p:cTn fill="hold" id="247">
                            <p:stCondLst>
                              <p:cond delay="0"/>
                            </p:stCondLst>
                            <p:childTnLst>
                              <p:par>
                                <p:cTn fill="hold" id="248" nodeType="clickEffect" presetClass="entr" presetID="1">
                                  <p:stCondLst>
                                    <p:cond delay="0"/>
                                  </p:stCondLst>
                                  <p:childTnLst>
                                    <p:set>
                                      <p:cBhvr>
                                        <p:cTn dur="1" fill="hold" id="249">
                                          <p:stCondLst>
                                            <p:cond delay="0"/>
                                          </p:stCondLst>
                                        </p:cTn>
                                        <p:tgtEl>
                                          <p:spTgt spid="149">
                                            <p:txEl>
                                              <p:pRg end="470" st="415"/>
                                            </p:txEl>
                                          </p:spTgt>
                                        </p:tgtEl>
                                        <p:attrNameLst>
                                          <p:attrName>style.visibility</p:attrName>
                                        </p:attrNameLst>
                                      </p:cBhvr>
                                      <p:to>
                                        <p:strVal val="visible"/>
                                      </p:to>
                                    </p:set>
                                  </p:childTnLst>
                                </p:cTn>
                              </p:par>
                            </p:childTnLst>
                          </p:cTn>
                        </p:par>
                      </p:childTnLst>
                    </p:cTn>
                  </p:par>
                  <p:par>
                    <p:cTn fill="hold" id="250">
                      <p:stCondLst>
                        <p:cond delay="indefinite"/>
                      </p:stCondLst>
                      <p:childTnLst>
                        <p:par>
                          <p:cTn fill="hold" id="251">
                            <p:stCondLst>
                              <p:cond delay="0"/>
                            </p:stCondLst>
                            <p:childTnLst>
                              <p:par>
                                <p:cTn fill="hold" id="252" nodeType="clickEffect" presetClass="entr" presetID="1">
                                  <p:stCondLst>
                                    <p:cond delay="0"/>
                                  </p:stCondLst>
                                  <p:childTnLst>
                                    <p:set>
                                      <p:cBhvr>
                                        <p:cTn dur="1" fill="hold" id="253">
                                          <p:stCondLst>
                                            <p:cond delay="0"/>
                                          </p:stCondLst>
                                        </p:cTn>
                                        <p:tgtEl>
                                          <p:spTgt spid="149">
                                            <p:txEl>
                                              <p:pRg end="535" st="470"/>
                                            </p:txEl>
                                          </p:spTgt>
                                        </p:tgtEl>
                                        <p:attrNameLst>
                                          <p:attrName>style.visibility</p:attrName>
                                        </p:attrNameLst>
                                      </p:cBhvr>
                                      <p:to>
                                        <p:strVal val="visible"/>
                                      </p:to>
                                    </p:set>
                                  </p:childTnLst>
                                </p:cTn>
                              </p:par>
                            </p:childTnLst>
                          </p:cTn>
                        </p:par>
                      </p:childTnLst>
                    </p:cTn>
                  </p:par>
                  <p:par>
                    <p:cTn fill="hold" id="254">
                      <p:stCondLst>
                        <p:cond delay="indefinite"/>
                      </p:stCondLst>
                      <p:childTnLst>
                        <p:par>
                          <p:cTn fill="hold" id="255">
                            <p:stCondLst>
                              <p:cond delay="0"/>
                            </p:stCondLst>
                            <p:childTnLst>
                              <p:par>
                                <p:cTn fill="hold" id="256" nodeType="clickEffect" presetClass="entr" presetID="1">
                                  <p:stCondLst>
                                    <p:cond delay="0"/>
                                  </p:stCondLst>
                                  <p:childTnLst>
                                    <p:set>
                                      <p:cBhvr>
                                        <p:cTn dur="1" fill="hold" id="257">
                                          <p:stCondLst>
                                            <p:cond delay="0"/>
                                          </p:stCondLst>
                                        </p:cTn>
                                        <p:tgtEl>
                                          <p:spTgt spid="149">
                                            <p:txEl>
                                              <p:pRg end="617" st="53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Servile Europe</a:t>
            </a:r>
            <a:endParaRPr/>
          </a:p>
        </p:txBody>
      </p:sp>
      <p:sp>
        <p:nvSpPr>
          <p:cNvPr id="151" name="TextShape 2"/>
          <p:cNvSpPr txBox="1"/>
          <p:nvPr/>
        </p:nvSpPr>
        <p:spPr>
          <a:xfrm>
            <a:off x="457200" y="1371600"/>
            <a:ext cx="8229240" cy="4952520"/>
          </a:xfrm>
          <a:prstGeom prst="rect">
            <a:avLst/>
          </a:prstGeom>
        </p:spPr>
        <p:txBody>
          <a:bodyPr bIns="45000" lIns="90000" rIns="90000" tIns="45000"/>
          <a:p>
            <a:pPr>
              <a:lnSpc>
                <a:spcPct val="100000"/>
              </a:lnSpc>
            </a:pPr>
            <a:r>
              <a:rPr b="1" i="1" lang="en-US" sz="2600">
                <a:solidFill>
                  <a:srgbClr val="000000"/>
                </a:solidFill>
                <a:latin typeface="Constantia"/>
              </a:rPr>
              <a:t>Servum</a:t>
            </a:r>
            <a:r>
              <a:rPr b="1" lang="en-US" sz="2600">
                <a:solidFill>
                  <a:srgbClr val="000000"/>
                </a:solidFill>
                <a:latin typeface="Constantia"/>
              </a:rPr>
              <a:t>: slave, serve, serf</a:t>
            </a:r>
            <a:endParaRPr/>
          </a:p>
          <a:p>
            <a:pPr lvl="1">
              <a:lnSpc>
                <a:spcPct val="100000"/>
              </a:lnSpc>
              <a:buSzPct val="85000"/>
              <a:buFont charset="2" typeface="Wingdings 2"/>
              <a:buChar char=""/>
            </a:pPr>
            <a:r>
              <a:rPr lang="en-US" sz="2400">
                <a:solidFill>
                  <a:srgbClr val="000000"/>
                </a:solidFill>
                <a:latin typeface="Constantia"/>
              </a:rPr>
              <a:t>In continental Europe, Serfdom prevalent until 1850s</a:t>
            </a:r>
            <a:endParaRPr/>
          </a:p>
          <a:p>
            <a:pPr lvl="1">
              <a:lnSpc>
                <a:spcPct val="100000"/>
              </a:lnSpc>
              <a:buSzPct val="85000"/>
              <a:buFont charset="2" typeface="Wingdings 2"/>
              <a:buChar char=""/>
            </a:pPr>
            <a:r>
              <a:rPr lang="en-US" sz="2400">
                <a:solidFill>
                  <a:srgbClr val="000000"/>
                </a:solidFill>
                <a:latin typeface="Constantia"/>
              </a:rPr>
              <a:t>80% of labor force in agriculture</a:t>
            </a:r>
            <a:endParaRPr/>
          </a:p>
          <a:p>
            <a:pPr lvl="1">
              <a:lnSpc>
                <a:spcPct val="100000"/>
              </a:lnSpc>
              <a:buSzPct val="85000"/>
              <a:buFont charset="2" typeface="Wingdings 2"/>
              <a:buChar char=""/>
            </a:pPr>
            <a:r>
              <a:rPr lang="en-US" sz="2400">
                <a:solidFill>
                  <a:srgbClr val="000000"/>
                </a:solidFill>
                <a:latin typeface="Constantia"/>
              </a:rPr>
              <a:t>Tennant farmers – paid rent as a portion of their harvest or with labor</a:t>
            </a:r>
            <a:endParaRPr/>
          </a:p>
          <a:p>
            <a:pPr lvl="1">
              <a:lnSpc>
                <a:spcPct val="100000"/>
              </a:lnSpc>
              <a:buSzPct val="85000"/>
              <a:buFont charset="2" typeface="Wingdings 2"/>
              <a:buChar char=""/>
            </a:pPr>
            <a:r>
              <a:rPr lang="en-US" sz="2400">
                <a:solidFill>
                  <a:srgbClr val="000000"/>
                </a:solidFill>
                <a:latin typeface="Constantia"/>
              </a:rPr>
              <a:t>Technically “free”, but tied to the land</a:t>
            </a:r>
            <a:endParaRPr/>
          </a:p>
          <a:p>
            <a:pPr>
              <a:lnSpc>
                <a:spcPct val="100000"/>
              </a:lnSpc>
            </a:pPr>
            <a:endParaRPr/>
          </a:p>
          <a:p>
            <a:pPr>
              <a:lnSpc>
                <a:spcPct val="100000"/>
              </a:lnSpc>
            </a:pPr>
            <a:r>
              <a:rPr b="1" lang="en-US" sz="2900">
                <a:solidFill>
                  <a:srgbClr val="000000"/>
                </a:solidFill>
                <a:latin typeface="Constantia"/>
              </a:rPr>
              <a:t>How about the Nobility?</a:t>
            </a:r>
            <a:endParaRPr/>
          </a:p>
          <a:p>
            <a:pPr>
              <a:lnSpc>
                <a:spcPct val="100000"/>
              </a:lnSpc>
              <a:buSzPct val="95000"/>
              <a:buFont charset="2" typeface="Wingdings 2"/>
              <a:buChar char=""/>
            </a:pPr>
            <a:r>
              <a:rPr lang="en-US" sz="2800">
                <a:solidFill>
                  <a:srgbClr val="000000"/>
                </a:solidFill>
                <a:latin typeface="Constantia"/>
              </a:rPr>
              <a:t>Nobles also resisted innovation</a:t>
            </a:r>
            <a:endParaRPr/>
          </a:p>
          <a:p>
            <a:pPr lvl="1">
              <a:lnSpc>
                <a:spcPct val="100000"/>
              </a:lnSpc>
              <a:buSzPct val="85000"/>
              <a:buFont charset="2" typeface="Wingdings 2"/>
              <a:buChar char=""/>
            </a:pPr>
            <a:r>
              <a:rPr lang="en-US" sz="2400">
                <a:solidFill>
                  <a:srgbClr val="000000"/>
                </a:solidFill>
                <a:latin typeface="Constantia"/>
              </a:rPr>
              <a:t>Feared change might curb their powers -&gt; few progressive landlords</a:t>
            </a:r>
            <a:endParaRPr/>
          </a:p>
          <a:p>
            <a:pPr lvl="1">
              <a:lnSpc>
                <a:spcPct val="100000"/>
              </a:lnSpc>
              <a:buSzPct val="85000"/>
              <a:buFont charset="2" typeface="Wingdings 2"/>
              <a:buChar char=""/>
            </a:pPr>
            <a:r>
              <a:rPr lang="en-US" sz="2400">
                <a:solidFill>
                  <a:srgbClr val="000000"/>
                </a:solidFill>
                <a:latin typeface="Constantia"/>
              </a:rPr>
              <a:t>No competitive markets –&gt; no battle for supremacy</a:t>
            </a:r>
            <a:endParaRPr/>
          </a:p>
          <a:p>
            <a:pPr lvl="1">
              <a:lnSpc>
                <a:spcPct val="100000"/>
              </a:lnSpc>
              <a:buSzPct val="85000"/>
              <a:buFont charset="2" typeface="Wingdings 2"/>
              <a:buChar char=""/>
            </a:pPr>
            <a:r>
              <a:rPr lang="en-US" sz="2400">
                <a:solidFill>
                  <a:srgbClr val="000000"/>
                </a:solidFill>
                <a:latin typeface="Constantia"/>
              </a:rPr>
              <a:t>Farms served own needs -conspicuous consumption –&gt; No saving or investment</a:t>
            </a:r>
            <a:endParaRPr/>
          </a:p>
          <a:p>
            <a:endParaRPr/>
          </a:p>
          <a:p>
            <a:pPr>
              <a:lnSpc>
                <a:spcPct val="100000"/>
              </a:lnSpc>
            </a:pPr>
            <a:r>
              <a:rPr b="1" lang="en-US" sz="2900">
                <a:solidFill>
                  <a:srgbClr val="000000"/>
                </a:solidFill>
                <a:latin typeface="Constantia"/>
              </a:rPr>
              <a:t>How was Britain doing?</a:t>
            </a:r>
            <a:endParaRPr/>
          </a:p>
          <a:p>
            <a:pPr>
              <a:lnSpc>
                <a:spcPct val="100000"/>
              </a:lnSpc>
              <a:buSzPct val="95000"/>
              <a:buFont charset="2" typeface="Wingdings 2"/>
              <a:buChar char=""/>
            </a:pPr>
            <a:r>
              <a:rPr lang="en-US" sz="2800">
                <a:solidFill>
                  <a:srgbClr val="000000"/>
                </a:solidFill>
                <a:latin typeface="Constantia"/>
              </a:rPr>
              <a:t>GDP growth during First Industrial Revolution Britain (1730-1830) only 0.03%</a:t>
            </a:r>
            <a:endParaRPr/>
          </a:p>
          <a:p>
            <a:pPr lvl="1">
              <a:lnSpc>
                <a:spcPct val="100000"/>
              </a:lnSpc>
              <a:buSzPct val="85000"/>
              <a:buFont charset="2" typeface="Wingdings 2"/>
              <a:buChar char=""/>
            </a:pPr>
            <a:r>
              <a:rPr lang="en-US" sz="2400">
                <a:solidFill>
                  <a:srgbClr val="000000"/>
                </a:solidFill>
                <a:latin typeface="Constantia"/>
              </a:rPr>
              <a:t>Labor still with agriculture</a:t>
            </a:r>
            <a:endParaRPr/>
          </a:p>
          <a:p>
            <a:pPr lvl="1">
              <a:lnSpc>
                <a:spcPct val="100000"/>
              </a:lnSpc>
              <a:buSzPct val="85000"/>
              <a:buFont charset="2" typeface="Wingdings 2"/>
              <a:buChar char=""/>
            </a:pPr>
            <a:r>
              <a:rPr lang="en-US" sz="2400">
                <a:solidFill>
                  <a:srgbClr val="000000"/>
                </a:solidFill>
                <a:latin typeface="Constantia"/>
              </a:rPr>
              <a:t>Agricultural workers fought change, e.g., soil rotation</a:t>
            </a:r>
            <a:endParaRPr/>
          </a:p>
          <a:p>
            <a:pPr lvl="1">
              <a:lnSpc>
                <a:spcPct val="100000"/>
              </a:lnSpc>
              <a:buSzPct val="85000"/>
              <a:buFont charset="2" typeface="Wingdings 2"/>
              <a:buChar char=""/>
            </a:pPr>
            <a:r>
              <a:rPr lang="en-US" sz="2400">
                <a:solidFill>
                  <a:srgbClr val="000000"/>
                </a:solidFill>
                <a:latin typeface="Constantia"/>
              </a:rPr>
              <a:t>No incentive to change and, in fact, feared change</a:t>
            </a:r>
            <a:endParaRPr/>
          </a:p>
          <a:p>
            <a:pPr>
              <a:lnSpc>
                <a:spcPct val="100000"/>
              </a:lnSpc>
            </a:pPr>
            <a:endParaRPr/>
          </a:p>
        </p:txBody>
      </p:sp>
    </p:spTree>
  </p:cSld>
  <p:timing>
    <p:tnLst>
      <p:par>
        <p:cTn dur="indefinite" id="258" nodeType="tmRoot" restart="never">
          <p:childTnLst>
            <p:seq>
              <p:cTn dur="indefinite" id="259" nodeType="mainSeq">
                <p:childTnLst>
                  <p:par>
                    <p:cTn fill="hold" id="260">
                      <p:stCondLst>
                        <p:cond delay="indefinite"/>
                      </p:stCondLst>
                      <p:childTnLst>
                        <p:par>
                          <p:cTn fill="hold" id="261">
                            <p:stCondLst>
                              <p:cond delay="0"/>
                            </p:stCondLst>
                            <p:childTnLst>
                              <p:par>
                                <p:cTn fill="hold" id="262" nodeType="clickEffect" presetClass="entr" presetID="1">
                                  <p:stCondLst>
                                    <p:cond delay="0"/>
                                  </p:stCondLst>
                                  <p:childTnLst>
                                    <p:set>
                                      <p:cBhvr>
                                        <p:cTn dur="1" fill="hold" id="263">
                                          <p:stCondLst>
                                            <p:cond delay="0"/>
                                          </p:stCondLst>
                                        </p:cTn>
                                        <p:tgtEl>
                                          <p:spTgt spid="151">
                                            <p:txEl>
                                              <p:pRg end="80" st="27"/>
                                            </p:txEl>
                                          </p:spTgt>
                                        </p:tgtEl>
                                        <p:attrNameLst>
                                          <p:attrName>style.visibility</p:attrName>
                                        </p:attrNameLst>
                                      </p:cBhvr>
                                      <p:to>
                                        <p:strVal val="visible"/>
                                      </p:to>
                                    </p:set>
                                  </p:childTnLst>
                                </p:cTn>
                              </p:par>
                              <p:par>
                                <p:cTn fill="hold" id="264" nodeType="withEffect" presetClass="entr" presetID="1">
                                  <p:stCondLst>
                                    <p:cond delay="0"/>
                                  </p:stCondLst>
                                  <p:childTnLst>
                                    <p:set>
                                      <p:cBhvr>
                                        <p:cTn dur="1" fill="hold" id="265">
                                          <p:stCondLst>
                                            <p:cond delay="0"/>
                                          </p:stCondLst>
                                        </p:cTn>
                                        <p:tgtEl>
                                          <p:spTgt spid="151">
                                            <p:txEl>
                                              <p:pRg end="114" st="80"/>
                                            </p:txEl>
                                          </p:spTgt>
                                        </p:tgtEl>
                                        <p:attrNameLst>
                                          <p:attrName>style.visibility</p:attrName>
                                        </p:attrNameLst>
                                      </p:cBhvr>
                                      <p:to>
                                        <p:strVal val="visible"/>
                                      </p:to>
                                    </p:set>
                                  </p:childTnLst>
                                </p:cTn>
                              </p:par>
                              <p:par>
                                <p:cTn fill="hold" id="266" nodeType="withEffect" presetClass="entr" presetID="1">
                                  <p:stCondLst>
                                    <p:cond delay="0"/>
                                  </p:stCondLst>
                                  <p:childTnLst>
                                    <p:set>
                                      <p:cBhvr>
                                        <p:cTn dur="1" fill="hold" id="267">
                                          <p:stCondLst>
                                            <p:cond delay="0"/>
                                          </p:stCondLst>
                                        </p:cTn>
                                        <p:tgtEl>
                                          <p:spTgt spid="151">
                                            <p:txEl>
                                              <p:pRg end="186" st="114"/>
                                            </p:txEl>
                                          </p:spTgt>
                                        </p:tgtEl>
                                        <p:attrNameLst>
                                          <p:attrName>style.visibility</p:attrName>
                                        </p:attrNameLst>
                                      </p:cBhvr>
                                      <p:to>
                                        <p:strVal val="visible"/>
                                      </p:to>
                                    </p:set>
                                  </p:childTnLst>
                                </p:cTn>
                              </p:par>
                              <p:par>
                                <p:cTn fill="hold" id="268" nodeType="withEffect" presetClass="entr" presetID="1">
                                  <p:stCondLst>
                                    <p:cond delay="0"/>
                                  </p:stCondLst>
                                  <p:childTnLst>
                                    <p:set>
                                      <p:cBhvr>
                                        <p:cTn dur="1" fill="hold" id="269">
                                          <p:stCondLst>
                                            <p:cond delay="0"/>
                                          </p:stCondLst>
                                        </p:cTn>
                                        <p:tgtEl>
                                          <p:spTgt spid="151">
                                            <p:txEl>
                                              <p:pRg end="227" st="186"/>
                                            </p:txEl>
                                          </p:spTgt>
                                        </p:tgtEl>
                                        <p:attrNameLst>
                                          <p:attrName>style.visibility</p:attrName>
                                        </p:attrNameLst>
                                      </p:cBhvr>
                                      <p:to>
                                        <p:strVal val="visible"/>
                                      </p:to>
                                    </p:set>
                                  </p:childTnLst>
                                </p:cTn>
                              </p:par>
                            </p:childTnLst>
                          </p:cTn>
                        </p:par>
                      </p:childTnLst>
                    </p:cTn>
                  </p:par>
                  <p:par>
                    <p:cTn fill="hold" id="270">
                      <p:stCondLst>
                        <p:cond delay="indefinite"/>
                      </p:stCondLst>
                      <p:childTnLst>
                        <p:par>
                          <p:cTn fill="hold" id="271">
                            <p:stCondLst>
                              <p:cond delay="0"/>
                            </p:stCondLst>
                            <p:childTnLst>
                              <p:par>
                                <p:cTn fill="hold" id="272" nodeType="clickEffect" presetClass="entr" presetID="1">
                                  <p:stCondLst>
                                    <p:cond delay="0"/>
                                  </p:stCondLst>
                                  <p:childTnLst>
                                    <p:set>
                                      <p:cBhvr>
                                        <p:cTn dur="1" fill="hold" id="273">
                                          <p:stCondLst>
                                            <p:cond delay="0"/>
                                          </p:stCondLst>
                                        </p:cTn>
                                        <p:tgtEl>
                                          <p:spTgt spid="151">
                                            <p:txEl>
                                              <p:pRg end="252" st="228"/>
                                            </p:txEl>
                                          </p:spTgt>
                                        </p:tgtEl>
                                        <p:attrNameLst>
                                          <p:attrName>style.visibility</p:attrName>
                                        </p:attrNameLst>
                                      </p:cBhvr>
                                      <p:to>
                                        <p:strVal val="visible"/>
                                      </p:to>
                                    </p:set>
                                  </p:childTnLst>
                                </p:cTn>
                              </p:par>
                            </p:childTnLst>
                          </p:cTn>
                        </p:par>
                      </p:childTnLst>
                    </p:cTn>
                  </p:par>
                  <p:par>
                    <p:cTn fill="hold" id="274">
                      <p:stCondLst>
                        <p:cond delay="indefinite"/>
                      </p:stCondLst>
                      <p:childTnLst>
                        <p:par>
                          <p:cTn fill="hold" id="275">
                            <p:stCondLst>
                              <p:cond delay="0"/>
                            </p:stCondLst>
                            <p:childTnLst>
                              <p:par>
                                <p:cTn fill="hold" id="276" nodeType="clickEffect" presetClass="entr" presetID="1">
                                  <p:stCondLst>
                                    <p:cond delay="0"/>
                                  </p:stCondLst>
                                  <p:childTnLst>
                                    <p:set>
                                      <p:cBhvr>
                                        <p:cTn dur="1" fill="hold" id="277">
                                          <p:stCondLst>
                                            <p:cond delay="0"/>
                                          </p:stCondLst>
                                        </p:cTn>
                                        <p:tgtEl>
                                          <p:spTgt spid="151">
                                            <p:txEl>
                                              <p:pRg end="284" st="252"/>
                                            </p:txEl>
                                          </p:spTgt>
                                        </p:tgtEl>
                                        <p:attrNameLst>
                                          <p:attrName>style.visibility</p:attrName>
                                        </p:attrNameLst>
                                      </p:cBhvr>
                                      <p:to>
                                        <p:strVal val="visible"/>
                                      </p:to>
                                    </p:set>
                                  </p:childTnLst>
                                </p:cTn>
                              </p:par>
                            </p:childTnLst>
                          </p:cTn>
                        </p:par>
                      </p:childTnLst>
                    </p:cTn>
                  </p:par>
                  <p:par>
                    <p:cTn fill="hold" id="278">
                      <p:stCondLst>
                        <p:cond delay="indefinite"/>
                      </p:stCondLst>
                      <p:childTnLst>
                        <p:par>
                          <p:cTn fill="hold" id="279">
                            <p:stCondLst>
                              <p:cond delay="0"/>
                            </p:stCondLst>
                            <p:childTnLst>
                              <p:par>
                                <p:cTn fill="hold" id="280" nodeType="clickEffect" presetClass="entr" presetID="1">
                                  <p:stCondLst>
                                    <p:cond delay="0"/>
                                  </p:stCondLst>
                                  <p:childTnLst>
                                    <p:set>
                                      <p:cBhvr>
                                        <p:cTn dur="1" fill="hold" id="281">
                                          <p:stCondLst>
                                            <p:cond delay="0"/>
                                          </p:stCondLst>
                                        </p:cTn>
                                        <p:tgtEl>
                                          <p:spTgt spid="151">
                                            <p:txEl>
                                              <p:pRg end="351" st="284"/>
                                            </p:txEl>
                                          </p:spTgt>
                                        </p:tgtEl>
                                        <p:attrNameLst>
                                          <p:attrName>style.visibility</p:attrName>
                                        </p:attrNameLst>
                                      </p:cBhvr>
                                      <p:to>
                                        <p:strVal val="visible"/>
                                      </p:to>
                                    </p:set>
                                  </p:childTnLst>
                                </p:cTn>
                              </p:par>
                              <p:par>
                                <p:cTn fill="hold" id="282" nodeType="withEffect" presetClass="entr" presetID="1">
                                  <p:stCondLst>
                                    <p:cond delay="0"/>
                                  </p:stCondLst>
                                  <p:childTnLst>
                                    <p:set>
                                      <p:cBhvr>
                                        <p:cTn dur="1" fill="hold" id="283">
                                          <p:stCondLst>
                                            <p:cond delay="0"/>
                                          </p:stCondLst>
                                        </p:cTn>
                                        <p:tgtEl>
                                          <p:spTgt spid="151">
                                            <p:txEl>
                                              <p:pRg end="401" st="351"/>
                                            </p:txEl>
                                          </p:spTgt>
                                        </p:tgtEl>
                                        <p:attrNameLst>
                                          <p:attrName>style.visibility</p:attrName>
                                        </p:attrNameLst>
                                      </p:cBhvr>
                                      <p:to>
                                        <p:strVal val="visible"/>
                                      </p:to>
                                    </p:set>
                                  </p:childTnLst>
                                </p:cTn>
                              </p:par>
                              <p:par>
                                <p:cTn fill="hold" id="284" nodeType="withEffect" presetClass="entr" presetID="1">
                                  <p:stCondLst>
                                    <p:cond delay="0"/>
                                  </p:stCondLst>
                                  <p:childTnLst>
                                    <p:set>
                                      <p:cBhvr>
                                        <p:cTn dur="1" fill="hold" id="285">
                                          <p:stCondLst>
                                            <p:cond delay="0"/>
                                          </p:stCondLst>
                                        </p:cTn>
                                        <p:tgtEl>
                                          <p:spTgt spid="151">
                                            <p:txEl>
                                              <p:pRg end="476" st="401"/>
                                            </p:txEl>
                                          </p:spTgt>
                                        </p:tgtEl>
                                        <p:attrNameLst>
                                          <p:attrName>style.visibility</p:attrName>
                                        </p:attrNameLst>
                                      </p:cBhvr>
                                      <p:to>
                                        <p:strVal val="visible"/>
                                      </p:to>
                                    </p:set>
                                  </p:childTnLst>
                                </p:cTn>
                              </p:par>
                            </p:childTnLst>
                          </p:cTn>
                        </p:par>
                      </p:childTnLst>
                    </p:cTn>
                  </p:par>
                  <p:par>
                    <p:cTn fill="hold" id="286">
                      <p:stCondLst>
                        <p:cond delay="indefinite"/>
                      </p:stCondLst>
                      <p:childTnLst>
                        <p:par>
                          <p:cTn fill="hold" id="287">
                            <p:stCondLst>
                              <p:cond delay="0"/>
                            </p:stCondLst>
                            <p:childTnLst>
                              <p:par>
                                <p:cTn fill="hold" id="288" nodeType="clickEffect" presetClass="entr" presetID="1">
                                  <p:stCondLst>
                                    <p:cond delay="0"/>
                                  </p:stCondLst>
                                  <p:childTnLst>
                                    <p:set>
                                      <p:cBhvr>
                                        <p:cTn dur="1" fill="hold" id="289">
                                          <p:stCondLst>
                                            <p:cond delay="0"/>
                                          </p:stCondLst>
                                        </p:cTn>
                                        <p:tgtEl>
                                          <p:spTgt spid="151">
                                            <p:txEl>
                                              <p:pRg end="500" st="477"/>
                                            </p:txEl>
                                          </p:spTgt>
                                        </p:tgtEl>
                                        <p:attrNameLst>
                                          <p:attrName>style.visibility</p:attrName>
                                        </p:attrNameLst>
                                      </p:cBhvr>
                                      <p:to>
                                        <p:strVal val="visible"/>
                                      </p:to>
                                    </p:set>
                                  </p:childTnLst>
                                </p:cTn>
                              </p:par>
                            </p:childTnLst>
                          </p:cTn>
                        </p:par>
                      </p:childTnLst>
                    </p:cTn>
                  </p:par>
                  <p:par>
                    <p:cTn fill="hold" id="290">
                      <p:stCondLst>
                        <p:cond delay="indefinite"/>
                      </p:stCondLst>
                      <p:childTnLst>
                        <p:par>
                          <p:cTn fill="hold" id="291">
                            <p:stCondLst>
                              <p:cond delay="0"/>
                            </p:stCondLst>
                            <p:childTnLst>
                              <p:par>
                                <p:cTn fill="hold" id="292" nodeType="clickEffect" presetClass="entr" presetID="1">
                                  <p:stCondLst>
                                    <p:cond delay="0"/>
                                  </p:stCondLst>
                                  <p:childTnLst>
                                    <p:set>
                                      <p:cBhvr>
                                        <p:cTn dur="1" fill="hold" id="293">
                                          <p:stCondLst>
                                            <p:cond delay="0"/>
                                          </p:stCondLst>
                                        </p:cTn>
                                        <p:tgtEl>
                                          <p:spTgt spid="151">
                                            <p:txEl>
                                              <p:pRg end="577" st="500"/>
                                            </p:txEl>
                                          </p:spTgt>
                                        </p:tgtEl>
                                        <p:attrNameLst>
                                          <p:attrName>style.visibility</p:attrName>
                                        </p:attrNameLst>
                                      </p:cBhvr>
                                      <p:to>
                                        <p:strVal val="visible"/>
                                      </p:to>
                                    </p:set>
                                  </p:childTnLst>
                                </p:cTn>
                              </p:par>
                            </p:childTnLst>
                          </p:cTn>
                        </p:par>
                      </p:childTnLst>
                    </p:cTn>
                  </p:par>
                  <p:par>
                    <p:cTn fill="hold" id="294">
                      <p:stCondLst>
                        <p:cond delay="indefinite"/>
                      </p:stCondLst>
                      <p:childTnLst>
                        <p:par>
                          <p:cTn fill="hold" id="295">
                            <p:stCondLst>
                              <p:cond delay="0"/>
                            </p:stCondLst>
                            <p:childTnLst>
                              <p:par>
                                <p:cTn fill="hold" id="296" nodeType="clickEffect" presetClass="entr" presetID="1">
                                  <p:stCondLst>
                                    <p:cond delay="0"/>
                                  </p:stCondLst>
                                  <p:childTnLst>
                                    <p:set>
                                      <p:cBhvr>
                                        <p:cTn dur="1" fill="hold" id="297">
                                          <p:stCondLst>
                                            <p:cond delay="0"/>
                                          </p:stCondLst>
                                        </p:cTn>
                                        <p:tgtEl>
                                          <p:spTgt spid="151">
                                            <p:txEl>
                                              <p:pRg end="606" st="577"/>
                                            </p:txEl>
                                          </p:spTgt>
                                        </p:tgtEl>
                                        <p:attrNameLst>
                                          <p:attrName>style.visibility</p:attrName>
                                        </p:attrNameLst>
                                      </p:cBhvr>
                                      <p:to>
                                        <p:strVal val="visible"/>
                                      </p:to>
                                    </p:set>
                                  </p:childTnLst>
                                </p:cTn>
                              </p:par>
                              <p:par>
                                <p:cTn fill="hold" id="298" nodeType="withEffect" presetClass="entr" presetID="1">
                                  <p:stCondLst>
                                    <p:cond delay="0"/>
                                  </p:stCondLst>
                                  <p:childTnLst>
                                    <p:set>
                                      <p:cBhvr>
                                        <p:cTn dur="1" fill="hold" id="299">
                                          <p:stCondLst>
                                            <p:cond delay="0"/>
                                          </p:stCondLst>
                                        </p:cTn>
                                        <p:tgtEl>
                                          <p:spTgt spid="151">
                                            <p:txEl>
                                              <p:pRg end="662" st="606"/>
                                            </p:txEl>
                                          </p:spTgt>
                                        </p:tgtEl>
                                        <p:attrNameLst>
                                          <p:attrName>style.visibility</p:attrName>
                                        </p:attrNameLst>
                                      </p:cBhvr>
                                      <p:to>
                                        <p:strVal val="visible"/>
                                      </p:to>
                                    </p:set>
                                  </p:childTnLst>
                                </p:cTn>
                              </p:par>
                              <p:par>
                                <p:cTn fill="hold" id="300" nodeType="withEffect" presetClass="entr" presetID="1">
                                  <p:stCondLst>
                                    <p:cond delay="0"/>
                                  </p:stCondLst>
                                  <p:childTnLst>
                                    <p:set>
                                      <p:cBhvr>
                                        <p:cTn dur="1" fill="hold" id="301">
                                          <p:stCondLst>
                                            <p:cond delay="0"/>
                                          </p:stCondLst>
                                        </p:cTn>
                                        <p:tgtEl>
                                          <p:spTgt spid="151">
                                            <p:txEl>
                                              <p:pRg end="713" st="66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What changed?</a:t>
            </a:r>
            <a:endParaRPr/>
          </a:p>
        </p:txBody>
      </p:sp>
      <p:sp>
        <p:nvSpPr>
          <p:cNvPr id="153" name="TextShape 2"/>
          <p:cNvSpPr txBox="1"/>
          <p:nvPr/>
        </p:nvSpPr>
        <p:spPr>
          <a:xfrm>
            <a:off x="457200" y="1447920"/>
            <a:ext cx="8229240" cy="4876560"/>
          </a:xfrm>
          <a:prstGeom prst="rect">
            <a:avLst/>
          </a:prstGeom>
        </p:spPr>
        <p:txBody>
          <a:bodyPr bIns="45000" lIns="90000" rIns="90000" tIns="45000"/>
          <a:p>
            <a:pPr>
              <a:lnSpc>
                <a:spcPct val="100000"/>
              </a:lnSpc>
            </a:pPr>
            <a:r>
              <a:rPr b="1" lang="en-US" sz="2600">
                <a:solidFill>
                  <a:srgbClr val="000000"/>
                </a:solidFill>
                <a:latin typeface="Constantia"/>
              </a:rPr>
              <a:t>What led to the miracle growth of the past one hundred and fifty years?</a:t>
            </a:r>
            <a:r>
              <a:rPr b="1" lang="en-US" sz="2600">
                <a:solidFill>
                  <a:srgbClr val="000000"/>
                </a:solidFill>
                <a:latin typeface="Constantia"/>
              </a:rPr>
              <a:t>
</a:t>
            </a:r>
            <a:endParaRPr/>
          </a:p>
          <a:p>
            <a:pPr>
              <a:lnSpc>
                <a:spcPct val="100000"/>
              </a:lnSpc>
            </a:pPr>
            <a:r>
              <a:rPr lang="en-US" sz="2800">
                <a:solidFill>
                  <a:srgbClr val="000000"/>
                </a:solidFill>
                <a:latin typeface="Constantia"/>
              </a:rPr>
              <a:t>Modern growth fueled by technical change, but previous growth by </a:t>
            </a:r>
            <a:r>
              <a:rPr lang="en-US" sz="2800" u="sng">
                <a:solidFill>
                  <a:srgbClr val="000000"/>
                </a:solidFill>
                <a:latin typeface="Constantia"/>
              </a:rPr>
              <a:t>institutional change </a:t>
            </a:r>
            <a:r>
              <a:rPr lang="en-US" sz="2800">
                <a:solidFill>
                  <a:srgbClr val="000000"/>
                </a:solidFill>
                <a:latin typeface="Constantia"/>
              </a:rPr>
              <a:t>(property rights, markets)</a:t>
            </a:r>
            <a:endParaRPr/>
          </a:p>
          <a:p>
            <a:pPr>
              <a:lnSpc>
                <a:spcPct val="100000"/>
              </a:lnSpc>
            </a:pPr>
            <a:endParaRPr/>
          </a:p>
          <a:p>
            <a:pPr>
              <a:lnSpc>
                <a:spcPct val="100000"/>
              </a:lnSpc>
            </a:pPr>
            <a:r>
              <a:rPr lang="en-US" sz="2800" u="sng">
                <a:solidFill>
                  <a:srgbClr val="000000"/>
                </a:solidFill>
                <a:latin typeface="Constantia"/>
              </a:rPr>
              <a:t>Mokyr</a:t>
            </a:r>
            <a:endParaRPr/>
          </a:p>
          <a:p>
            <a:pPr lvl="1">
              <a:lnSpc>
                <a:spcPct val="100000"/>
              </a:lnSpc>
              <a:buSzPct val="85000"/>
              <a:buFont charset="2" typeface="Wingdings 2"/>
              <a:buChar char=""/>
            </a:pPr>
            <a:r>
              <a:rPr lang="en-US" sz="2400">
                <a:solidFill>
                  <a:srgbClr val="000000"/>
                </a:solidFill>
                <a:latin typeface="Constantia"/>
              </a:rPr>
              <a:t>The British Industrial Revolution (1760-1830)</a:t>
            </a:r>
            <a:endParaRPr/>
          </a:p>
          <a:p>
            <a:pPr lvl="1">
              <a:lnSpc>
                <a:spcPct val="100000"/>
              </a:lnSpc>
              <a:buSzPct val="85000"/>
              <a:buFont charset="2" typeface="Wingdings 2"/>
              <a:buChar char=""/>
            </a:pPr>
            <a:r>
              <a:rPr lang="en-US" sz="2400">
                <a:solidFill>
                  <a:srgbClr val="000000"/>
                </a:solidFill>
                <a:latin typeface="Constantia"/>
              </a:rPr>
              <a:t>The Second Industrial Revolution  (1860)</a:t>
            </a:r>
            <a:endParaRPr/>
          </a:p>
          <a:p>
            <a:pPr lvl="1">
              <a:lnSpc>
                <a:spcPct val="100000"/>
              </a:lnSpc>
              <a:buSzPct val="85000"/>
              <a:buFont charset="2" typeface="Wingdings 2"/>
              <a:buChar char=""/>
            </a:pPr>
            <a:r>
              <a:rPr lang="en-US" sz="2400">
                <a:solidFill>
                  <a:srgbClr val="000000"/>
                </a:solidFill>
                <a:latin typeface="Constantia"/>
              </a:rPr>
              <a:t>Third Industrial Revolution  (close of 20th century)</a:t>
            </a:r>
            <a:endParaRPr/>
          </a:p>
          <a:p>
            <a:pPr>
              <a:lnSpc>
                <a:spcPct val="100000"/>
              </a:lnSpc>
            </a:pPr>
            <a:endParaRPr/>
          </a:p>
        </p:txBody>
      </p:sp>
    </p:spTree>
  </p:cSld>
  <p:timing>
    <p:tnLst>
      <p:par>
        <p:cTn dur="indefinite" id="302" nodeType="tmRoot" restart="never">
          <p:childTnLst>
            <p:seq>
              <p:cTn dur="indefinite" id="303" nodeType="mainSeq">
                <p:childTnLst>
                  <p:par>
                    <p:cTn fill="hold" id="304">
                      <p:stCondLst>
                        <p:cond delay="indefinite"/>
                      </p:stCondLst>
                      <p:childTnLst>
                        <p:par>
                          <p:cTn fill="hold" id="305">
                            <p:stCondLst>
                              <p:cond delay="0"/>
                            </p:stCondLst>
                            <p:childTnLst>
                              <p:par>
                                <p:cTn fill="hold" id="306" nodeType="clickEffect" presetClass="entr" presetID="1">
                                  <p:stCondLst>
                                    <p:cond delay="0"/>
                                  </p:stCondLst>
                                  <p:childTnLst>
                                    <p:set>
                                      <p:cBhvr>
                                        <p:cTn dur="1" fill="hold" id="307">
                                          <p:stCondLst>
                                            <p:cond delay="0"/>
                                          </p:stCondLst>
                                        </p:cTn>
                                        <p:tgtEl>
                                          <p:spTgt spid="153">
                                            <p:txEl>
                                              <p:pRg end="186" st="73"/>
                                            </p:txEl>
                                          </p:spTgt>
                                        </p:tgtEl>
                                        <p:attrNameLst>
                                          <p:attrName>style.visibility</p:attrName>
                                        </p:attrNameLst>
                                      </p:cBhvr>
                                      <p:to>
                                        <p:strVal val="visible"/>
                                      </p:to>
                                    </p:set>
                                  </p:childTnLst>
                                </p:cTn>
                              </p:par>
                            </p:childTnLst>
                          </p:cTn>
                        </p:par>
                      </p:childTnLst>
                    </p:cTn>
                  </p:par>
                  <p:par>
                    <p:cTn fill="hold" id="308">
                      <p:stCondLst>
                        <p:cond delay="indefinite"/>
                      </p:stCondLst>
                      <p:childTnLst>
                        <p:par>
                          <p:cTn fill="hold" id="309">
                            <p:stCondLst>
                              <p:cond delay="0"/>
                            </p:stCondLst>
                            <p:childTnLst>
                              <p:par>
                                <p:cTn fill="hold" id="310" nodeType="clickEffect" presetClass="entr" presetID="1">
                                  <p:stCondLst>
                                    <p:cond delay="0"/>
                                  </p:stCondLst>
                                  <p:childTnLst>
                                    <p:set>
                                      <p:cBhvr>
                                        <p:cTn dur="1" fill="hold" id="311">
                                          <p:stCondLst>
                                            <p:cond delay="0"/>
                                          </p:stCondLst>
                                        </p:cTn>
                                        <p:tgtEl>
                                          <p:spTgt spid="153">
                                            <p:txEl>
                                              <p:pRg end="193" st="187"/>
                                            </p:txEl>
                                          </p:spTgt>
                                        </p:tgtEl>
                                        <p:attrNameLst>
                                          <p:attrName>style.visibility</p:attrName>
                                        </p:attrNameLst>
                                      </p:cBhvr>
                                      <p:to>
                                        <p:strVal val="visible"/>
                                      </p:to>
                                    </p:set>
                                  </p:childTnLst>
                                </p:cTn>
                              </p:par>
                              <p:par>
                                <p:cTn fill="hold" id="312" nodeType="withEffect" presetClass="entr" presetID="1">
                                  <p:stCondLst>
                                    <p:cond delay="0"/>
                                  </p:stCondLst>
                                  <p:childTnLst>
                                    <p:set>
                                      <p:cBhvr>
                                        <p:cTn dur="1" fill="hold" id="313">
                                          <p:stCondLst>
                                            <p:cond delay="0"/>
                                          </p:stCondLst>
                                        </p:cTn>
                                        <p:tgtEl>
                                          <p:spTgt spid="153">
                                            <p:txEl>
                                              <p:pRg end="239" st="193"/>
                                            </p:txEl>
                                          </p:spTgt>
                                        </p:tgtEl>
                                        <p:attrNameLst>
                                          <p:attrName>style.visibility</p:attrName>
                                        </p:attrNameLst>
                                      </p:cBhvr>
                                      <p:to>
                                        <p:strVal val="visible"/>
                                      </p:to>
                                    </p:set>
                                  </p:childTnLst>
                                </p:cTn>
                              </p:par>
                              <p:par>
                                <p:cTn fill="hold" id="314" nodeType="withEffect" presetClass="entr" presetID="1">
                                  <p:stCondLst>
                                    <p:cond delay="0"/>
                                  </p:stCondLst>
                                  <p:childTnLst>
                                    <p:set>
                                      <p:cBhvr>
                                        <p:cTn dur="1" fill="hold" id="315">
                                          <p:stCondLst>
                                            <p:cond delay="0"/>
                                          </p:stCondLst>
                                        </p:cTn>
                                        <p:tgtEl>
                                          <p:spTgt spid="153">
                                            <p:txEl>
                                              <p:pRg end="280" st="239"/>
                                            </p:txEl>
                                          </p:spTgt>
                                        </p:tgtEl>
                                        <p:attrNameLst>
                                          <p:attrName>style.visibility</p:attrName>
                                        </p:attrNameLst>
                                      </p:cBhvr>
                                      <p:to>
                                        <p:strVal val="visible"/>
                                      </p:to>
                                    </p:set>
                                  </p:childTnLst>
                                </p:cTn>
                              </p:par>
                              <p:par>
                                <p:cTn fill="hold" id="316" nodeType="withEffect" presetClass="entr" presetID="1">
                                  <p:stCondLst>
                                    <p:cond delay="0"/>
                                  </p:stCondLst>
                                  <p:childTnLst>
                                    <p:set>
                                      <p:cBhvr>
                                        <p:cTn dur="1" fill="hold" id="317">
                                          <p:stCondLst>
                                            <p:cond delay="0"/>
                                          </p:stCondLst>
                                        </p:cTn>
                                        <p:tgtEl>
                                          <p:spTgt spid="153">
                                            <p:txEl>
                                              <p:pRg end="333" st="28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Growth and knowledge</a:t>
            </a:r>
            <a:endParaRPr/>
          </a:p>
        </p:txBody>
      </p:sp>
      <p:sp>
        <p:nvSpPr>
          <p:cNvPr id="155" name="TextShape 2"/>
          <p:cNvSpPr txBox="1"/>
          <p:nvPr/>
        </p:nvSpPr>
        <p:spPr>
          <a:xfrm>
            <a:off x="457200" y="1523880"/>
            <a:ext cx="8229240" cy="4800240"/>
          </a:xfrm>
          <a:prstGeom prst="rect">
            <a:avLst/>
          </a:prstGeom>
        </p:spPr>
        <p:txBody>
          <a:bodyPr bIns="45000" lIns="90000" rIns="90000" tIns="45000"/>
          <a:p>
            <a:pPr>
              <a:lnSpc>
                <a:spcPct val="100000"/>
              </a:lnSpc>
            </a:pPr>
            <a:r>
              <a:rPr lang="en-US" sz="2600">
                <a:solidFill>
                  <a:srgbClr val="000000"/>
                </a:solidFill>
                <a:latin typeface="Constantia"/>
              </a:rPr>
              <a:t>Modern economic growth based on growth of stock of useful or “tested knowledge” - Kuznets (1965) </a:t>
            </a:r>
            <a:endParaRPr/>
          </a:p>
          <a:p>
            <a:pPr>
              <a:lnSpc>
                <a:spcPct val="100000"/>
              </a:lnSpc>
            </a:pPr>
            <a:endParaRPr/>
          </a:p>
          <a:p>
            <a:pPr>
              <a:lnSpc>
                <a:spcPct val="100000"/>
              </a:lnSpc>
            </a:pPr>
            <a:r>
              <a:rPr lang="en-US" sz="2800">
                <a:solidFill>
                  <a:srgbClr val="000000"/>
                </a:solidFill>
                <a:latin typeface="Constantia"/>
              </a:rPr>
              <a:t>New techniques (innovations )are created when useful knowledge is mapped onto a set of instructions</a:t>
            </a:r>
            <a:endParaRPr/>
          </a:p>
          <a:p>
            <a:pPr lvl="1">
              <a:lnSpc>
                <a:spcPct val="100000"/>
              </a:lnSpc>
              <a:buSzPct val="85000"/>
              <a:buFont charset="2" typeface="Wingdings 2"/>
              <a:buChar char=""/>
            </a:pPr>
            <a:r>
              <a:rPr lang="en-US" sz="2400">
                <a:solidFill>
                  <a:srgbClr val="000000"/>
                </a:solidFill>
                <a:latin typeface="Constantia"/>
              </a:rPr>
              <a:t>Romer’s recipe</a:t>
            </a:r>
            <a:endParaRPr/>
          </a:p>
          <a:p>
            <a:pPr lvl="1">
              <a:lnSpc>
                <a:spcPct val="100000"/>
              </a:lnSpc>
              <a:buSzPct val="85000"/>
              <a:buFont charset="2" typeface="Wingdings 2"/>
              <a:buChar char=""/>
            </a:pPr>
            <a:r>
              <a:rPr b="1" lang="en-US" sz="2400">
                <a:solidFill>
                  <a:srgbClr val="000000"/>
                </a:solidFill>
                <a:latin typeface="Constantia"/>
              </a:rPr>
              <a:t>Access to knowledge very important</a:t>
            </a:r>
            <a:endParaRPr/>
          </a:p>
          <a:p>
            <a:pPr>
              <a:lnSpc>
                <a:spcPct val="100000"/>
              </a:lnSpc>
            </a:pP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TextShape 1"/>
          <p:cNvSpPr txBox="1"/>
          <p:nvPr/>
        </p:nvSpPr>
        <p:spPr>
          <a:xfrm>
            <a:off x="457200" y="704160"/>
            <a:ext cx="8229240" cy="743400"/>
          </a:xfrm>
          <a:prstGeom prst="rect">
            <a:avLst/>
          </a:prstGeom>
        </p:spPr>
        <p:txBody>
          <a:bodyPr anchor="b" bIns="0" lIns="0" rIns="0" tIns="45000"/>
          <a:p>
            <a:pPr>
              <a:lnSpc>
                <a:spcPct val="100000"/>
              </a:lnSpc>
            </a:pPr>
            <a:r>
              <a:rPr lang="en-US" sz="3600">
                <a:solidFill>
                  <a:srgbClr val="04617b"/>
                </a:solidFill>
                <a:latin typeface="Calibri"/>
              </a:rPr>
              <a:t>Propositional vs. Prescriptive Knowledge</a:t>
            </a:r>
            <a:endParaRPr/>
          </a:p>
        </p:txBody>
      </p:sp>
      <p:sp>
        <p:nvSpPr>
          <p:cNvPr id="157" name="TextShape 2"/>
          <p:cNvSpPr txBox="1"/>
          <p:nvPr/>
        </p:nvSpPr>
        <p:spPr>
          <a:xfrm>
            <a:off x="457200" y="1676520"/>
            <a:ext cx="8229240" cy="464796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a:t>
            </a:r>
            <a:r>
              <a:rPr lang="en-US" sz="2600">
                <a:solidFill>
                  <a:srgbClr val="000000"/>
                </a:solidFill>
                <a:latin typeface="Constantia"/>
              </a:rPr>
              <a:t>what” knowledge vs. “how to” knowledge</a:t>
            </a:r>
            <a:endParaRPr/>
          </a:p>
          <a:p>
            <a:pPr>
              <a:lnSpc>
                <a:spcPct val="100000"/>
              </a:lnSpc>
            </a:pPr>
            <a:endParaRPr/>
          </a:p>
          <a:p>
            <a:pPr>
              <a:lnSpc>
                <a:spcPct val="100000"/>
              </a:lnSpc>
              <a:buSzPct val="95000"/>
              <a:buFont charset="2" typeface="Wingdings 2"/>
              <a:buChar char=""/>
            </a:pPr>
            <a:r>
              <a:rPr lang="en-US" sz="2600">
                <a:solidFill>
                  <a:srgbClr val="000000"/>
                </a:solidFill>
                <a:latin typeface="Constantia"/>
              </a:rPr>
              <a:t>right/wrong vs. successful/unsuccessful</a:t>
            </a:r>
            <a:endParaRPr/>
          </a:p>
          <a:p>
            <a:pPr>
              <a:lnSpc>
                <a:spcPct val="100000"/>
              </a:lnSpc>
            </a:pPr>
            <a:endParaRPr/>
          </a:p>
          <a:p>
            <a:pPr>
              <a:lnSpc>
                <a:spcPct val="100000"/>
              </a:lnSpc>
              <a:buSzPct val="95000"/>
              <a:buFont charset="2" typeface="Wingdings 2"/>
              <a:buChar char=""/>
            </a:pPr>
            <a:r>
              <a:rPr lang="en-US" sz="2600">
                <a:solidFill>
                  <a:srgbClr val="000000"/>
                </a:solidFill>
                <a:latin typeface="Constantia"/>
              </a:rPr>
              <a:t>discoveries vs. inventions</a:t>
            </a:r>
            <a:endParaRPr/>
          </a:p>
          <a:p>
            <a:pPr>
              <a:lnSpc>
                <a:spcPct val="100000"/>
              </a:lnSpc>
            </a:pPr>
            <a:endParaRPr/>
          </a:p>
          <a:p>
            <a:pPr>
              <a:lnSpc>
                <a:spcPct val="100000"/>
              </a:lnSpc>
              <a:buSzPct val="95000"/>
              <a:buFont charset="2" typeface="Wingdings 2"/>
              <a:buChar char=""/>
            </a:pPr>
            <a:r>
              <a:rPr lang="en-US" sz="2600">
                <a:solidFill>
                  <a:srgbClr val="000000"/>
                </a:solidFill>
                <a:latin typeface="Constantia"/>
              </a:rPr>
              <a:t>not patentable vs. patentable</a:t>
            </a:r>
            <a:endParaRPr/>
          </a:p>
        </p:txBody>
      </p:sp>
      <p:pic>
        <p:nvPicPr>
          <p:cNvPr descr="" id="158" name="Picture 3"/>
          <p:cNvPicPr/>
          <p:nvPr/>
        </p:nvPicPr>
        <p:blipFill>
          <a:blip r:embed="rId1"/>
          <a:stretch>
            <a:fillRect/>
          </a:stretch>
        </p:blipFill>
        <p:spPr>
          <a:xfrm>
            <a:off x="6629400" y="2514600"/>
            <a:ext cx="2400120" cy="2352600"/>
          </a:xfrm>
          <a:prstGeom prst="rect">
            <a:avLst/>
          </a:prstGeom>
        </p:spPr>
      </p:pic>
      <p:pic>
        <p:nvPicPr>
          <p:cNvPr descr="" id="159" name="Picture 4"/>
          <p:cNvPicPr/>
          <p:nvPr/>
        </p:nvPicPr>
        <p:blipFill>
          <a:blip r:embed="rId2"/>
          <a:stretch>
            <a:fillRect/>
          </a:stretch>
        </p:blipFill>
        <p:spPr>
          <a:xfrm>
            <a:off x="533520" y="5016240"/>
            <a:ext cx="1218960" cy="1451160"/>
          </a:xfrm>
          <a:prstGeom prst="rect">
            <a:avLst/>
          </a:prstGeom>
        </p:spPr>
      </p:pic>
    </p:spTree>
  </p:cSld>
  <p:timing>
    <p:tnLst>
      <p:par>
        <p:cTn dur="indefinite" id="318" nodeType="tmRoot" restart="never">
          <p:childTnLst>
            <p:seq>
              <p:cTn dur="indefinite" id="319" nodeType="mainSeq">
                <p:childTnLst>
                  <p:par>
                    <p:cTn fill="hold" id="320">
                      <p:stCondLst>
                        <p:cond delay="indefinite"/>
                      </p:stCondLst>
                      <p:childTnLst>
                        <p:par>
                          <p:cTn fill="hold" id="321">
                            <p:stCondLst>
                              <p:cond delay="0"/>
                            </p:stCondLst>
                            <p:childTnLst>
                              <p:par>
                                <p:cTn fill="hold" id="322" nodeType="clickEffect" presetClass="entr" presetID="1">
                                  <p:stCondLst>
                                    <p:cond delay="0"/>
                                  </p:stCondLst>
                                  <p:childTnLst>
                                    <p:set>
                                      <p:cBhvr>
                                        <p:cTn dur="1" fill="hold" id="323">
                                          <p:stCondLst>
                                            <p:cond delay="0"/>
                                          </p:stCondLst>
                                        </p:cTn>
                                        <p:tgtEl>
                                          <p:spTgt spid="157">
                                            <p:txEl>
                                              <p:pRg end="40" st="0"/>
                                            </p:txEl>
                                          </p:spTgt>
                                        </p:tgtEl>
                                        <p:attrNameLst>
                                          <p:attrName>style.visibility</p:attrName>
                                        </p:attrNameLst>
                                      </p:cBhvr>
                                      <p:to>
                                        <p:strVal val="visible"/>
                                      </p:to>
                                    </p:set>
                                  </p:childTnLst>
                                </p:cTn>
                              </p:par>
                            </p:childTnLst>
                          </p:cTn>
                        </p:par>
                      </p:childTnLst>
                    </p:cTn>
                  </p:par>
                  <p:par>
                    <p:cTn fill="hold" id="324">
                      <p:stCondLst>
                        <p:cond delay="indefinite"/>
                      </p:stCondLst>
                      <p:childTnLst>
                        <p:par>
                          <p:cTn fill="hold" id="325">
                            <p:stCondLst>
                              <p:cond delay="0"/>
                            </p:stCondLst>
                            <p:childTnLst>
                              <p:par>
                                <p:cTn fill="hold" id="326" nodeType="clickEffect" presetClass="entr" presetID="1">
                                  <p:stCondLst>
                                    <p:cond delay="0"/>
                                  </p:stCondLst>
                                  <p:childTnLst>
                                    <p:set>
                                      <p:cBhvr>
                                        <p:cTn dur="1" fill="hold" id="327">
                                          <p:stCondLst>
                                            <p:cond delay="0"/>
                                          </p:stCondLst>
                                        </p:cTn>
                                        <p:tgtEl>
                                          <p:spTgt spid="157">
                                            <p:txEl>
                                              <p:pRg end="81" st="41"/>
                                            </p:txEl>
                                          </p:spTgt>
                                        </p:tgtEl>
                                        <p:attrNameLst>
                                          <p:attrName>style.visibility</p:attrName>
                                        </p:attrNameLst>
                                      </p:cBhvr>
                                      <p:to>
                                        <p:strVal val="visible"/>
                                      </p:to>
                                    </p:set>
                                  </p:childTnLst>
                                </p:cTn>
                              </p:par>
                            </p:childTnLst>
                          </p:cTn>
                        </p:par>
                      </p:childTnLst>
                    </p:cTn>
                  </p:par>
                  <p:par>
                    <p:cTn fill="hold" id="328">
                      <p:stCondLst>
                        <p:cond delay="indefinite"/>
                      </p:stCondLst>
                      <p:childTnLst>
                        <p:par>
                          <p:cTn fill="hold" id="329">
                            <p:stCondLst>
                              <p:cond delay="0"/>
                            </p:stCondLst>
                            <p:childTnLst>
                              <p:par>
                                <p:cTn fill="hold" id="330" nodeType="clickEffect" presetClass="entr" presetID="1">
                                  <p:stCondLst>
                                    <p:cond delay="0"/>
                                  </p:stCondLst>
                                  <p:childTnLst>
                                    <p:set>
                                      <p:cBhvr>
                                        <p:cTn dur="1" fill="hold" id="331">
                                          <p:stCondLst>
                                            <p:cond delay="0"/>
                                          </p:stCondLst>
                                        </p:cTn>
                                        <p:tgtEl>
                                          <p:spTgt spid="157">
                                            <p:txEl>
                                              <p:pRg end="109" st="82"/>
                                            </p:txEl>
                                          </p:spTgt>
                                        </p:tgtEl>
                                        <p:attrNameLst>
                                          <p:attrName>style.visibility</p:attrName>
                                        </p:attrNameLst>
                                      </p:cBhvr>
                                      <p:to>
                                        <p:strVal val="visible"/>
                                      </p:to>
                                    </p:set>
                                  </p:childTnLst>
                                </p:cTn>
                              </p:par>
                            </p:childTnLst>
                          </p:cTn>
                        </p:par>
                      </p:childTnLst>
                    </p:cTn>
                  </p:par>
                  <p:par>
                    <p:cTn fill="hold" id="332">
                      <p:stCondLst>
                        <p:cond delay="indefinite"/>
                      </p:stCondLst>
                      <p:childTnLst>
                        <p:par>
                          <p:cTn fill="hold" id="333">
                            <p:stCondLst>
                              <p:cond delay="0"/>
                            </p:stCondLst>
                            <p:childTnLst>
                              <p:par>
                                <p:cTn fill="hold" id="334" nodeType="clickEffect" presetClass="entr" presetID="1">
                                  <p:stCondLst>
                                    <p:cond delay="0"/>
                                  </p:stCondLst>
                                  <p:childTnLst>
                                    <p:set>
                                      <p:cBhvr>
                                        <p:cTn dur="1" fill="hold" id="335">
                                          <p:stCondLst>
                                            <p:cond delay="0"/>
                                          </p:stCondLst>
                                        </p:cTn>
                                        <p:tgtEl>
                                          <p:spTgt spid="157">
                                            <p:txEl>
                                              <p:pRg end="140" st="1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The Epistemic Base</a:t>
            </a:r>
            <a:endParaRPr/>
          </a:p>
        </p:txBody>
      </p:sp>
      <p:sp>
        <p:nvSpPr>
          <p:cNvPr id="161" name="TextShape 2"/>
          <p:cNvSpPr txBox="1"/>
          <p:nvPr/>
        </p:nvSpPr>
        <p:spPr>
          <a:xfrm>
            <a:off x="457200" y="1523880"/>
            <a:ext cx="8229240" cy="4800240"/>
          </a:xfrm>
          <a:prstGeom prst="rect">
            <a:avLst/>
          </a:prstGeom>
        </p:spPr>
        <p:txBody>
          <a:bodyPr bIns="45000" lIns="90000" rIns="90000" tIns="45000"/>
          <a:p>
            <a:pPr>
              <a:lnSpc>
                <a:spcPct val="100000"/>
              </a:lnSpc>
            </a:pPr>
            <a:r>
              <a:rPr b="1" lang="en-US" sz="2600">
                <a:solidFill>
                  <a:srgbClr val="000000"/>
                </a:solidFill>
                <a:latin typeface="Constantia"/>
              </a:rPr>
              <a:t>The level of understanding</a:t>
            </a:r>
            <a:endParaRPr/>
          </a:p>
          <a:p>
            <a:pPr>
              <a:lnSpc>
                <a:spcPct val="100000"/>
              </a:lnSpc>
            </a:pPr>
            <a:endParaRPr/>
          </a:p>
          <a:p>
            <a:pPr>
              <a:lnSpc>
                <a:spcPct val="100000"/>
              </a:lnSpc>
            </a:pPr>
            <a:endParaRPr/>
          </a:p>
          <a:p>
            <a:pPr>
              <a:lnSpc>
                <a:spcPct val="100000"/>
              </a:lnSpc>
            </a:pPr>
            <a:endParaRPr/>
          </a:p>
          <a:p>
            <a:pPr>
              <a:lnSpc>
                <a:spcPct val="100000"/>
              </a:lnSpc>
              <a:buSzPct val="95000"/>
              <a:buFont charset="2" typeface="Wingdings 2"/>
              <a:buChar char=""/>
            </a:pPr>
            <a:r>
              <a:rPr lang="en-US" sz="2600">
                <a:solidFill>
                  <a:srgbClr val="000000"/>
                </a:solidFill>
                <a:latin typeface="Constantia"/>
              </a:rPr>
              <a:t>Fixed factor that is subject to diminishing returns to scale</a:t>
            </a:r>
            <a:endParaRPr/>
          </a:p>
          <a:p>
            <a:pPr lvl="1">
              <a:lnSpc>
                <a:spcPct val="100000"/>
              </a:lnSpc>
              <a:buSzPct val="95000"/>
              <a:buFont charset="2" typeface="Wingdings 2"/>
              <a:buChar char=""/>
            </a:pPr>
            <a:r>
              <a:rPr lang="en-US" sz="2600">
                <a:solidFill>
                  <a:srgbClr val="000000"/>
                </a:solidFill>
                <a:latin typeface="Constantia"/>
              </a:rPr>
              <a:t>Each innovation/technique has a minimum epistemic base</a:t>
            </a:r>
            <a:endParaRPr/>
          </a:p>
          <a:p>
            <a:pPr>
              <a:lnSpc>
                <a:spcPct val="100000"/>
              </a:lnSpc>
              <a:buSzPct val="95000"/>
              <a:buFont charset="2" typeface="Wingdings 2"/>
              <a:buChar char=""/>
            </a:pPr>
            <a:r>
              <a:rPr lang="en-US" sz="2600">
                <a:solidFill>
                  <a:srgbClr val="000000"/>
                </a:solidFill>
                <a:latin typeface="Constantia"/>
              </a:rPr>
              <a:t>Thus, a widening epistemic base is a critical element in continued technological progress</a:t>
            </a:r>
            <a:endParaRPr/>
          </a:p>
          <a:p>
            <a:pPr>
              <a:lnSpc>
                <a:spcPct val="100000"/>
              </a:lnSpc>
            </a:pPr>
            <a:endParaRPr/>
          </a:p>
        </p:txBody>
      </p:sp>
      <p:pic>
        <p:nvPicPr>
          <p:cNvPr descr="" id="162" name="Picture 3"/>
          <p:cNvPicPr/>
          <p:nvPr/>
        </p:nvPicPr>
        <p:blipFill>
          <a:blip r:embed="rId1"/>
          <a:stretch>
            <a:fillRect/>
          </a:stretch>
        </p:blipFill>
        <p:spPr>
          <a:xfrm>
            <a:off x="5257800" y="990720"/>
            <a:ext cx="3276360" cy="2457000"/>
          </a:xfrm>
          <a:prstGeom prst="rect">
            <a:avLst/>
          </a:prstGeom>
        </p:spPr>
      </p:pic>
    </p:spTree>
  </p:cSld>
  <p:timing>
    <p:tnLst>
      <p:par>
        <p:cTn dur="indefinite" id="336" nodeType="tmRoot" restart="never">
          <p:childTnLst>
            <p:seq>
              <p:cTn dur="indefinite" id="337" nodeType="mainSeq">
                <p:childTnLst>
                  <p:par>
                    <p:cTn fill="hold" id="338">
                      <p:stCondLst>
                        <p:cond delay="indefinite"/>
                      </p:stCondLst>
                      <p:childTnLst>
                        <p:par>
                          <p:cTn fill="hold" id="339">
                            <p:stCondLst>
                              <p:cond delay="0"/>
                            </p:stCondLst>
                            <p:childTnLst>
                              <p:par>
                                <p:cTn fill="hold" id="340" nodeType="clickEffect" presetClass="entr" presetID="1">
                                  <p:stCondLst>
                                    <p:cond delay="0"/>
                                  </p:stCondLst>
                                  <p:childTnLst>
                                    <p:set>
                                      <p:cBhvr>
                                        <p:cTn dur="1" fill="hold" id="341">
                                          <p:stCondLst>
                                            <p:cond delay="0"/>
                                          </p:stCondLst>
                                        </p:cTn>
                                        <p:tgtEl>
                                          <p:spTgt spid="161">
                                            <p:txEl>
                                              <p:pRg end="91" st="30"/>
                                            </p:txEl>
                                          </p:spTgt>
                                        </p:tgtEl>
                                        <p:attrNameLst>
                                          <p:attrName>style.visibility</p:attrName>
                                        </p:attrNameLst>
                                      </p:cBhvr>
                                      <p:to>
                                        <p:strVal val="visible"/>
                                      </p:to>
                                    </p:set>
                                  </p:childTnLst>
                                </p:cTn>
                              </p:par>
                            </p:childTnLst>
                          </p:cTn>
                        </p:par>
                      </p:childTnLst>
                    </p:cTn>
                  </p:par>
                  <p:par>
                    <p:cTn fill="hold" id="342">
                      <p:stCondLst>
                        <p:cond delay="indefinite"/>
                      </p:stCondLst>
                      <p:childTnLst>
                        <p:par>
                          <p:cTn fill="hold" id="343">
                            <p:stCondLst>
                              <p:cond delay="0"/>
                            </p:stCondLst>
                            <p:childTnLst>
                              <p:par>
                                <p:cTn fill="hold" id="344" nodeType="clickEffect" presetClass="entr" presetID="1">
                                  <p:stCondLst>
                                    <p:cond delay="0"/>
                                  </p:stCondLst>
                                  <p:childTnLst>
                                    <p:set>
                                      <p:cBhvr>
                                        <p:cTn dur="1" fill="hold" id="345">
                                          <p:stCondLst>
                                            <p:cond delay="0"/>
                                          </p:stCondLst>
                                        </p:cTn>
                                        <p:tgtEl>
                                          <p:spTgt spid="161">
                                            <p:txEl>
                                              <p:pRg end="146" st="91"/>
                                            </p:txEl>
                                          </p:spTgt>
                                        </p:tgtEl>
                                        <p:attrNameLst>
                                          <p:attrName>style.visibility</p:attrName>
                                        </p:attrNameLst>
                                      </p:cBhvr>
                                      <p:to>
                                        <p:strVal val="visible"/>
                                      </p:to>
                                    </p:set>
                                  </p:childTnLst>
                                </p:cTn>
                              </p:par>
                            </p:childTnLst>
                          </p:cTn>
                        </p:par>
                      </p:childTnLst>
                    </p:cTn>
                  </p:par>
                  <p:par>
                    <p:cTn fill="hold" id="346">
                      <p:stCondLst>
                        <p:cond delay="indefinite"/>
                      </p:stCondLst>
                      <p:childTnLst>
                        <p:par>
                          <p:cTn fill="hold" id="347">
                            <p:stCondLst>
                              <p:cond delay="0"/>
                            </p:stCondLst>
                            <p:childTnLst>
                              <p:par>
                                <p:cTn fill="hold" id="348" nodeType="clickEffect" presetClass="entr" presetID="1">
                                  <p:stCondLst>
                                    <p:cond delay="0"/>
                                  </p:stCondLst>
                                  <p:childTnLst>
                                    <p:set>
                                      <p:cBhvr>
                                        <p:cTn dur="1" fill="hold" id="349">
                                          <p:stCondLst>
                                            <p:cond delay="0"/>
                                          </p:stCondLst>
                                        </p:cTn>
                                        <p:tgtEl>
                                          <p:spTgt spid="161">
                                            <p:txEl>
                                              <p:pRg end="236" st="14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457200" y="704160"/>
            <a:ext cx="8229240" cy="743400"/>
          </a:xfrm>
          <a:prstGeom prst="rect">
            <a:avLst/>
          </a:prstGeom>
        </p:spPr>
        <p:txBody>
          <a:bodyPr anchor="b" bIns="0" lIns="0" rIns="0" tIns="45000"/>
          <a:p>
            <a:pPr>
              <a:lnSpc>
                <a:spcPct val="100000"/>
              </a:lnSpc>
            </a:pPr>
            <a:r>
              <a:rPr lang="en-US" sz="3200">
                <a:solidFill>
                  <a:srgbClr val="04617b"/>
                </a:solidFill>
                <a:latin typeface="Calibri"/>
              </a:rPr>
              <a:t>The First Industrial Revolution  (1760-1830)</a:t>
            </a:r>
            <a:endParaRPr/>
          </a:p>
        </p:txBody>
      </p:sp>
      <p:sp>
        <p:nvSpPr>
          <p:cNvPr id="164" name="TextShape 2"/>
          <p:cNvSpPr txBox="1"/>
          <p:nvPr/>
        </p:nvSpPr>
        <p:spPr>
          <a:xfrm>
            <a:off x="457200" y="1523880"/>
            <a:ext cx="8229240" cy="4800240"/>
          </a:xfrm>
          <a:prstGeom prst="rect">
            <a:avLst/>
          </a:prstGeom>
        </p:spPr>
        <p:txBody>
          <a:bodyPr bIns="45000" lIns="90000" rIns="90000" tIns="45000"/>
          <a:p>
            <a:pPr>
              <a:lnSpc>
                <a:spcPct val="100000"/>
              </a:lnSpc>
              <a:buSzPct val="95000"/>
              <a:buFont typeface="Calibri"/>
              <a:buAutoNum type="arabicPeriod"/>
            </a:pPr>
            <a:r>
              <a:rPr lang="en-US" sz="2800">
                <a:solidFill>
                  <a:srgbClr val="000000"/>
                </a:solidFill>
                <a:latin typeface="Constantia"/>
              </a:rPr>
              <a:t>New emphasis on “knowledge”</a:t>
            </a:r>
            <a:endParaRPr/>
          </a:p>
          <a:p>
            <a:pPr>
              <a:lnSpc>
                <a:spcPct val="100000"/>
              </a:lnSpc>
              <a:buSzPct val="95000"/>
              <a:buFont typeface="Calibri"/>
              <a:buAutoNum type="arabicPeriod"/>
            </a:pPr>
            <a:r>
              <a:rPr lang="en-US" sz="2800">
                <a:solidFill>
                  <a:srgbClr val="000000"/>
                </a:solidFill>
                <a:latin typeface="Constantia"/>
              </a:rPr>
              <a:t>Epistemic base was more artisanal than scientific</a:t>
            </a:r>
            <a:endParaRPr/>
          </a:p>
          <a:p>
            <a:pPr>
              <a:lnSpc>
                <a:spcPct val="100000"/>
              </a:lnSpc>
              <a:buSzPct val="95000"/>
              <a:buFont typeface="Calibri"/>
              <a:buAutoNum type="arabicPeriod"/>
            </a:pPr>
            <a:r>
              <a:rPr lang="en-US" sz="2800">
                <a:solidFill>
                  <a:srgbClr val="000000"/>
                </a:solidFill>
                <a:latin typeface="Constantia"/>
              </a:rPr>
              <a:t>Social access to science –&gt; closer link to entrepreneurs</a:t>
            </a:r>
            <a:endParaRPr/>
          </a:p>
          <a:p>
            <a:pPr>
              <a:lnSpc>
                <a:spcPct val="100000"/>
              </a:lnSpc>
              <a:buSzPct val="95000"/>
              <a:buFont typeface="Calibri"/>
              <a:buAutoNum type="arabicPeriod"/>
            </a:pPr>
            <a:r>
              <a:rPr lang="en-US" sz="2800">
                <a:solidFill>
                  <a:srgbClr val="000000"/>
                </a:solidFill>
                <a:latin typeface="Constantia"/>
              </a:rPr>
              <a:t>Increased productivity of textbooks, indices, etc.. fueled growth of epistemic base</a:t>
            </a:r>
            <a:endParaRPr/>
          </a:p>
          <a:p>
            <a:pPr>
              <a:lnSpc>
                <a:spcPct val="100000"/>
              </a:lnSpc>
              <a:buSzPct val="95000"/>
              <a:buFont typeface="Calibri"/>
              <a:buAutoNum type="arabicPeriod"/>
            </a:pPr>
            <a:r>
              <a:rPr lang="en-US" sz="2800">
                <a:solidFill>
                  <a:srgbClr val="000000"/>
                </a:solidFill>
                <a:latin typeface="Constantia"/>
              </a:rPr>
              <a:t>Improved institutions reduced rent-seeking behavior</a:t>
            </a:r>
            <a:endParaRPr/>
          </a:p>
          <a:p>
            <a:pPr>
              <a:lnSpc>
                <a:spcPct val="100000"/>
              </a:lnSpc>
              <a:buSzPct val="95000"/>
              <a:buFont typeface="Calibri"/>
              <a:buAutoNum type="arabicPeriod"/>
            </a:pPr>
            <a:r>
              <a:rPr lang="en-US" sz="2800" u="sng">
                <a:solidFill>
                  <a:srgbClr val="000000"/>
                </a:solidFill>
                <a:latin typeface="Constantia"/>
              </a:rPr>
              <a:t>Did not run into diminishing returns as had happened with previous periods of innovation</a:t>
            </a:r>
            <a:endParaRPr/>
          </a:p>
          <a:p>
            <a:pPr>
              <a:lnSpc>
                <a:spcPct val="100000"/>
              </a:lnSpc>
              <a:buSzPct val="95000"/>
              <a:buFont typeface="Calibri"/>
              <a:buAutoNum type="arabicPeriod"/>
            </a:pPr>
            <a:r>
              <a:rPr lang="en-US" sz="2800">
                <a:solidFill>
                  <a:srgbClr val="000000"/>
                </a:solidFill>
                <a:latin typeface="Constantia"/>
              </a:rPr>
              <a:t>However, social welfare did not improve much until mid-1840s</a:t>
            </a:r>
            <a:endParaRPr/>
          </a:p>
          <a:p>
            <a:pPr>
              <a:lnSpc>
                <a:spcPct val="100000"/>
              </a:lnSpc>
            </a:pPr>
            <a:endParaRPr/>
          </a:p>
        </p:txBody>
      </p:sp>
    </p:spTree>
  </p:cSld>
  <p:timing>
    <p:tnLst>
      <p:par>
        <p:cTn dur="indefinite" id="350" nodeType="tmRoot" restart="never">
          <p:childTnLst>
            <p:seq>
              <p:cTn dur="indefinite" id="351" nodeType="mainSeq">
                <p:childTnLst>
                  <p:par>
                    <p:cTn fill="hold" id="352">
                      <p:stCondLst>
                        <p:cond delay="indefinite"/>
                      </p:stCondLst>
                      <p:childTnLst>
                        <p:par>
                          <p:cTn fill="hold" id="353">
                            <p:stCondLst>
                              <p:cond delay="0"/>
                            </p:stCondLst>
                            <p:childTnLst>
                              <p:par>
                                <p:cTn fill="hold" id="354" nodeType="clickEffect" presetClass="entr" presetID="1">
                                  <p:stCondLst>
                                    <p:cond delay="0"/>
                                  </p:stCondLst>
                                  <p:childTnLst>
                                    <p:set>
                                      <p:cBhvr>
                                        <p:cTn dur="1" fill="hold" id="355">
                                          <p:stCondLst>
                                            <p:cond delay="0"/>
                                          </p:stCondLst>
                                        </p:cTn>
                                        <p:tgtEl>
                                          <p:spTgt spid="164">
                                            <p:txEl>
                                              <p:pRg end="28" st="0"/>
                                            </p:txEl>
                                          </p:spTgt>
                                        </p:tgtEl>
                                        <p:attrNameLst>
                                          <p:attrName>style.visibility</p:attrName>
                                        </p:attrNameLst>
                                      </p:cBhvr>
                                      <p:to>
                                        <p:strVal val="visible"/>
                                      </p:to>
                                    </p:set>
                                  </p:childTnLst>
                                </p:cTn>
                              </p:par>
                            </p:childTnLst>
                          </p:cTn>
                        </p:par>
                      </p:childTnLst>
                    </p:cTn>
                  </p:par>
                  <p:par>
                    <p:cTn fill="hold" id="356">
                      <p:stCondLst>
                        <p:cond delay="indefinite"/>
                      </p:stCondLst>
                      <p:childTnLst>
                        <p:par>
                          <p:cTn fill="hold" id="357">
                            <p:stCondLst>
                              <p:cond delay="0"/>
                            </p:stCondLst>
                            <p:childTnLst>
                              <p:par>
                                <p:cTn fill="hold" id="358" nodeType="clickEffect" presetClass="entr" presetID="1">
                                  <p:stCondLst>
                                    <p:cond delay="0"/>
                                  </p:stCondLst>
                                  <p:childTnLst>
                                    <p:set>
                                      <p:cBhvr>
                                        <p:cTn dur="1" fill="hold" id="359">
                                          <p:stCondLst>
                                            <p:cond delay="0"/>
                                          </p:stCondLst>
                                        </p:cTn>
                                        <p:tgtEl>
                                          <p:spTgt spid="164">
                                            <p:txEl>
                                              <p:pRg end="78" st="28"/>
                                            </p:txEl>
                                          </p:spTgt>
                                        </p:tgtEl>
                                        <p:attrNameLst>
                                          <p:attrName>style.visibility</p:attrName>
                                        </p:attrNameLst>
                                      </p:cBhvr>
                                      <p:to>
                                        <p:strVal val="visible"/>
                                      </p:to>
                                    </p:set>
                                  </p:childTnLst>
                                </p:cTn>
                              </p:par>
                            </p:childTnLst>
                          </p:cTn>
                        </p:par>
                      </p:childTnLst>
                    </p:cTn>
                  </p:par>
                  <p:par>
                    <p:cTn fill="hold" id="360">
                      <p:stCondLst>
                        <p:cond delay="indefinite"/>
                      </p:stCondLst>
                      <p:childTnLst>
                        <p:par>
                          <p:cTn fill="hold" id="361">
                            <p:stCondLst>
                              <p:cond delay="0"/>
                            </p:stCondLst>
                            <p:childTnLst>
                              <p:par>
                                <p:cTn fill="hold" id="362" nodeType="clickEffect" presetClass="entr" presetID="1">
                                  <p:stCondLst>
                                    <p:cond delay="0"/>
                                  </p:stCondLst>
                                  <p:childTnLst>
                                    <p:set>
                                      <p:cBhvr>
                                        <p:cTn dur="1" fill="hold" id="363">
                                          <p:stCondLst>
                                            <p:cond delay="0"/>
                                          </p:stCondLst>
                                        </p:cTn>
                                        <p:tgtEl>
                                          <p:spTgt spid="164">
                                            <p:txEl>
                                              <p:pRg end="135" st="78"/>
                                            </p:txEl>
                                          </p:spTgt>
                                        </p:tgtEl>
                                        <p:attrNameLst>
                                          <p:attrName>style.visibility</p:attrName>
                                        </p:attrNameLst>
                                      </p:cBhvr>
                                      <p:to>
                                        <p:strVal val="visible"/>
                                      </p:to>
                                    </p:set>
                                  </p:childTnLst>
                                </p:cTn>
                              </p:par>
                            </p:childTnLst>
                          </p:cTn>
                        </p:par>
                      </p:childTnLst>
                    </p:cTn>
                  </p:par>
                  <p:par>
                    <p:cTn fill="hold" id="364">
                      <p:stCondLst>
                        <p:cond delay="indefinite"/>
                      </p:stCondLst>
                      <p:childTnLst>
                        <p:par>
                          <p:cTn fill="hold" id="365">
                            <p:stCondLst>
                              <p:cond delay="0"/>
                            </p:stCondLst>
                            <p:childTnLst>
                              <p:par>
                                <p:cTn fill="hold" id="366" nodeType="clickEffect" presetClass="entr" presetID="1">
                                  <p:stCondLst>
                                    <p:cond delay="0"/>
                                  </p:stCondLst>
                                  <p:childTnLst>
                                    <p:set>
                                      <p:cBhvr>
                                        <p:cTn dur="1" fill="hold" id="367">
                                          <p:stCondLst>
                                            <p:cond delay="0"/>
                                          </p:stCondLst>
                                        </p:cTn>
                                        <p:tgtEl>
                                          <p:spTgt spid="164">
                                            <p:txEl>
                                              <p:pRg end="219" st="135"/>
                                            </p:txEl>
                                          </p:spTgt>
                                        </p:tgtEl>
                                        <p:attrNameLst>
                                          <p:attrName>style.visibility</p:attrName>
                                        </p:attrNameLst>
                                      </p:cBhvr>
                                      <p:to>
                                        <p:strVal val="visible"/>
                                      </p:to>
                                    </p:set>
                                  </p:childTnLst>
                                </p:cTn>
                              </p:par>
                            </p:childTnLst>
                          </p:cTn>
                        </p:par>
                      </p:childTnLst>
                    </p:cTn>
                  </p:par>
                  <p:par>
                    <p:cTn fill="hold" id="368">
                      <p:stCondLst>
                        <p:cond delay="indefinite"/>
                      </p:stCondLst>
                      <p:childTnLst>
                        <p:par>
                          <p:cTn fill="hold" id="369">
                            <p:stCondLst>
                              <p:cond delay="0"/>
                            </p:stCondLst>
                            <p:childTnLst>
                              <p:par>
                                <p:cTn fill="hold" id="370" nodeType="clickEffect" presetClass="entr" presetID="1">
                                  <p:stCondLst>
                                    <p:cond delay="0"/>
                                  </p:stCondLst>
                                  <p:childTnLst>
                                    <p:set>
                                      <p:cBhvr>
                                        <p:cTn dur="1" fill="hold" id="371">
                                          <p:stCondLst>
                                            <p:cond delay="0"/>
                                          </p:stCondLst>
                                        </p:cTn>
                                        <p:tgtEl>
                                          <p:spTgt spid="164">
                                            <p:txEl>
                                              <p:pRg end="271" st="219"/>
                                            </p:txEl>
                                          </p:spTgt>
                                        </p:tgtEl>
                                        <p:attrNameLst>
                                          <p:attrName>style.visibility</p:attrName>
                                        </p:attrNameLst>
                                      </p:cBhvr>
                                      <p:to>
                                        <p:strVal val="visible"/>
                                      </p:to>
                                    </p:set>
                                  </p:childTnLst>
                                </p:cTn>
                              </p:par>
                            </p:childTnLst>
                          </p:cTn>
                        </p:par>
                      </p:childTnLst>
                    </p:cTn>
                  </p:par>
                  <p:par>
                    <p:cTn fill="hold" id="372">
                      <p:stCondLst>
                        <p:cond delay="indefinite"/>
                      </p:stCondLst>
                      <p:childTnLst>
                        <p:par>
                          <p:cTn fill="hold" id="373">
                            <p:stCondLst>
                              <p:cond delay="0"/>
                            </p:stCondLst>
                            <p:childTnLst>
                              <p:par>
                                <p:cTn fill="hold" id="374" nodeType="clickEffect" presetClass="entr" presetID="1">
                                  <p:stCondLst>
                                    <p:cond delay="0"/>
                                  </p:stCondLst>
                                  <p:childTnLst>
                                    <p:set>
                                      <p:cBhvr>
                                        <p:cTn dur="1" fill="hold" id="375">
                                          <p:stCondLst>
                                            <p:cond delay="0"/>
                                          </p:stCondLst>
                                        </p:cTn>
                                        <p:tgtEl>
                                          <p:spTgt spid="164">
                                            <p:txEl>
                                              <p:pRg end="360" st="271"/>
                                            </p:txEl>
                                          </p:spTgt>
                                        </p:tgtEl>
                                        <p:attrNameLst>
                                          <p:attrName>style.visibility</p:attrName>
                                        </p:attrNameLst>
                                      </p:cBhvr>
                                      <p:to>
                                        <p:strVal val="visible"/>
                                      </p:to>
                                    </p:set>
                                  </p:childTnLst>
                                </p:cTn>
                              </p:par>
                            </p:childTnLst>
                          </p:cTn>
                        </p:par>
                      </p:childTnLst>
                    </p:cTn>
                  </p:par>
                  <p:par>
                    <p:cTn fill="hold" id="376">
                      <p:stCondLst>
                        <p:cond delay="indefinite"/>
                      </p:stCondLst>
                      <p:childTnLst>
                        <p:par>
                          <p:cTn fill="hold" id="377">
                            <p:stCondLst>
                              <p:cond delay="0"/>
                            </p:stCondLst>
                            <p:childTnLst>
                              <p:par>
                                <p:cTn fill="hold" id="378" nodeType="clickEffect" presetClass="entr" presetID="1">
                                  <p:stCondLst>
                                    <p:cond delay="0"/>
                                  </p:stCondLst>
                                  <p:childTnLst>
                                    <p:set>
                                      <p:cBhvr>
                                        <p:cTn dur="1" fill="hold" id="379">
                                          <p:stCondLst>
                                            <p:cond delay="0"/>
                                          </p:stCondLst>
                                        </p:cTn>
                                        <p:tgtEl>
                                          <p:spTgt spid="164">
                                            <p:txEl>
                                              <p:pRg end="421" st="36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TextShape 1"/>
          <p:cNvSpPr txBox="1"/>
          <p:nvPr/>
        </p:nvSpPr>
        <p:spPr>
          <a:xfrm>
            <a:off x="457200" y="704160"/>
            <a:ext cx="8229240" cy="743400"/>
          </a:xfrm>
          <a:prstGeom prst="rect">
            <a:avLst/>
          </a:prstGeom>
        </p:spPr>
        <p:txBody>
          <a:bodyPr anchor="b" bIns="0" lIns="0" rIns="0" tIns="45000"/>
          <a:p>
            <a:pPr>
              <a:lnSpc>
                <a:spcPct val="100000"/>
              </a:lnSpc>
            </a:pPr>
            <a:r>
              <a:rPr lang="en-US" sz="3200">
                <a:solidFill>
                  <a:srgbClr val="04617b"/>
                </a:solidFill>
                <a:latin typeface="Calibri"/>
              </a:rPr>
              <a:t>The Second Industrial Revolution  (Began 1860)</a:t>
            </a:r>
            <a:endParaRPr/>
          </a:p>
        </p:txBody>
      </p:sp>
      <p:sp>
        <p:nvSpPr>
          <p:cNvPr id="166" name="TextShape 2"/>
          <p:cNvSpPr txBox="1"/>
          <p:nvPr/>
        </p:nvSpPr>
        <p:spPr>
          <a:xfrm>
            <a:off x="457200" y="1523880"/>
            <a:ext cx="8229240" cy="4800240"/>
          </a:xfrm>
          <a:prstGeom prst="rect">
            <a:avLst/>
          </a:prstGeom>
        </p:spPr>
        <p:txBody>
          <a:bodyPr bIns="45000" lIns="90000" rIns="90000" tIns="45000"/>
          <a:p>
            <a:pPr>
              <a:lnSpc>
                <a:spcPct val="100000"/>
              </a:lnSpc>
              <a:buSzPct val="95000"/>
              <a:buFont typeface="Calibri"/>
              <a:buAutoNum type="arabicPeriod"/>
            </a:pPr>
            <a:r>
              <a:rPr lang="en-US" sz="2600">
                <a:solidFill>
                  <a:srgbClr val="000000"/>
                </a:solidFill>
                <a:latin typeface="Constantia"/>
              </a:rPr>
              <a:t>Applied and theoretical research now complements</a:t>
            </a:r>
            <a:endParaRPr/>
          </a:p>
          <a:p>
            <a:pPr lvl="1">
              <a:lnSpc>
                <a:spcPct val="100000"/>
              </a:lnSpc>
              <a:buSzPct val="85000"/>
              <a:buFont charset="2" typeface="Wingdings 2"/>
              <a:buChar char=""/>
            </a:pPr>
            <a:r>
              <a:rPr lang="en-US" sz="2400">
                <a:solidFill>
                  <a:srgbClr val="000000"/>
                </a:solidFill>
                <a:latin typeface="Constantia"/>
              </a:rPr>
              <a:t>Aspirin – discovered in 1763, but the science not understood until 1970s</a:t>
            </a:r>
            <a:endParaRPr/>
          </a:p>
          <a:p>
            <a:pPr lvl="1">
              <a:lnSpc>
                <a:spcPct val="100000"/>
              </a:lnSpc>
              <a:buSzPct val="85000"/>
              <a:buFont charset="2" typeface="Wingdings 2"/>
              <a:buChar char=""/>
            </a:pPr>
            <a:r>
              <a:rPr lang="en-US" sz="2400">
                <a:solidFill>
                  <a:srgbClr val="000000"/>
                </a:solidFill>
                <a:latin typeface="Constantia"/>
              </a:rPr>
              <a:t>Electricity could not evolve without understanding the science</a:t>
            </a:r>
            <a:endParaRPr/>
          </a:p>
          <a:p>
            <a:pPr>
              <a:lnSpc>
                <a:spcPct val="100000"/>
              </a:lnSpc>
              <a:buSzPct val="95000"/>
              <a:buFont typeface="Calibri"/>
              <a:buAutoNum type="arabicPeriod"/>
            </a:pPr>
            <a:r>
              <a:rPr lang="en-US" sz="2600">
                <a:solidFill>
                  <a:srgbClr val="000000"/>
                </a:solidFill>
                <a:latin typeface="Constantia"/>
              </a:rPr>
              <a:t>After 1850 R&amp;D emerges – less experimental, more directed</a:t>
            </a:r>
            <a:endParaRPr/>
          </a:p>
          <a:p>
            <a:pPr>
              <a:lnSpc>
                <a:spcPct val="100000"/>
              </a:lnSpc>
              <a:buSzPct val="95000"/>
              <a:buFont typeface="Calibri"/>
              <a:buAutoNum type="arabicPeriod"/>
            </a:pPr>
            <a:r>
              <a:rPr lang="en-US" sz="2600">
                <a:solidFill>
                  <a:srgbClr val="000000"/>
                </a:solidFill>
                <a:latin typeface="Constantia"/>
              </a:rPr>
              <a:t>Access to knowledge now cheaper and faster and international– Journals, universities, museums etc.</a:t>
            </a:r>
            <a:endParaRPr/>
          </a:p>
          <a:p>
            <a:pPr>
              <a:lnSpc>
                <a:spcPct val="100000"/>
              </a:lnSpc>
              <a:buSzPct val="95000"/>
              <a:buFont typeface="Calibri"/>
              <a:buAutoNum type="arabicPeriod"/>
            </a:pPr>
            <a:r>
              <a:rPr lang="en-US" sz="2600">
                <a:solidFill>
                  <a:srgbClr val="000000"/>
                </a:solidFill>
                <a:latin typeface="Constantia"/>
              </a:rPr>
              <a:t>Use of statistical knowledge emerged – improved medicine</a:t>
            </a:r>
            <a:endParaRPr/>
          </a:p>
          <a:p>
            <a:pPr>
              <a:lnSpc>
                <a:spcPct val="100000"/>
              </a:lnSpc>
              <a:buSzPct val="95000"/>
              <a:buFont typeface="Calibri"/>
              <a:buAutoNum type="arabicPeriod"/>
            </a:pPr>
            <a:r>
              <a:rPr lang="en-US" sz="2600">
                <a:solidFill>
                  <a:srgbClr val="000000"/>
                </a:solidFill>
                <a:latin typeface="Constantia"/>
              </a:rPr>
              <a:t>Larger epistemic base increases likelihood of major inventions</a:t>
            </a:r>
            <a:endParaRPr/>
          </a:p>
          <a:p>
            <a:pPr>
              <a:lnSpc>
                <a:spcPct val="100000"/>
              </a:lnSpc>
              <a:buSzPct val="95000"/>
              <a:buFont typeface="Calibri"/>
              <a:buAutoNum type="arabicPeriod"/>
            </a:pPr>
            <a:r>
              <a:rPr lang="en-US" sz="2600">
                <a:solidFill>
                  <a:srgbClr val="000000"/>
                </a:solidFill>
                <a:latin typeface="Constantia"/>
              </a:rPr>
              <a:t>Expansion of British capital market fuels growth</a:t>
            </a:r>
            <a:endParaRPr/>
          </a:p>
          <a:p>
            <a:pPr>
              <a:lnSpc>
                <a:spcPct val="100000"/>
              </a:lnSpc>
            </a:pPr>
            <a:endParaRPr/>
          </a:p>
        </p:txBody>
      </p:sp>
    </p:spTree>
  </p:cSld>
  <p:timing>
    <p:tnLst>
      <p:par>
        <p:cTn dur="indefinite" id="380" nodeType="tmRoot" restart="never">
          <p:childTnLst>
            <p:seq>
              <p:cTn dur="indefinite" id="381" nodeType="mainSeq">
                <p:childTnLst>
                  <p:par>
                    <p:cTn fill="hold" id="382">
                      <p:stCondLst>
                        <p:cond delay="indefinite"/>
                      </p:stCondLst>
                      <p:childTnLst>
                        <p:par>
                          <p:cTn fill="hold" id="383">
                            <p:stCondLst>
                              <p:cond delay="0"/>
                            </p:stCondLst>
                            <p:childTnLst>
                              <p:par>
                                <p:cTn fill="hold" id="384" nodeType="clickEffect" presetClass="entr" presetID="1">
                                  <p:stCondLst>
                                    <p:cond delay="0"/>
                                  </p:stCondLst>
                                  <p:childTnLst>
                                    <p:set>
                                      <p:cBhvr>
                                        <p:cTn dur="1" fill="hold" id="385">
                                          <p:stCondLst>
                                            <p:cond delay="0"/>
                                          </p:stCondLst>
                                        </p:cTn>
                                        <p:tgtEl>
                                          <p:spTgt spid="166">
                                            <p:txEl>
                                              <p:pRg end="49" st="0"/>
                                            </p:txEl>
                                          </p:spTgt>
                                        </p:tgtEl>
                                        <p:attrNameLst>
                                          <p:attrName>style.visibility</p:attrName>
                                        </p:attrNameLst>
                                      </p:cBhvr>
                                      <p:to>
                                        <p:strVal val="visible"/>
                                      </p:to>
                                    </p:set>
                                  </p:childTnLst>
                                </p:cTn>
                              </p:par>
                              <p:par>
                                <p:cTn fill="hold" id="386" nodeType="withEffect" presetClass="entr" presetID="1">
                                  <p:stCondLst>
                                    <p:cond delay="0"/>
                                  </p:stCondLst>
                                  <p:childTnLst>
                                    <p:set>
                                      <p:cBhvr>
                                        <p:cTn dur="1" fill="hold" id="387">
                                          <p:stCondLst>
                                            <p:cond delay="0"/>
                                          </p:stCondLst>
                                        </p:cTn>
                                        <p:tgtEl>
                                          <p:spTgt spid="166">
                                            <p:txEl>
                                              <p:pRg end="122" st="49"/>
                                            </p:txEl>
                                          </p:spTgt>
                                        </p:tgtEl>
                                        <p:attrNameLst>
                                          <p:attrName>style.visibility</p:attrName>
                                        </p:attrNameLst>
                                      </p:cBhvr>
                                      <p:to>
                                        <p:strVal val="visible"/>
                                      </p:to>
                                    </p:set>
                                  </p:childTnLst>
                                </p:cTn>
                              </p:par>
                              <p:par>
                                <p:cTn fill="hold" id="388" nodeType="withEffect" presetClass="entr" presetID="1">
                                  <p:stCondLst>
                                    <p:cond delay="0"/>
                                  </p:stCondLst>
                                  <p:childTnLst>
                                    <p:set>
                                      <p:cBhvr>
                                        <p:cTn dur="1" fill="hold" id="389">
                                          <p:stCondLst>
                                            <p:cond delay="0"/>
                                          </p:stCondLst>
                                        </p:cTn>
                                        <p:tgtEl>
                                          <p:spTgt spid="166">
                                            <p:txEl>
                                              <p:pRg end="185" st="122"/>
                                            </p:txEl>
                                          </p:spTgt>
                                        </p:tgtEl>
                                        <p:attrNameLst>
                                          <p:attrName>style.visibility</p:attrName>
                                        </p:attrNameLst>
                                      </p:cBhvr>
                                      <p:to>
                                        <p:strVal val="visible"/>
                                      </p:to>
                                    </p:set>
                                  </p:childTnLst>
                                </p:cTn>
                              </p:par>
                            </p:childTnLst>
                          </p:cTn>
                        </p:par>
                      </p:childTnLst>
                    </p:cTn>
                  </p:par>
                  <p:par>
                    <p:cTn fill="hold" id="390">
                      <p:stCondLst>
                        <p:cond delay="indefinite"/>
                      </p:stCondLst>
                      <p:childTnLst>
                        <p:par>
                          <p:cTn fill="hold" id="391">
                            <p:stCondLst>
                              <p:cond delay="0"/>
                            </p:stCondLst>
                            <p:childTnLst>
                              <p:par>
                                <p:cTn fill="hold" id="392" nodeType="clickEffect" presetClass="entr" presetID="1">
                                  <p:stCondLst>
                                    <p:cond delay="0"/>
                                  </p:stCondLst>
                                  <p:childTnLst>
                                    <p:set>
                                      <p:cBhvr>
                                        <p:cTn dur="1" fill="hold" id="393">
                                          <p:stCondLst>
                                            <p:cond delay="0"/>
                                          </p:stCondLst>
                                        </p:cTn>
                                        <p:tgtEl>
                                          <p:spTgt spid="166">
                                            <p:txEl>
                                              <p:pRg end="243" st="185"/>
                                            </p:txEl>
                                          </p:spTgt>
                                        </p:tgtEl>
                                        <p:attrNameLst>
                                          <p:attrName>style.visibility</p:attrName>
                                        </p:attrNameLst>
                                      </p:cBhvr>
                                      <p:to>
                                        <p:strVal val="visible"/>
                                      </p:to>
                                    </p:set>
                                  </p:childTnLst>
                                </p:cTn>
                              </p:par>
                            </p:childTnLst>
                          </p:cTn>
                        </p:par>
                      </p:childTnLst>
                    </p:cTn>
                  </p:par>
                  <p:par>
                    <p:cTn fill="hold" id="394">
                      <p:stCondLst>
                        <p:cond delay="indefinite"/>
                      </p:stCondLst>
                      <p:childTnLst>
                        <p:par>
                          <p:cTn fill="hold" id="395">
                            <p:stCondLst>
                              <p:cond delay="0"/>
                            </p:stCondLst>
                            <p:childTnLst>
                              <p:par>
                                <p:cTn fill="hold" id="396" nodeType="clickEffect" presetClass="entr" presetID="1">
                                  <p:stCondLst>
                                    <p:cond delay="0"/>
                                  </p:stCondLst>
                                  <p:childTnLst>
                                    <p:set>
                                      <p:cBhvr>
                                        <p:cTn dur="1" fill="hold" id="397">
                                          <p:stCondLst>
                                            <p:cond delay="0"/>
                                          </p:stCondLst>
                                        </p:cTn>
                                        <p:tgtEl>
                                          <p:spTgt spid="166">
                                            <p:txEl>
                                              <p:pRg end="342" st="243"/>
                                            </p:txEl>
                                          </p:spTgt>
                                        </p:tgtEl>
                                        <p:attrNameLst>
                                          <p:attrName>style.visibility</p:attrName>
                                        </p:attrNameLst>
                                      </p:cBhvr>
                                      <p:to>
                                        <p:strVal val="visible"/>
                                      </p:to>
                                    </p:set>
                                  </p:childTnLst>
                                </p:cTn>
                              </p:par>
                            </p:childTnLst>
                          </p:cTn>
                        </p:par>
                      </p:childTnLst>
                    </p:cTn>
                  </p:par>
                  <p:par>
                    <p:cTn fill="hold" id="398">
                      <p:stCondLst>
                        <p:cond delay="indefinite"/>
                      </p:stCondLst>
                      <p:childTnLst>
                        <p:par>
                          <p:cTn fill="hold" id="399">
                            <p:stCondLst>
                              <p:cond delay="0"/>
                            </p:stCondLst>
                            <p:childTnLst>
                              <p:par>
                                <p:cTn fill="hold" id="400" nodeType="clickEffect" presetClass="entr" presetID="1">
                                  <p:stCondLst>
                                    <p:cond delay="0"/>
                                  </p:stCondLst>
                                  <p:childTnLst>
                                    <p:set>
                                      <p:cBhvr>
                                        <p:cTn dur="1" fill="hold" id="401">
                                          <p:stCondLst>
                                            <p:cond delay="0"/>
                                          </p:stCondLst>
                                        </p:cTn>
                                        <p:tgtEl>
                                          <p:spTgt spid="166">
                                            <p:txEl>
                                              <p:pRg end="399" st="342"/>
                                            </p:txEl>
                                          </p:spTgt>
                                        </p:tgtEl>
                                        <p:attrNameLst>
                                          <p:attrName>style.visibility</p:attrName>
                                        </p:attrNameLst>
                                      </p:cBhvr>
                                      <p:to>
                                        <p:strVal val="visible"/>
                                      </p:to>
                                    </p:set>
                                  </p:childTnLst>
                                </p:cTn>
                              </p:par>
                            </p:childTnLst>
                          </p:cTn>
                        </p:par>
                      </p:childTnLst>
                    </p:cTn>
                  </p:par>
                  <p:par>
                    <p:cTn fill="hold" id="402">
                      <p:stCondLst>
                        <p:cond delay="indefinite"/>
                      </p:stCondLst>
                      <p:childTnLst>
                        <p:par>
                          <p:cTn fill="hold" id="403">
                            <p:stCondLst>
                              <p:cond delay="0"/>
                            </p:stCondLst>
                            <p:childTnLst>
                              <p:par>
                                <p:cTn fill="hold" id="404" nodeType="clickEffect" presetClass="entr" presetID="1">
                                  <p:stCondLst>
                                    <p:cond delay="0"/>
                                  </p:stCondLst>
                                  <p:childTnLst>
                                    <p:set>
                                      <p:cBhvr>
                                        <p:cTn dur="1" fill="hold" id="405">
                                          <p:stCondLst>
                                            <p:cond delay="0"/>
                                          </p:stCondLst>
                                        </p:cTn>
                                        <p:tgtEl>
                                          <p:spTgt spid="166">
                                            <p:txEl>
                                              <p:pRg end="462" st="399"/>
                                            </p:txEl>
                                          </p:spTgt>
                                        </p:tgtEl>
                                        <p:attrNameLst>
                                          <p:attrName>style.visibility</p:attrName>
                                        </p:attrNameLst>
                                      </p:cBhvr>
                                      <p:to>
                                        <p:strVal val="visible"/>
                                      </p:to>
                                    </p:set>
                                  </p:childTnLst>
                                </p:cTn>
                              </p:par>
                            </p:childTnLst>
                          </p:cTn>
                        </p:par>
                      </p:childTnLst>
                    </p:cTn>
                  </p:par>
                  <p:par>
                    <p:cTn fill="hold" id="406">
                      <p:stCondLst>
                        <p:cond delay="indefinite"/>
                      </p:stCondLst>
                      <p:childTnLst>
                        <p:par>
                          <p:cTn fill="hold" id="407">
                            <p:stCondLst>
                              <p:cond delay="0"/>
                            </p:stCondLst>
                            <p:childTnLst>
                              <p:par>
                                <p:cTn fill="hold" id="408" nodeType="clickEffect" presetClass="entr" presetID="1">
                                  <p:stCondLst>
                                    <p:cond delay="0"/>
                                  </p:stCondLst>
                                  <p:childTnLst>
                                    <p:set>
                                      <p:cBhvr>
                                        <p:cTn dur="1" fill="hold" id="409">
                                          <p:stCondLst>
                                            <p:cond delay="0"/>
                                          </p:stCondLst>
                                        </p:cTn>
                                        <p:tgtEl>
                                          <p:spTgt spid="166">
                                            <p:txEl>
                                              <p:pRg end="511" st="46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457200" y="704160"/>
            <a:ext cx="8229240" cy="819720"/>
          </a:xfrm>
          <a:prstGeom prst="rect">
            <a:avLst/>
          </a:prstGeom>
        </p:spPr>
        <p:txBody>
          <a:bodyPr anchor="b" bIns="0" lIns="0" rIns="0" tIns="45000"/>
          <a:p>
            <a:pPr>
              <a:lnSpc>
                <a:spcPct val="100000"/>
              </a:lnSpc>
            </a:pPr>
            <a:r>
              <a:rPr lang="en-US" sz="3600">
                <a:solidFill>
                  <a:srgbClr val="04617b"/>
                </a:solidFill>
                <a:latin typeface="Calibri"/>
              </a:rPr>
              <a:t>Significance of the Entrepreneur</a:t>
            </a:r>
            <a:endParaRPr/>
          </a:p>
        </p:txBody>
      </p:sp>
      <p:sp>
        <p:nvSpPr>
          <p:cNvPr id="122" name="TextShape 2"/>
          <p:cNvSpPr txBox="1"/>
          <p:nvPr/>
        </p:nvSpPr>
        <p:spPr>
          <a:xfrm>
            <a:off x="457200" y="1600200"/>
            <a:ext cx="8229240" cy="4723920"/>
          </a:xfrm>
          <a:prstGeom prst="rect">
            <a:avLst/>
          </a:prstGeom>
        </p:spPr>
        <p:txBody>
          <a:bodyPr bIns="45000" lIns="90000" rIns="90000" tIns="45000"/>
          <a:p>
            <a:pPr>
              <a:lnSpc>
                <a:spcPct val="100000"/>
              </a:lnSpc>
            </a:pPr>
            <a:r>
              <a:rPr b="1" lang="en-US" sz="2600">
                <a:solidFill>
                  <a:srgbClr val="000000"/>
                </a:solidFill>
                <a:latin typeface="Constantia"/>
              </a:rPr>
              <a:t>Entrepreneur = Independent Innovator</a:t>
            </a:r>
            <a:endParaRPr/>
          </a:p>
          <a:p>
            <a:pPr>
              <a:lnSpc>
                <a:spcPct val="100000"/>
              </a:lnSpc>
            </a:pPr>
            <a:endParaRPr/>
          </a:p>
          <a:p>
            <a:pPr>
              <a:lnSpc>
                <a:spcPct val="100000"/>
              </a:lnSpc>
            </a:pPr>
            <a:r>
              <a:rPr lang="en-US" sz="2600">
                <a:solidFill>
                  <a:srgbClr val="000000"/>
                </a:solidFill>
                <a:latin typeface="Constantia"/>
              </a:rPr>
              <a:t>“</a:t>
            </a:r>
            <a:r>
              <a:rPr lang="en-US" sz="2600">
                <a:solidFill>
                  <a:srgbClr val="000000"/>
                </a:solidFill>
                <a:latin typeface="Constantia"/>
              </a:rPr>
              <a:t>A bold and imaginative deviator from established business patterns and practices, who constantly seeks the opportunity to introduce new products and procedures, to invade new markets, and to create new organizational forms.”- Baumol, 2002</a:t>
            </a:r>
            <a:endParaRPr/>
          </a:p>
          <a:p>
            <a:pPr>
              <a:lnSpc>
                <a:spcPct val="100000"/>
              </a:lnSpc>
            </a:pPr>
            <a:endParaRPr/>
          </a:p>
          <a:p>
            <a:pPr>
              <a:lnSpc>
                <a:spcPct val="100000"/>
              </a:lnSpc>
              <a:buSzPct val="95000"/>
              <a:buFont charset="2" typeface="Wingdings 2"/>
              <a:buChar char=""/>
            </a:pPr>
            <a:r>
              <a:rPr lang="en-US" sz="2600">
                <a:solidFill>
                  <a:srgbClr val="000000"/>
                </a:solidFill>
                <a:latin typeface="Constantia"/>
              </a:rPr>
              <a:t>Contribution may be innovative but not productive for society</a:t>
            </a:r>
            <a:endParaRPr/>
          </a:p>
          <a:p>
            <a:pPr>
              <a:lnSpc>
                <a:spcPct val="100000"/>
              </a:lnSpc>
              <a:buSzPct val="95000"/>
              <a:buFont charset="2" typeface="Wingdings 2"/>
              <a:buChar char=""/>
            </a:pPr>
            <a:r>
              <a:rPr lang="en-US" sz="2600">
                <a:solidFill>
                  <a:srgbClr val="000000"/>
                </a:solidFill>
                <a:latin typeface="Constantia"/>
              </a:rPr>
              <a:t>Most economic theory ignores entrepreneurs – hard to define their contribution to growth, but entrepreneurs vital for economic growth </a:t>
            </a:r>
            <a:endParaRPr/>
          </a:p>
          <a:p>
            <a:pPr>
              <a:lnSpc>
                <a:spcPct val="100000"/>
              </a:lnSpc>
            </a:pPr>
            <a:endParaRPr/>
          </a:p>
        </p:txBody>
      </p:sp>
      <p:pic>
        <p:nvPicPr>
          <p:cNvPr descr="" id="123" name="Picture 3"/>
          <p:cNvPicPr/>
          <p:nvPr/>
        </p:nvPicPr>
        <p:blipFill>
          <a:blip r:embed="rId1"/>
          <a:stretch>
            <a:fillRect/>
          </a:stretch>
        </p:blipFill>
        <p:spPr>
          <a:xfrm>
            <a:off x="7086600" y="228600"/>
            <a:ext cx="1542600" cy="2057040"/>
          </a:xfrm>
          <a:prstGeom prst="rect">
            <a:avLst/>
          </a:prstGeom>
        </p:spPr>
      </p:pic>
    </p:spTree>
  </p:cSld>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clickEffect" presetClass="entr" presetID="1">
                                  <p:stCondLst>
                                    <p:cond delay="0"/>
                                  </p:stCondLst>
                                  <p:childTnLst>
                                    <p:set>
                                      <p:cBhvr>
                                        <p:cTn dur="1" fill="hold" id="6">
                                          <p:stCondLst>
                                            <p:cond delay="0"/>
                                          </p:stCondLst>
                                        </p:cTn>
                                        <p:tgtEl>
                                          <p:spTgt spid="122">
                                            <p:txEl>
                                              <p:pRg end="278" st="38"/>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stCondLst>
                                    <p:cond delay="0"/>
                                  </p:stCondLst>
                                  <p:childTnLst>
                                    <p:set>
                                      <p:cBhvr>
                                        <p:cTn dur="1" fill="hold" id="10">
                                          <p:stCondLst>
                                            <p:cond delay="0"/>
                                          </p:stCondLst>
                                        </p:cTn>
                                        <p:tgtEl>
                                          <p:spTgt spid="122">
                                            <p:txEl>
                                              <p:pRg end="341" st="279"/>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stCondLst>
                                    <p:cond delay="0"/>
                                  </p:stCondLst>
                                  <p:childTnLst>
                                    <p:set>
                                      <p:cBhvr>
                                        <p:cTn dur="1" fill="hold" id="14">
                                          <p:stCondLst>
                                            <p:cond delay="0"/>
                                          </p:stCondLst>
                                        </p:cTn>
                                        <p:tgtEl>
                                          <p:spTgt spid="122">
                                            <p:txEl>
                                              <p:pRg end="476" st="34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TextShape 1"/>
          <p:cNvSpPr txBox="1"/>
          <p:nvPr/>
        </p:nvSpPr>
        <p:spPr>
          <a:xfrm>
            <a:off x="457200" y="914400"/>
            <a:ext cx="8229240" cy="438480"/>
          </a:xfrm>
          <a:prstGeom prst="rect">
            <a:avLst/>
          </a:prstGeom>
        </p:spPr>
        <p:txBody>
          <a:bodyPr anchor="b" bIns="0" lIns="0" rIns="0" tIns="45000"/>
          <a:p>
            <a:pPr>
              <a:lnSpc>
                <a:spcPct val="100000"/>
              </a:lnSpc>
            </a:pPr>
            <a:r>
              <a:rPr lang="en-US" sz="3200">
                <a:solidFill>
                  <a:srgbClr val="04617b"/>
                </a:solidFill>
                <a:latin typeface="Calibri"/>
              </a:rPr>
              <a:t>A Third Revolution?</a:t>
            </a:r>
            <a:endParaRPr/>
          </a:p>
        </p:txBody>
      </p:sp>
      <p:sp>
        <p:nvSpPr>
          <p:cNvPr id="168" name="TextShape 2"/>
          <p:cNvSpPr txBox="1"/>
          <p:nvPr/>
        </p:nvSpPr>
        <p:spPr>
          <a:xfrm>
            <a:off x="457200" y="1600200"/>
            <a:ext cx="8229240" cy="4723920"/>
          </a:xfrm>
          <a:prstGeom prst="rect">
            <a:avLst/>
          </a:prstGeom>
        </p:spPr>
        <p:txBody>
          <a:bodyPr bIns="45000" lIns="90000" rIns="90000" tIns="45000"/>
          <a:p>
            <a:pPr>
              <a:lnSpc>
                <a:spcPct val="100000"/>
              </a:lnSpc>
              <a:buSzPct val="95000"/>
              <a:buFont charset="2" typeface="Wingdings 2"/>
              <a:buChar char=""/>
            </a:pPr>
            <a:r>
              <a:rPr lang="en-US" sz="2800">
                <a:solidFill>
                  <a:srgbClr val="000000"/>
                </a:solidFill>
                <a:latin typeface="Constantia"/>
              </a:rPr>
              <a:t>1914-1973 – few macroinventions (Nuclear power, antibiotics)</a:t>
            </a:r>
            <a:endParaRPr/>
          </a:p>
          <a:p>
            <a:pPr lvl="1">
              <a:lnSpc>
                <a:spcPct val="100000"/>
              </a:lnSpc>
              <a:buSzPct val="85000"/>
              <a:buFont charset="2" typeface="Wingdings 2"/>
              <a:buChar char=""/>
            </a:pPr>
            <a:r>
              <a:rPr lang="en-US" sz="2400">
                <a:solidFill>
                  <a:srgbClr val="000000"/>
                </a:solidFill>
                <a:latin typeface="Constantia"/>
              </a:rPr>
              <a:t>Wide epistemic base produced many microinventions</a:t>
            </a:r>
            <a:endParaRPr/>
          </a:p>
          <a:p>
            <a:endParaRPr/>
          </a:p>
          <a:p>
            <a:pPr>
              <a:lnSpc>
                <a:spcPct val="100000"/>
              </a:lnSpc>
              <a:buSzPct val="95000"/>
              <a:buFont charset="2" typeface="Wingdings 2"/>
              <a:buChar char=""/>
            </a:pPr>
            <a:r>
              <a:rPr lang="en-US" sz="2800">
                <a:solidFill>
                  <a:srgbClr val="000000"/>
                </a:solidFill>
                <a:latin typeface="Constantia"/>
              </a:rPr>
              <a:t>Less trial and error because of deeper understanding</a:t>
            </a:r>
            <a:endParaRPr/>
          </a:p>
          <a:p>
            <a:pPr>
              <a:lnSpc>
                <a:spcPct val="100000"/>
              </a:lnSpc>
            </a:pPr>
            <a:endParaRPr/>
          </a:p>
          <a:p>
            <a:pPr>
              <a:lnSpc>
                <a:spcPct val="100000"/>
              </a:lnSpc>
              <a:buSzPct val="95000"/>
              <a:buFont charset="2" typeface="Wingdings 2"/>
              <a:buChar char=""/>
            </a:pPr>
            <a:r>
              <a:rPr lang="en-US" sz="2900">
                <a:solidFill>
                  <a:srgbClr val="000000"/>
                </a:solidFill>
                <a:latin typeface="Constantia"/>
              </a:rPr>
              <a:t>Most productivity growth in 20th century from perfection of production techniques and process innovation</a:t>
            </a:r>
            <a:endParaRPr/>
          </a:p>
          <a:p>
            <a:pPr lvl="1">
              <a:lnSpc>
                <a:spcPct val="100000"/>
              </a:lnSpc>
              <a:buSzPct val="85000"/>
              <a:buFont charset="2" typeface="Wingdings 2"/>
              <a:buChar char=""/>
            </a:pPr>
            <a:r>
              <a:rPr lang="en-US" sz="2400">
                <a:solidFill>
                  <a:srgbClr val="000000"/>
                </a:solidFill>
                <a:latin typeface="Constantia"/>
              </a:rPr>
              <a:t>“</a:t>
            </a:r>
            <a:r>
              <a:rPr lang="en-US" sz="2400">
                <a:solidFill>
                  <a:srgbClr val="000000"/>
                </a:solidFill>
                <a:latin typeface="Constantia"/>
              </a:rPr>
              <a:t>American system of manufacturing”</a:t>
            </a:r>
            <a:endParaRPr/>
          </a:p>
          <a:p>
            <a:pPr lvl="2">
              <a:lnSpc>
                <a:spcPct val="100000"/>
              </a:lnSpc>
              <a:buSzPct val="70000"/>
              <a:buFont typeface="Calibri"/>
              <a:buAutoNum type="arabicPeriod"/>
            </a:pPr>
            <a:r>
              <a:rPr lang="en-US" sz="2100">
                <a:solidFill>
                  <a:srgbClr val="000000"/>
                </a:solidFill>
                <a:latin typeface="Constantia"/>
              </a:rPr>
              <a:t>Routinization</a:t>
            </a:r>
            <a:endParaRPr/>
          </a:p>
          <a:p>
            <a:pPr lvl="2">
              <a:lnSpc>
                <a:spcPct val="100000"/>
              </a:lnSpc>
              <a:buSzPct val="70000"/>
              <a:buFont typeface="Calibri"/>
              <a:buAutoNum type="arabicPeriod"/>
            </a:pPr>
            <a:r>
              <a:rPr lang="en-US" sz="2100">
                <a:solidFill>
                  <a:srgbClr val="000000"/>
                </a:solidFill>
                <a:latin typeface="Constantia"/>
              </a:rPr>
              <a:t>Modularization</a:t>
            </a:r>
            <a:endParaRPr/>
          </a:p>
          <a:p>
            <a:pPr lvl="2">
              <a:lnSpc>
                <a:spcPct val="100000"/>
              </a:lnSpc>
              <a:buSzPct val="70000"/>
              <a:buFont typeface="Calibri"/>
              <a:buAutoNum type="arabicPeriod"/>
            </a:pPr>
            <a:r>
              <a:rPr lang="en-US" sz="2100">
                <a:solidFill>
                  <a:srgbClr val="000000"/>
                </a:solidFill>
                <a:latin typeface="Constantia"/>
              </a:rPr>
              <a:t>Standardization</a:t>
            </a:r>
            <a:endParaRPr/>
          </a:p>
          <a:p>
            <a:pPr lvl="2">
              <a:lnSpc>
                <a:spcPct val="100000"/>
              </a:lnSpc>
              <a:buSzPct val="70000"/>
              <a:buFont typeface="Calibri"/>
              <a:buAutoNum type="arabicPeriod"/>
            </a:pPr>
            <a:r>
              <a:rPr lang="en-US" sz="2100">
                <a:solidFill>
                  <a:srgbClr val="000000"/>
                </a:solidFill>
                <a:latin typeface="Constantia"/>
              </a:rPr>
              <a:t>Miniaturization</a:t>
            </a:r>
            <a:endParaRPr/>
          </a:p>
          <a:p>
            <a:pPr lvl="2">
              <a:lnSpc>
                <a:spcPct val="100000"/>
              </a:lnSpc>
              <a:buSzPct val="70000"/>
              <a:buFont typeface="Calibri"/>
              <a:buAutoNum type="arabicPeriod"/>
            </a:pPr>
            <a:r>
              <a:rPr lang="en-US" sz="2100">
                <a:solidFill>
                  <a:srgbClr val="000000"/>
                </a:solidFill>
                <a:latin typeface="Constantia"/>
              </a:rPr>
              <a:t>Division of labor improvements – increased specialization</a:t>
            </a:r>
            <a:endParaRPr/>
          </a:p>
          <a:p>
            <a:endParaRPr/>
          </a:p>
          <a:p>
            <a:pPr>
              <a:lnSpc>
                <a:spcPct val="100000"/>
              </a:lnSpc>
              <a:buSzPct val="95000"/>
              <a:buFont charset="2" typeface="Wingdings 2"/>
              <a:buChar char=""/>
            </a:pPr>
            <a:r>
              <a:rPr lang="en-US" sz="2800">
                <a:solidFill>
                  <a:srgbClr val="000000"/>
                </a:solidFill>
                <a:latin typeface="Constantia"/>
              </a:rPr>
              <a:t>Governments encouraged innovation – defense spending on R&amp;D</a:t>
            </a:r>
            <a:endParaRPr/>
          </a:p>
          <a:p>
            <a:pPr>
              <a:lnSpc>
                <a:spcPct val="100000"/>
              </a:lnSpc>
            </a:pPr>
            <a:endParaRPr/>
          </a:p>
          <a:p>
            <a:pPr>
              <a:lnSpc>
                <a:spcPct val="100000"/>
              </a:lnSpc>
              <a:buSzPct val="95000"/>
              <a:buFont charset="2" typeface="Wingdings 2"/>
              <a:buChar char=""/>
            </a:pPr>
            <a:r>
              <a:rPr lang="en-US" sz="2800">
                <a:solidFill>
                  <a:srgbClr val="000000"/>
                </a:solidFill>
                <a:latin typeface="Constantia"/>
              </a:rPr>
              <a:t>Strong venture capital markets emerged in 1980s and 1990s</a:t>
            </a:r>
            <a:endParaRPr/>
          </a:p>
        </p:txBody>
      </p:sp>
    </p:spTree>
  </p:cSld>
  <p:timing>
    <p:tnLst>
      <p:par>
        <p:cTn dur="indefinite" id="410" nodeType="tmRoot" restart="never">
          <p:childTnLst>
            <p:seq>
              <p:cTn dur="indefinite" id="411" nodeType="mainSeq">
                <p:childTnLst>
                  <p:par>
                    <p:cTn fill="hold" id="412">
                      <p:stCondLst>
                        <p:cond delay="indefinite"/>
                      </p:stCondLst>
                      <p:childTnLst>
                        <p:par>
                          <p:cTn fill="hold" id="413">
                            <p:stCondLst>
                              <p:cond delay="0"/>
                            </p:stCondLst>
                            <p:childTnLst>
                              <p:par>
                                <p:cTn fill="hold" id="414" nodeType="clickEffect" presetClass="entr" presetID="1">
                                  <p:stCondLst>
                                    <p:cond delay="0"/>
                                  </p:stCondLst>
                                  <p:childTnLst>
                                    <p:set>
                                      <p:cBhvr>
                                        <p:cTn dur="1" fill="hold" id="415">
                                          <p:stCondLst>
                                            <p:cond delay="0"/>
                                          </p:stCondLst>
                                        </p:cTn>
                                        <p:tgtEl>
                                          <p:spTgt spid="168">
                                            <p:txEl>
                                              <p:pRg end="61" st="0"/>
                                            </p:txEl>
                                          </p:spTgt>
                                        </p:tgtEl>
                                        <p:attrNameLst>
                                          <p:attrName>style.visibility</p:attrName>
                                        </p:attrNameLst>
                                      </p:cBhvr>
                                      <p:to>
                                        <p:strVal val="visible"/>
                                      </p:to>
                                    </p:set>
                                  </p:childTnLst>
                                </p:cTn>
                              </p:par>
                              <p:par>
                                <p:cTn fill="hold" id="416" nodeType="withEffect" presetClass="entr" presetID="1">
                                  <p:stCondLst>
                                    <p:cond delay="0"/>
                                  </p:stCondLst>
                                  <p:childTnLst>
                                    <p:set>
                                      <p:cBhvr>
                                        <p:cTn dur="1" fill="hold" id="417">
                                          <p:stCondLst>
                                            <p:cond delay="0"/>
                                          </p:stCondLst>
                                        </p:cTn>
                                        <p:tgtEl>
                                          <p:spTgt spid="168">
                                            <p:txEl>
                                              <p:pRg end="111" st="61"/>
                                            </p:txEl>
                                          </p:spTgt>
                                        </p:tgtEl>
                                        <p:attrNameLst>
                                          <p:attrName>style.visibility</p:attrName>
                                        </p:attrNameLst>
                                      </p:cBhvr>
                                      <p:to>
                                        <p:strVal val="visible"/>
                                      </p:to>
                                    </p:set>
                                  </p:childTnLst>
                                </p:cTn>
                              </p:par>
                            </p:childTnLst>
                          </p:cTn>
                        </p:par>
                      </p:childTnLst>
                    </p:cTn>
                  </p:par>
                  <p:par>
                    <p:cTn fill="hold" id="418">
                      <p:stCondLst>
                        <p:cond delay="indefinite"/>
                      </p:stCondLst>
                      <p:childTnLst>
                        <p:par>
                          <p:cTn fill="hold" id="419">
                            <p:stCondLst>
                              <p:cond delay="0"/>
                            </p:stCondLst>
                            <p:childTnLst>
                              <p:par>
                                <p:cTn fill="hold" id="420" nodeType="clickEffect" presetClass="entr" presetID="1">
                                  <p:stCondLst>
                                    <p:cond delay="0"/>
                                  </p:stCondLst>
                                  <p:childTnLst>
                                    <p:set>
                                      <p:cBhvr>
                                        <p:cTn dur="1" fill="hold" id="421">
                                          <p:stCondLst>
                                            <p:cond delay="0"/>
                                          </p:stCondLst>
                                        </p:cTn>
                                        <p:tgtEl>
                                          <p:spTgt spid="168">
                                            <p:txEl>
                                              <p:pRg end="165" st="112"/>
                                            </p:txEl>
                                          </p:spTgt>
                                        </p:tgtEl>
                                        <p:attrNameLst>
                                          <p:attrName>style.visibility</p:attrName>
                                        </p:attrNameLst>
                                      </p:cBhvr>
                                      <p:to>
                                        <p:strVal val="visible"/>
                                      </p:to>
                                    </p:set>
                                  </p:childTnLst>
                                </p:cTn>
                              </p:par>
                            </p:childTnLst>
                          </p:cTn>
                        </p:par>
                      </p:childTnLst>
                    </p:cTn>
                  </p:par>
                  <p:par>
                    <p:cTn fill="hold" id="422">
                      <p:stCondLst>
                        <p:cond delay="indefinite"/>
                      </p:stCondLst>
                      <p:childTnLst>
                        <p:par>
                          <p:cTn fill="hold" id="423">
                            <p:stCondLst>
                              <p:cond delay="0"/>
                            </p:stCondLst>
                            <p:childTnLst>
                              <p:par>
                                <p:cTn fill="hold" id="424" nodeType="clickEffect" presetClass="entr" presetID="1">
                                  <p:stCondLst>
                                    <p:cond delay="0"/>
                                  </p:stCondLst>
                                  <p:childTnLst>
                                    <p:set>
                                      <p:cBhvr>
                                        <p:cTn dur="1" fill="hold" id="425">
                                          <p:stCondLst>
                                            <p:cond delay="0"/>
                                          </p:stCondLst>
                                        </p:cTn>
                                        <p:tgtEl>
                                          <p:spTgt spid="168">
                                            <p:txEl>
                                              <p:pRg end="271" st="166"/>
                                            </p:txEl>
                                          </p:spTgt>
                                        </p:tgtEl>
                                        <p:attrNameLst>
                                          <p:attrName>style.visibility</p:attrName>
                                        </p:attrNameLst>
                                      </p:cBhvr>
                                      <p:to>
                                        <p:strVal val="visible"/>
                                      </p:to>
                                    </p:set>
                                  </p:childTnLst>
                                </p:cTn>
                              </p:par>
                            </p:childTnLst>
                          </p:cTn>
                        </p:par>
                      </p:childTnLst>
                    </p:cTn>
                  </p:par>
                  <p:par>
                    <p:cTn fill="hold" id="426">
                      <p:stCondLst>
                        <p:cond delay="indefinite"/>
                      </p:stCondLst>
                      <p:childTnLst>
                        <p:par>
                          <p:cTn fill="hold" id="427">
                            <p:stCondLst>
                              <p:cond delay="0"/>
                            </p:stCondLst>
                            <p:childTnLst>
                              <p:par>
                                <p:cTn fill="hold" id="428" nodeType="clickEffect" presetClass="entr" presetID="1">
                                  <p:stCondLst>
                                    <p:cond delay="0"/>
                                  </p:stCondLst>
                                  <p:childTnLst>
                                    <p:set>
                                      <p:cBhvr>
                                        <p:cTn dur="1" fill="hold" id="429">
                                          <p:stCondLst>
                                            <p:cond delay="0"/>
                                          </p:stCondLst>
                                        </p:cTn>
                                        <p:tgtEl>
                                          <p:spTgt spid="168">
                                            <p:txEl>
                                              <p:pRg end="306" st="271"/>
                                            </p:txEl>
                                          </p:spTgt>
                                        </p:tgtEl>
                                        <p:attrNameLst>
                                          <p:attrName>style.visibility</p:attrName>
                                        </p:attrNameLst>
                                      </p:cBhvr>
                                      <p:to>
                                        <p:strVal val="visible"/>
                                      </p:to>
                                    </p:set>
                                  </p:childTnLst>
                                </p:cTn>
                              </p:par>
                              <p:par>
                                <p:cTn fill="hold" id="430" nodeType="withEffect" presetClass="entr" presetID="1">
                                  <p:stCondLst>
                                    <p:cond delay="0"/>
                                  </p:stCondLst>
                                  <p:childTnLst>
                                    <p:set>
                                      <p:cBhvr>
                                        <p:cTn dur="1" fill="hold" id="431">
                                          <p:stCondLst>
                                            <p:cond delay="0"/>
                                          </p:stCondLst>
                                        </p:cTn>
                                        <p:tgtEl>
                                          <p:spTgt spid="168">
                                            <p:txEl>
                                              <p:pRg end="320" st="306"/>
                                            </p:txEl>
                                          </p:spTgt>
                                        </p:tgtEl>
                                        <p:attrNameLst>
                                          <p:attrName>style.visibility</p:attrName>
                                        </p:attrNameLst>
                                      </p:cBhvr>
                                      <p:to>
                                        <p:strVal val="visible"/>
                                      </p:to>
                                    </p:set>
                                  </p:childTnLst>
                                </p:cTn>
                              </p:par>
                              <p:par>
                                <p:cTn fill="hold" id="432" nodeType="withEffect" presetClass="entr" presetID="1">
                                  <p:stCondLst>
                                    <p:cond delay="0"/>
                                  </p:stCondLst>
                                  <p:childTnLst>
                                    <p:set>
                                      <p:cBhvr>
                                        <p:cTn dur="1" fill="hold" id="433">
                                          <p:stCondLst>
                                            <p:cond delay="0"/>
                                          </p:stCondLst>
                                        </p:cTn>
                                        <p:tgtEl>
                                          <p:spTgt spid="168">
                                            <p:txEl>
                                              <p:pRg end="335" st="320"/>
                                            </p:txEl>
                                          </p:spTgt>
                                        </p:tgtEl>
                                        <p:attrNameLst>
                                          <p:attrName>style.visibility</p:attrName>
                                        </p:attrNameLst>
                                      </p:cBhvr>
                                      <p:to>
                                        <p:strVal val="visible"/>
                                      </p:to>
                                    </p:set>
                                  </p:childTnLst>
                                </p:cTn>
                              </p:par>
                              <p:par>
                                <p:cTn fill="hold" id="434" nodeType="withEffect" presetClass="entr" presetID="1">
                                  <p:stCondLst>
                                    <p:cond delay="0"/>
                                  </p:stCondLst>
                                  <p:childTnLst>
                                    <p:set>
                                      <p:cBhvr>
                                        <p:cTn dur="1" fill="hold" id="435">
                                          <p:stCondLst>
                                            <p:cond delay="0"/>
                                          </p:stCondLst>
                                        </p:cTn>
                                        <p:tgtEl>
                                          <p:spTgt spid="168">
                                            <p:txEl>
                                              <p:pRg end="351" st="335"/>
                                            </p:txEl>
                                          </p:spTgt>
                                        </p:tgtEl>
                                        <p:attrNameLst>
                                          <p:attrName>style.visibility</p:attrName>
                                        </p:attrNameLst>
                                      </p:cBhvr>
                                      <p:to>
                                        <p:strVal val="visible"/>
                                      </p:to>
                                    </p:set>
                                  </p:childTnLst>
                                </p:cTn>
                              </p:par>
                              <p:par>
                                <p:cTn fill="hold" id="436" nodeType="withEffect" presetClass="entr" presetID="1">
                                  <p:stCondLst>
                                    <p:cond delay="0"/>
                                  </p:stCondLst>
                                  <p:childTnLst>
                                    <p:set>
                                      <p:cBhvr>
                                        <p:cTn dur="1" fill="hold" id="437">
                                          <p:stCondLst>
                                            <p:cond delay="0"/>
                                          </p:stCondLst>
                                        </p:cTn>
                                        <p:tgtEl>
                                          <p:spTgt spid="168">
                                            <p:txEl>
                                              <p:pRg end="367" st="351"/>
                                            </p:txEl>
                                          </p:spTgt>
                                        </p:tgtEl>
                                        <p:attrNameLst>
                                          <p:attrName>style.visibility</p:attrName>
                                        </p:attrNameLst>
                                      </p:cBhvr>
                                      <p:to>
                                        <p:strVal val="visible"/>
                                      </p:to>
                                    </p:set>
                                  </p:childTnLst>
                                </p:cTn>
                              </p:par>
                              <p:par>
                                <p:cTn fill="hold" id="438" nodeType="withEffect" presetClass="entr" presetID="1">
                                  <p:stCondLst>
                                    <p:cond delay="0"/>
                                  </p:stCondLst>
                                  <p:childTnLst>
                                    <p:set>
                                      <p:cBhvr>
                                        <p:cTn dur="1" fill="hold" id="439">
                                          <p:stCondLst>
                                            <p:cond delay="0"/>
                                          </p:stCondLst>
                                        </p:cTn>
                                        <p:tgtEl>
                                          <p:spTgt spid="168">
                                            <p:txEl>
                                              <p:pRg end="425" st="367"/>
                                            </p:txEl>
                                          </p:spTgt>
                                        </p:tgtEl>
                                        <p:attrNameLst>
                                          <p:attrName>style.visibility</p:attrName>
                                        </p:attrNameLst>
                                      </p:cBhvr>
                                      <p:to>
                                        <p:strVal val="visible"/>
                                      </p:to>
                                    </p:set>
                                  </p:childTnLst>
                                </p:cTn>
                              </p:par>
                            </p:childTnLst>
                          </p:cTn>
                        </p:par>
                      </p:childTnLst>
                    </p:cTn>
                  </p:par>
                  <p:par>
                    <p:cTn fill="hold" id="440">
                      <p:stCondLst>
                        <p:cond delay="indefinite"/>
                      </p:stCondLst>
                      <p:childTnLst>
                        <p:par>
                          <p:cTn fill="hold" id="441">
                            <p:stCondLst>
                              <p:cond delay="0"/>
                            </p:stCondLst>
                            <p:childTnLst>
                              <p:par>
                                <p:cTn fill="hold" id="442" nodeType="clickEffect" presetClass="entr" presetID="1">
                                  <p:stCondLst>
                                    <p:cond delay="0"/>
                                  </p:stCondLst>
                                  <p:childTnLst>
                                    <p:set>
                                      <p:cBhvr>
                                        <p:cTn dur="1" fill="hold" id="443">
                                          <p:stCondLst>
                                            <p:cond delay="0"/>
                                          </p:stCondLst>
                                        </p:cTn>
                                        <p:tgtEl>
                                          <p:spTgt spid="168">
                                            <p:txEl>
                                              <p:pRg end="486" st="426"/>
                                            </p:txEl>
                                          </p:spTgt>
                                        </p:tgtEl>
                                        <p:attrNameLst>
                                          <p:attrName>style.visibility</p:attrName>
                                        </p:attrNameLst>
                                      </p:cBhvr>
                                      <p:to>
                                        <p:strVal val="visible"/>
                                      </p:to>
                                    </p:set>
                                  </p:childTnLst>
                                </p:cTn>
                              </p:par>
                            </p:childTnLst>
                          </p:cTn>
                        </p:par>
                      </p:childTnLst>
                    </p:cTn>
                  </p:par>
                  <p:par>
                    <p:cTn fill="hold" id="444">
                      <p:stCondLst>
                        <p:cond delay="indefinite"/>
                      </p:stCondLst>
                      <p:childTnLst>
                        <p:par>
                          <p:cTn fill="hold" id="445">
                            <p:stCondLst>
                              <p:cond delay="0"/>
                            </p:stCondLst>
                            <p:childTnLst>
                              <p:par>
                                <p:cTn fill="hold" id="446" nodeType="clickEffect" presetClass="entr" presetID="1">
                                  <p:stCondLst>
                                    <p:cond delay="0"/>
                                  </p:stCondLst>
                                  <p:childTnLst>
                                    <p:set>
                                      <p:cBhvr>
                                        <p:cTn dur="1" fill="hold" id="447">
                                          <p:stCondLst>
                                            <p:cond delay="0"/>
                                          </p:stCondLst>
                                        </p:cTn>
                                        <p:tgtEl>
                                          <p:spTgt spid="168">
                                            <p:txEl>
                                              <p:pRg end="545" st="48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457200" y="533520"/>
            <a:ext cx="8229240" cy="914040"/>
          </a:xfrm>
          <a:prstGeom prst="rect">
            <a:avLst/>
          </a:prstGeom>
        </p:spPr>
        <p:txBody>
          <a:bodyPr anchor="b" bIns="0" lIns="0" rIns="0" tIns="45000"/>
          <a:p>
            <a:pPr>
              <a:lnSpc>
                <a:spcPct val="100000"/>
              </a:lnSpc>
            </a:pPr>
            <a:r>
              <a:rPr lang="en-US" sz="4000">
                <a:solidFill>
                  <a:srgbClr val="04617b"/>
                </a:solidFill>
                <a:latin typeface="Calibri"/>
              </a:rPr>
              <a:t>Entrepreneur as an Allocated Resource</a:t>
            </a:r>
            <a:endParaRPr/>
          </a:p>
        </p:txBody>
      </p:sp>
      <p:sp>
        <p:nvSpPr>
          <p:cNvPr id="125" name="TextShape 2"/>
          <p:cNvSpPr txBox="1"/>
          <p:nvPr/>
        </p:nvSpPr>
        <p:spPr>
          <a:xfrm>
            <a:off x="457200" y="1600200"/>
            <a:ext cx="8229240" cy="4723920"/>
          </a:xfrm>
          <a:prstGeom prst="rect">
            <a:avLst/>
          </a:prstGeom>
        </p:spPr>
        <p:txBody>
          <a:bodyPr bIns="45000" lIns="90000" rIns="90000" tIns="45000"/>
          <a:p>
            <a:pPr>
              <a:lnSpc>
                <a:spcPct val="100000"/>
              </a:lnSpc>
              <a:buSzPct val="95000"/>
              <a:buFont charset="2" typeface="Wingdings 2"/>
              <a:buChar char=""/>
            </a:pPr>
            <a:r>
              <a:rPr lang="en-US" sz="2800">
                <a:solidFill>
                  <a:srgbClr val="000000"/>
                </a:solidFill>
                <a:latin typeface="Constantia"/>
              </a:rPr>
              <a:t>Rise and fall of growth often anecdotally linked to number of entrepreneurs</a:t>
            </a:r>
            <a:endParaRPr/>
          </a:p>
          <a:p>
            <a:pPr>
              <a:lnSpc>
                <a:spcPct val="100000"/>
              </a:lnSpc>
            </a:pPr>
            <a:endParaRPr/>
          </a:p>
          <a:p>
            <a:pPr>
              <a:lnSpc>
                <a:spcPct val="100000"/>
              </a:lnSpc>
            </a:pPr>
            <a:r>
              <a:rPr lang="en-US" sz="2800">
                <a:solidFill>
                  <a:srgbClr val="000000"/>
                </a:solidFill>
                <a:latin typeface="Constantia"/>
              </a:rPr>
              <a:t>“</a:t>
            </a:r>
            <a:r>
              <a:rPr lang="en-US" sz="2800">
                <a:solidFill>
                  <a:srgbClr val="000000"/>
                </a:solidFill>
                <a:latin typeface="Constantia"/>
              </a:rPr>
              <a:t>It is [the] </a:t>
            </a:r>
            <a:r>
              <a:rPr b="1" lang="en-US" sz="2800">
                <a:solidFill>
                  <a:srgbClr val="000000"/>
                </a:solidFill>
                <a:latin typeface="Constantia"/>
              </a:rPr>
              <a:t>set of rules</a:t>
            </a:r>
            <a:r>
              <a:rPr lang="en-US" sz="2800">
                <a:solidFill>
                  <a:srgbClr val="000000"/>
                </a:solidFill>
                <a:latin typeface="Constantia"/>
              </a:rPr>
              <a:t>, and not the supply of entrepreneurs, that undergoes significant changes from one period to another, and helps to dictate the ultimate effect on the economy via the allocation of entrepreneurial resources” – Baumol, 2002</a:t>
            </a:r>
            <a:endParaRPr/>
          </a:p>
          <a:p>
            <a:pPr>
              <a:lnSpc>
                <a:spcPct val="100000"/>
              </a:lnSpc>
            </a:pPr>
            <a:endParaRPr/>
          </a:p>
          <a:p>
            <a:pPr>
              <a:lnSpc>
                <a:spcPct val="100000"/>
              </a:lnSpc>
              <a:buSzPct val="95000"/>
              <a:buFont charset="2" typeface="Wingdings 2"/>
              <a:buChar char=""/>
            </a:pPr>
            <a:r>
              <a:rPr b="1" lang="en-US" sz="2800">
                <a:solidFill>
                  <a:srgbClr val="000000"/>
                </a:solidFill>
                <a:latin typeface="Constantia"/>
              </a:rPr>
              <a:t>Entrepreneurs go where the money is </a:t>
            </a:r>
            <a:endParaRPr/>
          </a:p>
          <a:p>
            <a:pPr>
              <a:lnSpc>
                <a:spcPct val="100000"/>
              </a:lnSpc>
            </a:pPr>
            <a:endParaRPr/>
          </a:p>
          <a:p>
            <a:pPr>
              <a:lnSpc>
                <a:spcPct val="100000"/>
              </a:lnSpc>
            </a:pPr>
            <a:r>
              <a:rPr lang="en-US" sz="2600">
                <a:solidFill>
                  <a:srgbClr val="000000"/>
                </a:solidFill>
                <a:latin typeface="Constantia"/>
              </a:rPr>
              <a:t>“</a:t>
            </a:r>
            <a:r>
              <a:rPr lang="en-US" sz="2600">
                <a:solidFill>
                  <a:srgbClr val="000000"/>
                </a:solidFill>
                <a:latin typeface="Constantia"/>
              </a:rPr>
              <a:t>Industry and Empire from 1750 to the Present Day” (1969):“It is often assumed that an economy of private enterprise has an automatic bias toward innovation, but that is not so.  It has a bias only towards profit.” -Eric Hobsbawm </a:t>
            </a:r>
            <a:endParaRPr/>
          </a:p>
          <a:p>
            <a:pPr>
              <a:lnSpc>
                <a:spcPct val="100000"/>
              </a:lnSpc>
            </a:pPr>
            <a:endParaRPr/>
          </a:p>
          <a:p>
            <a:pPr>
              <a:lnSpc>
                <a:spcPct val="100000"/>
              </a:lnSpc>
              <a:buSzPct val="95000"/>
              <a:buFont charset="2" typeface="Wingdings 2"/>
              <a:buChar char=""/>
            </a:pPr>
            <a:r>
              <a:rPr lang="en-US" sz="2600">
                <a:solidFill>
                  <a:srgbClr val="000000"/>
                </a:solidFill>
                <a:latin typeface="Constantia"/>
              </a:rPr>
              <a:t>Entrepreneur allocation depends on “the rules of the game” at the time</a:t>
            </a:r>
            <a:endParaRPr/>
          </a:p>
          <a:p>
            <a:pPr lvl="1">
              <a:lnSpc>
                <a:spcPct val="100000"/>
              </a:lnSpc>
              <a:buSzPct val="85000"/>
              <a:buFont charset="2" typeface="Wingdings 2"/>
              <a:buChar char=""/>
            </a:pPr>
            <a:r>
              <a:rPr lang="en-US" sz="2400">
                <a:solidFill>
                  <a:srgbClr val="000000"/>
                </a:solidFill>
                <a:latin typeface="Constantia"/>
              </a:rPr>
              <a:t>In the Soviet economy, entrepreneurs sought party positions (Rent-seeking) and, as a result, invention was widespread but innovation was not</a:t>
            </a:r>
            <a:endParaRPr/>
          </a:p>
          <a:p>
            <a:pPr>
              <a:lnSpc>
                <a:spcPct val="100000"/>
              </a:lnSpc>
            </a:pPr>
            <a:endParaRPr/>
          </a:p>
          <a:p>
            <a:pPr>
              <a:lnSpc>
                <a:spcPct val="100000"/>
              </a:lnSpc>
            </a:pPr>
            <a:endParaRPr/>
          </a:p>
        </p:txBody>
      </p:sp>
    </p:spTree>
  </p:cSld>
  <p:timing>
    <p:tnLst>
      <p:par>
        <p:cTn dur="indefinite" id="15" nodeType="tmRoot" restart="never">
          <p:childTnLst>
            <p:seq>
              <p:cTn dur="indefinite" id="16" nodeType="mainSeq">
                <p:childTnLst>
                  <p:par>
                    <p:cTn fill="hold" id="17">
                      <p:stCondLst>
                        <p:cond delay="indefinite"/>
                      </p:stCondLst>
                      <p:childTnLst>
                        <p:par>
                          <p:cTn fill="hold" id="18">
                            <p:stCondLst>
                              <p:cond delay="0"/>
                            </p:stCondLst>
                            <p:childTnLst>
                              <p:par>
                                <p:cTn fill="hold" id="19" nodeType="clickEffect" presetClass="entr" presetID="1">
                                  <p:stCondLst>
                                    <p:cond delay="0"/>
                                  </p:stCondLst>
                                  <p:childTnLst>
                                    <p:set>
                                      <p:cBhvr>
                                        <p:cTn dur="1" fill="hold" id="20">
                                          <p:stCondLst>
                                            <p:cond delay="0"/>
                                          </p:stCondLst>
                                        </p:cTn>
                                        <p:tgtEl>
                                          <p:spTgt spid="125">
                                            <p:txEl>
                                              <p:pRg end="362" st="325"/>
                                            </p:txEl>
                                          </p:spTgt>
                                        </p:tgtEl>
                                        <p:attrNameLst>
                                          <p:attrName>style.visibility</p:attrName>
                                        </p:attrNameLst>
                                      </p:cBhvr>
                                      <p:to>
                                        <p:strVal val="visible"/>
                                      </p:to>
                                    </p:set>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1">
                                  <p:stCondLst>
                                    <p:cond delay="0"/>
                                  </p:stCondLst>
                                  <p:childTnLst>
                                    <p:set>
                                      <p:cBhvr>
                                        <p:cTn dur="1" fill="hold" id="24">
                                          <p:stCondLst>
                                            <p:cond delay="0"/>
                                          </p:stCondLst>
                                        </p:cTn>
                                        <p:tgtEl>
                                          <p:spTgt spid="125">
                                            <p:txEl>
                                              <p:pRg end="594" st="363"/>
                                            </p:txEl>
                                          </p:spTgt>
                                        </p:tgtEl>
                                        <p:attrNameLst>
                                          <p:attrName>style.visibility</p:attrName>
                                        </p:attrNameLst>
                                      </p:cBhvr>
                                      <p:to>
                                        <p:strVal val="visible"/>
                                      </p:to>
                                    </p:set>
                                  </p:childTnLst>
                                </p:cTn>
                              </p:par>
                            </p:childTnLst>
                          </p:cTn>
                        </p:par>
                      </p:childTnLst>
                    </p:cTn>
                  </p:par>
                  <p:par>
                    <p:cTn fill="hold" id="25">
                      <p:stCondLst>
                        <p:cond delay="indefinite"/>
                      </p:stCondLst>
                      <p:childTnLst>
                        <p:par>
                          <p:cTn fill="hold" id="26">
                            <p:stCondLst>
                              <p:cond delay="0"/>
                            </p:stCondLst>
                            <p:childTnLst>
                              <p:par>
                                <p:cTn fill="hold" id="27" nodeType="clickEffect" presetClass="entr" presetID="1">
                                  <p:stCondLst>
                                    <p:cond delay="0"/>
                                  </p:stCondLst>
                                  <p:childTnLst>
                                    <p:set>
                                      <p:cBhvr>
                                        <p:cTn dur="1" fill="hold" id="28">
                                          <p:stCondLst>
                                            <p:cond delay="0"/>
                                          </p:stCondLst>
                                        </p:cTn>
                                        <p:tgtEl>
                                          <p:spTgt spid="125">
                                            <p:txEl>
                                              <p:pRg end="666" st="595"/>
                                            </p:txEl>
                                          </p:spTgt>
                                        </p:tgtEl>
                                        <p:attrNameLst>
                                          <p:attrName>style.visibility</p:attrName>
                                        </p:attrNameLst>
                                      </p:cBhvr>
                                      <p:to>
                                        <p:strVal val="visible"/>
                                      </p:to>
                                    </p:set>
                                  </p:childTnLst>
                                </p:cTn>
                              </p:par>
                            </p:childTnLst>
                          </p:cTn>
                        </p:par>
                      </p:childTnLst>
                    </p:cTn>
                  </p:par>
                  <p:par>
                    <p:cTn fill="hold" id="29">
                      <p:stCondLst>
                        <p:cond delay="indefinite"/>
                      </p:stCondLst>
                      <p:childTnLst>
                        <p:par>
                          <p:cTn fill="hold" id="30">
                            <p:stCondLst>
                              <p:cond delay="0"/>
                            </p:stCondLst>
                            <p:childTnLst>
                              <p:par>
                                <p:cTn fill="hold" id="31" nodeType="clickEffect" presetClass="entr" presetID="1">
                                  <p:stCondLst>
                                    <p:cond delay="0"/>
                                  </p:stCondLst>
                                  <p:childTnLst>
                                    <p:set>
                                      <p:cBhvr>
                                        <p:cTn dur="1" fill="hold" id="32">
                                          <p:stCondLst>
                                            <p:cond delay="0"/>
                                          </p:stCondLst>
                                        </p:cTn>
                                        <p:tgtEl>
                                          <p:spTgt spid="125">
                                            <p:txEl>
                                              <p:pRg end="807" st="66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Incentives Matter!</a:t>
            </a:r>
            <a:endParaRPr/>
          </a:p>
        </p:txBody>
      </p:sp>
      <p:sp>
        <p:nvSpPr>
          <p:cNvPr id="127" name="TextShape 2"/>
          <p:cNvSpPr txBox="1"/>
          <p:nvPr/>
        </p:nvSpPr>
        <p:spPr>
          <a:xfrm>
            <a:off x="457200" y="1676520"/>
            <a:ext cx="8229240" cy="4647960"/>
          </a:xfrm>
          <a:prstGeom prst="rect">
            <a:avLst/>
          </a:prstGeom>
        </p:spPr>
        <p:txBody>
          <a:bodyPr bIns="45000" lIns="90000" rIns="90000" tIns="45000"/>
          <a:p>
            <a:pPr>
              <a:lnSpc>
                <a:spcPct val="100000"/>
              </a:lnSpc>
            </a:pPr>
            <a:r>
              <a:rPr b="1" lang="en-US" sz="2800">
                <a:solidFill>
                  <a:srgbClr val="000000"/>
                </a:solidFill>
                <a:latin typeface="Constantia"/>
              </a:rPr>
              <a:t>What are the societal incentives that lead entrepreneurs to productive innovative activities?</a:t>
            </a:r>
            <a:endParaRPr/>
          </a:p>
          <a:p>
            <a:pPr lvl="1">
              <a:lnSpc>
                <a:spcPct val="100000"/>
              </a:lnSpc>
              <a:buSzPct val="85000"/>
              <a:buFont typeface="Calibri"/>
              <a:buAutoNum type="arabicPeriod"/>
            </a:pPr>
            <a:r>
              <a:rPr lang="en-US" sz="2400">
                <a:solidFill>
                  <a:srgbClr val="000000"/>
                </a:solidFill>
                <a:latin typeface="Constantia"/>
              </a:rPr>
              <a:t>Mores - attitudes about “acceptable” behavior</a:t>
            </a:r>
            <a:endParaRPr/>
          </a:p>
          <a:p>
            <a:pPr lvl="1">
              <a:lnSpc>
                <a:spcPct val="100000"/>
              </a:lnSpc>
              <a:buSzPct val="85000"/>
              <a:buFont typeface="Calibri"/>
              <a:buAutoNum type="arabicPeriod"/>
            </a:pPr>
            <a:r>
              <a:rPr lang="en-US" sz="2400">
                <a:solidFill>
                  <a:srgbClr val="000000"/>
                </a:solidFill>
                <a:latin typeface="Constantia"/>
              </a:rPr>
              <a:t>Good institutions</a:t>
            </a:r>
            <a:endParaRPr/>
          </a:p>
          <a:p>
            <a:pPr lvl="2">
              <a:lnSpc>
                <a:spcPct val="100000"/>
              </a:lnSpc>
              <a:buSzPct val="70000"/>
              <a:buFont charset="2" typeface="Wingdings 2"/>
              <a:buChar char=""/>
            </a:pPr>
            <a:r>
              <a:rPr lang="en-US" sz="2100">
                <a:solidFill>
                  <a:srgbClr val="000000"/>
                </a:solidFill>
                <a:latin typeface="Constantia"/>
              </a:rPr>
              <a:t>Transparent government</a:t>
            </a:r>
            <a:endParaRPr/>
          </a:p>
          <a:p>
            <a:pPr lvl="2">
              <a:lnSpc>
                <a:spcPct val="100000"/>
              </a:lnSpc>
              <a:buSzPct val="70000"/>
              <a:buFont charset="2" typeface="Wingdings 2"/>
              <a:buChar char=""/>
            </a:pPr>
            <a:r>
              <a:rPr lang="en-US" sz="2100">
                <a:solidFill>
                  <a:srgbClr val="000000"/>
                </a:solidFill>
                <a:latin typeface="Constantia"/>
              </a:rPr>
              <a:t>Checks and balances</a:t>
            </a:r>
            <a:endParaRPr/>
          </a:p>
          <a:p>
            <a:pPr lvl="1">
              <a:lnSpc>
                <a:spcPct val="100000"/>
              </a:lnSpc>
              <a:buSzPct val="85000"/>
              <a:buFont typeface="Calibri"/>
              <a:buAutoNum type="arabicPeriod"/>
            </a:pPr>
            <a:r>
              <a:rPr lang="en-US" sz="2400">
                <a:solidFill>
                  <a:srgbClr val="000000"/>
                </a:solidFill>
                <a:latin typeface="Constantia"/>
              </a:rPr>
              <a:t>Set of Laws and Rule of Law</a:t>
            </a:r>
            <a:endParaRPr/>
          </a:p>
          <a:p>
            <a:pPr lvl="2">
              <a:lnSpc>
                <a:spcPct val="100000"/>
              </a:lnSpc>
              <a:buSzPct val="70000"/>
              <a:buFont charset="2" typeface="Wingdings 2"/>
              <a:buChar char=""/>
            </a:pPr>
            <a:r>
              <a:rPr lang="en-US" sz="2100">
                <a:solidFill>
                  <a:srgbClr val="000000"/>
                </a:solidFill>
                <a:latin typeface="Constantia"/>
              </a:rPr>
              <a:t>Private property</a:t>
            </a:r>
            <a:endParaRPr/>
          </a:p>
          <a:p>
            <a:pPr lvl="2">
              <a:lnSpc>
                <a:spcPct val="100000"/>
              </a:lnSpc>
              <a:buSzPct val="70000"/>
              <a:buFont charset="2" typeface="Wingdings 2"/>
              <a:buChar char=""/>
            </a:pPr>
            <a:r>
              <a:rPr lang="en-US" sz="2100">
                <a:solidFill>
                  <a:srgbClr val="000000"/>
                </a:solidFill>
                <a:latin typeface="Constantia"/>
              </a:rPr>
              <a:t>Enforceable contracts</a:t>
            </a:r>
            <a:endParaRPr/>
          </a:p>
          <a:p>
            <a:pPr lvl="1">
              <a:lnSpc>
                <a:spcPct val="100000"/>
              </a:lnSpc>
              <a:buSzPct val="85000"/>
              <a:buFont typeface="Calibri"/>
              <a:buAutoNum type="arabicPeriod"/>
            </a:pPr>
            <a:r>
              <a:rPr lang="en-US" sz="2400">
                <a:solidFill>
                  <a:srgbClr val="000000"/>
                </a:solidFill>
                <a:latin typeface="Constantia"/>
              </a:rPr>
              <a:t>Security</a:t>
            </a:r>
            <a:endParaRPr/>
          </a:p>
          <a:p>
            <a:endParaRPr/>
          </a:p>
          <a:p>
            <a:pPr>
              <a:lnSpc>
                <a:spcPct val="100000"/>
              </a:lnSpc>
            </a:pPr>
            <a:endParaRPr/>
          </a:p>
        </p:txBody>
      </p:sp>
    </p:spTree>
  </p:cSld>
  <p:timing>
    <p:tnLst>
      <p:par>
        <p:cTn dur="indefinite" id="33" nodeType="tmRoot" restart="never">
          <p:childTnLst>
            <p:seq>
              <p:cTn dur="indefinite" id="34" nodeType="mainSeq">
                <p:childTnLst>
                  <p:par>
                    <p:cTn fill="hold" id="35">
                      <p:stCondLst>
                        <p:cond delay="indefinite"/>
                      </p:stCondLst>
                      <p:childTnLst>
                        <p:par>
                          <p:cTn fill="hold" id="36">
                            <p:stCondLst>
                              <p:cond delay="0"/>
                            </p:stCondLst>
                            <p:childTnLst>
                              <p:par>
                                <p:cTn fill="hold" id="37" nodeType="clickEffect" presetClass="entr" presetID="1">
                                  <p:stCondLst>
                                    <p:cond delay="0"/>
                                  </p:stCondLst>
                                  <p:childTnLst>
                                    <p:set>
                                      <p:cBhvr>
                                        <p:cTn dur="1" fill="hold" id="38">
                                          <p:stCondLst>
                                            <p:cond delay="0"/>
                                          </p:stCondLst>
                                        </p:cTn>
                                        <p:tgtEl>
                                          <p:spTgt spid="127">
                                            <p:txEl>
                                              <p:pRg end="140" st="94"/>
                                            </p:txEl>
                                          </p:spTgt>
                                        </p:tgtEl>
                                        <p:attrNameLst>
                                          <p:attrName>style.visibility</p:attrName>
                                        </p:attrNameLst>
                                      </p:cBhvr>
                                      <p:to>
                                        <p:strVal val="visible"/>
                                      </p:to>
                                    </p:set>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1">
                                  <p:stCondLst>
                                    <p:cond delay="0"/>
                                  </p:stCondLst>
                                  <p:childTnLst>
                                    <p:set>
                                      <p:cBhvr>
                                        <p:cTn dur="1" fill="hold" id="42">
                                          <p:stCondLst>
                                            <p:cond delay="0"/>
                                          </p:stCondLst>
                                        </p:cTn>
                                        <p:tgtEl>
                                          <p:spTgt spid="127">
                                            <p:txEl>
                                              <p:pRg end="158" st="140"/>
                                            </p:txEl>
                                          </p:spTgt>
                                        </p:tgtEl>
                                        <p:attrNameLst>
                                          <p:attrName>style.visibility</p:attrName>
                                        </p:attrNameLst>
                                      </p:cBhvr>
                                      <p:to>
                                        <p:strVal val="visible"/>
                                      </p:to>
                                    </p:set>
                                  </p:childTnLst>
                                </p:cTn>
                              </p:par>
                              <p:par>
                                <p:cTn fill="hold" id="43" nodeType="withEffect" presetClass="entr" presetID="1">
                                  <p:stCondLst>
                                    <p:cond delay="0"/>
                                  </p:stCondLst>
                                  <p:childTnLst>
                                    <p:set>
                                      <p:cBhvr>
                                        <p:cTn dur="1" fill="hold" id="44">
                                          <p:stCondLst>
                                            <p:cond delay="0"/>
                                          </p:stCondLst>
                                        </p:cTn>
                                        <p:tgtEl>
                                          <p:spTgt spid="127">
                                            <p:txEl>
                                              <p:pRg end="181" st="158"/>
                                            </p:txEl>
                                          </p:spTgt>
                                        </p:tgtEl>
                                        <p:attrNameLst>
                                          <p:attrName>style.visibility</p:attrName>
                                        </p:attrNameLst>
                                      </p:cBhvr>
                                      <p:to>
                                        <p:strVal val="visible"/>
                                      </p:to>
                                    </p:set>
                                  </p:childTnLst>
                                </p:cTn>
                              </p:par>
                              <p:par>
                                <p:cTn fill="hold" id="45" nodeType="withEffect" presetClass="entr" presetID="1">
                                  <p:stCondLst>
                                    <p:cond delay="0"/>
                                  </p:stCondLst>
                                  <p:childTnLst>
                                    <p:set>
                                      <p:cBhvr>
                                        <p:cTn dur="1" fill="hold" id="46">
                                          <p:stCondLst>
                                            <p:cond delay="0"/>
                                          </p:stCondLst>
                                        </p:cTn>
                                        <p:tgtEl>
                                          <p:spTgt spid="127">
                                            <p:txEl>
                                              <p:pRg end="201" st="181"/>
                                            </p:txEl>
                                          </p:spTgt>
                                        </p:tgtEl>
                                        <p:attrNameLst>
                                          <p:attrName>style.visibility</p:attrName>
                                        </p:attrNameLst>
                                      </p:cBhvr>
                                      <p:to>
                                        <p:strVal val="visible"/>
                                      </p:to>
                                    </p:set>
                                  </p:childTnLst>
                                </p:cTn>
                              </p:par>
                            </p:childTnLst>
                          </p:cTn>
                        </p:par>
                      </p:childTnLst>
                    </p:cTn>
                  </p:par>
                  <p:par>
                    <p:cTn fill="hold" id="47">
                      <p:stCondLst>
                        <p:cond delay="indefinite"/>
                      </p:stCondLst>
                      <p:childTnLst>
                        <p:par>
                          <p:cTn fill="hold" id="48">
                            <p:stCondLst>
                              <p:cond delay="0"/>
                            </p:stCondLst>
                            <p:childTnLst>
                              <p:par>
                                <p:cTn fill="hold" id="49" nodeType="clickEffect" presetClass="entr" presetID="1">
                                  <p:stCondLst>
                                    <p:cond delay="0"/>
                                  </p:stCondLst>
                                  <p:childTnLst>
                                    <p:set>
                                      <p:cBhvr>
                                        <p:cTn dur="1" fill="hold" id="50">
                                          <p:stCondLst>
                                            <p:cond delay="0"/>
                                          </p:stCondLst>
                                        </p:cTn>
                                        <p:tgtEl>
                                          <p:spTgt spid="127">
                                            <p:txEl>
                                              <p:pRg end="229" st="201"/>
                                            </p:txEl>
                                          </p:spTgt>
                                        </p:tgtEl>
                                        <p:attrNameLst>
                                          <p:attrName>style.visibility</p:attrName>
                                        </p:attrNameLst>
                                      </p:cBhvr>
                                      <p:to>
                                        <p:strVal val="visible"/>
                                      </p:to>
                                    </p:set>
                                  </p:childTnLst>
                                </p:cTn>
                              </p:par>
                              <p:par>
                                <p:cTn fill="hold" id="51" nodeType="withEffect" presetClass="entr" presetID="1">
                                  <p:stCondLst>
                                    <p:cond delay="0"/>
                                  </p:stCondLst>
                                  <p:childTnLst>
                                    <p:set>
                                      <p:cBhvr>
                                        <p:cTn dur="1" fill="hold" id="52">
                                          <p:stCondLst>
                                            <p:cond delay="0"/>
                                          </p:stCondLst>
                                        </p:cTn>
                                        <p:tgtEl>
                                          <p:spTgt spid="127">
                                            <p:txEl>
                                              <p:pRg end="246" st="229"/>
                                            </p:txEl>
                                          </p:spTgt>
                                        </p:tgtEl>
                                        <p:attrNameLst>
                                          <p:attrName>style.visibility</p:attrName>
                                        </p:attrNameLst>
                                      </p:cBhvr>
                                      <p:to>
                                        <p:strVal val="visible"/>
                                      </p:to>
                                    </p:set>
                                  </p:childTnLst>
                                </p:cTn>
                              </p:par>
                              <p:par>
                                <p:cTn fill="hold" id="53" nodeType="withEffect" presetClass="entr" presetID="1">
                                  <p:stCondLst>
                                    <p:cond delay="0"/>
                                  </p:stCondLst>
                                  <p:childTnLst>
                                    <p:set>
                                      <p:cBhvr>
                                        <p:cTn dur="1" fill="hold" id="54">
                                          <p:stCondLst>
                                            <p:cond delay="0"/>
                                          </p:stCondLst>
                                        </p:cTn>
                                        <p:tgtEl>
                                          <p:spTgt spid="127">
                                            <p:txEl>
                                              <p:pRg end="268" st="246"/>
                                            </p:txEl>
                                          </p:spTgt>
                                        </p:tgtEl>
                                        <p:attrNameLst>
                                          <p:attrName>style.visibility</p:attrName>
                                        </p:attrNameLst>
                                      </p:cBhvr>
                                      <p:to>
                                        <p:strVal val="visible"/>
                                      </p:to>
                                    </p:set>
                                  </p:childTnLst>
                                </p:cTn>
                              </p:par>
                            </p:childTnLst>
                          </p:cTn>
                        </p:par>
                      </p:childTnLst>
                    </p:cTn>
                  </p:par>
                  <p:par>
                    <p:cTn fill="hold" id="55">
                      <p:stCondLst>
                        <p:cond delay="indefinite"/>
                      </p:stCondLst>
                      <p:childTnLst>
                        <p:par>
                          <p:cTn fill="hold" id="56">
                            <p:stCondLst>
                              <p:cond delay="0"/>
                            </p:stCondLst>
                            <p:childTnLst>
                              <p:par>
                                <p:cTn fill="hold" id="57" nodeType="clickEffect" presetClass="entr" presetID="1">
                                  <p:stCondLst>
                                    <p:cond delay="0"/>
                                  </p:stCondLst>
                                  <p:childTnLst>
                                    <p:set>
                                      <p:cBhvr>
                                        <p:cTn dur="1" fill="hold" id="58">
                                          <p:stCondLst>
                                            <p:cond delay="0"/>
                                          </p:stCondLst>
                                        </p:cTn>
                                        <p:tgtEl>
                                          <p:spTgt spid="127">
                                            <p:txEl>
                                              <p:pRg end="277" st="26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Entrepreneurial Rent-Seeking</a:t>
            </a:r>
            <a:endParaRPr/>
          </a:p>
        </p:txBody>
      </p:sp>
      <p:sp>
        <p:nvSpPr>
          <p:cNvPr id="129" name="TextShape 2"/>
          <p:cNvSpPr txBox="1"/>
          <p:nvPr/>
        </p:nvSpPr>
        <p:spPr>
          <a:xfrm>
            <a:off x="457200" y="1600200"/>
            <a:ext cx="8229240" cy="4723920"/>
          </a:xfrm>
          <a:prstGeom prst="rect">
            <a:avLst/>
          </a:prstGeom>
        </p:spPr>
        <p:txBody>
          <a:bodyPr bIns="45000" lIns="90000" rIns="90000" tIns="45000"/>
          <a:p>
            <a:pPr>
              <a:lnSpc>
                <a:spcPct val="100000"/>
              </a:lnSpc>
            </a:pPr>
            <a:r>
              <a:rPr b="1" lang="en-US" sz="2900">
                <a:solidFill>
                  <a:srgbClr val="000000"/>
                </a:solidFill>
                <a:latin typeface="Constantia"/>
              </a:rPr>
              <a:t>Rent-Seeking:</a:t>
            </a:r>
            <a:r>
              <a:rPr lang="en-US" sz="2900">
                <a:solidFill>
                  <a:srgbClr val="000000"/>
                </a:solidFill>
                <a:latin typeface="Constantia"/>
              </a:rPr>
              <a:t> capturing economic rent through exploitation of the economic or political environment, rather than by earning profits through economic transactions and the production of added wealth </a:t>
            </a:r>
            <a:endParaRPr/>
          </a:p>
          <a:p>
            <a:pPr lvl="1">
              <a:lnSpc>
                <a:spcPct val="100000"/>
              </a:lnSpc>
              <a:buSzPct val="85000"/>
              <a:buFont charset="2" typeface="Wingdings 2"/>
              <a:buChar char=""/>
            </a:pPr>
            <a:r>
              <a:rPr lang="en-US" sz="2400" u="sng">
                <a:solidFill>
                  <a:srgbClr val="000000"/>
                </a:solidFill>
                <a:latin typeface="Constantia"/>
              </a:rPr>
              <a:t>Taking a piece of the economic pie instead of making the pie bigger</a:t>
            </a:r>
            <a:endParaRPr/>
          </a:p>
          <a:p>
            <a:pPr>
              <a:lnSpc>
                <a:spcPct val="100000"/>
              </a:lnSpc>
            </a:pPr>
            <a:endParaRPr/>
          </a:p>
          <a:p>
            <a:pPr>
              <a:lnSpc>
                <a:spcPct val="100000"/>
              </a:lnSpc>
            </a:pPr>
            <a:r>
              <a:rPr lang="en-US" sz="2800" u="sng">
                <a:solidFill>
                  <a:srgbClr val="000000"/>
                </a:solidFill>
                <a:latin typeface="Constantia"/>
              </a:rPr>
              <a:t>Examples of Rent-seeking and non-productive activities</a:t>
            </a:r>
            <a:endParaRPr/>
          </a:p>
          <a:p>
            <a:pPr>
              <a:lnSpc>
                <a:spcPct val="100000"/>
              </a:lnSpc>
              <a:buSzPct val="95000"/>
              <a:buFont typeface="Calibri"/>
              <a:buAutoNum type="arabicPeriod"/>
            </a:pPr>
            <a:r>
              <a:rPr lang="en-US" sz="2800">
                <a:solidFill>
                  <a:srgbClr val="000000"/>
                </a:solidFill>
                <a:latin typeface="Constantia"/>
              </a:rPr>
              <a:t>Corruption/bribes</a:t>
            </a:r>
            <a:endParaRPr/>
          </a:p>
          <a:p>
            <a:pPr>
              <a:lnSpc>
                <a:spcPct val="100000"/>
              </a:lnSpc>
              <a:buSzPct val="95000"/>
              <a:buFont typeface="Calibri"/>
              <a:buAutoNum type="arabicPeriod"/>
            </a:pPr>
            <a:r>
              <a:rPr lang="en-US" sz="2800">
                <a:solidFill>
                  <a:srgbClr val="000000"/>
                </a:solidFill>
                <a:latin typeface="Constantia"/>
              </a:rPr>
              <a:t>Unfair legislation</a:t>
            </a:r>
            <a:endParaRPr/>
          </a:p>
          <a:p>
            <a:pPr>
              <a:lnSpc>
                <a:spcPct val="100000"/>
              </a:lnSpc>
              <a:buSzPct val="95000"/>
              <a:buFont typeface="Calibri"/>
              <a:buAutoNum type="arabicPeriod"/>
            </a:pPr>
            <a:r>
              <a:rPr lang="en-US" sz="2800">
                <a:solidFill>
                  <a:srgbClr val="000000"/>
                </a:solidFill>
                <a:latin typeface="Constantia"/>
              </a:rPr>
              <a:t>“</a:t>
            </a:r>
            <a:r>
              <a:rPr lang="en-US" sz="2800">
                <a:solidFill>
                  <a:srgbClr val="000000"/>
                </a:solidFill>
                <a:latin typeface="Constantia"/>
              </a:rPr>
              <a:t>Frivolous” lawsuits</a:t>
            </a:r>
            <a:endParaRPr/>
          </a:p>
          <a:p>
            <a:pPr>
              <a:lnSpc>
                <a:spcPct val="100000"/>
              </a:lnSpc>
              <a:buSzPct val="95000"/>
              <a:buFont typeface="Calibri"/>
              <a:buAutoNum type="arabicPeriod"/>
            </a:pPr>
            <a:r>
              <a:rPr lang="en-US" sz="2800">
                <a:solidFill>
                  <a:srgbClr val="000000"/>
                </a:solidFill>
                <a:latin typeface="Constantia"/>
              </a:rPr>
              <a:t>Increased taxing of profits</a:t>
            </a:r>
            <a:endParaRPr/>
          </a:p>
          <a:p>
            <a:pPr>
              <a:lnSpc>
                <a:spcPct val="100000"/>
              </a:lnSpc>
              <a:buSzPct val="95000"/>
              <a:buFont typeface="Calibri"/>
              <a:buAutoNum type="arabicPeriod"/>
            </a:pPr>
            <a:r>
              <a:rPr lang="en-US" sz="2800">
                <a:solidFill>
                  <a:srgbClr val="000000"/>
                </a:solidFill>
                <a:latin typeface="Constantia"/>
              </a:rPr>
              <a:t>Black markets</a:t>
            </a:r>
            <a:endParaRPr/>
          </a:p>
          <a:p>
            <a:pPr>
              <a:lnSpc>
                <a:spcPct val="100000"/>
              </a:lnSpc>
              <a:buSzPct val="95000"/>
              <a:buFont typeface="Calibri"/>
              <a:buAutoNum type="arabicPeriod"/>
            </a:pPr>
            <a:r>
              <a:rPr lang="en-US" sz="2800">
                <a:solidFill>
                  <a:srgbClr val="000000"/>
                </a:solidFill>
                <a:latin typeface="Constantia"/>
              </a:rPr>
              <a:t>Violence</a:t>
            </a:r>
            <a:endParaRPr/>
          </a:p>
          <a:p>
            <a:pPr>
              <a:lnSpc>
                <a:spcPct val="100000"/>
              </a:lnSpc>
              <a:buSzPct val="95000"/>
              <a:buFont typeface="Calibri"/>
              <a:buAutoNum type="arabicPeriod"/>
            </a:pPr>
            <a:r>
              <a:rPr lang="en-US" sz="2800">
                <a:solidFill>
                  <a:srgbClr val="000000"/>
                </a:solidFill>
                <a:latin typeface="Constantia"/>
              </a:rPr>
              <a:t>Lobbyists?</a:t>
            </a:r>
            <a:endParaRPr/>
          </a:p>
          <a:p>
            <a:pPr lvl="1">
              <a:lnSpc>
                <a:spcPct val="100000"/>
              </a:lnSpc>
              <a:buSzPct val="85000"/>
              <a:buFont charset="2" typeface="Wingdings 2"/>
              <a:buChar char=""/>
            </a:pPr>
            <a:r>
              <a:rPr lang="en-US" sz="2400">
                <a:solidFill>
                  <a:srgbClr val="000000"/>
                </a:solidFill>
                <a:latin typeface="Constantia"/>
              </a:rPr>
              <a:t>Lobbyists for the American auto industry helped get legislation passed that helped protect them from foreign competition for years (1970’s - 1990’s): what was the result? Lost competitiveness</a:t>
            </a:r>
            <a:endParaRPr/>
          </a:p>
          <a:p>
            <a:pPr>
              <a:lnSpc>
                <a:spcPct val="100000"/>
              </a:lnSpc>
            </a:pPr>
            <a:endParaRPr/>
          </a:p>
        </p:txBody>
      </p:sp>
    </p:spTree>
  </p:cSld>
  <p:timing>
    <p:tnLst>
      <p:par>
        <p:cTn dur="indefinite" id="59" nodeType="tmRoot" restart="never">
          <p:childTnLst>
            <p:seq>
              <p:cTn dur="indefinite" id="60" nodeType="mainSeq">
                <p:childTnLst>
                  <p:par>
                    <p:cTn fill="hold" id="61">
                      <p:stCondLst>
                        <p:cond delay="indefinite"/>
                      </p:stCondLst>
                      <p:childTnLst>
                        <p:par>
                          <p:cTn fill="hold" id="62">
                            <p:stCondLst>
                              <p:cond delay="0"/>
                            </p:stCondLst>
                            <p:childTnLst>
                              <p:par>
                                <p:cTn fill="hold" id="63" nodeType="clickEffect" presetClass="entr" presetID="1">
                                  <p:stCondLst>
                                    <p:cond delay="0"/>
                                  </p:stCondLst>
                                  <p:childTnLst>
                                    <p:set>
                                      <p:cBhvr>
                                        <p:cTn dur="1" fill="hold" id="64">
                                          <p:stCondLst>
                                            <p:cond delay="0"/>
                                          </p:stCondLst>
                                        </p:cTn>
                                        <p:tgtEl>
                                          <p:spTgt spid="129">
                                            <p:txEl>
                                              <p:pRg end="322" st="267"/>
                                            </p:txEl>
                                          </p:spTgt>
                                        </p:tgtEl>
                                        <p:attrNameLst>
                                          <p:attrName>style.visibility</p:attrName>
                                        </p:attrNameLst>
                                      </p:cBhvr>
                                      <p:to>
                                        <p:strVal val="visible"/>
                                      </p:to>
                                    </p:set>
                                  </p:childTnLst>
                                </p:cTn>
                              </p:par>
                            </p:childTnLst>
                          </p:cTn>
                        </p:par>
                      </p:childTnLst>
                    </p:cTn>
                  </p:par>
                  <p:par>
                    <p:cTn fill="hold" id="65">
                      <p:stCondLst>
                        <p:cond delay="indefinite"/>
                      </p:stCondLst>
                      <p:childTnLst>
                        <p:par>
                          <p:cTn fill="hold" id="66">
                            <p:stCondLst>
                              <p:cond delay="0"/>
                            </p:stCondLst>
                            <p:childTnLst>
                              <p:par>
                                <p:cTn fill="hold" id="67" nodeType="clickEffect" presetClass="entr" presetID="1">
                                  <p:stCondLst>
                                    <p:cond delay="0"/>
                                  </p:stCondLst>
                                  <p:childTnLst>
                                    <p:set>
                                      <p:cBhvr>
                                        <p:cTn dur="1" fill="hold" id="68">
                                          <p:stCondLst>
                                            <p:cond delay="0"/>
                                          </p:stCondLst>
                                        </p:cTn>
                                        <p:tgtEl>
                                          <p:spTgt spid="129">
                                            <p:txEl>
                                              <p:pRg end="340" st="322"/>
                                            </p:txEl>
                                          </p:spTgt>
                                        </p:tgtEl>
                                        <p:attrNameLst>
                                          <p:attrName>style.visibility</p:attrName>
                                        </p:attrNameLst>
                                      </p:cBhvr>
                                      <p:to>
                                        <p:strVal val="visible"/>
                                      </p:to>
                                    </p:set>
                                  </p:childTnLst>
                                </p:cTn>
                              </p:par>
                            </p:childTnLst>
                          </p:cTn>
                        </p:par>
                      </p:childTnLst>
                    </p:cTn>
                  </p:par>
                  <p:par>
                    <p:cTn fill="hold" id="69">
                      <p:stCondLst>
                        <p:cond delay="indefinite"/>
                      </p:stCondLst>
                      <p:childTnLst>
                        <p:par>
                          <p:cTn fill="hold" id="70">
                            <p:stCondLst>
                              <p:cond delay="0"/>
                            </p:stCondLst>
                            <p:childTnLst>
                              <p:par>
                                <p:cTn fill="hold" id="71" nodeType="clickEffect" presetClass="entr" presetID="1">
                                  <p:stCondLst>
                                    <p:cond delay="0"/>
                                  </p:stCondLst>
                                  <p:childTnLst>
                                    <p:set>
                                      <p:cBhvr>
                                        <p:cTn dur="1" fill="hold" id="72">
                                          <p:stCondLst>
                                            <p:cond delay="0"/>
                                          </p:stCondLst>
                                        </p:cTn>
                                        <p:tgtEl>
                                          <p:spTgt spid="129">
                                            <p:txEl>
                                              <p:pRg end="359" st="340"/>
                                            </p:txEl>
                                          </p:spTgt>
                                        </p:tgtEl>
                                        <p:attrNameLst>
                                          <p:attrName>style.visibility</p:attrName>
                                        </p:attrNameLst>
                                      </p:cBhvr>
                                      <p:to>
                                        <p:strVal val="visible"/>
                                      </p:to>
                                    </p:set>
                                  </p:childTnLst>
                                </p:cTn>
                              </p:par>
                            </p:childTnLst>
                          </p:cTn>
                        </p:par>
                      </p:childTnLst>
                    </p:cTn>
                  </p:par>
                  <p:par>
                    <p:cTn fill="hold" id="73">
                      <p:stCondLst>
                        <p:cond delay="indefinite"/>
                      </p:stCondLst>
                      <p:childTnLst>
                        <p:par>
                          <p:cTn fill="hold" id="74">
                            <p:stCondLst>
                              <p:cond delay="0"/>
                            </p:stCondLst>
                            <p:childTnLst>
                              <p:par>
                                <p:cTn fill="hold" id="75" nodeType="clickEffect" presetClass="entr" presetID="1">
                                  <p:stCondLst>
                                    <p:cond delay="0"/>
                                  </p:stCondLst>
                                  <p:childTnLst>
                                    <p:set>
                                      <p:cBhvr>
                                        <p:cTn dur="1" fill="hold" id="76">
                                          <p:stCondLst>
                                            <p:cond delay="0"/>
                                          </p:stCondLst>
                                        </p:cTn>
                                        <p:tgtEl>
                                          <p:spTgt spid="129">
                                            <p:txEl>
                                              <p:pRg end="380" st="359"/>
                                            </p:txEl>
                                          </p:spTgt>
                                        </p:tgtEl>
                                        <p:attrNameLst>
                                          <p:attrName>style.visibility</p:attrName>
                                        </p:attrNameLst>
                                      </p:cBhvr>
                                      <p:to>
                                        <p:strVal val="visible"/>
                                      </p:to>
                                    </p:set>
                                  </p:childTnLst>
                                </p:cTn>
                              </p:par>
                            </p:childTnLst>
                          </p:cTn>
                        </p:par>
                      </p:childTnLst>
                    </p:cTn>
                  </p:par>
                  <p:par>
                    <p:cTn fill="hold" id="77">
                      <p:stCondLst>
                        <p:cond delay="indefinite"/>
                      </p:stCondLst>
                      <p:childTnLst>
                        <p:par>
                          <p:cTn fill="hold" id="78">
                            <p:stCondLst>
                              <p:cond delay="0"/>
                            </p:stCondLst>
                            <p:childTnLst>
                              <p:par>
                                <p:cTn fill="hold" id="79" nodeType="clickEffect" presetClass="entr" presetID="1">
                                  <p:stCondLst>
                                    <p:cond delay="0"/>
                                  </p:stCondLst>
                                  <p:childTnLst>
                                    <p:set>
                                      <p:cBhvr>
                                        <p:cTn dur="1" fill="hold" id="80">
                                          <p:stCondLst>
                                            <p:cond delay="0"/>
                                          </p:stCondLst>
                                        </p:cTn>
                                        <p:tgtEl>
                                          <p:spTgt spid="129">
                                            <p:txEl>
                                              <p:pRg end="408" st="380"/>
                                            </p:txEl>
                                          </p:spTgt>
                                        </p:tgtEl>
                                        <p:attrNameLst>
                                          <p:attrName>style.visibility</p:attrName>
                                        </p:attrNameLst>
                                      </p:cBhvr>
                                      <p:to>
                                        <p:strVal val="visible"/>
                                      </p:to>
                                    </p:set>
                                  </p:childTnLst>
                                </p:cTn>
                              </p:par>
                            </p:childTnLst>
                          </p:cTn>
                        </p:par>
                      </p:childTnLst>
                    </p:cTn>
                  </p:par>
                  <p:par>
                    <p:cTn fill="hold" id="81">
                      <p:stCondLst>
                        <p:cond delay="indefinite"/>
                      </p:stCondLst>
                      <p:childTnLst>
                        <p:par>
                          <p:cTn fill="hold" id="82">
                            <p:stCondLst>
                              <p:cond delay="0"/>
                            </p:stCondLst>
                            <p:childTnLst>
                              <p:par>
                                <p:cTn fill="hold" id="83" nodeType="clickEffect" presetClass="entr" presetID="1">
                                  <p:stCondLst>
                                    <p:cond delay="0"/>
                                  </p:stCondLst>
                                  <p:childTnLst>
                                    <p:set>
                                      <p:cBhvr>
                                        <p:cTn dur="1" fill="hold" id="84">
                                          <p:stCondLst>
                                            <p:cond delay="0"/>
                                          </p:stCondLst>
                                        </p:cTn>
                                        <p:tgtEl>
                                          <p:spTgt spid="129">
                                            <p:txEl>
                                              <p:pRg end="422" st="408"/>
                                            </p:txEl>
                                          </p:spTgt>
                                        </p:tgtEl>
                                        <p:attrNameLst>
                                          <p:attrName>style.visibility</p:attrName>
                                        </p:attrNameLst>
                                      </p:cBhvr>
                                      <p:to>
                                        <p:strVal val="visible"/>
                                      </p:to>
                                    </p:set>
                                  </p:childTnLst>
                                </p:cTn>
                              </p:par>
                            </p:childTnLst>
                          </p:cTn>
                        </p:par>
                      </p:childTnLst>
                    </p:cTn>
                  </p:par>
                  <p:par>
                    <p:cTn fill="hold" id="85">
                      <p:stCondLst>
                        <p:cond delay="indefinite"/>
                      </p:stCondLst>
                      <p:childTnLst>
                        <p:par>
                          <p:cTn fill="hold" id="86">
                            <p:stCondLst>
                              <p:cond delay="0"/>
                            </p:stCondLst>
                            <p:childTnLst>
                              <p:par>
                                <p:cTn fill="hold" id="87" nodeType="clickEffect" presetClass="entr" presetID="1">
                                  <p:stCondLst>
                                    <p:cond delay="0"/>
                                  </p:stCondLst>
                                  <p:childTnLst>
                                    <p:set>
                                      <p:cBhvr>
                                        <p:cTn dur="1" fill="hold" id="88">
                                          <p:stCondLst>
                                            <p:cond delay="0"/>
                                          </p:stCondLst>
                                        </p:cTn>
                                        <p:tgtEl>
                                          <p:spTgt spid="129">
                                            <p:txEl>
                                              <p:pRg end="431" st="422"/>
                                            </p:txEl>
                                          </p:spTgt>
                                        </p:tgtEl>
                                        <p:attrNameLst>
                                          <p:attrName>style.visibility</p:attrName>
                                        </p:attrNameLst>
                                      </p:cBhvr>
                                      <p:to>
                                        <p:strVal val="visible"/>
                                      </p:to>
                                    </p:set>
                                  </p:childTnLst>
                                </p:cTn>
                              </p:par>
                            </p:childTnLst>
                          </p:cTn>
                        </p:par>
                      </p:childTnLst>
                    </p:cTn>
                  </p:par>
                  <p:par>
                    <p:cTn fill="hold" id="89">
                      <p:stCondLst>
                        <p:cond delay="indefinite"/>
                      </p:stCondLst>
                      <p:childTnLst>
                        <p:par>
                          <p:cTn fill="hold" id="90">
                            <p:stCondLst>
                              <p:cond delay="0"/>
                            </p:stCondLst>
                            <p:childTnLst>
                              <p:par>
                                <p:cTn fill="hold" id="91" nodeType="clickEffect" presetClass="entr" presetID="1">
                                  <p:stCondLst>
                                    <p:cond delay="0"/>
                                  </p:stCondLst>
                                  <p:childTnLst>
                                    <p:set>
                                      <p:cBhvr>
                                        <p:cTn dur="1" fill="hold" id="92">
                                          <p:stCondLst>
                                            <p:cond delay="0"/>
                                          </p:stCondLst>
                                        </p:cTn>
                                        <p:tgtEl>
                                          <p:spTgt spid="129">
                                            <p:txEl>
                                              <p:pRg end="442" st="431"/>
                                            </p:txEl>
                                          </p:spTgt>
                                        </p:tgtEl>
                                        <p:attrNameLst>
                                          <p:attrName>style.visibility</p:attrName>
                                        </p:attrNameLst>
                                      </p:cBhvr>
                                      <p:to>
                                        <p:strVal val="visible"/>
                                      </p:to>
                                    </p:set>
                                  </p:childTnLst>
                                </p:cTn>
                              </p:par>
                              <p:par>
                                <p:cTn fill="hold" id="93" nodeType="withEffect" presetClass="entr" presetID="1">
                                  <p:stCondLst>
                                    <p:cond delay="0"/>
                                  </p:stCondLst>
                                  <p:childTnLst>
                                    <p:set>
                                      <p:cBhvr>
                                        <p:cTn dur="1" fill="hold" id="94">
                                          <p:stCondLst>
                                            <p:cond delay="0"/>
                                          </p:stCondLst>
                                        </p:cTn>
                                        <p:tgtEl>
                                          <p:spTgt spid="129">
                                            <p:txEl>
                                              <p:pRg end="634" st="44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457200" y="609480"/>
            <a:ext cx="8229240" cy="577440"/>
          </a:xfrm>
          <a:prstGeom prst="rect">
            <a:avLst/>
          </a:prstGeom>
        </p:spPr>
        <p:txBody>
          <a:bodyPr anchor="b" bIns="0" lIns="0" rIns="0" tIns="45000"/>
          <a:p>
            <a:pPr>
              <a:lnSpc>
                <a:spcPct val="100000"/>
              </a:lnSpc>
            </a:pPr>
            <a:r>
              <a:rPr lang="en-US" sz="5000">
                <a:solidFill>
                  <a:srgbClr val="04617b"/>
                </a:solidFill>
                <a:latin typeface="Calibri"/>
              </a:rPr>
              <a:t>Discussion -10 Minutes</a:t>
            </a:r>
            <a:endParaRPr/>
          </a:p>
        </p:txBody>
      </p:sp>
      <p:sp>
        <p:nvSpPr>
          <p:cNvPr id="131" name="TextShape 2"/>
          <p:cNvSpPr txBox="1"/>
          <p:nvPr/>
        </p:nvSpPr>
        <p:spPr>
          <a:xfrm>
            <a:off x="457200" y="1219320"/>
            <a:ext cx="8229240" cy="5105160"/>
          </a:xfrm>
          <a:prstGeom prst="rect">
            <a:avLst/>
          </a:prstGeom>
        </p:spPr>
        <p:txBody>
          <a:bodyPr bIns="45000" lIns="90000" rIns="90000" tIns="45000"/>
          <a:p>
            <a:pPr>
              <a:lnSpc>
                <a:spcPct val="100000"/>
              </a:lnSpc>
            </a:pPr>
            <a:r>
              <a:rPr b="1" lang="en-US" sz="2600">
                <a:solidFill>
                  <a:srgbClr val="000000"/>
                </a:solidFill>
                <a:latin typeface="Constantia"/>
              </a:rPr>
              <a:t>Consider the following societies:</a:t>
            </a:r>
            <a:endParaRPr/>
          </a:p>
          <a:p>
            <a:pPr lvl="1">
              <a:lnSpc>
                <a:spcPct val="100000"/>
              </a:lnSpc>
              <a:buSzPct val="85000"/>
              <a:buFont charset="2" typeface="Wingdings 2"/>
              <a:buChar char=""/>
            </a:pPr>
            <a:r>
              <a:rPr lang="en-US" sz="2400">
                <a:solidFill>
                  <a:srgbClr val="000000"/>
                </a:solidFill>
                <a:latin typeface="Constantia"/>
              </a:rPr>
              <a:t>“</a:t>
            </a:r>
            <a:r>
              <a:rPr lang="en-US" sz="2400">
                <a:solidFill>
                  <a:srgbClr val="000000"/>
                </a:solidFill>
                <a:latin typeface="Constantia"/>
              </a:rPr>
              <a:t>Serville” Europe</a:t>
            </a:r>
            <a:endParaRPr/>
          </a:p>
          <a:p>
            <a:pPr lvl="1">
              <a:lnSpc>
                <a:spcPct val="100000"/>
              </a:lnSpc>
              <a:buSzPct val="85000"/>
              <a:buFont charset="2" typeface="Wingdings 2"/>
              <a:buChar char=""/>
            </a:pPr>
            <a:r>
              <a:rPr lang="en-US" sz="2400">
                <a:solidFill>
                  <a:srgbClr val="000000"/>
                </a:solidFill>
                <a:latin typeface="Constantia"/>
              </a:rPr>
              <a:t>Ancient Rome</a:t>
            </a:r>
            <a:endParaRPr/>
          </a:p>
          <a:p>
            <a:pPr lvl="1">
              <a:lnSpc>
                <a:spcPct val="100000"/>
              </a:lnSpc>
              <a:buSzPct val="85000"/>
              <a:buFont charset="2" typeface="Wingdings 2"/>
              <a:buChar char=""/>
            </a:pPr>
            <a:r>
              <a:rPr lang="en-US" sz="2400">
                <a:solidFill>
                  <a:srgbClr val="000000"/>
                </a:solidFill>
                <a:latin typeface="Constantia"/>
              </a:rPr>
              <a:t>Medieval China</a:t>
            </a:r>
            <a:endParaRPr/>
          </a:p>
          <a:p>
            <a:endParaRPr/>
          </a:p>
          <a:p>
            <a:pPr>
              <a:lnSpc>
                <a:spcPct val="100000"/>
              </a:lnSpc>
            </a:pPr>
            <a:endParaRPr/>
          </a:p>
          <a:p>
            <a:pPr>
              <a:lnSpc>
                <a:spcPct val="100000"/>
              </a:lnSpc>
            </a:pPr>
            <a:r>
              <a:rPr b="1" lang="en-US" sz="2600">
                <a:solidFill>
                  <a:srgbClr val="000000"/>
                </a:solidFill>
                <a:latin typeface="Constantia"/>
              </a:rPr>
              <a:t>Each Group:</a:t>
            </a:r>
            <a:endParaRPr/>
          </a:p>
          <a:p>
            <a:pPr lvl="1">
              <a:lnSpc>
                <a:spcPct val="100000"/>
              </a:lnSpc>
              <a:buSzPct val="85000"/>
              <a:buFont charset="2" typeface="Wingdings 2"/>
              <a:buChar char=""/>
            </a:pPr>
            <a:r>
              <a:rPr lang="en-US" sz="2400">
                <a:solidFill>
                  <a:srgbClr val="000000"/>
                </a:solidFill>
                <a:latin typeface="Constantia"/>
              </a:rPr>
              <a:t>What institutional factors got in the way of innovation?  </a:t>
            </a:r>
            <a:r>
              <a:rPr b="1" lang="en-US" sz="2400">
                <a:solidFill>
                  <a:srgbClr val="000000"/>
                </a:solidFill>
                <a:latin typeface="Constantia"/>
              </a:rPr>
              <a:t>Support with examples</a:t>
            </a:r>
            <a:endParaRPr/>
          </a:p>
          <a:p>
            <a:pPr lvl="1">
              <a:lnSpc>
                <a:spcPct val="100000"/>
              </a:lnSpc>
              <a:buSzPct val="85000"/>
              <a:buFont charset="2" typeface="Wingdings 2"/>
              <a:buChar char=""/>
            </a:pPr>
            <a:r>
              <a:rPr lang="en-US" sz="2400">
                <a:solidFill>
                  <a:srgbClr val="000000"/>
                </a:solidFill>
                <a:latin typeface="Constantia"/>
              </a:rPr>
              <a:t>How did England solve these problems to lay the foundation for the First Industrial Revolution?</a:t>
            </a:r>
            <a:endParaRPr/>
          </a:p>
          <a:p>
            <a:pPr>
              <a:lnSpc>
                <a:spcPct val="100000"/>
              </a:lnSpc>
            </a:pPr>
            <a:endParaRPr/>
          </a:p>
        </p:txBody>
      </p:sp>
      <p:pic>
        <p:nvPicPr>
          <p:cNvPr descr="" id="132" name="Picture 3"/>
          <p:cNvPicPr/>
          <p:nvPr/>
        </p:nvPicPr>
        <p:blipFill>
          <a:blip r:embed="rId1"/>
          <a:stretch>
            <a:fillRect/>
          </a:stretch>
        </p:blipFill>
        <p:spPr>
          <a:xfrm>
            <a:off x="6181560" y="112680"/>
            <a:ext cx="2437920" cy="2149200"/>
          </a:xfrm>
          <a:prstGeom prst="rect">
            <a:avLst/>
          </a:prstGeom>
        </p:spPr>
      </p:pic>
      <p:pic>
        <p:nvPicPr>
          <p:cNvPr descr="" id="133" name="Picture 4"/>
          <p:cNvPicPr/>
          <p:nvPr/>
        </p:nvPicPr>
        <p:blipFill>
          <a:blip r:embed="rId2"/>
          <a:stretch>
            <a:fillRect/>
          </a:stretch>
        </p:blipFill>
        <p:spPr>
          <a:xfrm>
            <a:off x="5953680" y="2438280"/>
            <a:ext cx="2962800" cy="1777680"/>
          </a:xfrm>
          <a:prstGeom prst="rect">
            <a:avLst/>
          </a:prstGeom>
        </p:spPr>
      </p:pic>
      <p:pic>
        <p:nvPicPr>
          <p:cNvPr descr="" id="134" name="Picture 7"/>
          <p:cNvPicPr/>
          <p:nvPr/>
        </p:nvPicPr>
        <p:blipFill>
          <a:blip r:embed="rId3"/>
          <a:stretch>
            <a:fillRect/>
          </a:stretch>
        </p:blipFill>
        <p:spPr>
          <a:xfrm>
            <a:off x="4114800" y="1752480"/>
            <a:ext cx="1676160" cy="2649600"/>
          </a:xfrm>
          <a:prstGeom prst="rect">
            <a:avLst/>
          </a:prstGeom>
        </p:spPr>
      </p:pic>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457200" y="533520"/>
            <a:ext cx="8229240" cy="667080"/>
          </a:xfrm>
          <a:prstGeom prst="rect">
            <a:avLst/>
          </a:prstGeom>
        </p:spPr>
        <p:txBody>
          <a:bodyPr anchor="b" bIns="0" lIns="0" rIns="0" tIns="45000"/>
          <a:p>
            <a:pPr>
              <a:lnSpc>
                <a:spcPct val="100000"/>
              </a:lnSpc>
            </a:pPr>
            <a:r>
              <a:rPr lang="en-US" sz="5000">
                <a:solidFill>
                  <a:srgbClr val="04617b"/>
                </a:solidFill>
                <a:latin typeface="Calibri"/>
              </a:rPr>
              <a:t>Barriers to classical innovation</a:t>
            </a:r>
            <a:endParaRPr/>
          </a:p>
        </p:txBody>
      </p:sp>
      <p:sp>
        <p:nvSpPr>
          <p:cNvPr id="136" name="TextShape 2"/>
          <p:cNvSpPr txBox="1"/>
          <p:nvPr/>
        </p:nvSpPr>
        <p:spPr>
          <a:xfrm>
            <a:off x="457200" y="1676520"/>
            <a:ext cx="8229240" cy="464796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Extent of slavery</a:t>
            </a:r>
            <a:endParaRPr/>
          </a:p>
          <a:p>
            <a:pPr>
              <a:lnSpc>
                <a:spcPct val="100000"/>
              </a:lnSpc>
              <a:buSzPct val="95000"/>
              <a:buFont charset="2" typeface="Wingdings 2"/>
              <a:buChar char=""/>
            </a:pPr>
            <a:r>
              <a:rPr lang="en-US" sz="2600">
                <a:solidFill>
                  <a:srgbClr val="000000"/>
                </a:solidFill>
                <a:latin typeface="Constantia"/>
              </a:rPr>
              <a:t>Chasm between classes</a:t>
            </a:r>
            <a:endParaRPr/>
          </a:p>
          <a:p>
            <a:pPr>
              <a:lnSpc>
                <a:spcPct val="100000"/>
              </a:lnSpc>
              <a:buSzPct val="95000"/>
              <a:buFont charset="2" typeface="Wingdings 2"/>
              <a:buChar char=""/>
            </a:pPr>
            <a:r>
              <a:rPr lang="en-US" sz="2600">
                <a:solidFill>
                  <a:srgbClr val="000000"/>
                </a:solidFill>
                <a:latin typeface="Constantia"/>
              </a:rPr>
              <a:t>Ascriptive hierarchy – people placed in a social position for qualities beyond their control, e.g., ethnicity</a:t>
            </a:r>
            <a:endParaRPr/>
          </a:p>
          <a:p>
            <a:pPr>
              <a:lnSpc>
                <a:spcPct val="100000"/>
              </a:lnSpc>
              <a:buSzPct val="95000"/>
              <a:buFont charset="2" typeface="Wingdings 2"/>
              <a:buChar char=""/>
            </a:pPr>
            <a:r>
              <a:rPr lang="en-US" sz="2600">
                <a:solidFill>
                  <a:srgbClr val="000000"/>
                </a:solidFill>
                <a:latin typeface="Constantia"/>
              </a:rPr>
              <a:t>Low opinion of productive work</a:t>
            </a:r>
            <a:endParaRPr/>
          </a:p>
          <a:p>
            <a:pPr>
              <a:lnSpc>
                <a:spcPct val="100000"/>
              </a:lnSpc>
            </a:pPr>
            <a:endParaRPr/>
          </a:p>
          <a:p>
            <a:pPr>
              <a:lnSpc>
                <a:spcPct val="100000"/>
              </a:lnSpc>
            </a:pPr>
            <a:r>
              <a:rPr lang="en-US" sz="2600">
                <a:solidFill>
                  <a:srgbClr val="000000"/>
                </a:solidFill>
                <a:latin typeface="Constantia"/>
              </a:rPr>
              <a:t>“</a:t>
            </a:r>
            <a:r>
              <a:rPr b="1" lang="en-US" sz="2600">
                <a:solidFill>
                  <a:srgbClr val="000000"/>
                </a:solidFill>
                <a:latin typeface="Constantia"/>
              </a:rPr>
              <a:t>No man can practice virtue who is living the life of a mechanic or laborer</a:t>
            </a:r>
            <a:r>
              <a:rPr lang="en-US" sz="2600">
                <a:solidFill>
                  <a:srgbClr val="000000"/>
                </a:solidFill>
                <a:latin typeface="Constantia"/>
              </a:rPr>
              <a:t>” - Aristotle</a:t>
            </a:r>
            <a:endParaRPr/>
          </a:p>
        </p:txBody>
      </p:sp>
      <p:pic>
        <p:nvPicPr>
          <p:cNvPr descr="" id="137" name="Picture 3"/>
          <p:cNvPicPr/>
          <p:nvPr/>
        </p:nvPicPr>
        <p:blipFill>
          <a:blip r:embed="rId1"/>
          <a:stretch>
            <a:fillRect/>
          </a:stretch>
        </p:blipFill>
        <p:spPr>
          <a:xfrm>
            <a:off x="6248520" y="1143000"/>
            <a:ext cx="1980720" cy="1483560"/>
          </a:xfrm>
          <a:prstGeom prst="rect">
            <a:avLst/>
          </a:prstGeom>
        </p:spPr>
      </p:pic>
    </p:spTree>
  </p:cSld>
  <p:timing>
    <p:tnLst>
      <p:par>
        <p:cTn dur="indefinite" id="95" nodeType="tmRoot" restart="never">
          <p:childTnLst>
            <p:seq>
              <p:cTn dur="indefinite" id="96" nodeType="mainSeq">
                <p:childTnLst>
                  <p:par>
                    <p:cTn fill="hold" id="97">
                      <p:stCondLst>
                        <p:cond delay="indefinite"/>
                      </p:stCondLst>
                      <p:childTnLst>
                        <p:par>
                          <p:cTn fill="hold" id="98">
                            <p:stCondLst>
                              <p:cond delay="0"/>
                            </p:stCondLst>
                            <p:childTnLst>
                              <p:par>
                                <p:cTn fill="hold" id="99" nodeType="clickEffect" presetClass="entr" presetID="1">
                                  <p:stCondLst>
                                    <p:cond delay="0"/>
                                  </p:stCondLst>
                                  <p:childTnLst>
                                    <p:set>
                                      <p:cBhvr>
                                        <p:cTn dur="1" fill="hold" id="100">
                                          <p:stCondLst>
                                            <p:cond delay="0"/>
                                          </p:stCondLst>
                                        </p:cTn>
                                        <p:tgtEl>
                                          <p:spTgt spid="136">
                                            <p:txEl>
                                              <p:pRg end="18" st="0"/>
                                            </p:txEl>
                                          </p:spTgt>
                                        </p:tgtEl>
                                        <p:attrNameLst>
                                          <p:attrName>style.visibility</p:attrName>
                                        </p:attrNameLst>
                                      </p:cBhvr>
                                      <p:to>
                                        <p:strVal val="visible"/>
                                      </p:to>
                                    </p:set>
                                  </p:childTnLst>
                                </p:cTn>
                              </p:par>
                            </p:childTnLst>
                          </p:cTn>
                        </p:par>
                      </p:childTnLst>
                    </p:cTn>
                  </p:par>
                  <p:par>
                    <p:cTn fill="hold" id="101">
                      <p:stCondLst>
                        <p:cond delay="indefinite"/>
                      </p:stCondLst>
                      <p:childTnLst>
                        <p:par>
                          <p:cTn fill="hold" id="102">
                            <p:stCondLst>
                              <p:cond delay="0"/>
                            </p:stCondLst>
                            <p:childTnLst>
                              <p:par>
                                <p:cTn fill="hold" id="103" nodeType="clickEffect" presetClass="entr" presetID="1">
                                  <p:stCondLst>
                                    <p:cond delay="0"/>
                                  </p:stCondLst>
                                  <p:childTnLst>
                                    <p:set>
                                      <p:cBhvr>
                                        <p:cTn dur="1" fill="hold" id="104">
                                          <p:stCondLst>
                                            <p:cond delay="0"/>
                                          </p:stCondLst>
                                        </p:cTn>
                                        <p:tgtEl>
                                          <p:spTgt spid="136">
                                            <p:txEl>
                                              <p:pRg end="40" st="18"/>
                                            </p:txEl>
                                          </p:spTgt>
                                        </p:tgtEl>
                                        <p:attrNameLst>
                                          <p:attrName>style.visibility</p:attrName>
                                        </p:attrNameLst>
                                      </p:cBhvr>
                                      <p:to>
                                        <p:strVal val="visible"/>
                                      </p:to>
                                    </p:set>
                                  </p:childTnLst>
                                </p:cTn>
                              </p:par>
                            </p:childTnLst>
                          </p:cTn>
                        </p:par>
                      </p:childTnLst>
                    </p:cTn>
                  </p:par>
                  <p:par>
                    <p:cTn fill="hold" id="105">
                      <p:stCondLst>
                        <p:cond delay="indefinite"/>
                      </p:stCondLst>
                      <p:childTnLst>
                        <p:par>
                          <p:cTn fill="hold" id="106">
                            <p:stCondLst>
                              <p:cond delay="0"/>
                            </p:stCondLst>
                            <p:childTnLst>
                              <p:par>
                                <p:cTn fill="hold" id="107" nodeType="clickEffect" presetClass="entr" presetID="1">
                                  <p:stCondLst>
                                    <p:cond delay="0"/>
                                  </p:stCondLst>
                                  <p:childTnLst>
                                    <p:set>
                                      <p:cBhvr>
                                        <p:cTn dur="1" fill="hold" id="108">
                                          <p:stCondLst>
                                            <p:cond delay="0"/>
                                          </p:stCondLst>
                                        </p:cTn>
                                        <p:tgtEl>
                                          <p:spTgt spid="136">
                                            <p:txEl>
                                              <p:pRg end="150" st="40"/>
                                            </p:txEl>
                                          </p:spTgt>
                                        </p:tgtEl>
                                        <p:attrNameLst>
                                          <p:attrName>style.visibility</p:attrName>
                                        </p:attrNameLst>
                                      </p:cBhvr>
                                      <p:to>
                                        <p:strVal val="visible"/>
                                      </p:to>
                                    </p:set>
                                  </p:childTnLst>
                                </p:cTn>
                              </p:par>
                            </p:childTnLst>
                          </p:cTn>
                        </p:par>
                      </p:childTnLst>
                    </p:cTn>
                  </p:par>
                  <p:par>
                    <p:cTn fill="hold" id="109">
                      <p:stCondLst>
                        <p:cond delay="indefinite"/>
                      </p:stCondLst>
                      <p:childTnLst>
                        <p:par>
                          <p:cTn fill="hold" id="110">
                            <p:stCondLst>
                              <p:cond delay="0"/>
                            </p:stCondLst>
                            <p:childTnLst>
                              <p:par>
                                <p:cTn fill="hold" id="111" nodeType="clickEffect" presetClass="entr" presetID="1">
                                  <p:stCondLst>
                                    <p:cond delay="0"/>
                                  </p:stCondLst>
                                  <p:childTnLst>
                                    <p:set>
                                      <p:cBhvr>
                                        <p:cTn dur="1" fill="hold" id="112">
                                          <p:stCondLst>
                                            <p:cond delay="0"/>
                                          </p:stCondLst>
                                        </p:cTn>
                                        <p:tgtEl>
                                          <p:spTgt spid="136">
                                            <p:txEl>
                                              <p:pRg end="181" st="150"/>
                                            </p:txEl>
                                          </p:spTgt>
                                        </p:tgtEl>
                                        <p:attrNameLst>
                                          <p:attrName>style.visibility</p:attrName>
                                        </p:attrNameLst>
                                      </p:cBhvr>
                                      <p:to>
                                        <p:strVal val="visible"/>
                                      </p:to>
                                    </p:set>
                                  </p:childTnLst>
                                </p:cTn>
                              </p:par>
                            </p:childTnLst>
                          </p:cTn>
                        </p:par>
                      </p:childTnLst>
                    </p:cTn>
                  </p:par>
                  <p:par>
                    <p:cTn fill="hold" id="113">
                      <p:stCondLst>
                        <p:cond delay="indefinite"/>
                      </p:stCondLst>
                      <p:childTnLst>
                        <p:par>
                          <p:cTn fill="hold" id="114">
                            <p:stCondLst>
                              <p:cond delay="0"/>
                            </p:stCondLst>
                            <p:childTnLst>
                              <p:par>
                                <p:cTn fill="hold" id="115" nodeType="clickEffect" presetClass="entr" presetID="1">
                                  <p:stCondLst>
                                    <p:cond delay="0"/>
                                  </p:stCondLst>
                                  <p:childTnLst>
                                    <p:set>
                                      <p:cBhvr>
                                        <p:cTn dur="1" fill="hold" id="116">
                                          <p:stCondLst>
                                            <p:cond delay="0"/>
                                          </p:stCondLst>
                                        </p:cTn>
                                        <p:tgtEl>
                                          <p:spTgt spid="136">
                                            <p:txEl>
                                              <p:pRg end="271" st="18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457200" y="704160"/>
            <a:ext cx="8229240" cy="514800"/>
          </a:xfrm>
          <a:prstGeom prst="rect">
            <a:avLst/>
          </a:prstGeom>
        </p:spPr>
        <p:txBody>
          <a:bodyPr anchor="b" bIns="0" lIns="0" rIns="0" tIns="45000"/>
          <a:p>
            <a:pPr>
              <a:lnSpc>
                <a:spcPct val="100000"/>
              </a:lnSpc>
            </a:pPr>
            <a:r>
              <a:rPr lang="en-US" sz="5000">
                <a:solidFill>
                  <a:srgbClr val="04617b"/>
                </a:solidFill>
                <a:latin typeface="Calibri"/>
              </a:rPr>
              <a:t>The Romans</a:t>
            </a:r>
            <a:endParaRPr/>
          </a:p>
        </p:txBody>
      </p:sp>
      <p:pic>
        <p:nvPicPr>
          <p:cNvPr descr="" id="139" name="ExWfh6sGyso?version=3&amp;hl=en_US"/>
          <p:cNvPicPr/>
          <p:nvPr/>
        </p:nvPicPr>
        <p:blipFill>
          <a:blip r:embed="rId1"/>
          <a:stretch>
            <a:fillRect/>
          </a:stretch>
        </p:blipFill>
        <p:spPr>
          <a:xfrm>
            <a:off x="1447920" y="1219320"/>
            <a:ext cx="6165360" cy="4624200"/>
          </a:xfrm>
          <a:prstGeom prst="rect">
            <a:avLst/>
          </a:prstGeom>
        </p:spPr>
      </p:pic>
    </p:spTree>
  </p:cSld>
  <p:timing>
    <p:tnLst>
      <p:par>
        <p:cTn dur="indefinite" id="117" nodeType="tmRoot" restart="never">
          <p:childTnLst>
            <p:seq>
              <p:cTn dur="indefinite" id="118" nodeType="mainSeq">
                <p:childTnLst>
                  <p:par>
                    <p:cTn fill="hold" id="119">
                      <p:stCondLst>
                        <p:cond delay="indefinite"/>
                      </p:stCondLst>
                      <p:childTnLst>
                        <p:par>
                          <p:cTn fill="hold" id="120">
                            <p:stCondLst>
                              <p:cond delay="0"/>
                            </p:stCondLst>
                            <p:childTnLst>
                              <p:par>
                                <p:cTn fill="hold" id="121" nodeType="afterEffect" presetClass="mediacall">
                                  <p:stCondLst>
                                    <p:cond delay="0"/>
                                  </p:stCondLs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Ancient Rome</a:t>
            </a:r>
            <a:endParaRPr/>
          </a:p>
        </p:txBody>
      </p:sp>
      <p:sp>
        <p:nvSpPr>
          <p:cNvPr id="141" name="TextShape 2"/>
          <p:cNvSpPr txBox="1"/>
          <p:nvPr/>
        </p:nvSpPr>
        <p:spPr>
          <a:xfrm>
            <a:off x="457200" y="1447920"/>
            <a:ext cx="8229240" cy="4876560"/>
          </a:xfrm>
          <a:prstGeom prst="rect">
            <a:avLst/>
          </a:prstGeom>
        </p:spPr>
        <p:txBody>
          <a:bodyPr bIns="45000" lIns="90000" rIns="90000" tIns="45000"/>
          <a:p>
            <a:pPr>
              <a:lnSpc>
                <a:spcPct val="100000"/>
              </a:lnSpc>
            </a:pPr>
            <a:r>
              <a:rPr b="1" lang="en-US" sz="2800">
                <a:solidFill>
                  <a:srgbClr val="000000"/>
                </a:solidFill>
                <a:latin typeface="Constantia"/>
              </a:rPr>
              <a:t>Invention was prolific, but innovation was not</a:t>
            </a:r>
            <a:endParaRPr/>
          </a:p>
          <a:p>
            <a:pPr lvl="1">
              <a:lnSpc>
                <a:spcPct val="100000"/>
              </a:lnSpc>
              <a:buSzPct val="85000"/>
              <a:buFont charset="2" typeface="Wingdings 2"/>
              <a:buChar char=""/>
            </a:pPr>
            <a:r>
              <a:rPr lang="en-US" sz="2400">
                <a:solidFill>
                  <a:srgbClr val="000000"/>
                </a:solidFill>
                <a:latin typeface="Constantia"/>
              </a:rPr>
              <a:t>Concrete, steam engine, gearing, water mills</a:t>
            </a:r>
            <a:endParaRPr/>
          </a:p>
          <a:p>
            <a:pPr lvl="1">
              <a:lnSpc>
                <a:spcPct val="100000"/>
              </a:lnSpc>
              <a:buSzPct val="85000"/>
              <a:buFont charset="2" typeface="Wingdings 2"/>
              <a:buChar char=""/>
            </a:pPr>
            <a:r>
              <a:rPr lang="en-US" sz="2400">
                <a:solidFill>
                  <a:srgbClr val="000000"/>
                </a:solidFill>
                <a:latin typeface="Constantia"/>
              </a:rPr>
              <a:t>Water mill discovered in 1st century BC, but not generally implemented until 5th century </a:t>
            </a:r>
            <a:endParaRPr/>
          </a:p>
          <a:p>
            <a:endParaRPr/>
          </a:p>
          <a:p>
            <a:pPr>
              <a:lnSpc>
                <a:spcPct val="100000"/>
              </a:lnSpc>
              <a:buSzPct val="95000"/>
              <a:buFont charset="2" typeface="Wingdings 2"/>
              <a:buChar char=""/>
            </a:pPr>
            <a:r>
              <a:rPr lang="en-US" sz="2800">
                <a:solidFill>
                  <a:srgbClr val="000000"/>
                </a:solidFill>
                <a:latin typeface="Constantia"/>
              </a:rPr>
              <a:t>Industry and commerce considered degrading</a:t>
            </a:r>
            <a:endParaRPr/>
          </a:p>
          <a:p>
            <a:pPr>
              <a:lnSpc>
                <a:spcPct val="100000"/>
              </a:lnSpc>
              <a:buSzPct val="95000"/>
              <a:buFont charset="2" typeface="Wingdings 2"/>
              <a:buChar char=""/>
            </a:pPr>
            <a:r>
              <a:rPr lang="en-US" sz="2800">
                <a:solidFill>
                  <a:srgbClr val="000000"/>
                </a:solidFill>
                <a:latin typeface="Constantia"/>
              </a:rPr>
              <a:t>Romans sought wealth through rent-seeking and destructive enterprise,</a:t>
            </a:r>
            <a:endParaRPr/>
          </a:p>
          <a:p>
            <a:pPr lvl="1">
              <a:lnSpc>
                <a:spcPct val="100000"/>
              </a:lnSpc>
              <a:buSzPct val="85000"/>
              <a:buFont charset="2" typeface="Wingdings 2"/>
              <a:buChar char=""/>
            </a:pPr>
            <a:r>
              <a:rPr lang="en-US" sz="2400">
                <a:solidFill>
                  <a:srgbClr val="000000"/>
                </a:solidFill>
                <a:latin typeface="Constantia"/>
              </a:rPr>
              <a:t>Landholding</a:t>
            </a:r>
            <a:endParaRPr/>
          </a:p>
          <a:p>
            <a:pPr lvl="1">
              <a:lnSpc>
                <a:spcPct val="100000"/>
              </a:lnSpc>
              <a:buSzPct val="85000"/>
              <a:buFont charset="2" typeface="Wingdings 2"/>
              <a:buChar char=""/>
            </a:pPr>
            <a:r>
              <a:rPr lang="en-US" sz="2400">
                <a:solidFill>
                  <a:srgbClr val="000000"/>
                </a:solidFill>
                <a:latin typeface="Constantia"/>
              </a:rPr>
              <a:t>Waging war</a:t>
            </a:r>
            <a:endParaRPr/>
          </a:p>
          <a:p>
            <a:pPr lvl="1">
              <a:lnSpc>
                <a:spcPct val="100000"/>
              </a:lnSpc>
              <a:buSzPct val="85000"/>
              <a:buFont charset="2" typeface="Wingdings 2"/>
              <a:buChar char=""/>
            </a:pPr>
            <a:r>
              <a:rPr lang="en-US" sz="2400">
                <a:solidFill>
                  <a:srgbClr val="000000"/>
                </a:solidFill>
                <a:latin typeface="Constantia"/>
              </a:rPr>
              <a:t>Usury (money lending)</a:t>
            </a:r>
            <a:endParaRPr/>
          </a:p>
          <a:p>
            <a:pPr lvl="1">
              <a:lnSpc>
                <a:spcPct val="100000"/>
              </a:lnSpc>
              <a:buSzPct val="85000"/>
              <a:buFont charset="2" typeface="Wingdings 2"/>
              <a:buChar char=""/>
            </a:pPr>
            <a:r>
              <a:rPr lang="en-US" sz="2400">
                <a:solidFill>
                  <a:srgbClr val="000000"/>
                </a:solidFill>
                <a:latin typeface="Constantia"/>
              </a:rPr>
              <a:t>Bribery</a:t>
            </a:r>
            <a:endParaRPr/>
          </a:p>
          <a:p>
            <a:pPr>
              <a:lnSpc>
                <a:spcPct val="100000"/>
              </a:lnSpc>
              <a:buSzPct val="95000"/>
              <a:buFont charset="2" typeface="Wingdings 2"/>
              <a:buChar char=""/>
            </a:pPr>
            <a:r>
              <a:rPr lang="en-US" sz="2800">
                <a:solidFill>
                  <a:srgbClr val="000000"/>
                </a:solidFill>
                <a:latin typeface="Constantia"/>
              </a:rPr>
              <a:t>Novelty discouraged and imitation promoted</a:t>
            </a:r>
            <a:endParaRPr/>
          </a:p>
          <a:p>
            <a:pPr>
              <a:lnSpc>
                <a:spcPct val="100000"/>
              </a:lnSpc>
            </a:pPr>
            <a:endParaRPr/>
          </a:p>
        </p:txBody>
      </p:sp>
      <p:pic>
        <p:nvPicPr>
          <p:cNvPr descr="" id="142" name="Picture 3"/>
          <p:cNvPicPr/>
          <p:nvPr/>
        </p:nvPicPr>
        <p:blipFill>
          <a:blip r:embed="rId1"/>
          <a:stretch>
            <a:fillRect/>
          </a:stretch>
        </p:blipFill>
        <p:spPr>
          <a:xfrm>
            <a:off x="4267080" y="3962520"/>
            <a:ext cx="1676160" cy="1584360"/>
          </a:xfrm>
          <a:prstGeom prst="rect">
            <a:avLst/>
          </a:prstGeom>
        </p:spPr>
      </p:pic>
    </p:spTree>
  </p:cSld>
  <p:timing>
    <p:tnLst>
      <p:par>
        <p:cTn dur="indefinite" id="122" nodeType="tmRoot" restart="never">
          <p:childTnLst>
            <p:seq>
              <p:cTn dur="indefinite" id="123" nodeType="mainSeq">
                <p:childTnLst>
                  <p:par>
                    <p:cTn fill="hold" id="124">
                      <p:stCondLst>
                        <p:cond delay="indefinite"/>
                      </p:stCondLst>
                      <p:childTnLst>
                        <p:par>
                          <p:cTn fill="hold" id="125">
                            <p:stCondLst>
                              <p:cond delay="0"/>
                            </p:stCondLst>
                            <p:childTnLst>
                              <p:par>
                                <p:cTn fill="hold" id="126" nodeType="clickEffect" presetClass="entr" presetID="1">
                                  <p:stCondLst>
                                    <p:cond delay="0"/>
                                  </p:stCondLst>
                                  <p:childTnLst>
                                    <p:set>
                                      <p:cBhvr>
                                        <p:cTn dur="1" fill="hold" id="127">
                                          <p:stCondLst>
                                            <p:cond delay="0"/>
                                          </p:stCondLst>
                                        </p:cTn>
                                        <p:tgtEl>
                                          <p:spTgt spid="141">
                                            <p:txEl>
                                              <p:pRg end="47" st="0"/>
                                            </p:txEl>
                                          </p:spTgt>
                                        </p:tgtEl>
                                        <p:attrNameLst>
                                          <p:attrName>style.visibility</p:attrName>
                                        </p:attrNameLst>
                                      </p:cBhvr>
                                      <p:to>
                                        <p:strVal val="visible"/>
                                      </p:to>
                                    </p:set>
                                  </p:childTnLst>
                                </p:cTn>
                              </p:par>
                            </p:childTnLst>
                          </p:cTn>
                        </p:par>
                      </p:childTnLst>
                    </p:cTn>
                  </p:par>
                  <p:par>
                    <p:cTn fill="hold" id="128">
                      <p:stCondLst>
                        <p:cond delay="indefinite"/>
                      </p:stCondLst>
                      <p:childTnLst>
                        <p:par>
                          <p:cTn fill="hold" id="129">
                            <p:stCondLst>
                              <p:cond delay="0"/>
                            </p:stCondLst>
                            <p:childTnLst>
                              <p:par>
                                <p:cTn fill="hold" id="130" nodeType="clickEffect" presetClass="entr" presetID="1">
                                  <p:stCondLst>
                                    <p:cond delay="0"/>
                                  </p:stCondLst>
                                  <p:childTnLst>
                                    <p:set>
                                      <p:cBhvr>
                                        <p:cTn dur="1" fill="hold" id="131">
                                          <p:stCondLst>
                                            <p:cond delay="0"/>
                                          </p:stCondLst>
                                        </p:cTn>
                                        <p:tgtEl>
                                          <p:spTgt spid="141">
                                            <p:txEl>
                                              <p:pRg end="92" st="47"/>
                                            </p:txEl>
                                          </p:spTgt>
                                        </p:tgtEl>
                                        <p:attrNameLst>
                                          <p:attrName>style.visibility</p:attrName>
                                        </p:attrNameLst>
                                      </p:cBhvr>
                                      <p:to>
                                        <p:strVal val="visible"/>
                                      </p:to>
                                    </p:set>
                                  </p:childTnLst>
                                </p:cTn>
                              </p:par>
                            </p:childTnLst>
                          </p:cTn>
                        </p:par>
                      </p:childTnLst>
                    </p:cTn>
                  </p:par>
                  <p:par>
                    <p:cTn fill="hold" id="132">
                      <p:stCondLst>
                        <p:cond delay="indefinite"/>
                      </p:stCondLst>
                      <p:childTnLst>
                        <p:par>
                          <p:cTn fill="hold" id="133">
                            <p:stCondLst>
                              <p:cond delay="0"/>
                            </p:stCondLst>
                            <p:childTnLst>
                              <p:par>
                                <p:cTn fill="hold" id="134" nodeType="clickEffect" presetClass="entr" presetID="1">
                                  <p:stCondLst>
                                    <p:cond delay="0"/>
                                  </p:stCondLst>
                                  <p:childTnLst>
                                    <p:set>
                                      <p:cBhvr>
                                        <p:cTn dur="1" fill="hold" id="135">
                                          <p:stCondLst>
                                            <p:cond delay="0"/>
                                          </p:stCondLst>
                                        </p:cTn>
                                        <p:tgtEl>
                                          <p:spTgt spid="141">
                                            <p:txEl>
                                              <p:pRg end="182" st="92"/>
                                            </p:txEl>
                                          </p:spTgt>
                                        </p:tgtEl>
                                        <p:attrNameLst>
                                          <p:attrName>style.visibility</p:attrName>
                                        </p:attrNameLst>
                                      </p:cBhvr>
                                      <p:to>
                                        <p:strVal val="visible"/>
                                      </p:to>
                                    </p:set>
                                  </p:childTnLst>
                                </p:cTn>
                              </p:par>
                            </p:childTnLst>
                          </p:cTn>
                        </p:par>
                      </p:childTnLst>
                    </p:cTn>
                  </p:par>
                  <p:par>
                    <p:cTn fill="hold" id="136">
                      <p:stCondLst>
                        <p:cond delay="indefinite"/>
                      </p:stCondLst>
                      <p:childTnLst>
                        <p:par>
                          <p:cTn fill="hold" id="137">
                            <p:stCondLst>
                              <p:cond delay="0"/>
                            </p:stCondLst>
                            <p:childTnLst>
                              <p:par>
                                <p:cTn fill="hold" id="138" nodeType="clickEffect" presetClass="entr" presetID="1">
                                  <p:stCondLst>
                                    <p:cond delay="0"/>
                                  </p:stCondLst>
                                  <p:childTnLst>
                                    <p:set>
                                      <p:cBhvr>
                                        <p:cTn dur="1" fill="hold" id="139">
                                          <p:stCondLst>
                                            <p:cond delay="0"/>
                                          </p:stCondLst>
                                        </p:cTn>
                                        <p:tgtEl>
                                          <p:spTgt spid="141">
                                            <p:txEl>
                                              <p:pRg end="226" st="183"/>
                                            </p:txEl>
                                          </p:spTgt>
                                        </p:tgtEl>
                                        <p:attrNameLst>
                                          <p:attrName>style.visibility</p:attrName>
                                        </p:attrNameLst>
                                      </p:cBhvr>
                                      <p:to>
                                        <p:strVal val="visible"/>
                                      </p:to>
                                    </p:set>
                                  </p:childTnLst>
                                </p:cTn>
                              </p:par>
                            </p:childTnLst>
                          </p:cTn>
                        </p:par>
                      </p:childTnLst>
                    </p:cTn>
                  </p:par>
                  <p:par>
                    <p:cTn fill="hold" id="140">
                      <p:stCondLst>
                        <p:cond delay="indefinite"/>
                      </p:stCondLst>
                      <p:childTnLst>
                        <p:par>
                          <p:cTn fill="hold" id="141">
                            <p:stCondLst>
                              <p:cond delay="0"/>
                            </p:stCondLst>
                            <p:childTnLst>
                              <p:par>
                                <p:cTn fill="hold" id="142" nodeType="clickEffect" presetClass="entr" presetID="1">
                                  <p:stCondLst>
                                    <p:cond delay="0"/>
                                  </p:stCondLst>
                                  <p:childTnLst>
                                    <p:set>
                                      <p:cBhvr>
                                        <p:cTn dur="1" fill="hold" id="143">
                                          <p:stCondLst>
                                            <p:cond delay="0"/>
                                          </p:stCondLst>
                                        </p:cTn>
                                        <p:tgtEl>
                                          <p:spTgt spid="141">
                                            <p:txEl>
                                              <p:pRg end="296" st="226"/>
                                            </p:txEl>
                                          </p:spTgt>
                                        </p:tgtEl>
                                        <p:attrNameLst>
                                          <p:attrName>style.visibility</p:attrName>
                                        </p:attrNameLst>
                                      </p:cBhvr>
                                      <p:to>
                                        <p:strVal val="visible"/>
                                      </p:to>
                                    </p:set>
                                  </p:childTnLst>
                                </p:cTn>
                              </p:par>
                            </p:childTnLst>
                          </p:cTn>
                        </p:par>
                      </p:childTnLst>
                    </p:cTn>
                  </p:par>
                  <p:par>
                    <p:cTn fill="hold" id="144">
                      <p:stCondLst>
                        <p:cond delay="indefinite"/>
                      </p:stCondLst>
                      <p:childTnLst>
                        <p:par>
                          <p:cTn fill="hold" id="145">
                            <p:stCondLst>
                              <p:cond delay="0"/>
                            </p:stCondLst>
                            <p:childTnLst>
                              <p:par>
                                <p:cTn fill="hold" id="146" nodeType="clickEffect" presetClass="entr" presetID="1">
                                  <p:stCondLst>
                                    <p:cond delay="0"/>
                                  </p:stCondLst>
                                  <p:childTnLst>
                                    <p:set>
                                      <p:cBhvr>
                                        <p:cTn dur="1" fill="hold" id="147">
                                          <p:stCondLst>
                                            <p:cond delay="0"/>
                                          </p:stCondLst>
                                        </p:cTn>
                                        <p:tgtEl>
                                          <p:spTgt spid="141">
                                            <p:txEl>
                                              <p:pRg end="308" st="296"/>
                                            </p:txEl>
                                          </p:spTgt>
                                        </p:tgtEl>
                                        <p:attrNameLst>
                                          <p:attrName>style.visibility</p:attrName>
                                        </p:attrNameLst>
                                      </p:cBhvr>
                                      <p:to>
                                        <p:strVal val="visible"/>
                                      </p:to>
                                    </p:set>
                                  </p:childTnLst>
                                </p:cTn>
                              </p:par>
                            </p:childTnLst>
                          </p:cTn>
                        </p:par>
                      </p:childTnLst>
                    </p:cTn>
                  </p:par>
                  <p:par>
                    <p:cTn fill="hold" id="148">
                      <p:stCondLst>
                        <p:cond delay="indefinite"/>
                      </p:stCondLst>
                      <p:childTnLst>
                        <p:par>
                          <p:cTn fill="hold" id="149">
                            <p:stCondLst>
                              <p:cond delay="0"/>
                            </p:stCondLst>
                            <p:childTnLst>
                              <p:par>
                                <p:cTn fill="hold" id="150" nodeType="clickEffect" presetClass="entr" presetID="1">
                                  <p:stCondLst>
                                    <p:cond delay="0"/>
                                  </p:stCondLst>
                                  <p:childTnLst>
                                    <p:set>
                                      <p:cBhvr>
                                        <p:cTn dur="1" fill="hold" id="151">
                                          <p:stCondLst>
                                            <p:cond delay="0"/>
                                          </p:stCondLst>
                                        </p:cTn>
                                        <p:tgtEl>
                                          <p:spTgt spid="141">
                                            <p:txEl>
                                              <p:pRg end="319" st="308"/>
                                            </p:txEl>
                                          </p:spTgt>
                                        </p:tgtEl>
                                        <p:attrNameLst>
                                          <p:attrName>style.visibility</p:attrName>
                                        </p:attrNameLst>
                                      </p:cBhvr>
                                      <p:to>
                                        <p:strVal val="visible"/>
                                      </p:to>
                                    </p:set>
                                  </p:childTnLst>
                                </p:cTn>
                              </p:par>
                            </p:childTnLst>
                          </p:cTn>
                        </p:par>
                      </p:childTnLst>
                    </p:cTn>
                  </p:par>
                  <p:par>
                    <p:cTn fill="hold" id="152">
                      <p:stCondLst>
                        <p:cond delay="indefinite"/>
                      </p:stCondLst>
                      <p:childTnLst>
                        <p:par>
                          <p:cTn fill="hold" id="153">
                            <p:stCondLst>
                              <p:cond delay="0"/>
                            </p:stCondLst>
                            <p:childTnLst>
                              <p:par>
                                <p:cTn fill="hold" id="154" nodeType="clickEffect" presetClass="entr" presetID="1">
                                  <p:stCondLst>
                                    <p:cond delay="0"/>
                                  </p:stCondLst>
                                  <p:childTnLst>
                                    <p:set>
                                      <p:cBhvr>
                                        <p:cTn dur="1" fill="hold" id="155">
                                          <p:stCondLst>
                                            <p:cond delay="0"/>
                                          </p:stCondLst>
                                        </p:cTn>
                                        <p:tgtEl>
                                          <p:spTgt spid="141">
                                            <p:txEl>
                                              <p:pRg end="341" st="319"/>
                                            </p:txEl>
                                          </p:spTgt>
                                        </p:tgtEl>
                                        <p:attrNameLst>
                                          <p:attrName>style.visibility</p:attrName>
                                        </p:attrNameLst>
                                      </p:cBhvr>
                                      <p:to>
                                        <p:strVal val="visible"/>
                                      </p:to>
                                    </p:set>
                                  </p:childTnLst>
                                </p:cTn>
                              </p:par>
                            </p:childTnLst>
                          </p:cTn>
                        </p:par>
                      </p:childTnLst>
                    </p:cTn>
                  </p:par>
                  <p:par>
                    <p:cTn fill="hold" id="156">
                      <p:stCondLst>
                        <p:cond delay="indefinite"/>
                      </p:stCondLst>
                      <p:childTnLst>
                        <p:par>
                          <p:cTn fill="hold" id="157">
                            <p:stCondLst>
                              <p:cond delay="0"/>
                            </p:stCondLst>
                            <p:childTnLst>
                              <p:par>
                                <p:cTn fill="hold" id="158" nodeType="clickEffect" presetClass="entr" presetID="1">
                                  <p:stCondLst>
                                    <p:cond delay="0"/>
                                  </p:stCondLst>
                                  <p:childTnLst>
                                    <p:set>
                                      <p:cBhvr>
                                        <p:cTn dur="1" fill="hold" id="159">
                                          <p:stCondLst>
                                            <p:cond delay="0"/>
                                          </p:stCondLst>
                                        </p:cTn>
                                        <p:tgtEl>
                                          <p:spTgt spid="141">
                                            <p:txEl>
                                              <p:pRg end="349" st="341"/>
                                            </p:txEl>
                                          </p:spTgt>
                                        </p:tgtEl>
                                        <p:attrNameLst>
                                          <p:attrName>style.visibility</p:attrName>
                                        </p:attrNameLst>
                                      </p:cBhvr>
                                      <p:to>
                                        <p:strVal val="visible"/>
                                      </p:to>
                                    </p:set>
                                  </p:childTnLst>
                                </p:cTn>
                              </p:par>
                            </p:childTnLst>
                          </p:cTn>
                        </p:par>
                      </p:childTnLst>
                    </p:cTn>
                  </p:par>
                  <p:par>
                    <p:cTn fill="hold" id="160">
                      <p:stCondLst>
                        <p:cond delay="indefinite"/>
                      </p:stCondLst>
                      <p:childTnLst>
                        <p:par>
                          <p:cTn fill="hold" id="161">
                            <p:stCondLst>
                              <p:cond delay="0"/>
                            </p:stCondLst>
                            <p:childTnLst>
                              <p:par>
                                <p:cTn fill="hold" id="162" nodeType="clickEffect" presetClass="entr" presetID="1">
                                  <p:stCondLst>
                                    <p:cond delay="0"/>
                                  </p:stCondLst>
                                  <p:childTnLst>
                                    <p:set>
                                      <p:cBhvr>
                                        <p:cTn dur="1" fill="hold" id="163">
                                          <p:stCondLst>
                                            <p:cond delay="0"/>
                                          </p:stCondLst>
                                        </p:cTn>
                                        <p:tgtEl>
                                          <p:spTgt spid="141">
                                            <p:txEl>
                                              <p:pRg end="392" st="34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