
<file path=[Content_Types].xml><?xml version="1.0" encoding="utf-8"?>
<Types xmlns="http://schemas.openxmlformats.org/package/2006/content-types">
  <Override PartName="/_rels/.rels" ContentType="application/vnd.openxmlformats-package.relationships+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7.png" ContentType="image/png"/>
  <Override PartName="/ppt/media/image16.png" ContentType="image/png"/>
  <Override PartName="/ppt/media/image14.jpeg" ContentType="image/jpeg"/>
  <Override PartName="/ppt/media/image13.png" ContentType="image/png"/>
  <Override PartName="/ppt/media/image12.png" ContentType="image/png"/>
  <Override PartName="/ppt/media/image9.jpeg" ContentType="image/jpeg"/>
  <Override PartName="/ppt/media/image2.jpeg" ContentType="image/jpeg"/>
  <Override PartName="/ppt/media/image18.jpeg" ContentType="image/jpeg"/>
  <Override PartName="/ppt/media/image8.gif" ContentType="image/gif"/>
  <Override PartName="/ppt/media/image7.jpeg" ContentType="image/jpeg"/>
  <Override PartName="/ppt/media/image6.jpeg" ContentType="image/jpeg"/>
  <Override PartName="/ppt/media/image5.jpeg" ContentType="image/jpeg"/>
  <Override PartName="/ppt/media/image10.jpeg" ContentType="image/jpeg"/>
  <Override PartName="/ppt/media/image4.jpeg" ContentType="image/jpeg"/>
  <Override PartName="/ppt/media/image11.png" ContentType="image/png"/>
  <Override PartName="/ppt/media/image3.jpeg" ContentType="image/jpeg"/>
  <Override PartName="/ppt/media/image15.jpeg" ContentType="image/jpeg"/>
  <Override PartName="/ppt/media/image1.jpeg" ContentType="image/jpeg"/>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46.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6"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62"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6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6"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9"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7"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1"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3"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5"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98"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3"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04"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0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8"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2"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4"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15"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9"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20"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23"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3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4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4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4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4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4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4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5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5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5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5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6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2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2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2"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3"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6" name="PlaceHolder 7"/>
          <p:cNvSpPr>
            <a:spLocks noGrp="1"/>
          </p:cNvSpPr>
          <p:nvPr>
            <p:ph type="ftr"/>
          </p:nvPr>
        </p:nvSpPr>
        <p:spPr>
          <a:xfrm>
            <a:off x="0" y="0"/>
            <a:ext cx="-11796840" cy="-11796840"/>
          </a:xfrm>
          <a:prstGeom prst="rect">
            <a:avLst/>
          </a:prstGeom>
        </p:spPr>
        <p:txBody>
          <a:bodyPr bIns="45000" lIns="90000" rIns="90000" tIns="45000"/>
          <a:p>
            <a:endParaRPr/>
          </a:p>
        </p:txBody>
      </p:sp>
      <p:sp>
        <p:nvSpPr>
          <p:cNvPr id="7" name="PlaceHolder 8"/>
          <p:cNvSpPr>
            <a:spLocks noGrp="1"/>
          </p:cNvSpPr>
          <p:nvPr>
            <p:ph type="sldNum"/>
          </p:nvPr>
        </p:nvSpPr>
        <p:spPr>
          <a:xfrm>
            <a:off x="0" y="0"/>
            <a:ext cx="-11796840" cy="-11796840"/>
          </a:xfrm>
          <a:prstGeom prst="rect">
            <a:avLst/>
          </a:prstGeom>
        </p:spPr>
        <p:txBody>
          <a:bodyPr bIns="45000" lIns="90000" rIns="90000" tIns="45000"/>
          <a:p>
            <a:pPr>
              <a:lnSpc>
                <a:spcPct val="100000"/>
              </a:lnSpc>
            </a:pPr>
            <a:fld id="{C12FB74E-74D8-4B30-BAA6-3A30B942FC41}" type="slidenum">
              <a:rPr lang="en-US">
                <a:solidFill>
                  <a:srgbClr val="000000"/>
                </a:solidFill>
                <a:latin typeface="Constantia"/>
              </a:rPr>
              <a:t>&lt;number&gt;</a:t>
            </a:fld>
            <a:endParaRPr/>
          </a:p>
        </p:txBody>
      </p:sp>
      <p:sp>
        <p:nvSpPr>
          <p:cNvPr id="8" name="PlaceHolder 9"/>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43"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44"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100">
                <a:solidFill>
                  <a:srgbClr val="000000"/>
                </a:solidFill>
                <a:latin typeface="Constantia"/>
              </a:rPr>
              <a:t>Third level</a:t>
            </a:r>
            <a:endParaRPr/>
          </a:p>
          <a:p>
            <a:pPr lvl="3">
              <a:lnSpc>
                <a:spcPct val="100000"/>
              </a:lnSpc>
              <a:buSzPct val="65000"/>
              <a:buFont charset="2" typeface="Wingdings 2"/>
              <a:buChar char=""/>
            </a:pPr>
            <a:r>
              <a:rPr lang="en-US" sz="2000">
                <a:solidFill>
                  <a:srgbClr val="000000"/>
                </a:solidFill>
                <a:latin typeface="Constantia"/>
              </a:rPr>
              <a:t>Fourth level</a:t>
            </a:r>
            <a:endParaRPr/>
          </a:p>
          <a:p>
            <a:pPr lvl="4">
              <a:lnSpc>
                <a:spcPct val="100000"/>
              </a:lnSpc>
              <a:buSzPct val="65000"/>
              <a:buFont charset="2" typeface="Wingdings 2"/>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48" name="PlaceHolder 8"/>
          <p:cNvSpPr>
            <a:spLocks noGrp="1"/>
          </p:cNvSpPr>
          <p:nvPr>
            <p:ph type="ftr"/>
          </p:nvPr>
        </p:nvSpPr>
        <p:spPr>
          <a:xfrm>
            <a:off x="0" y="0"/>
            <a:ext cx="-11796840" cy="-11796840"/>
          </a:xfrm>
          <a:prstGeom prst="rect">
            <a:avLst/>
          </a:prstGeom>
        </p:spPr>
        <p:txBody>
          <a:bodyPr bIns="45000" lIns="90000" rIns="90000" tIns="45000"/>
          <a:p>
            <a:endParaRPr/>
          </a:p>
        </p:txBody>
      </p:sp>
      <p:sp>
        <p:nvSpPr>
          <p:cNvPr id="49" name="PlaceHolder 9"/>
          <p:cNvSpPr>
            <a:spLocks noGrp="1"/>
          </p:cNvSpPr>
          <p:nvPr>
            <p:ph type="sldNum"/>
          </p:nvPr>
        </p:nvSpPr>
        <p:spPr>
          <a:xfrm>
            <a:off x="0" y="0"/>
            <a:ext cx="-11796840" cy="-11796840"/>
          </a:xfrm>
          <a:prstGeom prst="rect">
            <a:avLst/>
          </a:prstGeom>
        </p:spPr>
        <p:txBody>
          <a:bodyPr bIns="45000" lIns="90000" rIns="90000" tIns="45000"/>
          <a:p>
            <a:pPr>
              <a:lnSpc>
                <a:spcPct val="100000"/>
              </a:lnSpc>
            </a:pPr>
            <a:fld id="{0FA03158-B7D4-4FC1-90E8-5EF5B825FA43}"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82"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83"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84"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85"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86"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87" name="PlaceHolder 6"/>
          <p:cNvSpPr>
            <a:spLocks noGrp="1"/>
          </p:cNvSpPr>
          <p:nvPr>
            <p:ph type="body"/>
          </p:nvPr>
        </p:nvSpPr>
        <p:spPr>
          <a:xfrm>
            <a:off x="457200" y="1920240"/>
            <a:ext cx="4038120" cy="443448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000">
                <a:solidFill>
                  <a:srgbClr val="000000"/>
                </a:solidFill>
                <a:latin typeface="Constantia"/>
              </a:rPr>
              <a:t>Third level</a:t>
            </a:r>
            <a:endParaRPr/>
          </a:p>
          <a:p>
            <a:pPr lvl="3">
              <a:lnSpc>
                <a:spcPct val="100000"/>
              </a:lnSpc>
              <a:buSzPct val="65000"/>
              <a:buFont charset="2" typeface="Wingdings 2"/>
              <a:buChar char=""/>
            </a:pPr>
            <a:r>
              <a:rPr lang="en-US">
                <a:solidFill>
                  <a:srgbClr val="000000"/>
                </a:solidFill>
                <a:latin typeface="Constantia"/>
              </a:rPr>
              <a:t>Fourth level</a:t>
            </a:r>
            <a:endParaRPr/>
          </a:p>
          <a:p>
            <a:pPr lvl="4">
              <a:lnSpc>
                <a:spcPct val="100000"/>
              </a:lnSpc>
              <a:buSzPct val="65000"/>
              <a:buFont charset="2" typeface="Wingdings 2"/>
              <a:buChar char=""/>
            </a:pPr>
            <a:r>
              <a:rPr lang="en-US">
                <a:solidFill>
                  <a:srgbClr val="000000"/>
                </a:solidFill>
                <a:latin typeface="Constantia"/>
              </a:rPr>
              <a:t>Fifth level</a:t>
            </a:r>
            <a:endParaRPr/>
          </a:p>
        </p:txBody>
      </p:sp>
      <p:sp>
        <p:nvSpPr>
          <p:cNvPr id="88" name="PlaceHolder 7"/>
          <p:cNvSpPr>
            <a:spLocks noGrp="1"/>
          </p:cNvSpPr>
          <p:nvPr>
            <p:ph type="body"/>
          </p:nvPr>
        </p:nvSpPr>
        <p:spPr>
          <a:xfrm>
            <a:off x="4648320" y="1920240"/>
            <a:ext cx="4038120" cy="4434480"/>
          </a:xfrm>
          <a:prstGeom prst="rect">
            <a:avLst/>
          </a:prstGeom>
        </p:spPr>
        <p:txBody>
          <a:bodyPr anchor="b" bIns="0" lIns="0" rIns="0" tIns="0"/>
          <a:p>
            <a:pPr>
              <a:buSzPct val="45000"/>
              <a:buFont typeface="StarSymbol"/>
              <a:buChar char=""/>
            </a:pPr>
            <a:r>
              <a:rPr lang="en-US" sz="2600">
                <a:solidFill>
                  <a:srgbClr val="035c75"/>
                </a:solidFill>
                <a:latin typeface="Constantia"/>
              </a:rPr>
              <a:t>Click to edit the outline text format</a:t>
            </a:r>
            <a:endParaRPr/>
          </a:p>
          <a:p>
            <a:pPr lvl="1">
              <a:buSzPct val="75000"/>
              <a:buFont typeface="StarSymbol"/>
              <a:buChar char=""/>
            </a:pPr>
            <a:r>
              <a:rPr lang="en-US" sz="2600">
                <a:solidFill>
                  <a:srgbClr val="035c75"/>
                </a:solidFill>
                <a:latin typeface="Constantia"/>
              </a:rPr>
              <a:t>Second Outline Level</a:t>
            </a:r>
            <a:endParaRPr/>
          </a:p>
          <a:p>
            <a:pPr lvl="2">
              <a:buSzPct val="45000"/>
              <a:buFont typeface="StarSymbol"/>
              <a:buChar char=""/>
            </a:pPr>
            <a:r>
              <a:rPr lang="en-US" sz="2600">
                <a:solidFill>
                  <a:srgbClr val="035c75"/>
                </a:solidFill>
                <a:latin typeface="Constantia"/>
              </a:rPr>
              <a:t>Third Outline Level</a:t>
            </a:r>
            <a:endParaRPr/>
          </a:p>
          <a:p>
            <a:pPr lvl="3">
              <a:buSzPct val="75000"/>
              <a:buFont typeface="StarSymbol"/>
              <a:buChar char=""/>
            </a:pPr>
            <a:r>
              <a:rPr lang="en-US" sz="2600">
                <a:solidFill>
                  <a:srgbClr val="035c75"/>
                </a:solidFill>
                <a:latin typeface="Constantia"/>
              </a:rPr>
              <a:t>Fourth Outline Level</a:t>
            </a:r>
            <a:endParaRPr/>
          </a:p>
          <a:p>
            <a:pPr lvl="4">
              <a:buSzPct val="45000"/>
              <a:buFont typeface="StarSymbol"/>
              <a:buChar char=""/>
            </a:pPr>
            <a:r>
              <a:rPr lang="en-US" sz="2600">
                <a:solidFill>
                  <a:srgbClr val="035c75"/>
                </a:solidFill>
                <a:latin typeface="Constantia"/>
              </a:rPr>
              <a:t>Fifth Outline Level</a:t>
            </a:r>
            <a:endParaRPr/>
          </a:p>
          <a:p>
            <a:pPr lvl="5">
              <a:buSzPct val="45000"/>
              <a:buFont typeface="StarSymbol"/>
              <a:buChar char=""/>
            </a:pPr>
            <a:r>
              <a:rPr lang="en-US" sz="2600">
                <a:solidFill>
                  <a:srgbClr val="035c75"/>
                </a:solidFill>
                <a:latin typeface="Constantia"/>
              </a:rPr>
              <a:t>Sixth Outline Level</a:t>
            </a:r>
            <a:endParaRPr/>
          </a:p>
          <a:p>
            <a:pPr>
              <a:lnSpc>
                <a:spcPct val="100000"/>
              </a:lnSpc>
              <a:buSzPct val="95000"/>
              <a:buFont charset="2" typeface="Wingdings 2"/>
              <a:buChar char=""/>
            </a:pPr>
            <a:r>
              <a:rPr lang="en-US" sz="2600">
                <a:solidFill>
                  <a:srgbClr val="035c75"/>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000">
                <a:solidFill>
                  <a:srgbClr val="000000"/>
                </a:solidFill>
                <a:latin typeface="Constantia"/>
              </a:rPr>
              <a:t>Third level</a:t>
            </a:r>
            <a:endParaRPr/>
          </a:p>
          <a:p>
            <a:pPr lvl="3">
              <a:lnSpc>
                <a:spcPct val="100000"/>
              </a:lnSpc>
              <a:buSzPct val="65000"/>
              <a:buFont charset="2" typeface="Wingdings 2"/>
              <a:buChar char=""/>
            </a:pPr>
            <a:r>
              <a:rPr lang="en-US">
                <a:solidFill>
                  <a:srgbClr val="000000"/>
                </a:solidFill>
                <a:latin typeface="Constantia"/>
              </a:rPr>
              <a:t>Fourth level</a:t>
            </a:r>
            <a:endParaRPr/>
          </a:p>
          <a:p>
            <a:pPr lvl="4">
              <a:lnSpc>
                <a:spcPct val="100000"/>
              </a:lnSpc>
              <a:buSzPct val="65000"/>
              <a:buFont charset="2" typeface="Wingdings 2"/>
              <a:buChar char=""/>
            </a:pPr>
            <a:r>
              <a:rPr lang="en-US">
                <a:solidFill>
                  <a:srgbClr val="000000"/>
                </a:solidFill>
                <a:latin typeface="Constantia"/>
              </a:rPr>
              <a:t>Fifth level</a:t>
            </a:r>
            <a:endParaRPr/>
          </a:p>
        </p:txBody>
      </p:sp>
      <p:sp>
        <p:nvSpPr>
          <p:cNvPr id="89" name="PlaceHolder 8"/>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90" name="PlaceHolder 9"/>
          <p:cNvSpPr>
            <a:spLocks noGrp="1"/>
          </p:cNvSpPr>
          <p:nvPr>
            <p:ph type="ftr"/>
          </p:nvPr>
        </p:nvSpPr>
        <p:spPr>
          <a:xfrm>
            <a:off x="0" y="0"/>
            <a:ext cx="-11796840" cy="-11796840"/>
          </a:xfrm>
          <a:prstGeom prst="rect">
            <a:avLst/>
          </a:prstGeom>
        </p:spPr>
        <p:txBody>
          <a:bodyPr bIns="45000" lIns="90000" rIns="90000" tIns="45000"/>
          <a:p>
            <a:endParaRPr/>
          </a:p>
        </p:txBody>
      </p:sp>
      <p:sp>
        <p:nvSpPr>
          <p:cNvPr id="91" name="PlaceHolder 10"/>
          <p:cNvSpPr>
            <a:spLocks noGrp="1"/>
          </p:cNvSpPr>
          <p:nvPr>
            <p:ph type="sldNum"/>
          </p:nvPr>
        </p:nvSpPr>
        <p:spPr>
          <a:xfrm>
            <a:off x="0" y="0"/>
            <a:ext cx="-11796840" cy="-11796840"/>
          </a:xfrm>
          <a:prstGeom prst="rect">
            <a:avLst/>
          </a:prstGeom>
        </p:spPr>
        <p:txBody>
          <a:bodyPr bIns="45000" lIns="90000" rIns="90000" tIns="45000"/>
          <a:p>
            <a:pPr>
              <a:lnSpc>
                <a:spcPct val="100000"/>
              </a:lnSpc>
            </a:pPr>
            <a:fld id="{589DDF7F-759C-4526-9B24-1FCF75D41C63}"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125"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126"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127"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128" name="PlaceHolder 5"/>
          <p:cNvSpPr>
            <a:spLocks noGrp="1"/>
          </p:cNvSpPr>
          <p:nvPr>
            <p:ph type="sldNum"/>
          </p:nvPr>
        </p:nvSpPr>
        <p:spPr>
          <a:xfrm>
            <a:off x="6555960" y="6247440"/>
            <a:ext cx="2130120" cy="473040"/>
          </a:xfrm>
          <a:prstGeom prst="rect">
            <a:avLst/>
          </a:prstGeom>
        </p:spPr>
        <p:txBody>
          <a:bodyPr bIns="0" lIns="0" rIns="0" tIns="0" wrap="none"/>
          <a:p>
            <a:pPr algn="r"/>
            <a:fld id="{928ACE05-3A38-4642-B1FB-D5AE136F9AAF}"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0.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0.xml"/>
</Relationships>
</file>

<file path=ppt/slides/_rels/slide1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40.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37.xml"/>
</Relationships>
</file>

<file path=ppt/slides/_rels/slide20.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4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62" name="TextShape 2"/>
          <p:cNvSpPr txBox="1"/>
          <p:nvPr/>
        </p:nvSpPr>
        <p:spPr>
          <a:xfrm>
            <a:off x="533520" y="3228480"/>
            <a:ext cx="7854480" cy="1752120"/>
          </a:xfrm>
          <a:prstGeom prst="rect">
            <a:avLst/>
          </a:prstGeom>
        </p:spPr>
        <p:txBody>
          <a:bodyPr bIns="45000" lIns="0" rIns="18360" tIns="45000"/>
          <a:p>
            <a:pPr algn="r">
              <a:lnSpc>
                <a:spcPct val="100000"/>
              </a:lnSpc>
            </a:pPr>
            <a:r>
              <a:rPr b="1" lang="en-US" sz="2600">
                <a:solidFill>
                  <a:srgbClr val="000000"/>
                </a:solidFill>
                <a:latin typeface="Constantia"/>
              </a:rPr>
              <a:t>Creative Destruction</a:t>
            </a:r>
            <a:endParaRPr/>
          </a:p>
          <a:p>
            <a:pPr algn="r">
              <a:lnSpc>
                <a:spcPct val="100000"/>
              </a:lnSpc>
            </a:pPr>
            <a:r>
              <a:rPr lang="en-US" sz="2600">
                <a:solidFill>
                  <a:srgbClr val="000000"/>
                </a:solidFill>
                <a:latin typeface="Constantia"/>
              </a:rPr>
              <a:t>February 4,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The Fundamental Impulse</a:t>
            </a:r>
            <a:endParaRPr/>
          </a:p>
        </p:txBody>
      </p:sp>
      <p:sp>
        <p:nvSpPr>
          <p:cNvPr id="186" name="TextShape 2"/>
          <p:cNvSpPr txBox="1"/>
          <p:nvPr/>
        </p:nvSpPr>
        <p:spPr>
          <a:xfrm>
            <a:off x="533520" y="1523880"/>
            <a:ext cx="8229240" cy="4754160"/>
          </a:xfrm>
          <a:prstGeom prst="rect">
            <a:avLst/>
          </a:prstGeom>
        </p:spPr>
        <p:txBody>
          <a:bodyPr bIns="45000" lIns="90000" rIns="90000" tIns="45000"/>
          <a:p>
            <a:pPr>
              <a:lnSpc>
                <a:spcPct val="90000"/>
              </a:lnSpc>
            </a:pPr>
            <a:r>
              <a:rPr lang="en-US" sz="2800">
                <a:solidFill>
                  <a:srgbClr val="000000"/>
                </a:solidFill>
                <a:latin typeface="Constantia"/>
              </a:rPr>
              <a:t>“</a:t>
            </a:r>
            <a:r>
              <a:rPr lang="en-US" sz="2800">
                <a:solidFill>
                  <a:srgbClr val="000000"/>
                </a:solidFill>
                <a:latin typeface="Constantia"/>
              </a:rPr>
              <a:t>The fundamental impulse that sets and keeps the capitalist engine in motion comes from</a:t>
            </a:r>
            <a:endParaRPr/>
          </a:p>
          <a:p>
            <a:pPr>
              <a:lnSpc>
                <a:spcPct val="90000"/>
              </a:lnSpc>
            </a:pPr>
            <a:r>
              <a:rPr lang="en-US" sz="2800">
                <a:solidFill>
                  <a:srgbClr val="000000"/>
                </a:solidFill>
                <a:latin typeface="Constantia"/>
              </a:rPr>
              <a:t> </a:t>
            </a:r>
            <a:endParaRPr/>
          </a:p>
          <a:p>
            <a:pPr lvl="1">
              <a:lnSpc>
                <a:spcPct val="90000"/>
              </a:lnSpc>
              <a:buSzPct val="85000"/>
              <a:buFont typeface="Calibri"/>
              <a:buAutoNum type="arabicPeriod"/>
            </a:pPr>
            <a:r>
              <a:rPr lang="en-US" sz="2800">
                <a:solidFill>
                  <a:srgbClr val="000000"/>
                </a:solidFill>
                <a:latin typeface="Constantia"/>
              </a:rPr>
              <a:t>the </a:t>
            </a:r>
            <a:r>
              <a:rPr lang="en-US" sz="2800">
                <a:solidFill>
                  <a:srgbClr val="ff0000"/>
                </a:solidFill>
                <a:latin typeface="Constantia"/>
              </a:rPr>
              <a:t>new</a:t>
            </a:r>
            <a:r>
              <a:rPr lang="en-US" sz="2800">
                <a:solidFill>
                  <a:srgbClr val="000000"/>
                </a:solidFill>
                <a:latin typeface="Constantia"/>
              </a:rPr>
              <a:t> consumers’ goods, </a:t>
            </a:r>
            <a:endParaRPr/>
          </a:p>
          <a:p>
            <a:pPr lvl="1">
              <a:lnSpc>
                <a:spcPct val="90000"/>
              </a:lnSpc>
              <a:buSzPct val="85000"/>
              <a:buFont typeface="Calibri"/>
              <a:buAutoNum type="arabicPeriod"/>
            </a:pPr>
            <a:r>
              <a:rPr lang="en-US" sz="2800">
                <a:solidFill>
                  <a:srgbClr val="000000"/>
                </a:solidFill>
                <a:latin typeface="Constantia"/>
              </a:rPr>
              <a:t>the </a:t>
            </a:r>
            <a:r>
              <a:rPr lang="en-US" sz="2800">
                <a:solidFill>
                  <a:srgbClr val="ff0000"/>
                </a:solidFill>
                <a:latin typeface="Constantia"/>
              </a:rPr>
              <a:t>new</a:t>
            </a:r>
            <a:r>
              <a:rPr lang="en-US" sz="2800">
                <a:solidFill>
                  <a:srgbClr val="000000"/>
                </a:solidFill>
                <a:latin typeface="Constantia"/>
              </a:rPr>
              <a:t> methods of production or transportation,</a:t>
            </a:r>
            <a:endParaRPr/>
          </a:p>
          <a:p>
            <a:pPr lvl="1">
              <a:lnSpc>
                <a:spcPct val="90000"/>
              </a:lnSpc>
              <a:buSzPct val="85000"/>
              <a:buFont typeface="Calibri"/>
              <a:buAutoNum type="arabicPeriod"/>
            </a:pPr>
            <a:r>
              <a:rPr lang="en-US" sz="2800">
                <a:solidFill>
                  <a:srgbClr val="000000"/>
                </a:solidFill>
                <a:latin typeface="Constantia"/>
              </a:rPr>
              <a:t>the </a:t>
            </a:r>
            <a:r>
              <a:rPr lang="en-US" sz="2800">
                <a:solidFill>
                  <a:srgbClr val="ff0000"/>
                </a:solidFill>
                <a:latin typeface="Constantia"/>
              </a:rPr>
              <a:t>new</a:t>
            </a:r>
            <a:r>
              <a:rPr lang="en-US" sz="2800">
                <a:solidFill>
                  <a:srgbClr val="000000"/>
                </a:solidFill>
                <a:latin typeface="Constantia"/>
              </a:rPr>
              <a:t> markets, </a:t>
            </a:r>
            <a:endParaRPr/>
          </a:p>
          <a:p>
            <a:pPr lvl="1">
              <a:lnSpc>
                <a:spcPct val="90000"/>
              </a:lnSpc>
              <a:buSzPct val="85000"/>
              <a:buFont typeface="Calibri"/>
              <a:buAutoNum type="arabicPeriod"/>
            </a:pPr>
            <a:r>
              <a:rPr lang="en-US" sz="2800">
                <a:solidFill>
                  <a:srgbClr val="000000"/>
                </a:solidFill>
                <a:latin typeface="Constantia"/>
              </a:rPr>
              <a:t>the </a:t>
            </a:r>
            <a:r>
              <a:rPr lang="en-US" sz="2800">
                <a:solidFill>
                  <a:srgbClr val="ff0000"/>
                </a:solidFill>
                <a:latin typeface="Constantia"/>
              </a:rPr>
              <a:t>new</a:t>
            </a:r>
            <a:r>
              <a:rPr lang="en-US" sz="2800">
                <a:solidFill>
                  <a:srgbClr val="000000"/>
                </a:solidFill>
                <a:latin typeface="Constantia"/>
              </a:rPr>
              <a:t> forms of industrial organization that capitalist enterprise creates.” (p. 82)</a:t>
            </a:r>
            <a:endParaRPr/>
          </a:p>
          <a:p>
            <a:pPr>
              <a:lnSpc>
                <a:spcPct val="90000"/>
              </a:lnSpc>
            </a:pP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457200" y="704160"/>
            <a:ext cx="8229240" cy="895680"/>
          </a:xfrm>
          <a:prstGeom prst="rect">
            <a:avLst/>
          </a:prstGeom>
        </p:spPr>
        <p:txBody>
          <a:bodyPr anchor="b" bIns="0" lIns="0" rIns="0" tIns="45000"/>
          <a:p>
            <a:pPr>
              <a:lnSpc>
                <a:spcPct val="100000"/>
              </a:lnSpc>
            </a:pPr>
            <a:r>
              <a:rPr lang="en-US" sz="5000">
                <a:solidFill>
                  <a:srgbClr val="04617b"/>
                </a:solidFill>
                <a:latin typeface="Calibri"/>
              </a:rPr>
              <a:t>Creative Destruction (CD)</a:t>
            </a:r>
            <a:endParaRPr/>
          </a:p>
        </p:txBody>
      </p:sp>
      <p:sp>
        <p:nvSpPr>
          <p:cNvPr id="188" name="TextShape 2"/>
          <p:cNvSpPr txBox="1"/>
          <p:nvPr/>
        </p:nvSpPr>
        <p:spPr>
          <a:xfrm>
            <a:off x="457200" y="1600200"/>
            <a:ext cx="5028840" cy="4754520"/>
          </a:xfrm>
          <a:prstGeom prst="rect">
            <a:avLst/>
          </a:prstGeom>
        </p:spPr>
        <p:txBody>
          <a:bodyPr bIns="45000" lIns="90000" rIns="90000" tIns="45000"/>
          <a:p>
            <a:pPr>
              <a:lnSpc>
                <a:spcPct val="100000"/>
              </a:lnSpc>
            </a:pPr>
            <a:r>
              <a:rPr lang="en-US" sz="2800">
                <a:solidFill>
                  <a:srgbClr val="000000"/>
                </a:solidFill>
                <a:latin typeface="Constantia"/>
              </a:rPr>
              <a:t>“</a:t>
            </a:r>
            <a:r>
              <a:rPr lang="en-US" sz="2800">
                <a:solidFill>
                  <a:srgbClr val="000000"/>
                </a:solidFill>
                <a:latin typeface="Constantia"/>
              </a:rPr>
              <a:t>the history of the productive apparatus…the history of transportation…the opening up of new markets… organizational development… illustrate the process of industrial mutation–if I may use that biological term–that </a:t>
            </a:r>
            <a:r>
              <a:rPr b="1" lang="en-US" sz="2800">
                <a:solidFill>
                  <a:srgbClr val="ff0000"/>
                </a:solidFill>
                <a:latin typeface="Constantia"/>
              </a:rPr>
              <a:t>incessantly revolutionizes the economic structure </a:t>
            </a:r>
            <a:r>
              <a:rPr b="1" i="1" lang="en-US" sz="2800">
                <a:solidFill>
                  <a:srgbClr val="ff0000"/>
                </a:solidFill>
                <a:latin typeface="Constantia"/>
              </a:rPr>
              <a:t>from within</a:t>
            </a:r>
            <a:r>
              <a:rPr b="1" lang="en-US" sz="2800">
                <a:solidFill>
                  <a:srgbClr val="ff0000"/>
                </a:solidFill>
                <a:latin typeface="Constantia"/>
              </a:rPr>
              <a:t>, incessantly destroying the old one, incessantly creating a new one</a:t>
            </a:r>
            <a:r>
              <a:rPr lang="en-US" sz="2800">
                <a:solidFill>
                  <a:srgbClr val="000000"/>
                </a:solidFill>
                <a:latin typeface="Constantia"/>
              </a:rPr>
              <a:t>. This process of Creative Destruction is the essential fact about capitalism.” (p. 83)</a:t>
            </a:r>
            <a:endParaRPr/>
          </a:p>
        </p:txBody>
      </p:sp>
      <p:pic>
        <p:nvPicPr>
          <p:cNvPr descr="" id="189" name="Content Placeholder 5"/>
          <p:cNvPicPr/>
          <p:nvPr/>
        </p:nvPicPr>
        <p:blipFill>
          <a:blip r:embed="rId1"/>
          <a:stretch>
            <a:fillRect/>
          </a:stretch>
        </p:blipFill>
        <p:spPr>
          <a:xfrm>
            <a:off x="5715000" y="1981080"/>
            <a:ext cx="2923560" cy="3756600"/>
          </a:xfrm>
          <a:prstGeom prst="rect">
            <a:avLst/>
          </a:prstGeom>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CD and Economics</a:t>
            </a:r>
            <a:endParaRPr/>
          </a:p>
        </p:txBody>
      </p:sp>
      <p:sp>
        <p:nvSpPr>
          <p:cNvPr id="191" name="TextShape 2"/>
          <p:cNvSpPr txBox="1"/>
          <p:nvPr/>
        </p:nvSpPr>
        <p:spPr>
          <a:xfrm>
            <a:off x="457200" y="1920240"/>
            <a:ext cx="4038120" cy="4434480"/>
          </a:xfrm>
          <a:prstGeom prst="rect">
            <a:avLst/>
          </a:prstGeom>
        </p:spPr>
        <p:txBody>
          <a:bodyPr bIns="45000" lIns="90000" rIns="90000" tIns="45000"/>
          <a:p>
            <a:pPr>
              <a:lnSpc>
                <a:spcPct val="100000"/>
              </a:lnSpc>
            </a:pPr>
            <a:r>
              <a:rPr lang="en-US" sz="3200">
                <a:solidFill>
                  <a:srgbClr val="000000"/>
                </a:solidFill>
                <a:latin typeface="Constantia"/>
              </a:rPr>
              <a:t>“…</a:t>
            </a:r>
            <a:r>
              <a:rPr lang="en-US" sz="3200">
                <a:solidFill>
                  <a:srgbClr val="000000"/>
                </a:solidFill>
                <a:latin typeface="Constantia"/>
              </a:rPr>
              <a:t>the problem that is usually being visualized is how capitalism administers existing structures, whereas the relevant problem is how it creates and destroys them.  As long as this is not recognized, the investigator does a meaningless job.” (p. 84)</a:t>
            </a:r>
            <a:endParaRPr/>
          </a:p>
        </p:txBody>
      </p:sp>
      <p:pic>
        <p:nvPicPr>
          <p:cNvPr descr="" id="192" name="Content Placeholder 4"/>
          <p:cNvPicPr/>
          <p:nvPr/>
        </p:nvPicPr>
        <p:blipFill>
          <a:blip r:embed="rId1"/>
          <a:stretch>
            <a:fillRect/>
          </a:stretch>
        </p:blipFill>
        <p:spPr>
          <a:xfrm>
            <a:off x="4648320" y="2554560"/>
            <a:ext cx="4038120" cy="3165840"/>
          </a:xfrm>
          <a:prstGeom prst="rect">
            <a:avLst/>
          </a:prstGeom>
        </p:spPr>
      </p:pic>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533520" y="533520"/>
            <a:ext cx="8229240" cy="667080"/>
          </a:xfrm>
          <a:prstGeom prst="rect">
            <a:avLst/>
          </a:prstGeom>
        </p:spPr>
        <p:txBody>
          <a:bodyPr anchor="b" bIns="0" lIns="0" rIns="0" tIns="45000"/>
          <a:p>
            <a:pPr>
              <a:lnSpc>
                <a:spcPct val="100000"/>
              </a:lnSpc>
            </a:pPr>
            <a:r>
              <a:rPr lang="en-US" sz="4000">
                <a:solidFill>
                  <a:srgbClr val="04617b"/>
                </a:solidFill>
                <a:latin typeface="Calibri"/>
              </a:rPr>
              <a:t>Other People's Money (1991)</a:t>
            </a:r>
            <a:endParaRPr/>
          </a:p>
        </p:txBody>
      </p:sp>
      <p:pic>
        <p:nvPicPr>
          <p:cNvPr descr="" id="194" name="Uundu-aPiBQ?hl=en_US&amp;version=3"/>
          <p:cNvPicPr/>
          <p:nvPr/>
        </p:nvPicPr>
        <p:blipFill>
          <a:blip r:embed="rId1"/>
          <a:stretch>
            <a:fillRect/>
          </a:stretch>
        </p:blipFill>
        <p:spPr>
          <a:xfrm>
            <a:off x="1219320" y="1295280"/>
            <a:ext cx="6984720" cy="5238360"/>
          </a:xfrm>
          <a:prstGeom prst="rect">
            <a:avLst/>
          </a:prstGeom>
        </p:spPr>
      </p:pic>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afterEffect"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457200" y="533520"/>
            <a:ext cx="8229240" cy="685440"/>
          </a:xfrm>
          <a:prstGeom prst="rect">
            <a:avLst/>
          </a:prstGeom>
        </p:spPr>
        <p:txBody>
          <a:bodyPr anchor="b" bIns="0" lIns="0" rIns="0" tIns="45000"/>
          <a:p>
            <a:pPr>
              <a:lnSpc>
                <a:spcPct val="100000"/>
              </a:lnSpc>
            </a:pPr>
            <a:r>
              <a:rPr lang="en-US" sz="4000">
                <a:solidFill>
                  <a:srgbClr val="04617b"/>
                </a:solidFill>
                <a:latin typeface="Calibri"/>
              </a:rPr>
              <a:t>Other People's Money (1991)</a:t>
            </a:r>
            <a:endParaRPr/>
          </a:p>
        </p:txBody>
      </p:sp>
      <p:pic>
        <p:nvPicPr>
          <p:cNvPr descr="" id="196" name="MfL7STmWZ1c?version=3&amp;hl=en_US"/>
          <p:cNvPicPr/>
          <p:nvPr/>
        </p:nvPicPr>
        <p:blipFill>
          <a:blip r:embed="rId1"/>
          <a:stretch>
            <a:fillRect/>
          </a:stretch>
        </p:blipFill>
        <p:spPr>
          <a:xfrm>
            <a:off x="914400" y="1295280"/>
            <a:ext cx="7162560" cy="5371920"/>
          </a:xfrm>
          <a:prstGeom prst="rect">
            <a:avLst/>
          </a:prstGeom>
        </p:spPr>
      </p:pic>
    </p:spTree>
  </p:cSld>
  <p:timing>
    <p:tnLst>
      <p:par>
        <p:cTn dur="indefinite" id="6" nodeType="tmRoot" restart="never">
          <p:childTnLst>
            <p:seq>
              <p:cTn dur="indefinite" id="7" nodeType="mainSeq">
                <p:childTnLst>
                  <p:par>
                    <p:cTn fill="hold" id="8">
                      <p:stCondLst>
                        <p:cond delay="indefinite"/>
                      </p:stCondLst>
                      <p:childTnLst>
                        <p:par>
                          <p:cTn fill="hold" id="9">
                            <p:stCondLst>
                              <p:cond delay="0"/>
                            </p:stCondLst>
                            <p:childTnLst>
                              <p:par>
                                <p:cTn fill="hold" id="10" nodeType="afterEffect"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762120" y="609480"/>
            <a:ext cx="8229240" cy="667080"/>
          </a:xfrm>
          <a:prstGeom prst="rect">
            <a:avLst/>
          </a:prstGeom>
        </p:spPr>
        <p:txBody>
          <a:bodyPr anchor="b" bIns="0" lIns="0" rIns="0" tIns="45000"/>
          <a:p>
            <a:pPr>
              <a:lnSpc>
                <a:spcPct val="100000"/>
              </a:lnSpc>
            </a:pPr>
            <a:r>
              <a:rPr lang="en-US" sz="5000">
                <a:solidFill>
                  <a:srgbClr val="04617b"/>
                </a:solidFill>
                <a:latin typeface="Calibri"/>
              </a:rPr>
              <a:t>What Really Matters</a:t>
            </a:r>
            <a:endParaRPr/>
          </a:p>
        </p:txBody>
      </p:sp>
      <p:sp>
        <p:nvSpPr>
          <p:cNvPr id="198" name="TextShape 2"/>
          <p:cNvSpPr txBox="1"/>
          <p:nvPr/>
        </p:nvSpPr>
        <p:spPr>
          <a:xfrm>
            <a:off x="457200" y="1295280"/>
            <a:ext cx="8229240" cy="4906440"/>
          </a:xfrm>
          <a:prstGeom prst="rect">
            <a:avLst/>
          </a:prstGeom>
        </p:spPr>
        <p:txBody>
          <a:bodyPr bIns="45000" lIns="90000" rIns="90000" tIns="45000"/>
          <a:p>
            <a:pPr>
              <a:lnSpc>
                <a:spcPct val="100000"/>
              </a:lnSpc>
            </a:pPr>
            <a:r>
              <a:rPr lang="en-US" sz="3000">
                <a:solidFill>
                  <a:srgbClr val="000000"/>
                </a:solidFill>
                <a:latin typeface="Constantia"/>
              </a:rPr>
              <a:t>“</a:t>
            </a:r>
            <a:r>
              <a:rPr lang="en-US" sz="2800">
                <a:solidFill>
                  <a:srgbClr val="000000"/>
                </a:solidFill>
                <a:latin typeface="Constantia"/>
              </a:rPr>
              <a:t>But in capitalist reality as distinguished from its textbook picture, it is not that kind of competition which counts but </a:t>
            </a:r>
            <a:r>
              <a:rPr lang="en-US" sz="2800">
                <a:solidFill>
                  <a:srgbClr val="ff0000"/>
                </a:solidFill>
                <a:latin typeface="Constantia"/>
              </a:rPr>
              <a:t>the competition from the new</a:t>
            </a:r>
            <a:r>
              <a:rPr lang="en-US" sz="2800">
                <a:solidFill>
                  <a:srgbClr val="000000"/>
                </a:solidFill>
                <a:latin typeface="Constantia"/>
              </a:rPr>
              <a:t> commodity, the new technology, the new source of supply, the new type of organization (the largest-scale unit of control for instance)–competition which commands a decisive cost or quality advantage and which strikes not at the margins of the profits and the outputs of the existing firms but at their foundations and their very lives.”  </a:t>
            </a:r>
            <a:endParaRPr/>
          </a:p>
          <a:p>
            <a:pPr>
              <a:lnSpc>
                <a:spcPct val="100000"/>
              </a:lnSpc>
            </a:pPr>
            <a:r>
              <a:rPr lang="en-US" sz="2800">
                <a:solidFill>
                  <a:srgbClr val="000000"/>
                </a:solidFill>
                <a:latin typeface="Constantia"/>
              </a:rPr>
              <a:t>	</a:t>
            </a:r>
            <a:r>
              <a:rPr lang="en-US" sz="2800">
                <a:solidFill>
                  <a:srgbClr val="000000"/>
                </a:solidFill>
                <a:latin typeface="Constantia"/>
              </a:rPr>
              <a:t>(p. 84-85)</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The Discipline of CD</a:t>
            </a:r>
            <a:endParaRPr/>
          </a:p>
        </p:txBody>
      </p:sp>
      <p:sp>
        <p:nvSpPr>
          <p:cNvPr id="200" name="TextShape 2"/>
          <p:cNvSpPr txBox="1"/>
          <p:nvPr/>
        </p:nvSpPr>
        <p:spPr>
          <a:xfrm>
            <a:off x="457200" y="1600200"/>
            <a:ext cx="8229240" cy="4723920"/>
          </a:xfrm>
          <a:prstGeom prst="rect">
            <a:avLst/>
          </a:prstGeom>
        </p:spPr>
        <p:txBody>
          <a:bodyPr bIns="45000" lIns="90000" rIns="90000" tIns="45000"/>
          <a:p>
            <a:pPr>
              <a:lnSpc>
                <a:spcPct val="100000"/>
              </a:lnSpc>
            </a:pPr>
            <a:r>
              <a:rPr lang="en-US" sz="2800">
                <a:solidFill>
                  <a:srgbClr val="000000"/>
                </a:solidFill>
                <a:latin typeface="Constantia"/>
              </a:rPr>
              <a:t>“</a:t>
            </a:r>
            <a:r>
              <a:rPr lang="en-US" sz="2800">
                <a:solidFill>
                  <a:srgbClr val="000000"/>
                </a:solidFill>
                <a:latin typeface="Constantia"/>
              </a:rPr>
              <a:t>It is hardly necessary to point out that competition of the kind we now have in mind acts not only when in being but also when it is merely an ever present threat. </a:t>
            </a:r>
            <a:r>
              <a:rPr lang="en-US" sz="2800">
                <a:solidFill>
                  <a:srgbClr val="ff0000"/>
                </a:solidFill>
                <a:latin typeface="Constantia"/>
              </a:rPr>
              <a:t>It disciplines before it attacks</a:t>
            </a:r>
            <a:r>
              <a:rPr lang="en-US" sz="2800">
                <a:solidFill>
                  <a:srgbClr val="000000"/>
                </a:solidFill>
                <a:latin typeface="Constantia"/>
              </a:rPr>
              <a:t>. The businessman feels himself to be in a competitive situation even if he is alone in his field or if, though not alone, he holds a position such that investigating government experts fail to see any effective competition between him and any other firms…”  (p. 85)</a:t>
            </a:r>
            <a:endParaRPr/>
          </a:p>
          <a:p>
            <a:pPr>
              <a:lnSpc>
                <a:spcPct val="100000"/>
              </a:lnSpc>
            </a:pP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TextShape 1"/>
          <p:cNvSpPr txBox="1"/>
          <p:nvPr/>
        </p:nvSpPr>
        <p:spPr>
          <a:xfrm>
            <a:off x="457200" y="873360"/>
            <a:ext cx="8229240" cy="591120"/>
          </a:xfrm>
          <a:prstGeom prst="rect">
            <a:avLst/>
          </a:prstGeom>
        </p:spPr>
        <p:txBody>
          <a:bodyPr anchor="b" bIns="0" lIns="0" rIns="0" tIns="45000"/>
          <a:p>
            <a:pPr>
              <a:lnSpc>
                <a:spcPct val="100000"/>
              </a:lnSpc>
            </a:pPr>
            <a:r>
              <a:rPr lang="en-US" sz="5000">
                <a:solidFill>
                  <a:srgbClr val="04617b"/>
                </a:solidFill>
                <a:latin typeface="Calibri"/>
              </a:rPr>
              <a:t>Economies &amp; Economics</a:t>
            </a:r>
            <a:endParaRPr/>
          </a:p>
        </p:txBody>
      </p:sp>
      <p:sp>
        <p:nvSpPr>
          <p:cNvPr id="202" name="TextShape 2"/>
          <p:cNvSpPr txBox="1"/>
          <p:nvPr/>
        </p:nvSpPr>
        <p:spPr>
          <a:xfrm>
            <a:off x="457200" y="1920240"/>
            <a:ext cx="4038120" cy="4434480"/>
          </a:xfrm>
          <a:prstGeom prst="rect">
            <a:avLst/>
          </a:prstGeom>
        </p:spPr>
        <p:txBody>
          <a:bodyPr bIns="45000" lIns="90000" rIns="90000" tIns="45000"/>
          <a:p>
            <a:pPr>
              <a:lnSpc>
                <a:spcPct val="100000"/>
              </a:lnSpc>
              <a:buSzPct val="95000"/>
              <a:buFont charset="2" typeface="Wingdings 2"/>
              <a:buChar char=""/>
            </a:pPr>
            <a:r>
              <a:rPr b="1" lang="en-US" sz="2600">
                <a:solidFill>
                  <a:srgbClr val="000000"/>
                </a:solidFill>
                <a:latin typeface="Constantia"/>
              </a:rPr>
              <a:t>Perfect competition </a:t>
            </a:r>
            <a:r>
              <a:rPr lang="en-US" sz="2600">
                <a:solidFill>
                  <a:srgbClr val="000000"/>
                </a:solidFill>
                <a:latin typeface="Constantia"/>
              </a:rPr>
              <a:t>is he paradigm of the industrial economy</a:t>
            </a:r>
            <a:endParaRPr/>
          </a:p>
          <a:p>
            <a:pPr lvl="1">
              <a:lnSpc>
                <a:spcPct val="100000"/>
              </a:lnSpc>
              <a:buSzPct val="85000"/>
              <a:buFont charset="2" typeface="Wingdings 2"/>
              <a:buChar char=""/>
            </a:pPr>
            <a:r>
              <a:rPr lang="en-US" sz="2400">
                <a:solidFill>
                  <a:srgbClr val="000000"/>
                </a:solidFill>
                <a:latin typeface="Constantia"/>
              </a:rPr>
              <a:t>Focus on production</a:t>
            </a:r>
            <a:endParaRPr/>
          </a:p>
          <a:p>
            <a:pPr lvl="1">
              <a:lnSpc>
                <a:spcPct val="100000"/>
              </a:lnSpc>
              <a:buSzPct val="85000"/>
              <a:buFont charset="2" typeface="Wingdings 2"/>
              <a:buChar char=""/>
            </a:pPr>
            <a:r>
              <a:rPr lang="en-US" sz="2400">
                <a:solidFill>
                  <a:srgbClr val="000000"/>
                </a:solidFill>
                <a:latin typeface="Constantia"/>
              </a:rPr>
              <a:t>Monopoly threat to growth</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Should </a:t>
            </a:r>
            <a:r>
              <a:rPr b="1" lang="en-US" sz="2600">
                <a:solidFill>
                  <a:srgbClr val="000000"/>
                </a:solidFill>
                <a:latin typeface="Constantia"/>
              </a:rPr>
              <a:t>creative destruction </a:t>
            </a:r>
            <a:r>
              <a:rPr lang="en-US" sz="2600">
                <a:solidFill>
                  <a:srgbClr val="000000"/>
                </a:solidFill>
                <a:latin typeface="Constantia"/>
              </a:rPr>
              <a:t>be the paradigm of the “new economy”?</a:t>
            </a:r>
            <a:endParaRPr/>
          </a:p>
          <a:p>
            <a:pPr lvl="1">
              <a:lnSpc>
                <a:spcPct val="100000"/>
              </a:lnSpc>
              <a:buSzPct val="85000"/>
              <a:buFont charset="2" typeface="Wingdings 2"/>
              <a:buChar char=""/>
            </a:pPr>
            <a:r>
              <a:rPr lang="en-US" sz="2400">
                <a:solidFill>
                  <a:srgbClr val="000000"/>
                </a:solidFill>
                <a:latin typeface="Constantia"/>
              </a:rPr>
              <a:t>Focus on innovation and information</a:t>
            </a:r>
            <a:endParaRPr/>
          </a:p>
          <a:p>
            <a:pPr lvl="1">
              <a:lnSpc>
                <a:spcPct val="100000"/>
              </a:lnSpc>
              <a:buSzPct val="85000"/>
              <a:buFont charset="2" typeface="Wingdings 2"/>
              <a:buChar char=""/>
            </a:pPr>
            <a:r>
              <a:rPr lang="en-US" sz="2400">
                <a:solidFill>
                  <a:srgbClr val="000000"/>
                </a:solidFill>
                <a:latin typeface="Constantia"/>
              </a:rPr>
              <a:t>Monopoly driver of growth</a:t>
            </a:r>
            <a:endParaRPr/>
          </a:p>
        </p:txBody>
      </p:sp>
      <p:sp>
        <p:nvSpPr>
          <p:cNvPr id="203" name="TextShape 3"/>
          <p:cNvSpPr txBox="1"/>
          <p:nvPr/>
        </p:nvSpPr>
        <p:spPr>
          <a:xfrm>
            <a:off x="4648320" y="1920240"/>
            <a:ext cx="4038120" cy="4434480"/>
          </a:xfrm>
          <a:prstGeom prst="rect">
            <a:avLst/>
          </a:prstGeom>
        </p:spPr>
        <p:txBody>
          <a:bodyPr anchor="b" bIns="0" lIns="0" rIns="0" tIns="0"/>
          <a:p>
            <a:endParaRPr/>
          </a:p>
        </p:txBody>
      </p:sp>
      <p:pic>
        <p:nvPicPr>
          <p:cNvPr descr="" id="204" name="Picture 2"/>
          <p:cNvPicPr/>
          <p:nvPr/>
        </p:nvPicPr>
        <p:blipFill>
          <a:blip r:embed="rId1"/>
          <a:stretch>
            <a:fillRect/>
          </a:stretch>
        </p:blipFill>
        <p:spPr>
          <a:xfrm>
            <a:off x="4572000" y="1447920"/>
            <a:ext cx="4266720" cy="5070240"/>
          </a:xfrm>
          <a:prstGeom prst="rect">
            <a:avLst/>
          </a:prstGeom>
        </p:spPr>
      </p:pic>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The Creative Class</a:t>
            </a:r>
            <a:endParaRPr/>
          </a:p>
        </p:txBody>
      </p:sp>
      <p:pic>
        <p:nvPicPr>
          <p:cNvPr descr="" id="206" name="Content Placeholder 7"/>
          <p:cNvPicPr/>
          <p:nvPr/>
        </p:nvPicPr>
        <p:blipFill>
          <a:blip r:embed="rId1"/>
          <a:stretch>
            <a:fillRect/>
          </a:stretch>
        </p:blipFill>
        <p:spPr>
          <a:xfrm>
            <a:off x="5715000" y="762120"/>
            <a:ext cx="1761840" cy="2438640"/>
          </a:xfrm>
          <a:prstGeom prst="rect">
            <a:avLst/>
          </a:prstGeom>
        </p:spPr>
      </p:pic>
      <p:pic>
        <p:nvPicPr>
          <p:cNvPr descr="" id="207" name="Content Placeholder 8"/>
          <p:cNvPicPr/>
          <p:nvPr/>
        </p:nvPicPr>
        <p:blipFill>
          <a:blip r:embed="rId2"/>
          <a:stretch>
            <a:fillRect/>
          </a:stretch>
        </p:blipFill>
        <p:spPr>
          <a:xfrm>
            <a:off x="914400" y="4066560"/>
            <a:ext cx="1958400" cy="2437920"/>
          </a:xfrm>
          <a:prstGeom prst="rect">
            <a:avLst/>
          </a:prstGeom>
        </p:spPr>
      </p:pic>
      <p:pic>
        <p:nvPicPr>
          <p:cNvPr descr="" id="208" name="Picture 2"/>
          <p:cNvPicPr/>
          <p:nvPr/>
        </p:nvPicPr>
        <p:blipFill>
          <a:blip r:embed="rId3"/>
          <a:stretch>
            <a:fillRect/>
          </a:stretch>
        </p:blipFill>
        <p:spPr>
          <a:xfrm>
            <a:off x="304920" y="1447920"/>
            <a:ext cx="3699720" cy="2590560"/>
          </a:xfrm>
          <a:prstGeom prst="rect">
            <a:avLst/>
          </a:prstGeom>
        </p:spPr>
      </p:pic>
      <p:pic>
        <p:nvPicPr>
          <p:cNvPr descr="" id="209" name="Picture 3"/>
          <p:cNvPicPr/>
          <p:nvPr/>
        </p:nvPicPr>
        <p:blipFill>
          <a:blip r:embed="rId4"/>
          <a:stretch>
            <a:fillRect/>
          </a:stretch>
        </p:blipFill>
        <p:spPr>
          <a:xfrm>
            <a:off x="3581280" y="3352680"/>
            <a:ext cx="5122440" cy="2971440"/>
          </a:xfrm>
          <a:prstGeom prst="rect">
            <a:avLst/>
          </a:prstGeom>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TextShape 1"/>
          <p:cNvSpPr txBox="1"/>
          <p:nvPr/>
        </p:nvSpPr>
        <p:spPr>
          <a:xfrm>
            <a:off x="457200" y="914400"/>
            <a:ext cx="8229240" cy="533160"/>
          </a:xfrm>
          <a:prstGeom prst="rect">
            <a:avLst/>
          </a:prstGeom>
        </p:spPr>
        <p:txBody>
          <a:bodyPr anchor="b" bIns="0" lIns="0" rIns="0" tIns="45000"/>
          <a:p>
            <a:pPr>
              <a:lnSpc>
                <a:spcPct val="100000"/>
              </a:lnSpc>
            </a:pPr>
            <a:r>
              <a:rPr lang="en-US" sz="5000">
                <a:solidFill>
                  <a:srgbClr val="04617b"/>
                </a:solidFill>
                <a:latin typeface="Calibri"/>
              </a:rPr>
              <a:t>Opposition to Creative Destruction</a:t>
            </a:r>
            <a:endParaRPr/>
          </a:p>
        </p:txBody>
      </p:sp>
      <p:sp>
        <p:nvSpPr>
          <p:cNvPr id="211" name="TextShape 2"/>
          <p:cNvSpPr txBox="1"/>
          <p:nvPr/>
        </p:nvSpPr>
        <p:spPr>
          <a:xfrm>
            <a:off x="457200" y="1600200"/>
            <a:ext cx="8229240" cy="4723920"/>
          </a:xfrm>
          <a:prstGeom prst="rect">
            <a:avLst/>
          </a:prstGeom>
        </p:spPr>
        <p:txBody>
          <a:bodyPr bIns="45000" lIns="90000" rIns="90000" tIns="45000"/>
          <a:p>
            <a:pPr>
              <a:lnSpc>
                <a:spcPct val="100000"/>
              </a:lnSpc>
              <a:buSzPct val="95000"/>
              <a:buFont typeface="Calibri"/>
              <a:buAutoNum type="arabicPeriod"/>
            </a:pPr>
            <a:r>
              <a:rPr lang="en-US" sz="2600">
                <a:solidFill>
                  <a:srgbClr val="000000"/>
                </a:solidFill>
                <a:latin typeface="Constantia"/>
              </a:rPr>
              <a:t>Being creative is risky</a:t>
            </a:r>
            <a:endParaRPr/>
          </a:p>
          <a:p>
            <a:pPr>
              <a:lnSpc>
                <a:spcPct val="100000"/>
              </a:lnSpc>
              <a:buSzPct val="95000"/>
              <a:buFont typeface="Calibri"/>
              <a:buAutoNum type="arabicPeriod"/>
            </a:pPr>
            <a:r>
              <a:rPr lang="en-US" sz="2600">
                <a:solidFill>
                  <a:srgbClr val="000000"/>
                </a:solidFill>
                <a:latin typeface="Constantia"/>
              </a:rPr>
              <a:t>Creativity puts existing products at risk</a:t>
            </a:r>
            <a:endParaRPr/>
          </a:p>
          <a:p>
            <a:pPr lvl="2">
              <a:lnSpc>
                <a:spcPct val="100000"/>
              </a:lnSpc>
              <a:buSzPct val="70000"/>
              <a:buFont charset="2" typeface="Wingdings 2"/>
              <a:buChar char=""/>
            </a:pPr>
            <a:r>
              <a:rPr lang="en-US" sz="2100">
                <a:solidFill>
                  <a:srgbClr val="000000"/>
                </a:solidFill>
                <a:latin typeface="Constantia"/>
              </a:rPr>
              <a:t>Producers</a:t>
            </a:r>
            <a:endParaRPr/>
          </a:p>
          <a:p>
            <a:pPr lvl="2">
              <a:lnSpc>
                <a:spcPct val="100000"/>
              </a:lnSpc>
              <a:buSzPct val="70000"/>
              <a:buFont charset="2" typeface="Wingdings 2"/>
              <a:buChar char=""/>
            </a:pPr>
            <a:r>
              <a:rPr lang="en-US" sz="2100">
                <a:solidFill>
                  <a:srgbClr val="000000"/>
                </a:solidFill>
                <a:latin typeface="Constantia"/>
              </a:rPr>
              <a:t>Consumers – Network competition</a:t>
            </a:r>
            <a:endParaRPr/>
          </a:p>
          <a:p>
            <a:pPr>
              <a:lnSpc>
                <a:spcPct val="100000"/>
              </a:lnSpc>
              <a:buSzPct val="95000"/>
              <a:buFont typeface="Calibri"/>
              <a:buAutoNum type="arabicPeriod"/>
            </a:pPr>
            <a:r>
              <a:rPr lang="en-US" sz="2600">
                <a:solidFill>
                  <a:srgbClr val="000000"/>
                </a:solidFill>
                <a:latin typeface="Constantia"/>
              </a:rPr>
              <a:t>Future creativity is hard to predict</a:t>
            </a:r>
            <a:endParaRPr/>
          </a:p>
          <a:p>
            <a:pPr>
              <a:lnSpc>
                <a:spcPct val="100000"/>
              </a:lnSpc>
              <a:buSzPct val="95000"/>
              <a:buFont typeface="Calibri"/>
              <a:buAutoNum type="arabicPeriod"/>
            </a:pPr>
            <a:r>
              <a:rPr lang="en-US" sz="2600">
                <a:solidFill>
                  <a:srgbClr val="000000"/>
                </a:solidFill>
                <a:latin typeface="Constantia"/>
              </a:rPr>
              <a:t>Creativity is hard to value</a:t>
            </a:r>
            <a:endParaRPr/>
          </a:p>
          <a:p>
            <a:pPr lvl="2">
              <a:lnSpc>
                <a:spcPct val="100000"/>
              </a:lnSpc>
              <a:buSzPct val="70000"/>
              <a:buFont charset="2" typeface="Wingdings 2"/>
              <a:buChar char=""/>
            </a:pPr>
            <a:r>
              <a:rPr lang="en-US" sz="2100">
                <a:solidFill>
                  <a:srgbClr val="000000"/>
                </a:solidFill>
                <a:latin typeface="Constantia"/>
              </a:rPr>
              <a:t>Time – we only learn the true value over time</a:t>
            </a:r>
            <a:endParaRPr/>
          </a:p>
          <a:p>
            <a:pPr lvl="2">
              <a:lnSpc>
                <a:spcPct val="100000"/>
              </a:lnSpc>
              <a:buSzPct val="70000"/>
              <a:buFont charset="2" typeface="Wingdings 2"/>
              <a:buChar char=""/>
            </a:pPr>
            <a:r>
              <a:rPr lang="en-US" sz="2100">
                <a:solidFill>
                  <a:srgbClr val="000000"/>
                </a:solidFill>
                <a:latin typeface="Constantia"/>
              </a:rPr>
              <a:t>Measurement – Intangible creativity </a:t>
            </a:r>
            <a:endParaRPr/>
          </a:p>
          <a:p>
            <a:pPr>
              <a:lnSpc>
                <a:spcPct val="100000"/>
              </a:lnSpc>
              <a:buSzPct val="95000"/>
              <a:buFont typeface="Calibri"/>
              <a:buAutoNum type="arabicPeriod"/>
            </a:pPr>
            <a:r>
              <a:rPr lang="en-US" sz="2600">
                <a:solidFill>
                  <a:srgbClr val="000000"/>
                </a:solidFill>
                <a:latin typeface="Constantia"/>
              </a:rPr>
              <a:t>Creative destruction may promote inequality</a:t>
            </a:r>
            <a:endParaRPr/>
          </a:p>
          <a:p>
            <a:pPr lvl="1">
              <a:lnSpc>
                <a:spcPct val="100000"/>
              </a:lnSpc>
              <a:buSzPct val="85000"/>
              <a:buFont typeface="Calibri"/>
              <a:buAutoNum type="arabicPeriod"/>
            </a:pPr>
            <a:r>
              <a:rPr lang="en-US" sz="2400">
                <a:solidFill>
                  <a:srgbClr val="000000"/>
                </a:solidFill>
                <a:latin typeface="Constantia"/>
              </a:rPr>
              <a:t>Creative types are rewarded</a:t>
            </a:r>
            <a:endParaRPr/>
          </a:p>
          <a:p>
            <a:pPr lvl="1">
              <a:lnSpc>
                <a:spcPct val="100000"/>
              </a:lnSpc>
              <a:buSzPct val="85000"/>
              <a:buFont typeface="Calibri"/>
              <a:buAutoNum type="arabicPeriod"/>
            </a:pPr>
            <a:r>
              <a:rPr lang="en-US" sz="2400">
                <a:solidFill>
                  <a:srgbClr val="000000"/>
                </a:solidFill>
                <a:latin typeface="Constantia"/>
              </a:rPr>
              <a:t>Sustains worldwide inequality – barriers to entry</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Karl Marx</a:t>
            </a:r>
            <a:endParaRPr/>
          </a:p>
        </p:txBody>
      </p:sp>
      <p:pic>
        <p:nvPicPr>
          <p:cNvPr descr="" id="164" name="Content Placeholder 3"/>
          <p:cNvPicPr/>
          <p:nvPr/>
        </p:nvPicPr>
        <p:blipFill>
          <a:blip r:embed="rId1"/>
          <a:stretch>
            <a:fillRect/>
          </a:stretch>
        </p:blipFill>
        <p:spPr>
          <a:xfrm>
            <a:off x="3124080" y="1905120"/>
            <a:ext cx="2936880" cy="4182480"/>
          </a:xfrm>
          <a:prstGeom prst="rect">
            <a:avLst/>
          </a:prstGeom>
        </p:spPr>
      </p:pic>
      <p:pic>
        <p:nvPicPr>
          <p:cNvPr descr="" id="165" name="Picture 5"/>
          <p:cNvPicPr/>
          <p:nvPr/>
        </p:nvPicPr>
        <p:blipFill>
          <a:blip r:embed="rId2"/>
          <a:stretch>
            <a:fillRect/>
          </a:stretch>
        </p:blipFill>
        <p:spPr>
          <a:xfrm>
            <a:off x="6785640" y="1905120"/>
            <a:ext cx="1064520" cy="1114200"/>
          </a:xfrm>
          <a:prstGeom prst="rect">
            <a:avLst/>
          </a:prstGeom>
        </p:spPr>
      </p:pic>
      <p:pic>
        <p:nvPicPr>
          <p:cNvPr descr="" id="166" name="Picture 6"/>
          <p:cNvPicPr/>
          <p:nvPr/>
        </p:nvPicPr>
        <p:blipFill>
          <a:blip r:embed="rId3"/>
          <a:stretch>
            <a:fillRect/>
          </a:stretch>
        </p:blipFill>
        <p:spPr>
          <a:xfrm>
            <a:off x="6781680" y="3809880"/>
            <a:ext cx="1390320" cy="1949040"/>
          </a:xfrm>
          <a:prstGeom prst="rect">
            <a:avLst/>
          </a:prstGeom>
        </p:spPr>
      </p:pic>
      <p:pic>
        <p:nvPicPr>
          <p:cNvPr descr="" id="167" name="Picture 2"/>
          <p:cNvPicPr/>
          <p:nvPr/>
        </p:nvPicPr>
        <p:blipFill>
          <a:blip r:embed="rId4"/>
          <a:stretch>
            <a:fillRect/>
          </a:stretch>
        </p:blipFill>
        <p:spPr>
          <a:xfrm>
            <a:off x="762120" y="2971800"/>
            <a:ext cx="1536840" cy="2171520"/>
          </a:xfrm>
          <a:prstGeom prst="rect">
            <a:avLst/>
          </a:prstGeom>
        </p:spPr>
      </p:pic>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12" name="Picture 5"/>
          <p:cNvPicPr/>
          <p:nvPr/>
        </p:nvPicPr>
        <p:blipFill>
          <a:blip r:embed="rId1"/>
          <a:stretch>
            <a:fillRect/>
          </a:stretch>
        </p:blipFill>
        <p:spPr>
          <a:xfrm>
            <a:off x="1523880" y="1117440"/>
            <a:ext cx="6095520" cy="4622400"/>
          </a:xfrm>
          <a:prstGeom prst="rect">
            <a:avLst/>
          </a:prstGeom>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457200" y="609480"/>
            <a:ext cx="8229240" cy="819720"/>
          </a:xfrm>
          <a:prstGeom prst="rect">
            <a:avLst/>
          </a:prstGeom>
        </p:spPr>
        <p:txBody>
          <a:bodyPr anchor="b" bIns="0" lIns="0" rIns="0" tIns="45000"/>
          <a:p>
            <a:pPr>
              <a:lnSpc>
                <a:spcPct val="100000"/>
              </a:lnSpc>
            </a:pPr>
            <a:r>
              <a:rPr lang="en-US" sz="5000">
                <a:solidFill>
                  <a:srgbClr val="04617b"/>
                </a:solidFill>
                <a:latin typeface="Calibri"/>
              </a:rPr>
              <a:t>Marxian Economics</a:t>
            </a:r>
            <a:endParaRPr/>
          </a:p>
        </p:txBody>
      </p:sp>
      <p:sp>
        <p:nvSpPr>
          <p:cNvPr id="169" name="TextShape 2"/>
          <p:cNvSpPr txBox="1"/>
          <p:nvPr/>
        </p:nvSpPr>
        <p:spPr>
          <a:xfrm>
            <a:off x="380880" y="1447920"/>
            <a:ext cx="8381520" cy="5028840"/>
          </a:xfrm>
          <a:prstGeom prst="rect">
            <a:avLst/>
          </a:prstGeom>
        </p:spPr>
        <p:txBody>
          <a:bodyPr bIns="45000" lIns="90000" rIns="90000" tIns="45000"/>
          <a:p>
            <a:pPr>
              <a:lnSpc>
                <a:spcPct val="100000"/>
              </a:lnSpc>
              <a:buSzPct val="95000"/>
              <a:buFont charset="2" typeface="Wingdings 2"/>
              <a:buChar char=""/>
            </a:pPr>
            <a:r>
              <a:rPr lang="en-US" sz="2800">
                <a:solidFill>
                  <a:srgbClr val="000000"/>
                </a:solidFill>
                <a:latin typeface="Constantia"/>
              </a:rPr>
              <a:t>The division of labor alienates workers from the product of their own labor</a:t>
            </a:r>
            <a:endParaRPr/>
          </a:p>
          <a:p>
            <a:pPr>
              <a:lnSpc>
                <a:spcPct val="100000"/>
              </a:lnSpc>
              <a:buSzPct val="95000"/>
              <a:buFont charset="2" typeface="Wingdings 2"/>
              <a:buChar char=""/>
            </a:pPr>
            <a:r>
              <a:rPr lang="en-US" sz="2800">
                <a:solidFill>
                  <a:srgbClr val="000000"/>
                </a:solidFill>
                <a:latin typeface="Constantia"/>
              </a:rPr>
              <a:t>Only two classes – Bourgeoisie (Capitalists), Proletariat</a:t>
            </a:r>
            <a:endParaRPr/>
          </a:p>
          <a:p>
            <a:pPr>
              <a:lnSpc>
                <a:spcPct val="100000"/>
              </a:lnSpc>
              <a:buSzPct val="95000"/>
              <a:buFont charset="2" typeface="Wingdings 2"/>
              <a:buChar char=""/>
            </a:pPr>
            <a:r>
              <a:rPr b="1" lang="en-US" sz="2800">
                <a:solidFill>
                  <a:srgbClr val="000000"/>
                </a:solidFill>
                <a:latin typeface="Constantia"/>
              </a:rPr>
              <a:t>Labor theory of value </a:t>
            </a:r>
            <a:endParaRPr/>
          </a:p>
          <a:p>
            <a:r>
              <a:rPr lang="en-US" sz="2400">
                <a:solidFill>
                  <a:srgbClr val="000000"/>
                </a:solidFill>
                <a:latin typeface="Constantia"/>
              </a:rPr>
              <a:t>Capitalists’ profits from workers supplying more labor than is necessary to pay the cost of hiring their labor-power</a:t>
            </a:r>
            <a:endParaRPr/>
          </a:p>
          <a:p>
            <a:pPr>
              <a:lnSpc>
                <a:spcPct val="100000"/>
              </a:lnSpc>
            </a:pPr>
            <a:r>
              <a:rPr lang="en-US" sz="2800" u="sng">
                <a:solidFill>
                  <a:srgbClr val="000000"/>
                </a:solidFill>
                <a:latin typeface="Constantia"/>
              </a:rPr>
              <a:t>A few conclusions of Karl Marx</a:t>
            </a:r>
            <a:endParaRPr/>
          </a:p>
          <a:p>
            <a:pPr>
              <a:lnSpc>
                <a:spcPct val="100000"/>
              </a:lnSpc>
              <a:buSzPct val="95000"/>
              <a:buFont charset="2" typeface="Wingdings 2"/>
              <a:buChar char=""/>
            </a:pPr>
            <a:r>
              <a:rPr lang="en-US" sz="2800">
                <a:solidFill>
                  <a:srgbClr val="000000"/>
                </a:solidFill>
                <a:latin typeface="Constantia"/>
              </a:rPr>
              <a:t>Predicted that capital will continually concentrate and centralize</a:t>
            </a:r>
            <a:endParaRPr/>
          </a:p>
          <a:p>
            <a:pPr>
              <a:lnSpc>
                <a:spcPct val="100000"/>
              </a:lnSpc>
              <a:buSzPct val="95000"/>
              <a:buFont charset="2" typeface="Wingdings 2"/>
              <a:buChar char=""/>
            </a:pPr>
            <a:r>
              <a:rPr lang="en-US" sz="2800">
                <a:solidFill>
                  <a:srgbClr val="000000"/>
                </a:solidFill>
                <a:latin typeface="Constantia"/>
              </a:rPr>
              <a:t>Proletariat will eventually revolt against capitalists</a:t>
            </a:r>
            <a:endParaRPr/>
          </a:p>
          <a:p>
            <a:pPr>
              <a:lnSpc>
                <a:spcPct val="10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457200" y="914400"/>
            <a:ext cx="8229240" cy="667080"/>
          </a:xfrm>
          <a:prstGeom prst="rect">
            <a:avLst/>
          </a:prstGeom>
        </p:spPr>
        <p:txBody>
          <a:bodyPr anchor="b" bIns="0" lIns="0" rIns="0" tIns="45000"/>
          <a:p>
            <a:pPr>
              <a:lnSpc>
                <a:spcPct val="100000"/>
              </a:lnSpc>
            </a:pPr>
            <a:r>
              <a:rPr lang="en-US" sz="5000">
                <a:solidFill>
                  <a:srgbClr val="04617b"/>
                </a:solidFill>
                <a:latin typeface="Calibri"/>
              </a:rPr>
              <a:t>Schumpeter on Marx’s Appeal</a:t>
            </a:r>
            <a:endParaRPr/>
          </a:p>
        </p:txBody>
      </p:sp>
      <p:sp>
        <p:nvSpPr>
          <p:cNvPr id="171" name="TextShape 2"/>
          <p:cNvSpPr txBox="1"/>
          <p:nvPr/>
        </p:nvSpPr>
        <p:spPr>
          <a:xfrm>
            <a:off x="457200" y="1828800"/>
            <a:ext cx="8229240" cy="4495320"/>
          </a:xfrm>
          <a:prstGeom prst="rect">
            <a:avLst/>
          </a:prstGeom>
        </p:spPr>
        <p:txBody>
          <a:bodyPr bIns="45000" lIns="90000" rIns="90000" tIns="45000"/>
          <a:p>
            <a:pPr>
              <a:lnSpc>
                <a:spcPct val="100000"/>
              </a:lnSpc>
            </a:pPr>
            <a:r>
              <a:rPr lang="en-US" sz="2600">
                <a:solidFill>
                  <a:srgbClr val="000000"/>
                </a:solidFill>
                <a:latin typeface="Constantia"/>
              </a:rPr>
              <a:t>“</a:t>
            </a:r>
            <a:r>
              <a:rPr lang="en-US" sz="2600">
                <a:solidFill>
                  <a:srgbClr val="000000"/>
                </a:solidFill>
                <a:latin typeface="Constantia"/>
              </a:rPr>
              <a:t>Panting with impatience to have their innings, longing to save the world from something or other, disgusted with textbooks of undescribable tedium, dissatisfied emotionally and intellectually, unable to achieve synthesis by their own effort, they [the young] find what they crave for in Marx.  There it is, the key to all the most interesting secrets, the magic wand that marshals both great events and small. ” - Schumpeter</a:t>
            </a:r>
            <a:endParaRPr/>
          </a:p>
          <a:p>
            <a:pPr>
              <a:lnSpc>
                <a:spcPct val="100000"/>
              </a:lnSpc>
            </a:pP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457200" y="704160"/>
            <a:ext cx="8229240" cy="819720"/>
          </a:xfrm>
          <a:prstGeom prst="rect">
            <a:avLst/>
          </a:prstGeom>
        </p:spPr>
        <p:txBody>
          <a:bodyPr anchor="b" bIns="0" lIns="0" rIns="0" tIns="45000"/>
          <a:p>
            <a:pPr>
              <a:lnSpc>
                <a:spcPct val="100000"/>
              </a:lnSpc>
            </a:pPr>
            <a:r>
              <a:rPr lang="en-US" sz="5000">
                <a:solidFill>
                  <a:srgbClr val="04617b"/>
                </a:solidFill>
                <a:latin typeface="Calibri"/>
              </a:rPr>
              <a:t>Joseph Schumpeter</a:t>
            </a:r>
            <a:endParaRPr/>
          </a:p>
        </p:txBody>
      </p:sp>
      <p:sp>
        <p:nvSpPr>
          <p:cNvPr id="173"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b="1" i="1" lang="en-US" sz="2600">
                <a:solidFill>
                  <a:srgbClr val="000000"/>
                </a:solidFill>
                <a:latin typeface="Constantia"/>
              </a:rPr>
              <a:t>Capitalism, Socialism and Democracy</a:t>
            </a:r>
            <a:r>
              <a:rPr b="1" lang="en-US" sz="2600">
                <a:solidFill>
                  <a:srgbClr val="000000"/>
                </a:solidFill>
                <a:latin typeface="Constantia"/>
              </a:rPr>
              <a:t> </a:t>
            </a:r>
            <a:r>
              <a:rPr lang="en-US" sz="2600">
                <a:solidFill>
                  <a:srgbClr val="000000"/>
                </a:solidFill>
                <a:latin typeface="Constantia"/>
              </a:rPr>
              <a:t>was published in 1942</a:t>
            </a:r>
            <a:endParaRPr/>
          </a:p>
          <a:p>
            <a:pPr>
              <a:lnSpc>
                <a:spcPct val="100000"/>
              </a:lnSpc>
              <a:buSzPct val="95000"/>
              <a:buFont charset="2" typeface="Wingdings 2"/>
              <a:buChar char=""/>
            </a:pPr>
            <a:r>
              <a:rPr lang="en-US" sz="2600">
                <a:solidFill>
                  <a:srgbClr val="000000"/>
                </a:solidFill>
                <a:latin typeface="Constantia"/>
              </a:rPr>
              <a:t>Five parts:</a:t>
            </a:r>
            <a:endParaRPr/>
          </a:p>
          <a:p>
            <a:pPr lvl="1">
              <a:lnSpc>
                <a:spcPct val="100000"/>
              </a:lnSpc>
              <a:buSzPct val="85000"/>
              <a:buFont charset="2" typeface="Wingdings 2"/>
              <a:buAutoNum type="arabicPeriod"/>
            </a:pPr>
            <a:r>
              <a:rPr lang="en-US" sz="2400">
                <a:solidFill>
                  <a:srgbClr val="000000"/>
                </a:solidFill>
                <a:latin typeface="Constantia"/>
              </a:rPr>
              <a:t>The Marxian Doctrine</a:t>
            </a:r>
            <a:endParaRPr/>
          </a:p>
          <a:p>
            <a:pPr lvl="1">
              <a:lnSpc>
                <a:spcPct val="100000"/>
              </a:lnSpc>
              <a:buSzPct val="85000"/>
              <a:buFont charset="2" typeface="Wingdings 2"/>
              <a:buAutoNum type="arabicPeriod"/>
            </a:pPr>
            <a:r>
              <a:rPr lang="en-US" sz="2400">
                <a:solidFill>
                  <a:srgbClr val="000000"/>
                </a:solidFill>
                <a:latin typeface="Constantia"/>
              </a:rPr>
              <a:t>Can Capitalism Survive?</a:t>
            </a:r>
            <a:endParaRPr/>
          </a:p>
          <a:p>
            <a:pPr lvl="1">
              <a:lnSpc>
                <a:spcPct val="100000"/>
              </a:lnSpc>
              <a:buSzPct val="85000"/>
              <a:buFont charset="2" typeface="Wingdings 2"/>
              <a:buAutoNum type="arabicPeriod"/>
            </a:pPr>
            <a:r>
              <a:rPr lang="en-US" sz="2400">
                <a:solidFill>
                  <a:srgbClr val="000000"/>
                </a:solidFill>
                <a:latin typeface="Constantia"/>
              </a:rPr>
              <a:t>Can Socialism Work?</a:t>
            </a:r>
            <a:endParaRPr/>
          </a:p>
          <a:p>
            <a:pPr lvl="1">
              <a:lnSpc>
                <a:spcPct val="100000"/>
              </a:lnSpc>
              <a:buSzPct val="85000"/>
              <a:buFont charset="2" typeface="Wingdings 2"/>
              <a:buAutoNum type="arabicPeriod"/>
            </a:pPr>
            <a:r>
              <a:rPr lang="en-US" sz="2400">
                <a:solidFill>
                  <a:srgbClr val="000000"/>
                </a:solidFill>
                <a:latin typeface="Constantia"/>
              </a:rPr>
              <a:t>Socialism and Democracy</a:t>
            </a:r>
            <a:endParaRPr/>
          </a:p>
          <a:p>
            <a:pPr lvl="1">
              <a:lnSpc>
                <a:spcPct val="100000"/>
              </a:lnSpc>
              <a:buSzPct val="85000"/>
              <a:buFont charset="2" typeface="Wingdings 2"/>
              <a:buAutoNum type="arabicPeriod"/>
            </a:pPr>
            <a:r>
              <a:rPr lang="en-US" sz="2400">
                <a:solidFill>
                  <a:srgbClr val="000000"/>
                </a:solidFill>
                <a:latin typeface="Constantia"/>
              </a:rPr>
              <a:t>Historical Sketch of Socialist Parties</a:t>
            </a:r>
            <a:endParaRPr/>
          </a:p>
          <a:p>
            <a:endParaRPr/>
          </a:p>
        </p:txBody>
      </p:sp>
      <p:pic>
        <p:nvPicPr>
          <p:cNvPr descr="" id="174" name="Picture 1"/>
          <p:cNvPicPr/>
          <p:nvPr/>
        </p:nvPicPr>
        <p:blipFill>
          <a:blip r:embed="rId1"/>
          <a:stretch>
            <a:fillRect/>
          </a:stretch>
        </p:blipFill>
        <p:spPr>
          <a:xfrm>
            <a:off x="6477120" y="2590920"/>
            <a:ext cx="1794600" cy="235368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457200" y="704160"/>
            <a:ext cx="8229240" cy="895680"/>
          </a:xfrm>
          <a:prstGeom prst="rect">
            <a:avLst/>
          </a:prstGeom>
        </p:spPr>
        <p:txBody>
          <a:bodyPr anchor="b" bIns="0" lIns="0" rIns="0" tIns="45000"/>
          <a:p>
            <a:pPr>
              <a:lnSpc>
                <a:spcPct val="100000"/>
              </a:lnSpc>
            </a:pPr>
            <a:r>
              <a:rPr lang="en-US" sz="5000">
                <a:solidFill>
                  <a:srgbClr val="04617b"/>
                </a:solidFill>
                <a:latin typeface="Calibri"/>
              </a:rPr>
              <a:t>The “Problem” of Monopoly</a:t>
            </a:r>
            <a:endParaRPr/>
          </a:p>
        </p:txBody>
      </p:sp>
      <p:sp>
        <p:nvSpPr>
          <p:cNvPr id="176"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800">
                <a:solidFill>
                  <a:srgbClr val="000000"/>
                </a:solidFill>
                <a:latin typeface="Constantia"/>
              </a:rPr>
              <a:t>Concern that monopoly is killing capitalism</a:t>
            </a:r>
            <a:endParaRPr/>
          </a:p>
          <a:p>
            <a:pPr>
              <a:lnSpc>
                <a:spcPct val="100000"/>
              </a:lnSpc>
              <a:buSzPct val="95000"/>
              <a:buFont charset="2" typeface="Wingdings 2"/>
              <a:buChar char=""/>
            </a:pPr>
            <a:r>
              <a:rPr lang="en-US" sz="2800">
                <a:solidFill>
                  <a:srgbClr val="000000"/>
                </a:solidFill>
                <a:latin typeface="Constantia"/>
              </a:rPr>
              <a:t>But…</a:t>
            </a:r>
            <a:endParaRPr/>
          </a:p>
          <a:p>
            <a:pPr lvl="1">
              <a:lnSpc>
                <a:spcPct val="100000"/>
              </a:lnSpc>
              <a:buSzPct val="85000"/>
              <a:buFont charset="2" typeface="Wingdings 2"/>
              <a:buChar char=""/>
            </a:pPr>
            <a:r>
              <a:rPr lang="en-US" sz="2400">
                <a:solidFill>
                  <a:srgbClr val="000000"/>
                </a:solidFill>
                <a:latin typeface="Constantia"/>
              </a:rPr>
              <a:t>Presupposes an imaginary golden age of perfect competition</a:t>
            </a:r>
            <a:endParaRPr/>
          </a:p>
          <a:p>
            <a:pPr lvl="1">
              <a:lnSpc>
                <a:spcPct val="100000"/>
              </a:lnSpc>
              <a:buSzPct val="85000"/>
              <a:buFont charset="2" typeface="Wingdings 2"/>
              <a:buChar char=""/>
            </a:pPr>
            <a:r>
              <a:rPr lang="en-US" sz="2400">
                <a:solidFill>
                  <a:srgbClr val="000000"/>
                </a:solidFill>
                <a:latin typeface="Constantia"/>
              </a:rPr>
              <a:t>Output is up, prices are down and quality has improved</a:t>
            </a:r>
            <a:endParaRPr/>
          </a:p>
          <a:p>
            <a:pPr lvl="1">
              <a:lnSpc>
                <a:spcPct val="100000"/>
              </a:lnSpc>
              <a:buSzPct val="85000"/>
              <a:buFont charset="2" typeface="Wingdings 2"/>
              <a:buChar char=""/>
            </a:pPr>
            <a:r>
              <a:rPr lang="en-US" sz="2400">
                <a:solidFill>
                  <a:srgbClr val="000000"/>
                </a:solidFill>
                <a:latin typeface="Constantia"/>
              </a:rPr>
              <a:t>Greatest improvement in less competitive industries</a:t>
            </a:r>
            <a:endParaRPr/>
          </a:p>
          <a:p>
            <a:pPr>
              <a:lnSpc>
                <a:spcPct val="100000"/>
              </a:lnSpc>
              <a:buSzPct val="95000"/>
              <a:buFont charset="2" typeface="Wingdings 2"/>
              <a:buChar char=""/>
            </a:pPr>
            <a:r>
              <a:rPr lang="en-US" sz="2800">
                <a:solidFill>
                  <a:srgbClr val="000000"/>
                </a:solidFill>
                <a:latin typeface="Constantia"/>
              </a:rPr>
              <a:t>“…</a:t>
            </a:r>
            <a:r>
              <a:rPr lang="en-US" sz="2800">
                <a:solidFill>
                  <a:srgbClr val="000000"/>
                </a:solidFill>
                <a:latin typeface="Constantia"/>
              </a:rPr>
              <a:t>big business may have more to do with creating that standard of life than with keeping it down” (p. 81)</a:t>
            </a:r>
            <a:endParaRPr/>
          </a:p>
          <a:p>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What’s the Problem?</a:t>
            </a:r>
            <a:r>
              <a:rPr lang="en-US" sz="5000">
                <a:solidFill>
                  <a:srgbClr val="04617b"/>
                </a:solidFill>
                <a:latin typeface="Calibri"/>
              </a:rPr>
              <a:t>	</a:t>
            </a:r>
            <a:endParaRPr/>
          </a:p>
        </p:txBody>
      </p:sp>
      <p:sp>
        <p:nvSpPr>
          <p:cNvPr id="178" name="TextShape 2"/>
          <p:cNvSpPr txBox="1"/>
          <p:nvPr/>
        </p:nvSpPr>
        <p:spPr>
          <a:xfrm>
            <a:off x="457200" y="1920240"/>
            <a:ext cx="4038120" cy="4434480"/>
          </a:xfrm>
          <a:prstGeom prst="rect">
            <a:avLst/>
          </a:prstGeom>
        </p:spPr>
        <p:txBody>
          <a:bodyPr bIns="45000" lIns="90000" rIns="90000" tIns="45000"/>
          <a:p>
            <a:pPr>
              <a:lnSpc>
                <a:spcPct val="100000"/>
              </a:lnSpc>
              <a:buSzPct val="95000"/>
              <a:buFont charset="2" typeface="Wingdings 2"/>
              <a:buChar char=""/>
            </a:pPr>
            <a:r>
              <a:rPr lang="en-US" sz="2800">
                <a:solidFill>
                  <a:srgbClr val="000000"/>
                </a:solidFill>
                <a:latin typeface="Constantia"/>
              </a:rPr>
              <a:t>Our economic models “are almost completely true” but “fragmentary”</a:t>
            </a:r>
            <a:r>
              <a:rPr lang="en-US" sz="2800">
                <a:solidFill>
                  <a:srgbClr val="000000"/>
                </a:solidFill>
                <a:latin typeface="Constantia"/>
              </a:rPr>
              <a:t>
</a:t>
            </a:r>
            <a:endParaRPr/>
          </a:p>
          <a:p>
            <a:pPr>
              <a:lnSpc>
                <a:spcPct val="100000"/>
              </a:lnSpc>
              <a:buSzPct val="95000"/>
              <a:buFont charset="2" typeface="Wingdings 2"/>
              <a:buChar char=""/>
            </a:pPr>
            <a:r>
              <a:rPr lang="en-US" sz="2800">
                <a:solidFill>
                  <a:srgbClr val="000000"/>
                </a:solidFill>
                <a:latin typeface="Constantia"/>
              </a:rPr>
              <a:t>Our economics is static</a:t>
            </a:r>
            <a:r>
              <a:rPr lang="en-US" sz="2800">
                <a:solidFill>
                  <a:srgbClr val="000000"/>
                </a:solidFill>
                <a:latin typeface="Constantia"/>
              </a:rPr>
              <a:t>
</a:t>
            </a:r>
            <a:endParaRPr/>
          </a:p>
          <a:p>
            <a:pPr>
              <a:lnSpc>
                <a:spcPct val="100000"/>
              </a:lnSpc>
              <a:buSzPct val="95000"/>
              <a:buFont charset="2" typeface="Wingdings 2"/>
              <a:buChar char=""/>
            </a:pPr>
            <a:r>
              <a:rPr lang="en-US" sz="2800">
                <a:solidFill>
                  <a:srgbClr val="000000"/>
                </a:solidFill>
                <a:latin typeface="Constantia"/>
              </a:rPr>
              <a:t>But our economy is dynamic</a:t>
            </a:r>
            <a:endParaRPr/>
          </a:p>
        </p:txBody>
      </p:sp>
      <p:sp>
        <p:nvSpPr>
          <p:cNvPr id="179" name="TextShape 3"/>
          <p:cNvSpPr txBox="1"/>
          <p:nvPr/>
        </p:nvSpPr>
        <p:spPr>
          <a:xfrm>
            <a:off x="4648320" y="1920240"/>
            <a:ext cx="4038120" cy="4434480"/>
          </a:xfrm>
          <a:prstGeom prst="rect">
            <a:avLst/>
          </a:prstGeom>
        </p:spPr>
        <p:txBody>
          <a:bodyPr anchor="b" bIns="0" lIns="0" rIns="0" tIns="0"/>
          <a:p>
            <a:endParaRPr/>
          </a:p>
        </p:txBody>
      </p:sp>
      <p:pic>
        <p:nvPicPr>
          <p:cNvPr descr="" id="180" name="Picture 1"/>
          <p:cNvPicPr/>
          <p:nvPr/>
        </p:nvPicPr>
        <p:blipFill>
          <a:blip r:embed="rId1"/>
          <a:stretch>
            <a:fillRect/>
          </a:stretch>
        </p:blipFill>
        <p:spPr>
          <a:xfrm>
            <a:off x="4572000" y="2514600"/>
            <a:ext cx="4276440" cy="3733560"/>
          </a:xfrm>
          <a:prstGeom prst="rect">
            <a:avLst/>
          </a:prstGeom>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Dynamic vs Static Optimization</a:t>
            </a:r>
            <a:endParaRPr/>
          </a:p>
        </p:txBody>
      </p:sp>
      <p:sp>
        <p:nvSpPr>
          <p:cNvPr id="182" name="TextShape 2"/>
          <p:cNvSpPr txBox="1"/>
          <p:nvPr/>
        </p:nvSpPr>
        <p:spPr>
          <a:xfrm>
            <a:off x="457200" y="1935360"/>
            <a:ext cx="8229240" cy="4388760"/>
          </a:xfrm>
          <a:prstGeom prst="rect">
            <a:avLst/>
          </a:prstGeom>
        </p:spPr>
        <p:txBody>
          <a:bodyPr bIns="45000" lIns="90000" rIns="90000" tIns="45000"/>
          <a:p>
            <a:pPr>
              <a:lnSpc>
                <a:spcPct val="100000"/>
              </a:lnSpc>
            </a:pPr>
            <a:r>
              <a:rPr lang="en-US" sz="2600">
                <a:solidFill>
                  <a:srgbClr val="000000"/>
                </a:solidFill>
                <a:latin typeface="Constantia"/>
              </a:rPr>
              <a:t>“</a:t>
            </a:r>
            <a:r>
              <a:rPr lang="en-US" sz="2600">
                <a:solidFill>
                  <a:srgbClr val="000000"/>
                </a:solidFill>
                <a:latin typeface="Constantia"/>
              </a:rPr>
              <a:t>A system - any system, economic or other - that at </a:t>
            </a:r>
            <a:r>
              <a:rPr i="1" lang="en-US" sz="2600">
                <a:solidFill>
                  <a:srgbClr val="000000"/>
                </a:solidFill>
                <a:latin typeface="Constantia"/>
              </a:rPr>
              <a:t>every</a:t>
            </a:r>
            <a:r>
              <a:rPr lang="en-US" sz="2600">
                <a:solidFill>
                  <a:srgbClr val="000000"/>
                </a:solidFill>
                <a:latin typeface="Constantia"/>
              </a:rPr>
              <a:t> given point of time fully utilizes its possibilities to the best advantage may yet in the long run be inferior to a system that does so at </a:t>
            </a:r>
            <a:r>
              <a:rPr i="1" lang="en-US" sz="2600">
                <a:solidFill>
                  <a:srgbClr val="000000"/>
                </a:solidFill>
                <a:latin typeface="Constantia"/>
              </a:rPr>
              <a:t>no</a:t>
            </a:r>
            <a:r>
              <a:rPr lang="en-US" sz="2600">
                <a:solidFill>
                  <a:srgbClr val="000000"/>
                </a:solidFill>
                <a:latin typeface="Constantia"/>
              </a:rPr>
              <a:t> given point of time, because the latter’s failure to do so may be a condition for the level or speed of long-run performance” (p. 83)</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Capitalism’s Evolutionary Character</a:t>
            </a:r>
            <a:endParaRPr/>
          </a:p>
        </p:txBody>
      </p:sp>
      <p:sp>
        <p:nvSpPr>
          <p:cNvPr id="184" name="TextShape 2"/>
          <p:cNvSpPr txBox="1"/>
          <p:nvPr/>
        </p:nvSpPr>
        <p:spPr>
          <a:xfrm>
            <a:off x="457200" y="1523880"/>
            <a:ext cx="8229240" cy="4800240"/>
          </a:xfrm>
          <a:prstGeom prst="rect">
            <a:avLst/>
          </a:prstGeom>
        </p:spPr>
        <p:txBody>
          <a:bodyPr bIns="45000" lIns="90000" rIns="90000" tIns="45000"/>
          <a:p>
            <a:pPr>
              <a:lnSpc>
                <a:spcPct val="110000"/>
              </a:lnSpc>
            </a:pPr>
            <a:r>
              <a:rPr lang="en-US" sz="2800">
                <a:solidFill>
                  <a:srgbClr val="000000"/>
                </a:solidFill>
                <a:latin typeface="Constantia"/>
              </a:rPr>
              <a:t>“</a:t>
            </a:r>
            <a:r>
              <a:rPr lang="en-US" sz="2800">
                <a:solidFill>
                  <a:srgbClr val="000000"/>
                </a:solidFill>
                <a:latin typeface="Constantia"/>
              </a:rPr>
              <a:t>Capitalism, then, is by nature a form or method of </a:t>
            </a:r>
            <a:r>
              <a:rPr lang="en-US" sz="2800">
                <a:solidFill>
                  <a:srgbClr val="ff0000"/>
                </a:solidFill>
                <a:latin typeface="Constantia"/>
              </a:rPr>
              <a:t>economic change </a:t>
            </a:r>
            <a:r>
              <a:rPr lang="en-US" sz="2800">
                <a:solidFill>
                  <a:srgbClr val="000000"/>
                </a:solidFill>
                <a:latin typeface="Constantia"/>
              </a:rPr>
              <a:t>and not only never is but never can be stationary. And this </a:t>
            </a:r>
            <a:r>
              <a:rPr lang="en-US" sz="2800">
                <a:solidFill>
                  <a:srgbClr val="ff0000"/>
                </a:solidFill>
                <a:latin typeface="Constantia"/>
              </a:rPr>
              <a:t>evolutionary character </a:t>
            </a:r>
            <a:r>
              <a:rPr lang="en-US" sz="2800">
                <a:solidFill>
                  <a:srgbClr val="000000"/>
                </a:solidFill>
                <a:latin typeface="Constantia"/>
              </a:rPr>
              <a:t>of the capitalist process is not merely due to the fact that economic life goes on in a social and natural environment which changes and by its change alters the data of economic action. . .</a:t>
            </a:r>
            <a:endParaRPr/>
          </a:p>
          <a:p>
            <a:pPr>
              <a:lnSpc>
                <a:spcPct val="110000"/>
              </a:lnSpc>
            </a:pPr>
            <a:r>
              <a:rPr lang="en-US" sz="2800">
                <a:solidFill>
                  <a:srgbClr val="000000"/>
                </a:solidFill>
                <a:latin typeface="Constantia"/>
              </a:rPr>
              <a:t>	</a:t>
            </a:r>
            <a:r>
              <a:rPr lang="en-US" sz="2800">
                <a:solidFill>
                  <a:srgbClr val="000000"/>
                </a:solidFill>
                <a:latin typeface="Constantia"/>
              </a:rPr>
              <a:t>Nor is this evolutionary character due to a quasi-automatic increase in population and capital or to the vagaries of monetary systems. . .”  (p. 82)</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