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4.gif" ContentType="image/gif"/>
  <Override PartName="/ppt/media/image3.png" ContentType="image/png"/>
  <Override PartName="/ppt/media/image2.jpeg" ContentType="image/jpeg"/>
  <Override PartName="/ppt/media/image1.jpeg" ContentType="image/jpeg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>
            <a:off x="-29160" y="421560"/>
            <a:ext cx="9162720" cy="648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-21600" y="495360"/>
            <a:ext cx="9175320" cy="529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5600">
                <a:solidFill>
                  <a:srgbClr val="50e0ea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nstantia"/>
              </a:rPr>
              <a:t>3/4/13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BC3DDBD-339E-4608-B701-4554C08EFCE9}" type="slidenum">
              <a:rPr lang="en-US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42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43" name="CustomShape 3"/>
          <p:cNvSpPr/>
          <p:nvPr/>
        </p:nvSpPr>
        <p:spPr>
          <a:xfrm>
            <a:off x="-29160" y="421560"/>
            <a:ext cx="9162720" cy="648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44" name="CustomShape 4"/>
          <p:cNvSpPr/>
          <p:nvPr/>
        </p:nvSpPr>
        <p:spPr>
          <a:xfrm>
            <a:off x="-21600" y="495360"/>
            <a:ext cx="9175320" cy="529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920240"/>
            <a:ext cx="4038120" cy="44344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5000"/>
              <a:buFont charset="2" typeface="Wingdings 2"/>
              <a:buChar char=""/>
            </a:pPr>
            <a:r>
              <a:rPr lang="en-US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charset="2" typeface="Wingdings 2"/>
              <a:buChar char=""/>
            </a:pPr>
            <a:r>
              <a:rPr lang="en-US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648320" y="1920240"/>
            <a:ext cx="4038120" cy="4434480"/>
          </a:xfrm>
          <a:prstGeom prst="rect">
            <a:avLst/>
          </a:prstGeom>
        </p:spPr>
        <p:txBody>
          <a:bodyPr anchor="b" bIns="0" lIns="0" rIns="0" tIns="0"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35c75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35c75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35c75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35c75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35c75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35c75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35c75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5000"/>
              <a:buFont charset="2" typeface="Wingdings 2"/>
              <a:buChar char=""/>
            </a:pPr>
            <a:r>
              <a:rPr lang="en-US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charset="2" typeface="Wingdings 2"/>
              <a:buChar char=""/>
            </a:pPr>
            <a:r>
              <a:rPr lang="en-US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nstantia"/>
              </a:rPr>
              <a:t>3/4/13</a:t>
            </a:r>
            <a:endParaRPr/>
          </a:p>
        </p:txBody>
      </p:sp>
      <p:sp>
        <p:nvSpPr>
          <p:cNvPr id="49" name="PlaceHolder 9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0" name="PlaceHolder 10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C53E7F7-F3B2-45CC-B7C4-6C80ACA3A01E}" type="slidenum">
              <a:rPr lang="en-US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84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85" name="CustomShape 3"/>
          <p:cNvSpPr/>
          <p:nvPr/>
        </p:nvSpPr>
        <p:spPr>
          <a:xfrm>
            <a:off x="-29160" y="421560"/>
            <a:ext cx="9162720" cy="648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86" name="CustomShape 4"/>
          <p:cNvSpPr/>
          <p:nvPr/>
        </p:nvSpPr>
        <p:spPr>
          <a:xfrm>
            <a:off x="-21600" y="495360"/>
            <a:ext cx="9175320" cy="529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89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nstantia"/>
              </a:rPr>
              <a:t>3/4/13</a:t>
            </a:r>
            <a:endParaRPr/>
          </a:p>
        </p:txBody>
      </p:sp>
      <p:sp>
        <p:nvSpPr>
          <p:cNvPr id="90" name="PlaceHolder 8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1" name="PlaceHolder 9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6E3656E-71B3-4A47-ACBC-FE823F7470AD}" type="slidenum">
              <a:rPr lang="en-US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D8C2E5F-6B7B-4C7F-8E9A-727E996E566E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3200">
                <a:solidFill>
                  <a:srgbClr val="50e0ea"/>
                </a:solidFill>
                <a:latin typeface="Calibri"/>
              </a:rPr>
              <a:t>EBGN 320 – Economics and Technology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Capitalism and Innovation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February 6, 2013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838080"/>
            <a:ext cx="8229240" cy="591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Routine vs. Independent Innovators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Most </a:t>
            </a:r>
            <a:r>
              <a:rPr lang="en-US" sz="2800" u="sng">
                <a:solidFill>
                  <a:srgbClr val="000000"/>
                </a:solidFill>
                <a:latin typeface="Constantia"/>
              </a:rPr>
              <a:t>revolutionary ideas 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from independent innovators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They then create firms and </a:t>
            </a:r>
            <a:r>
              <a:rPr b="1" lang="en-US" sz="2800">
                <a:solidFill>
                  <a:srgbClr val="000000"/>
                </a:solidFill>
                <a:latin typeface="Constantia"/>
              </a:rPr>
              <a:t>routinize innovation</a:t>
            </a:r>
            <a:endParaRPr/>
          </a:p>
          <a:p>
            <a:pPr lvl="1">
              <a:lnSpc>
                <a:spcPct val="100000"/>
              </a:lnSpc>
              <a:buSzPct val="850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Product improvement</a:t>
            </a:r>
            <a:endParaRPr/>
          </a:p>
          <a:p>
            <a:pPr lvl="1">
              <a:lnSpc>
                <a:spcPct val="100000"/>
              </a:lnSpc>
              <a:buSzPct val="850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Increased reliability</a:t>
            </a:r>
            <a:endParaRPr/>
          </a:p>
          <a:p>
            <a:pPr lvl="1">
              <a:lnSpc>
                <a:spcPct val="100000"/>
              </a:lnSpc>
              <a:buSzPct val="850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Enhanced user-friendliness</a:t>
            </a:r>
            <a:endParaRPr/>
          </a:p>
          <a:p>
            <a:pPr lvl="1">
              <a:lnSpc>
                <a:spcPct val="100000"/>
              </a:lnSpc>
              <a:buSzPct val="850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Search for new uses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45" nodeType="tmRoot" restart="never">
          <p:childTnLst>
            <p:seq>
              <p:cTn dur="indefinite" id="146" nodeType="mainSeq">
                <p:childTnLst>
                  <p:par>
                    <p:cTn fill="hold" id="147">
                      <p:stCondLst>
                        <p:cond delay="indefinite"/>
                      </p:stCondLst>
                      <p:childTnLst>
                        <p:par>
                          <p:cTn fill="hold" id="148">
                            <p:stCondLst>
                              <p:cond delay="0"/>
                            </p:stCondLst>
                            <p:childTnLst>
                              <p:par>
                                <p:cTn fill="hold" id="1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1">
                      <p:stCondLst>
                        <p:cond delay="indefinite"/>
                      </p:stCondLst>
                      <p:childTnLst>
                        <p:par>
                          <p:cTn fill="hold" id="152">
                            <p:stCondLst>
                              <p:cond delay="0"/>
                            </p:stCondLst>
                            <p:childTnLst>
                              <p:par>
                                <p:cTn fill="hold" id="1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02" st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5">
                      <p:stCondLst>
                        <p:cond delay="indefinite"/>
                      </p:stCondLst>
                      <p:childTnLst>
                        <p:par>
                          <p:cTn fill="hold" id="156">
                            <p:stCondLst>
                              <p:cond delay="0"/>
                            </p:stCondLst>
                            <p:childTnLst>
                              <p:par>
                                <p:cTn fill="hold" id="1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22" st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9">
                      <p:stCondLst>
                        <p:cond delay="indefinite"/>
                      </p:stCondLst>
                      <p:childTnLst>
                        <p:par>
                          <p:cTn fill="hold" id="160">
                            <p:stCondLst>
                              <p:cond delay="0"/>
                            </p:stCondLst>
                            <p:childTnLst>
                              <p:par>
                                <p:cTn fill="hold" id="1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44" st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3">
                      <p:stCondLst>
                        <p:cond delay="indefinite"/>
                      </p:stCondLst>
                      <p:childTnLst>
                        <p:par>
                          <p:cTn fill="hold" id="164">
                            <p:stCondLst>
                              <p:cond delay="0"/>
                            </p:stCondLst>
                            <p:childTnLst>
                              <p:par>
                                <p:cTn fill="hold" id="1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71" st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7">
                      <p:stCondLst>
                        <p:cond delay="indefinite"/>
                      </p:stCondLst>
                      <p:childTnLst>
                        <p:par>
                          <p:cTn fill="hold" id="168">
                            <p:stCondLst>
                              <p:cond delay="0"/>
                            </p:stCondLst>
                            <p:childTnLst>
                              <p:par>
                                <p:cTn fill="hold" id="1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91" st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914400"/>
            <a:ext cx="8229240" cy="4568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Inefficiency of Capitalist Growth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20000"/>
              </a:lnSpc>
            </a:pPr>
            <a:r>
              <a:rPr b="1" lang="en-US" sz="2000">
                <a:solidFill>
                  <a:srgbClr val="000000"/>
                </a:solidFill>
                <a:latin typeface="Constantia"/>
              </a:rPr>
              <a:t>Though capitalism has been more effective than other systems at fostering innovation, there are also problems that lead capitalism to the sub-optimal level of innovation: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b="1" lang="en-US" sz="2000">
                <a:solidFill>
                  <a:srgbClr val="000000"/>
                </a:solidFill>
                <a:latin typeface="Constantia"/>
              </a:rPr>
              <a:t>Benefit Spillover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: Others share therefore investors unlikely to devote the socially optimal quantity of resources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b="1" lang="en-US" sz="2000">
                <a:solidFill>
                  <a:srgbClr val="000000"/>
                </a:solidFill>
                <a:latin typeface="Constantia"/>
              </a:rPr>
              <a:t>Other Externalities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:  Loss of older assets e.g. Netscape Navigator ousted by Google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b="1" lang="en-US" sz="2000">
                <a:solidFill>
                  <a:srgbClr val="000000"/>
                </a:solidFill>
                <a:latin typeface="Constantia"/>
              </a:rPr>
              <a:t>Proprietors’ Withholding Technological Information 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– Secret patent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b="1" lang="en-US" sz="2000">
                <a:solidFill>
                  <a:srgbClr val="000000"/>
                </a:solidFill>
                <a:latin typeface="Constantia"/>
              </a:rPr>
              <a:t>Inappropriate License -Fee Levels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b="1" lang="en-US" sz="2000">
                <a:solidFill>
                  <a:srgbClr val="000000"/>
                </a:solidFill>
                <a:latin typeface="Constantia"/>
              </a:rPr>
              <a:t>Rent Seeking and Destructive Entrepreneurial Activity 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– Litigation, criminal pursuits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b="1" lang="en-US" sz="2000">
                <a:solidFill>
                  <a:srgbClr val="000000"/>
                </a:solidFill>
                <a:latin typeface="Constantia"/>
              </a:rPr>
              <a:t>“</a:t>
            </a:r>
            <a:r>
              <a:rPr b="1" lang="en-US" sz="2000">
                <a:solidFill>
                  <a:srgbClr val="000000"/>
                </a:solidFill>
                <a:latin typeface="Constantia"/>
              </a:rPr>
              <a:t>Winner Take All” Patent Races 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– Increased risk, duplication of effort, lost second place invention, Betamax vs. VHS video format</a:t>
            </a:r>
            <a:endParaRPr/>
          </a:p>
        </p:txBody>
      </p:sp>
    </p:spTree>
  </p:cSld>
  <p:timing>
    <p:tnLst>
      <p:par>
        <p:cTn dur="indefinite" id="171" nodeType="tmRoot" restart="never">
          <p:childTnLst>
            <p:seq>
              <p:cTn dur="indefinite" id="172" nodeType="mainSeq">
                <p:childTnLst>
                  <p:par>
                    <p:cTn fill="hold" id="173">
                      <p:stCondLst>
                        <p:cond delay="indefinite"/>
                      </p:stCondLst>
                      <p:childTnLst>
                        <p:par>
                          <p:cTn fill="hold" id="174">
                            <p:stCondLst>
                              <p:cond delay="0"/>
                            </p:stCondLst>
                            <p:childTnLst>
                              <p:par>
                                <p:cTn fill="hold" id="1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85" st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7">
                      <p:stCondLst>
                        <p:cond delay="indefinite"/>
                      </p:stCondLst>
                      <p:childTnLst>
                        <p:par>
                          <p:cTn fill="hold" id="178">
                            <p:stCondLst>
                              <p:cond delay="0"/>
                            </p:stCondLst>
                            <p:childTnLst>
                              <p:par>
                                <p:cTn fill="hold" id="1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69" st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1">
                      <p:stCondLst>
                        <p:cond delay="indefinite"/>
                      </p:stCondLst>
                      <p:childTnLst>
                        <p:par>
                          <p:cTn fill="hold" id="182">
                            <p:stCondLst>
                              <p:cond delay="0"/>
                            </p:stCondLst>
                            <p:childTnLst>
                              <p:par>
                                <p:cTn fill="hold" id="1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36" st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5">
                      <p:stCondLst>
                        <p:cond delay="indefinite"/>
                      </p:stCondLst>
                      <p:childTnLst>
                        <p:par>
                          <p:cTn fill="hold" id="186">
                            <p:stCondLst>
                              <p:cond delay="0"/>
                            </p:stCondLst>
                            <p:childTnLst>
                              <p:par>
                                <p:cTn fill="hold" id="1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70" st="4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9">
                      <p:stCondLst>
                        <p:cond delay="indefinite"/>
                      </p:stCondLst>
                      <p:childTnLst>
                        <p:par>
                          <p:cTn fill="hold" id="190">
                            <p:stCondLst>
                              <p:cond delay="0"/>
                            </p:stCondLst>
                            <p:childTnLst>
                              <p:par>
                                <p:cTn fill="hold" id="1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56" st="4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3">
                      <p:stCondLst>
                        <p:cond delay="indefinite"/>
                      </p:stCondLst>
                      <p:childTnLst>
                        <p:par>
                          <p:cTn fill="hold" id="194">
                            <p:stCondLst>
                              <p:cond delay="0"/>
                            </p:stCondLst>
                            <p:childTnLst>
                              <p:par>
                                <p:cTn fill="hold" id="1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86" st="5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704160"/>
            <a:ext cx="8229240" cy="7434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Inefficiency of Capitalist Growth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2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Within capitalism the voluntary dissemination of technology information by firms takes care of much of these issues on its own through:</a:t>
            </a:r>
            <a:endParaRPr/>
          </a:p>
          <a:p>
            <a:pPr>
              <a:lnSpc>
                <a:spcPct val="12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Licensing of innovation to others</a:t>
            </a:r>
            <a:endParaRPr/>
          </a:p>
          <a:p>
            <a:pPr lvl="2">
              <a:lnSpc>
                <a:spcPct val="120000"/>
              </a:lnSpc>
              <a:buSzPct val="70000"/>
              <a:buFont typeface="Calibri"/>
              <a:buAutoNum type="alphaLcParenR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Firms have strong incentives to disseminate their technology</a:t>
            </a:r>
            <a:endParaRPr/>
          </a:p>
          <a:p>
            <a:pPr lvl="2">
              <a:lnSpc>
                <a:spcPct val="120000"/>
              </a:lnSpc>
              <a:buSzPct val="70000"/>
              <a:buFont typeface="Calibri"/>
              <a:buAutoNum type="alphaLcParenR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The technology is profitable to rent </a:t>
            </a:r>
            <a:r>
              <a:rPr lang="en-US" sz="2100" u="sng">
                <a:solidFill>
                  <a:srgbClr val="000000"/>
                </a:solidFill>
                <a:latin typeface="Constantia"/>
              </a:rPr>
              <a:t>at the right price</a:t>
            </a:r>
            <a:endParaRPr/>
          </a:p>
          <a:p>
            <a:pPr>
              <a:lnSpc>
                <a:spcPct val="12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Building consortia with competitors and makers of complimentary goods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dur="indefinite" id="197" nodeType="tmRoot" restart="never">
          <p:childTnLst>
            <p:seq>
              <p:cTn dur="indefinite" id="198" nodeType="mainSeq">
                <p:childTnLst>
                  <p:par>
                    <p:cTn fill="hold" id="199">
                      <p:stCondLst>
                        <p:cond delay="indefinite"/>
                      </p:stCondLst>
                      <p:childTnLst>
                        <p:par>
                          <p:cTn fill="hold" id="200">
                            <p:stCondLst>
                              <p:cond delay="0"/>
                            </p:stCondLst>
                            <p:childTnLst>
                              <p:par>
                                <p:cTn fill="hold" id="2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70" st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3">
                      <p:stCondLst>
                        <p:cond delay="indefinite"/>
                      </p:stCondLst>
                      <p:childTnLst>
                        <p:par>
                          <p:cTn fill="hold" id="204">
                            <p:stCondLst>
                              <p:cond delay="0"/>
                            </p:stCondLst>
                            <p:childTnLst>
                              <p:par>
                                <p:cTn fill="hold" id="2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31" st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7">
                      <p:stCondLst>
                        <p:cond delay="indefinite"/>
                      </p:stCondLst>
                      <p:childTnLst>
                        <p:par>
                          <p:cTn fill="hold" id="208">
                            <p:stCondLst>
                              <p:cond delay="0"/>
                            </p:stCondLst>
                            <p:childTnLst>
                              <p:par>
                                <p:cTn fill="hold" id="2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87" st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1">
                      <p:stCondLst>
                        <p:cond delay="indefinite"/>
                      </p:stCondLst>
                      <p:childTnLst>
                        <p:par>
                          <p:cTn fill="hold" id="212">
                            <p:stCondLst>
                              <p:cond delay="0"/>
                            </p:stCondLst>
                            <p:childTnLst>
                              <p:par>
                                <p:cTn fill="hold" id="2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57" st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704160"/>
            <a:ext cx="8229240" cy="5148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The Miracle of Capitalism</a:t>
            </a:r>
            <a:endParaRPr/>
          </a:p>
        </p:txBody>
      </p:sp>
      <p:pic>
        <p:nvPicPr>
          <p:cNvPr descr="" id="164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1150560"/>
            <a:ext cx="6000480" cy="4266720"/>
          </a:xfrm>
          <a:prstGeom prst="rect">
            <a:avLst/>
          </a:prstGeom>
        </p:spPr>
      </p:pic>
      <p:sp>
        <p:nvSpPr>
          <p:cNvPr id="165" name="TextShape 2"/>
          <p:cNvSpPr txBox="1"/>
          <p:nvPr/>
        </p:nvSpPr>
        <p:spPr>
          <a:xfrm>
            <a:off x="380880" y="5943600"/>
            <a:ext cx="5409720" cy="6091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35c75"/>
                </a:solidFill>
                <a:latin typeface="Constantia"/>
              </a:rPr>
              <a:t>Vertical axis: Real GDP in millions of 2008 GB pounds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4406760" y="5638680"/>
            <a:ext cx="380520" cy="1066320"/>
          </a:xfrm>
          <a:prstGeom prst="leftBrace">
            <a:avLst>
              <a:gd fmla="val 8333" name="adj1"/>
              <a:gd fmla="val 50000" name="adj2"/>
            </a:avLst>
          </a:prstGeom>
          <a:ln w="19080">
            <a:solidFill>
              <a:srgbClr val="ff0000"/>
            </a:solidFill>
            <a:round/>
          </a:ln>
        </p:spPr>
      </p:sp>
      <p:sp>
        <p:nvSpPr>
          <p:cNvPr id="167" name="CustomShape 4"/>
          <p:cNvSpPr/>
          <p:nvPr/>
        </p:nvSpPr>
        <p:spPr>
          <a:xfrm>
            <a:off x="6095880" y="5638680"/>
            <a:ext cx="380520" cy="1066320"/>
          </a:xfrm>
          <a:prstGeom prst="leftBrace">
            <a:avLst>
              <a:gd fmla="val 8333" name="adj1"/>
              <a:gd fmla="val 50000" name="adj2"/>
            </a:avLst>
          </a:prstGeom>
          <a:ln w="19080">
            <a:solidFill>
              <a:srgbClr val="ff0000"/>
            </a:solidFill>
            <a:round/>
          </a:ln>
        </p:spPr>
      </p:sp>
      <p:sp>
        <p:nvSpPr>
          <p:cNvPr id="168" name="CustomShape 5"/>
          <p:cNvSpPr/>
          <p:nvPr/>
        </p:nvSpPr>
        <p:spPr>
          <a:xfrm>
            <a:off x="4406760" y="5627520"/>
            <a:ext cx="1129680" cy="515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70c0"/>
                </a:solidFill>
                <a:latin typeface="Constantia"/>
              </a:rPr>
              <a:t>1st Ind. Rev.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6064560" y="5657400"/>
            <a:ext cx="1129680" cy="515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70c0"/>
                </a:solidFill>
                <a:latin typeface="Constantia"/>
              </a:rPr>
              <a:t>2nd Ind. Rev.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704160"/>
            <a:ext cx="8229240" cy="8197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Capitalist Growth</a:t>
            </a:r>
            <a:endParaRPr/>
          </a:p>
        </p:txBody>
      </p:sp>
      <p:pic>
        <p:nvPicPr>
          <p:cNvPr descr="" id="171" name="Content Placehold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4800600" y="2438280"/>
            <a:ext cx="4019040" cy="3657240"/>
          </a:xfrm>
          <a:prstGeom prst="rect">
            <a:avLst/>
          </a:prstGeom>
        </p:spPr>
      </p:pic>
      <p:pic>
        <p:nvPicPr>
          <p:cNvPr descr="" id="172" name="Content Placeholder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2590920"/>
            <a:ext cx="4513680" cy="281916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4617b"/>
                </a:solidFill>
                <a:latin typeface="Calibri"/>
              </a:rPr>
              <a:t>Why has capitalism been relatively efficient at fostering innovation, and therefore, growth?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Because capitalism has </a:t>
            </a:r>
            <a:r>
              <a:rPr b="1" lang="en-US" sz="2600" u="sng">
                <a:solidFill>
                  <a:srgbClr val="000000"/>
                </a:solidFill>
                <a:latin typeface="Constantia"/>
              </a:rPr>
              <a:t>all 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of the following attributes: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Oligopolistic competition 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Routinization of innovation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Productive entrepreneurship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 rule of law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Technology selling &amp; trading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In other economic systems these are absent or weaker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3" st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11" st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39" st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55" st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84" st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38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762120"/>
            <a:ext cx="8229240" cy="8956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4617b"/>
                </a:solidFill>
                <a:latin typeface="Calibri"/>
              </a:rPr>
              <a:t>The Substantial but </a:t>
            </a:r>
            <a:r>
              <a:rPr lang="en-US" sz="3200" u="sng">
                <a:solidFill>
                  <a:srgbClr val="04617b"/>
                </a:solidFill>
                <a:latin typeface="Calibri"/>
              </a:rPr>
              <a:t>Imperfect</a:t>
            </a:r>
            <a:r>
              <a:rPr lang="en-US" sz="3200">
                <a:solidFill>
                  <a:srgbClr val="04617b"/>
                </a:solidFill>
                <a:latin typeface="Calibri"/>
              </a:rPr>
              <a:t> Growth Efficiency of Capitalism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457200" y="1752480"/>
            <a:ext cx="8229240" cy="4647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Textbooks suggest that free-market economies are characterized by a tendency toward static efficiency...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Static efficiency of capitalism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– Firms are driven by market forces to use the most economical of the available methods of production and to supply the product mix best suited to consumer demands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… 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but these free market economies are also distinguished by extreme violation in the growth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Efficiency in the growth process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is violated by capitalism because of spillovers (externalities) 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Gains from innovation that go to others that have not contributed to the innovation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Thus, theory would suggest that free-markets would produce far from optimal growth!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dur="indefinite" id="32" nodeType="mainSeq">
                <p:childTnLst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0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02" st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03" st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02" st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86" st="5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71" st="5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704160"/>
            <a:ext cx="8229240" cy="9720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4617b"/>
                </a:solidFill>
                <a:latin typeface="Calibri"/>
              </a:rPr>
              <a:t>The Substantial but </a:t>
            </a:r>
            <a:r>
              <a:rPr lang="en-US" sz="3200" u="sng">
                <a:solidFill>
                  <a:srgbClr val="04617b"/>
                </a:solidFill>
                <a:latin typeface="Calibri"/>
              </a:rPr>
              <a:t>Imperfect</a:t>
            </a:r>
            <a:r>
              <a:rPr lang="en-US" sz="3200">
                <a:solidFill>
                  <a:srgbClr val="04617b"/>
                </a:solidFill>
                <a:latin typeface="Calibri"/>
              </a:rPr>
              <a:t> Growth Efficiency of Capitalism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457200" y="1828800"/>
            <a:ext cx="8229240" cy="4495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“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The main achievement of the capitalist economy is its spectacular and unrivaled growth performance”-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Baumol, 2002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Capitalist growth process does not quiet meet the requirements of economic efficiency, but it may be closer than economic theory indicates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Including the beneficial distributive consequences of spillovers in the model leads to something close to optimality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Rental of technology (licensing) moves us closer to efficiency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5" nodeType="tmRoot" restart="never">
          <p:childTnLst>
            <p:seq>
              <p:cTn dur="indefinite" id="56" nodeType="mainSeq">
                <p:childTnLst>
                  <p:par>
                    <p:cTn fill="hold" id="57">
                      <p:stCondLst>
                        <p:cond delay="indefinite"/>
                      </p:stCondLst>
                      <p:childTnLst>
                        <p:par>
                          <p:cTn fill="hold" id="58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1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55" st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5">
                      <p:stCondLst>
                        <p:cond delay="indefinite"/>
                      </p:stCondLst>
                      <p:childTnLst>
                        <p:par>
                          <p:cTn fill="hold" id="66">
                            <p:stCondLst>
                              <p:cond delay="0"/>
                            </p:stCondLst>
                            <p:childTnLst>
                              <p:par>
                                <p:cTn fill="hold" id="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72" st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>
                      <p:stCondLst>
                        <p:cond delay="indefinite"/>
                      </p:stCondLst>
                      <p:childTnLst>
                        <p:par>
                          <p:cTn fill="hold" id="70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35" st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533520"/>
            <a:ext cx="8229240" cy="12006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4617b"/>
                </a:solidFill>
                <a:latin typeface="Calibri"/>
              </a:rPr>
              <a:t>Incorporating Growth Analysis into Main Stream Economic Theory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828800"/>
            <a:ext cx="8229240" cy="4495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200">
                <a:solidFill>
                  <a:srgbClr val="000000"/>
                </a:solidFill>
                <a:latin typeface="Constantia"/>
              </a:rPr>
              <a:t>Traditional microeconomics focuses on price competition and sidelines innovation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US" sz="2200">
                <a:solidFill>
                  <a:srgbClr val="000000"/>
                </a:solidFill>
                <a:latin typeface="Constantia"/>
              </a:rPr>
              <a:t>But, in technology sectors, innovation is the primary weapon of competition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200">
                <a:solidFill>
                  <a:srgbClr val="000000"/>
                </a:solidFill>
                <a:latin typeface="Constantia"/>
              </a:rPr>
              <a:t>A firm’s outlay on innovation (R&amp;D) is </a:t>
            </a:r>
            <a:r>
              <a:rPr b="1" lang="en-US" sz="2200">
                <a:solidFill>
                  <a:srgbClr val="000000"/>
                </a:solidFill>
                <a:latin typeface="Constantia"/>
              </a:rPr>
              <a:t>just another investment decision </a:t>
            </a:r>
            <a:r>
              <a:rPr lang="en-US" sz="2200">
                <a:solidFill>
                  <a:srgbClr val="000000"/>
                </a:solidFill>
                <a:latin typeface="Constantia"/>
              </a:rPr>
              <a:t>and so can be treated with capital and investment theory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0000"/>
                </a:solidFill>
                <a:latin typeface="Constantia"/>
              </a:rPr>
              <a:t>Key idea </a:t>
            </a:r>
            <a:r>
              <a:rPr b="1" lang="en-US" sz="2200">
                <a:solidFill>
                  <a:srgbClr val="000000"/>
                </a:solidFill>
                <a:latin typeface="Constantia"/>
              </a:rPr>
              <a:t>is to </a:t>
            </a:r>
            <a:r>
              <a:rPr b="1" lang="en-US" sz="2200" u="sng">
                <a:solidFill>
                  <a:srgbClr val="000000"/>
                </a:solidFill>
                <a:latin typeface="Constantia"/>
              </a:rPr>
              <a:t>treat innovation as routine and predictable as any investment </a:t>
            </a:r>
            <a:r>
              <a:rPr b="1" lang="en-US" sz="2200">
                <a:solidFill>
                  <a:srgbClr val="000000"/>
                </a:solidFill>
                <a:latin typeface="Constantia"/>
              </a:rPr>
              <a:t>and not as a “Eureka!” type occurrence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3" nodeType="tmRoot" restart="never">
          <p:childTnLst>
            <p:seq>
              <p:cTn dur="indefinite" id="74" nodeType="mainSeq">
                <p:childTnLst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9">
                      <p:stCondLst>
                        <p:cond delay="indefinite"/>
                      </p:stCondLst>
                      <p:childTnLst>
                        <p:par>
                          <p:cTn fill="hold" id="80">
                            <p:stCondLst>
                              <p:cond delay="0"/>
                            </p:stCondLst>
                            <p:childTnLst>
                              <p:par>
                                <p:cTn fill="hold" id="8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57" st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>
                      <p:stCondLst>
                        <p:cond delay="indefinite"/>
                      </p:stCondLst>
                      <p:childTnLst>
                        <p:par>
                          <p:cTn fill="hold" id="84">
                            <p:stCondLst>
                              <p:cond delay="0"/>
                            </p:stCondLst>
                            <p:childTnLst>
                              <p:par>
                                <p:cTn fill="hold" id="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86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>
                      <p:stCondLst>
                        <p:cond delay="indefinite"/>
                      </p:stCondLst>
                      <p:childTnLst>
                        <p:par>
                          <p:cTn fill="hold" id="88">
                            <p:stCondLst>
                              <p:cond delay="0"/>
                            </p:stCondLst>
                            <p:childTnLst>
                              <p:par>
                                <p:cTn fill="hold" id="8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04" st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704160"/>
            <a:ext cx="8229240" cy="7434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4617b"/>
                </a:solidFill>
                <a:latin typeface="Calibri"/>
              </a:rPr>
              <a:t>The Growth Promoting Attributes of Capitalism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Reasons for capitalist growth only addressed by Marx and Schumpeter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 u="sng">
                <a:solidFill>
                  <a:srgbClr val="000000"/>
                </a:solidFill>
                <a:latin typeface="Constantia"/>
              </a:rPr>
              <a:t>Features of innovation in the free-market economy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Capitalism is unique not in invention but in innovation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Invention is a life and death matter for many firms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Pressure on corporations to routinize innovation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Innovation stimulates further innovation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Market incentives for rapid dissemination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Profit motive or greed harnessed to work efficiently serves the public interest – (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Smith’s invisible hand)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1" nodeType="tmRoot" restart="never">
          <p:childTnLst>
            <p:seq>
              <p:cTn dur="indefinite" id="92" nodeType="mainSeq">
                <p:childTnLst>
                  <p:par>
                    <p:cTn fill="hold" id="93">
                      <p:stCondLst>
                        <p:cond delay="indefinite"/>
                      </p:stCondLst>
                      <p:childTnLst>
                        <p:par>
                          <p:cTn fill="hold" id="94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75" st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7">
                      <p:stCondLst>
                        <p:cond delay="indefinite"/>
                      </p:stCondLst>
                      <p:childTnLst>
                        <p:par>
                          <p:cTn fill="hold" id="98">
                            <p:stCondLst>
                              <p:cond delay="0"/>
                            </p:stCondLst>
                            <p:childTnLst>
                              <p:par>
                                <p:cTn fill="hold" id="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27" st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1">
                      <p:stCondLst>
                        <p:cond delay="indefinite"/>
                      </p:stCondLst>
                      <p:childTnLst>
                        <p:par>
                          <p:cTn fill="hold" id="102">
                            <p:stCondLst>
                              <p:cond delay="0"/>
                            </p:stCondLst>
                            <p:childTnLst>
                              <p:par>
                                <p:cTn fill="hold" id="10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76" st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>
                      <p:stCondLst>
                        <p:cond delay="indefinite"/>
                      </p:stCondLst>
                      <p:childTnLst>
                        <p:par>
                          <p:cTn fill="hold" id="106">
                            <p:stCondLst>
                              <p:cond delay="0"/>
                            </p:stCondLst>
                            <p:childTnLst>
                              <p:par>
                                <p:cTn fill="hold" id="1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17" st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9">
                      <p:stCondLst>
                        <p:cond delay="indefinite"/>
                      </p:stCondLst>
                      <p:childTnLst>
                        <p:par>
                          <p:cTn fill="hold" id="110">
                            <p:stCondLst>
                              <p:cond delay="0"/>
                            </p:stCondLst>
                            <p:childTnLst>
                              <p:par>
                                <p:cTn fill="hold" id="1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59" st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3">
                      <p:stCondLst>
                        <p:cond delay="indefinite"/>
                      </p:stCondLst>
                      <p:childTnLst>
                        <p:par>
                          <p:cTn fill="hold" id="114">
                            <p:stCondLst>
                              <p:cond delay="0"/>
                            </p:stCondLst>
                            <p:childTnLst>
                              <p:par>
                                <p:cTn fill="hold" id="1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67" st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914400"/>
            <a:ext cx="8229240" cy="5148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Capitalist Growth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769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Extraordinary growth of capitalism attributed to the pressures on the business firm to innovate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In no other economic system has the standard of living been raised nearly as much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 u="sng">
                <a:solidFill>
                  <a:srgbClr val="000000"/>
                </a:solidFill>
                <a:latin typeface="Constantia"/>
              </a:rPr>
              <a:t>Three components to this remarkable growth:</a:t>
            </a:r>
            <a:endParaRPr/>
          </a:p>
          <a:p>
            <a:pPr lvl="1">
              <a:lnSpc>
                <a:spcPct val="100000"/>
              </a:lnSpc>
              <a:buSzPct val="850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Fierce competition</a:t>
            </a:r>
            <a:endParaRPr/>
          </a:p>
          <a:p>
            <a:pPr lvl="1">
              <a:lnSpc>
                <a:spcPct val="100000"/>
              </a:lnSpc>
              <a:buSzPct val="85000"/>
              <a:buFont typeface="Calibri"/>
              <a:buAutoNum type="arabicPeriod"/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Routinization of innovation </a:t>
            </a:r>
            <a:endParaRPr/>
          </a:p>
          <a:p>
            <a:pPr lvl="3">
              <a:lnSpc>
                <a:spcPct val="100000"/>
              </a:lnSpc>
              <a:buSzPct val="6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2/3 of R&amp;D in U.S. through business firms</a:t>
            </a:r>
            <a:endParaRPr/>
          </a:p>
          <a:p>
            <a:pPr lvl="1">
              <a:lnSpc>
                <a:spcPct val="100000"/>
              </a:lnSpc>
              <a:buSzPct val="850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Competitive pressures to disseminate proprietary technology voluntarily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7" nodeType="tmRoot" restart="never">
          <p:childTnLst>
            <p:seq>
              <p:cTn dur="indefinite" id="118" nodeType="mainSeq">
                <p:childTnLst>
                  <p:par>
                    <p:cTn fill="hold" id="119">
                      <p:stCondLst>
                        <p:cond delay="indefinite"/>
                      </p:stCondLst>
                      <p:childTnLst>
                        <p:par>
                          <p:cTn fill="hold" id="120">
                            <p:stCondLst>
                              <p:cond delay="0"/>
                            </p:stCondLst>
                            <p:childTnLst>
                              <p:par>
                                <p:cTn fill="hold" id="1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9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>
                      <p:stCondLst>
                        <p:cond delay="indefinite"/>
                      </p:stCondLst>
                      <p:childTnLst>
                        <p:par>
                          <p:cTn fill="hold" id="124">
                            <p:stCondLst>
                              <p:cond delay="0"/>
                            </p:stCondLst>
                            <p:childTnLst>
                              <p:par>
                                <p:cTn fill="hold" id="1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78" st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7">
                      <p:stCondLst>
                        <p:cond delay="indefinite"/>
                      </p:stCondLst>
                      <p:childTnLst>
                        <p:par>
                          <p:cTn fill="hold" id="128">
                            <p:stCondLst>
                              <p:cond delay="0"/>
                            </p:stCondLst>
                            <p:childTnLst>
                              <p:par>
                                <p:cTn fill="hold" id="1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23" st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1">
                      <p:stCondLst>
                        <p:cond delay="indefinite"/>
                      </p:stCondLst>
                      <p:childTnLst>
                        <p:par>
                          <p:cTn fill="hold" id="132">
                            <p:stCondLst>
                              <p:cond delay="0"/>
                            </p:stCondLst>
                            <p:childTnLst>
                              <p:par>
                                <p:cTn fill="hold" id="1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42" st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5">
                      <p:stCondLst>
                        <p:cond delay="indefinite"/>
                      </p:stCondLst>
                      <p:childTnLst>
                        <p:par>
                          <p:cTn fill="hold" id="136">
                            <p:stCondLst>
                              <p:cond delay="0"/>
                            </p:stCondLst>
                            <p:childTnLst>
                              <p:par>
                                <p:cTn fill="hold" id="1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71" st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13" st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1">
                      <p:stCondLst>
                        <p:cond delay="indefinite"/>
                      </p:stCondLst>
                      <p:childTnLst>
                        <p:par>
                          <p:cTn fill="hold" id="142">
                            <p:stCondLst>
                              <p:cond delay="0"/>
                            </p:stCondLst>
                            <p:childTnLst>
                              <p:par>
                                <p:cTn fill="hold" id="1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85" st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