
<file path=[Content_Types].xml><?xml version="1.0" encoding="utf-8"?>
<Types xmlns="http://schemas.openxmlformats.org/package/2006/content-types">
  <Override PartName="/_rels/.rels" ContentType="application/vnd.openxmlformats-package.relationships+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1.jpeg" ContentType="image/jpeg"/>
  <Override PartName="/ppt/media/image20.jpeg" ContentType="image/jpeg"/>
  <Override PartName="/ppt/media/image19.wmf" ContentType="image/x-wmf"/>
  <Override PartName="/ppt/media/image18.wmf" ContentType="image/x-wmf"/>
  <Override PartName="/ppt/media/image17.jpeg" ContentType="image/jpeg"/>
  <Override PartName="/ppt/media/image5.gif" ContentType="image/gif"/>
  <Override PartName="/ppt/media/image14.jpeg" ContentType="image/jpeg"/>
  <Override PartName="/ppt/media/image13.jpeg" ContentType="image/jpeg"/>
  <Override PartName="/ppt/media/image12.jpeg" ContentType="image/jpeg"/>
  <Override PartName="/ppt/media/image10.jpeg" ContentType="image/jpeg"/>
  <Override PartName="/ppt/media/image8.jpeg" ContentType="image/jpeg"/>
  <Override PartName="/ppt/media/image9.gif" ContentType="image/gif"/>
  <Override PartName="/ppt/media/image6.jpeg" ContentType="image/jpeg"/>
  <Override PartName="/ppt/media/image15.jpeg" ContentType="image/jpeg"/>
  <Override PartName="/ppt/media/image7.png" ContentType="image/png"/>
  <Override PartName="/ppt/media/image1.jpeg" ContentType="image/jpeg"/>
  <Override PartName="/ppt/media/image4.jpeg" ContentType="image/jpeg"/>
  <Override PartName="/ppt/media/image11.png" ContentType="image/png"/>
  <Override PartName="/ppt/media/image3.jpeg" ContentType="image/jpeg"/>
  <Override PartName="/ppt/media/image16.jpeg" ContentType="image/jpeg"/>
  <Override PartName="/ppt/media/image2.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charts/chart2.xml" ContentType="application/vnd.openxmlformats-officedocument.drawingml.chart+xml"/>
  <Override PartName="/ppt/charts/chart1.xml" ContentType="application/vnd.openxmlformats-officedocument.drawingml.chart+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charts/chart1.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a:solidFill>
                  <a:srgbClr val="000000"/>
                </a:solidFill>
                <a:latin typeface="Constantia"/>
              </a:rPr>
              <a:t>Midterm Histogram</a:t>
            </a:r>
          </a:p>
        </c:rich>
      </c:tx>
    </c:title>
    <c:plotArea>
      <c:layout/>
      <c:barChart>
        <c:barDir val="col"/>
        <c:grouping val="clustered"/>
        <c:ser>
          <c:idx val="0"/>
          <c:order val="0"/>
          <c:tx>
            <c:strRef>
              <c:f>label 1</c:f>
              <c:strCache>
                <c:ptCount val="1"/>
                <c:pt idx="0">
                  <c:v>Frequency</c:v>
                </c:pt>
              </c:strCache>
            </c:strRef>
          </c:tx>
          <c:spPr>
            <a:solidFill>
              <a:srgbClr val="0f6fc6"/>
            </a:solidFill>
          </c:spPr>
          <c:cat>
            <c:strRef>
              <c:f>categories</c:f>
              <c:strCache>
                <c:ptCount val="12"/>
                <c:pt idx="0">
                  <c:v>50</c:v>
                </c:pt>
                <c:pt idx="1">
                  <c:v>55</c:v>
                </c:pt>
                <c:pt idx="2">
                  <c:v>60</c:v>
                </c:pt>
                <c:pt idx="3">
                  <c:v>65</c:v>
                </c:pt>
                <c:pt idx="4">
                  <c:v>70</c:v>
                </c:pt>
                <c:pt idx="5">
                  <c:v>75</c:v>
                </c:pt>
                <c:pt idx="6">
                  <c:v>80</c:v>
                </c:pt>
                <c:pt idx="7">
                  <c:v>85</c:v>
                </c:pt>
                <c:pt idx="8">
                  <c:v>90</c:v>
                </c:pt>
                <c:pt idx="9">
                  <c:v>95</c:v>
                </c:pt>
                <c:pt idx="10">
                  <c:v>100</c:v>
                </c:pt>
                <c:pt idx="11">
                  <c:v>More</c:v>
                </c:pt>
              </c:strCache>
            </c:strRef>
          </c:cat>
          <c:val>
            <c:numRef>
              <c:f>0</c:f>
              <c:numCache>
                <c:formatCode>General</c:formatCode>
                <c:ptCount val="12"/>
                <c:pt idx="0">
                  <c:v>0</c:v>
                </c:pt>
                <c:pt idx="1">
                  <c:v>1</c:v>
                </c:pt>
                <c:pt idx="2">
                  <c:v>1</c:v>
                </c:pt>
                <c:pt idx="3">
                  <c:v>0</c:v>
                </c:pt>
                <c:pt idx="4">
                  <c:v>3</c:v>
                </c:pt>
                <c:pt idx="5">
                  <c:v>7</c:v>
                </c:pt>
                <c:pt idx="6">
                  <c:v>6</c:v>
                </c:pt>
                <c:pt idx="7">
                  <c:v>5</c:v>
                </c:pt>
                <c:pt idx="8">
                  <c:v>6</c:v>
                </c:pt>
                <c:pt idx="9">
                  <c:v>10</c:v>
                </c:pt>
                <c:pt idx="10">
                  <c:v>1</c:v>
                </c:pt>
                <c:pt idx="11">
                  <c:v>0</c:v>
                </c:pt>
              </c:numCache>
            </c:numRef>
          </c:val>
        </c:ser>
        <c:gapWidth val="150"/>
        <c:axId val="37727204"/>
        <c:axId val="1545853"/>
      </c:barChart>
      <c:catAx>
        <c:axId val="37727204"/>
        <c:scaling>
          <c:orientation val="minMax"/>
        </c:scaling>
        <c:title>
          <c:layout/>
          <c:tx>
            <c:rich>
              <a:bodyPr/>
              <a:lstStyle/>
              <a:p>
                <a:pPr>
                  <a:defRPr/>
                </a:pPr>
                <a:r>
                  <a:rPr b="1" sz="1000">
                    <a:solidFill>
                      <a:srgbClr val="000000"/>
                    </a:solidFill>
                    <a:latin typeface="Constantia"/>
                  </a:rPr>
                  <a:t>Score</a:t>
                </a:r>
              </a:p>
            </c:rich>
          </c:tx>
        </c:title>
        <c:axPos val="b"/>
        <c:majorTickMark val="out"/>
        <c:minorTickMark val="none"/>
        <c:tickLblPos val="nextTo"/>
        <c:crossAx val="1545853"/>
        <c:crossesAt val="0"/>
        <c:lblAlgn val="ctr"/>
        <c:auto val="1"/>
        <c:lblOffset val="100"/>
        <c:spPr>
          <a:ln w="9360">
            <a:solidFill>
              <a:srgbClr val="666666"/>
            </a:solidFill>
            <a:round/>
          </a:ln>
        </c:spPr>
      </c:catAx>
      <c:valAx>
        <c:axId val="1545853"/>
        <c:scaling>
          <c:orientation val="minMax"/>
        </c:scaling>
        <c:title>
          <c:layout/>
          <c:tx>
            <c:rich>
              <a:bodyPr/>
              <a:lstStyle/>
              <a:p>
                <a:pPr>
                  <a:defRPr/>
                </a:pPr>
                <a:r>
                  <a:rPr b="1" sz="1000">
                    <a:solidFill>
                      <a:srgbClr val="000000"/>
                    </a:solidFill>
                    <a:latin typeface="Constantia"/>
                  </a:rPr>
                  <a:t>Frequency</a:t>
                </a:r>
              </a:p>
            </c:rich>
          </c:tx>
        </c:title>
        <c:axPos val="l"/>
        <c:majorTickMark val="out"/>
        <c:minorTickMark val="none"/>
        <c:tickLblPos val="nextTo"/>
        <c:crossAx val="37727204"/>
        <c:crossesAt val="0"/>
        <c:spPr>
          <a:ln w="9360">
            <a:solidFill>
              <a:srgbClr val="666666"/>
            </a:solidFill>
            <a:round/>
          </a:ln>
        </c:spPr>
      </c:valAx>
      <c:spPr>
        <a:solidFill>
          <a:srgbClr val="ffffff"/>
        </a:solidFill>
      </c:spPr>
    </c:plotArea>
    <c:plotVisOnly val="1"/>
  </c:chart>
  <c:spPr/>
</c:chartSpace>
</file>

<file path=ppt/charts/chart2.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a:solidFill>
                  <a:srgbClr val="000000"/>
                </a:solidFill>
                <a:latin typeface="Constantia"/>
              </a:rPr>
              <a:t>Midterm Scores</a:t>
            </a:r>
          </a:p>
        </c:rich>
      </c:tx>
    </c:title>
    <c:plotArea>
      <c:layout/>
      <c:scatterChart>
        <c:scatterStyle val="lineMarker"/>
        <c:ser>
          <c:idx val="0"/>
          <c:order val="0"/>
          <c:spPr>
            <a:solidFill>
              <a:srgbClr val="99ccff"/>
            </a:solidFill>
          </c:spPr>
          <c:marker/>
          <c:xVal>
            <c:numRef>
              <c:f>categories</c:f>
              <c:numCache>
                <c:formatCode>General</c:formatCode>
                <c:ptCount val="40"/>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numCache>
            </c:numRef>
          </c:xVal>
          <c:yVal>
            <c:numRef>
              <c:f>0</c:f>
              <c:numCache>
                <c:formatCode>General</c:formatCode>
                <c:ptCount val="40"/>
                <c:pt idx="0">
                  <c:v>94</c:v>
                </c:pt>
                <c:pt idx="1">
                  <c:v>75</c:v>
                </c:pt>
                <c:pt idx="2">
                  <c:v>72</c:v>
                </c:pt>
                <c:pt idx="3">
                  <c:v>78</c:v>
                </c:pt>
                <c:pt idx="4">
                  <c:v>76</c:v>
                </c:pt>
                <c:pt idx="5">
                  <c:v>92</c:v>
                </c:pt>
                <c:pt idx="6">
                  <c:v>92</c:v>
                </c:pt>
                <c:pt idx="7">
                  <c:v>77</c:v>
                </c:pt>
                <c:pt idx="8">
                  <c:v>94</c:v>
                </c:pt>
                <c:pt idx="9">
                  <c:v>70</c:v>
                </c:pt>
                <c:pt idx="10">
                  <c:v>81</c:v>
                </c:pt>
                <c:pt idx="11">
                  <c:v>77</c:v>
                </c:pt>
                <c:pt idx="12">
                  <c:v>92</c:v>
                </c:pt>
                <c:pt idx="13">
                  <c:v>86</c:v>
                </c:pt>
                <c:pt idx="14">
                  <c:v>54</c:v>
                </c:pt>
                <c:pt idx="15">
                  <c:v>70</c:v>
                </c:pt>
                <c:pt idx="16">
                  <c:v>94</c:v>
                </c:pt>
                <c:pt idx="17">
                  <c:v>82</c:v>
                </c:pt>
                <c:pt idx="18">
                  <c:v>73</c:v>
                </c:pt>
                <c:pt idx="19">
                  <c:v>87</c:v>
                </c:pt>
                <c:pt idx="20">
                  <c:v>77</c:v>
                </c:pt>
                <c:pt idx="21">
                  <c:v>66</c:v>
                </c:pt>
                <c:pt idx="22">
                  <c:v>74</c:v>
                </c:pt>
                <c:pt idx="23">
                  <c:v>92</c:v>
                </c:pt>
                <c:pt idx="24">
                  <c:v>84</c:v>
                </c:pt>
                <c:pt idx="25">
                  <c:v>71</c:v>
                </c:pt>
                <c:pt idx="26">
                  <c:v>93</c:v>
                </c:pt>
                <c:pt idx="27">
                  <c:v>89</c:v>
                </c:pt>
                <c:pt idx="28">
                  <c:v>88</c:v>
                </c:pt>
                <c:pt idx="29">
                  <c:v>83</c:v>
                </c:pt>
                <c:pt idx="30">
                  <c:v>98</c:v>
                </c:pt>
                <c:pt idx="31">
                  <c:v>86</c:v>
                </c:pt>
                <c:pt idx="32">
                  <c:v>74</c:v>
                </c:pt>
                <c:pt idx="33">
                  <c:v>77</c:v>
                </c:pt>
                <c:pt idx="34">
                  <c:v>94</c:v>
                </c:pt>
                <c:pt idx="35">
                  <c:v>92</c:v>
                </c:pt>
                <c:pt idx="36">
                  <c:v>90</c:v>
                </c:pt>
                <c:pt idx="37">
                  <c:v>74</c:v>
                </c:pt>
                <c:pt idx="38">
                  <c:v>81</c:v>
                </c:pt>
                <c:pt idx="39">
                  <c:v>57</c:v>
                </c:pt>
              </c:numCache>
            </c:numRef>
          </c:yVal>
        </c:ser>
        <c:axId val="41960103"/>
        <c:axId val="87681732"/>
      </c:scatterChart>
      <c:valAx>
        <c:axId val="41960103"/>
        <c:scaling>
          <c:orientation val="minMax"/>
        </c:scaling>
        <c:axPos val="b"/>
        <c:majorTickMark val="none"/>
        <c:minorTickMark val="none"/>
        <c:tickLblPos val="nextTo"/>
        <c:crossAx val="87681732"/>
        <c:crossesAt val="0"/>
        <c:spPr>
          <a:ln w="9360">
            <a:solidFill>
              <a:srgbClr val="666666"/>
            </a:solidFill>
            <a:round/>
          </a:ln>
        </c:spPr>
      </c:valAx>
      <c:valAx>
        <c:axId val="87681732"/>
        <c:scaling>
          <c:orientation val="minMax"/>
          <c:max val="100"/>
          <c:min val="0"/>
        </c:scaling>
        <c:title>
          <c:layout/>
          <c:tx>
            <c:rich>
              <a:bodyPr/>
              <a:lstStyle/>
              <a:p>
                <a:pPr>
                  <a:defRPr/>
                </a:pPr>
                <a:r>
                  <a:rPr b="1" sz="1000">
                    <a:solidFill>
                      <a:srgbClr val="000000"/>
                    </a:solidFill>
                    <a:latin typeface="Constantia"/>
                  </a:rPr>
                  <a:t>Score</a:t>
                </a:r>
              </a:p>
            </c:rich>
          </c:tx>
        </c:title>
        <c:axPos val="l"/>
        <c:majorGridlines>
          <c:spPr>
            <a:ln w="9360">
              <a:solidFill>
                <a:srgbClr val="666666"/>
              </a:solidFill>
              <a:round/>
            </a:ln>
          </c:spPr>
        </c:majorGridlines>
        <c:majorTickMark val="none"/>
        <c:minorTickMark val="none"/>
        <c:tickLblPos val="nextTo"/>
        <c:crossAx val="41960103"/>
        <c:crossesAt val="0"/>
        <c:spPr>
          <a:ln w="9360">
            <a:solidFill>
              <a:srgbClr val="666666"/>
            </a:solidFill>
            <a:round/>
          </a:ln>
        </c:spPr>
      </c:valAx>
      <c:spPr>
        <a:solidFill>
          <a:srgbClr val="bfbfbf"/>
        </a:solidFill>
      </c:spPr>
    </c:plotArea>
    <c:plotVisOnly val="1"/>
  </c:chart>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0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d1eaed"/>
                </a:solidFill>
                <a:latin typeface="Constantia"/>
              </a:rPr>
              <a:t>5/6/13</a:t>
            </a:r>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58A0146F-2472-4CB7-A916-EA3837DE994E}" type="slidenum">
              <a:rPr lang="en-US" sz="1200">
                <a:solidFill>
                  <a:srgbClr val="d1eaed"/>
                </a:solidFill>
                <a:latin typeface="Constantia"/>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100">
                <a:solidFill>
                  <a:srgbClr val="000000"/>
                </a:solidFill>
                <a:latin typeface="Constantia"/>
              </a:rPr>
              <a:t>Third level</a:t>
            </a:r>
            <a:endParaRPr/>
          </a:p>
          <a:p>
            <a:pPr lvl="3">
              <a:lnSpc>
                <a:spcPct val="100000"/>
              </a:lnSpc>
              <a:buSzPct val="25000"/>
              <a:buFont typeface="StarSymbol"/>
              <a:buChar char=""/>
            </a:pPr>
            <a:r>
              <a:rPr lang="en-US" sz="2000">
                <a:solidFill>
                  <a:srgbClr val="000000"/>
                </a:solidFill>
                <a:latin typeface="Constantia"/>
              </a:rPr>
              <a:t>Fourth level</a:t>
            </a:r>
            <a:endParaRPr/>
          </a:p>
          <a:p>
            <a:pPr lvl="4">
              <a:lnSpc>
                <a:spcPct val="100000"/>
              </a:lnSpc>
              <a:buSzPct val="25000"/>
              <a:buFont typeface="StarSymbol"/>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035c75"/>
                </a:solidFill>
                <a:latin typeface="Constantia"/>
              </a:rPr>
              <a:t>5/6/13</a:t>
            </a:r>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AFB13DED-D4F1-4AB8-AA1C-B7587F3D1F8F}"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84"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85"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25000"/>
              <a:buFont typeface="StarSymbol"/>
              <a:buChar char=""/>
            </a:pPr>
            <a:r>
              <a:rPr lang="en-US" sz="2600">
                <a:solidFill>
                  <a:srgbClr val="035c75"/>
                </a:solidFill>
                <a:latin typeface="Constantia"/>
              </a:rPr>
              <a:t>Click to edit the outline text format</a:t>
            </a:r>
            <a:endParaRPr/>
          </a:p>
          <a:p>
            <a:pPr lvl="1">
              <a:buSzPct val="25000"/>
              <a:buFont typeface="StarSymbol"/>
              <a:buChar char=""/>
            </a:pPr>
            <a:r>
              <a:rPr lang="en-US" sz="2600">
                <a:solidFill>
                  <a:srgbClr val="035c75"/>
                </a:solidFill>
                <a:latin typeface="Constantia"/>
              </a:rPr>
              <a:t>Second Outline Level</a:t>
            </a:r>
            <a:endParaRPr/>
          </a:p>
          <a:p>
            <a:pPr lvl="2">
              <a:buSzPct val="25000"/>
              <a:buFont typeface="StarSymbol"/>
              <a:buChar char=""/>
            </a:pPr>
            <a:r>
              <a:rPr lang="en-US" sz="2600">
                <a:solidFill>
                  <a:srgbClr val="035c75"/>
                </a:solidFill>
                <a:latin typeface="Constantia"/>
              </a:rPr>
              <a:t>Third Outline Level</a:t>
            </a:r>
            <a:endParaRPr/>
          </a:p>
          <a:p>
            <a:pPr lvl="3">
              <a:buSzPct val="25000"/>
              <a:buFont typeface="StarSymbol"/>
              <a:buChar char=""/>
            </a:pPr>
            <a:r>
              <a:rPr lang="en-US" sz="2600">
                <a:solidFill>
                  <a:srgbClr val="035c75"/>
                </a:solidFill>
                <a:latin typeface="Constantia"/>
              </a:rPr>
              <a:t>Fourth Outline Level</a:t>
            </a:r>
            <a:endParaRPr/>
          </a:p>
          <a:p>
            <a:pPr lvl="4">
              <a:buSzPct val="25000"/>
              <a:buFont typeface="StarSymbol"/>
              <a:buChar char=""/>
            </a:pPr>
            <a:r>
              <a:rPr lang="en-US" sz="2600">
                <a:solidFill>
                  <a:srgbClr val="035c75"/>
                </a:solidFill>
                <a:latin typeface="Constantia"/>
              </a:rPr>
              <a:t>Fifth Outline Level</a:t>
            </a:r>
            <a:endParaRPr/>
          </a:p>
          <a:p>
            <a:pPr lvl="5">
              <a:buSzPct val="25000"/>
              <a:buFont typeface="StarSymbol"/>
              <a:buChar char=""/>
            </a:pPr>
            <a:r>
              <a:rPr lang="en-US" sz="2600">
                <a:solidFill>
                  <a:srgbClr val="035c75"/>
                </a:solidFill>
                <a:latin typeface="Constantia"/>
              </a:rPr>
              <a:t>Sixth Outline Level</a:t>
            </a:r>
            <a:endParaRPr/>
          </a:p>
          <a:p>
            <a:pPr>
              <a:lnSpc>
                <a:spcPct val="100000"/>
              </a:lnSpc>
              <a:buSzPct val="2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9" name="PlaceHolder 8"/>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2600">
                <a:solidFill>
                  <a:srgbClr val="035c75"/>
                </a:solidFill>
                <a:latin typeface="Constantia"/>
              </a:rPr>
              <a:t>5/6/13</a:t>
            </a:r>
            <a:endParaRPr/>
          </a:p>
        </p:txBody>
      </p:sp>
      <p:sp>
        <p:nvSpPr>
          <p:cNvPr id="90" name="PlaceHolder 9"/>
          <p:cNvSpPr>
            <a:spLocks noGrp="1"/>
          </p:cNvSpPr>
          <p:nvPr>
            <p:ph type="ftr"/>
          </p:nvPr>
        </p:nvSpPr>
        <p:spPr>
          <a:xfrm>
            <a:off x="2666880" y="6356520"/>
            <a:ext cx="3352320" cy="364680"/>
          </a:xfrm>
          <a:prstGeom prst="rect">
            <a:avLst/>
          </a:prstGeom>
        </p:spPr>
        <p:txBody>
          <a:bodyPr anchor="b" bIns="0" lIns="0" rIns="0" tIns="0"/>
          <a:p>
            <a:endParaRPr/>
          </a:p>
        </p:txBody>
      </p:sp>
      <p:sp>
        <p:nvSpPr>
          <p:cNvPr id="91" name="PlaceHolder 10"/>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642E6C77-DB4E-4CC4-82F1-2E2C37B774D4}"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88A678CA-2730-431D-B3BA-3B7491005A67}"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hyperlink" Target="https://www.youtube.com/watch?v=Gm0AkFUYpLQ&amp;playnext=1&amp;list=PL2AE0657D6C5645F3&amp;feature=results_video" TargetMode="External"/><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gif"/><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gif"/><Relationship Id="rId8" Type="http://schemas.openxmlformats.org/officeDocument/2006/relationships/image" Target="../media/image10.jpeg"/><Relationship Id="rId9"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ffffff"/>
                </a:solidFill>
                <a:latin typeface="Constantia"/>
              </a:rPr>
              <a:t>Network Economies</a:t>
            </a:r>
            <a:endParaRPr/>
          </a:p>
          <a:p>
            <a:pPr algn="r">
              <a:lnSpc>
                <a:spcPct val="100000"/>
              </a:lnSpc>
            </a:pPr>
            <a:r>
              <a:rPr lang="en-US" sz="1600">
                <a:solidFill>
                  <a:srgbClr val="ffffff"/>
                </a:solidFill>
                <a:latin typeface="Constantia"/>
              </a:rPr>
              <a:t>March 18,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533520" y="685800"/>
            <a:ext cx="8229240" cy="1142640"/>
          </a:xfrm>
          <a:prstGeom prst="rect">
            <a:avLst/>
          </a:prstGeom>
        </p:spPr>
        <p:txBody>
          <a:bodyPr anchor="b" bIns="0" lIns="0" rIns="0" tIns="45000"/>
          <a:p>
            <a:pPr>
              <a:lnSpc>
                <a:spcPct val="100000"/>
              </a:lnSpc>
            </a:pPr>
            <a:r>
              <a:rPr lang="en-US" sz="4000">
                <a:solidFill>
                  <a:srgbClr val="04617b"/>
                </a:solidFill>
                <a:latin typeface="Calibri"/>
              </a:rPr>
              <a:t>Modeling the Rate of Adoption of Innovation</a:t>
            </a:r>
            <a:endParaRPr/>
          </a:p>
        </p:txBody>
      </p:sp>
      <p:sp>
        <p:nvSpPr>
          <p:cNvPr id="198" name="TextShape 2"/>
          <p:cNvSpPr txBox="1"/>
          <p:nvPr/>
        </p:nvSpPr>
        <p:spPr>
          <a:xfrm>
            <a:off x="457200" y="1981080"/>
            <a:ext cx="8229240" cy="47239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Biological approach – </a:t>
            </a:r>
            <a:r>
              <a:rPr b="1" lang="en-US" sz="2600">
                <a:solidFill>
                  <a:srgbClr val="000000"/>
                </a:solidFill>
                <a:latin typeface="Constantia"/>
              </a:rPr>
              <a:t>an epidemic model </a:t>
            </a:r>
            <a:r>
              <a:rPr lang="en-US" sz="2600">
                <a:solidFill>
                  <a:srgbClr val="000000"/>
                </a:solidFill>
                <a:latin typeface="Constantia"/>
              </a:rPr>
              <a:t>– random encounters cause transfer of information (analogy with catching disease)</a:t>
            </a:r>
            <a:endParaRPr/>
          </a:p>
          <a:p>
            <a:pPr>
              <a:lnSpc>
                <a:spcPct val="100000"/>
              </a:lnSpc>
              <a:buSzPct val="25000"/>
              <a:buFont charset="2" typeface="Wingdings 2"/>
              <a:buChar char=""/>
            </a:pPr>
            <a:r>
              <a:rPr lang="en-US" sz="2600">
                <a:solidFill>
                  <a:srgbClr val="000000"/>
                </a:solidFill>
                <a:latin typeface="Constantia"/>
              </a:rPr>
              <a:t>Once information has been transmitted there is a fixed probability of the potential new customer deciding to buy the innovation</a:t>
            </a:r>
            <a:endParaRPr/>
          </a:p>
          <a:p>
            <a:pPr>
              <a:lnSpc>
                <a:spcPct val="100000"/>
              </a:lnSpc>
              <a:buSzPct val="25000"/>
              <a:buFont charset="2" typeface="Wingdings 2"/>
              <a:buChar char=""/>
            </a:pPr>
            <a:r>
              <a:rPr lang="en-US" sz="2600">
                <a:solidFill>
                  <a:srgbClr val="000000"/>
                </a:solidFill>
                <a:latin typeface="Constantia"/>
              </a:rPr>
              <a:t>A few early adopters, then an epidemic</a:t>
            </a:r>
            <a:endParaRPr/>
          </a:p>
          <a:p>
            <a:pPr>
              <a:lnSpc>
                <a:spcPct val="100000"/>
              </a:lnSpc>
              <a:buSzPct val="25000"/>
              <a:buFont charset="2" typeface="Wingdings 2"/>
              <a:buChar char=""/>
            </a:pPr>
            <a:r>
              <a:rPr lang="en-US" sz="2600">
                <a:solidFill>
                  <a:srgbClr val="000000"/>
                </a:solidFill>
                <a:latin typeface="Constantia"/>
              </a:rPr>
              <a:t>Lastly the few laggards adopt, so reach saturation in the market </a:t>
            </a:r>
            <a:endParaRPr/>
          </a:p>
          <a:p>
            <a:pPr>
              <a:lnSpc>
                <a:spcPct val="100000"/>
              </a:lnSpc>
              <a:buSzPct val="25000"/>
              <a:buFont charset="2" typeface="Wingdings 2"/>
              <a:buChar char=""/>
            </a:pPr>
            <a:r>
              <a:rPr lang="en-US" sz="2600">
                <a:solidFill>
                  <a:srgbClr val="000000"/>
                </a:solidFill>
                <a:latin typeface="Constantia"/>
              </a:rPr>
              <a:t>Rate of adoption follows a bell-shape so cumulative proportion is an S-shape</a:t>
            </a:r>
            <a:endParaRPr/>
          </a:p>
          <a:p>
            <a:pPr>
              <a:lnSpc>
                <a:spcPct val="100000"/>
              </a:lnSpc>
            </a:pPr>
            <a:endParaRPr/>
          </a:p>
        </p:txBody>
      </p:sp>
    </p:spTree>
  </p:cSld>
  <p:timing>
    <p:tnLst>
      <p:par>
        <p:cTn dur="indefinite" id="175" nodeType="tmRoot" restart="never">
          <p:childTnLst>
            <p:seq>
              <p:cTn dur="indefinite" id="176" nodeType="mainSeq">
                <p:childTnLst>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198">
                                            <p:txEl>
                                              <p:pRg end="122" st="0"/>
                                            </p:txEl>
                                          </p:spTgt>
                                        </p:tgtEl>
                                        <p:attrNameLst>
                                          <p:attrName>style.visibility</p:attrName>
                                        </p:attrNameLst>
                                      </p:cBhvr>
                                      <p:to>
                                        <p:strVal val="visible"/>
                                      </p:to>
                                    </p:set>
                                  </p:childTnLst>
                                </p:cTn>
                              </p:par>
                            </p:childTnLst>
                          </p:cTn>
                        </p:par>
                      </p:childTnLst>
                    </p:cTn>
                  </p:par>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198">
                                            <p:txEl>
                                              <p:pRg end="250" st="122"/>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98">
                                            <p:txEl>
                                              <p:pRg end="289" st="250"/>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98">
                                            <p:txEl>
                                              <p:pRg end="355" st="289"/>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98">
                                            <p:txEl>
                                              <p:pRg end="432" st="35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704160"/>
            <a:ext cx="8229240" cy="1142640"/>
          </a:xfrm>
          <a:prstGeom prst="rect">
            <a:avLst/>
          </a:prstGeom>
        </p:spPr>
        <p:txBody>
          <a:bodyPr anchor="b" bIns="0" lIns="0" rIns="0" tIns="45000"/>
          <a:p>
            <a:pPr>
              <a:lnSpc>
                <a:spcPct val="100000"/>
              </a:lnSpc>
            </a:pPr>
            <a:r>
              <a:rPr lang="en-US" sz="3600">
                <a:solidFill>
                  <a:srgbClr val="04617b"/>
                </a:solidFill>
                <a:latin typeface="Arial"/>
              </a:rPr>
              <a:t>The Cumulative Path of Adoption for an Epidemic Model</a:t>
            </a:r>
            <a:endParaRPr/>
          </a:p>
        </p:txBody>
      </p:sp>
      <p:pic>
        <p:nvPicPr>
          <p:cNvPr descr="" id="200" name="Content Placeholder 3"/>
          <p:cNvPicPr/>
          <p:nvPr/>
        </p:nvPicPr>
        <p:blipFill>
          <a:blip r:embed="rId1"/>
          <a:stretch>
            <a:fillRect/>
          </a:stretch>
        </p:blipFill>
        <p:spPr>
          <a:xfrm>
            <a:off x="914400" y="2133720"/>
            <a:ext cx="7086240" cy="3808800"/>
          </a:xfrm>
          <a:prstGeom prst="rect">
            <a:avLst/>
          </a:prstGeom>
        </p:spPr>
      </p:pic>
      <p:sp>
        <p:nvSpPr>
          <p:cNvPr id="201" name="CustomShape 2"/>
          <p:cNvSpPr/>
          <p:nvPr/>
        </p:nvSpPr>
        <p:spPr>
          <a:xfrm>
            <a:off x="5791320" y="6172200"/>
            <a:ext cx="2666520" cy="303480"/>
          </a:xfrm>
          <a:prstGeom prst="rect">
            <a:avLst/>
          </a:prstGeom>
        </p:spPr>
        <p:txBody>
          <a:bodyPr bIns="45000" lIns="90000" rIns="90000" tIns="45000"/>
          <a:p>
            <a:pPr>
              <a:lnSpc>
                <a:spcPct val="100000"/>
              </a:lnSpc>
            </a:pPr>
            <a:r>
              <a:rPr lang="en-US" sz="1400">
                <a:solidFill>
                  <a:srgbClr val="ffffff"/>
                </a:solidFill>
                <a:latin typeface="Constantia"/>
              </a:rPr>
              <a:t>Greenhalgh &amp; Rogers, 2010</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457200" y="704160"/>
            <a:ext cx="8229240" cy="819720"/>
          </a:xfrm>
          <a:prstGeom prst="rect">
            <a:avLst/>
          </a:prstGeom>
        </p:spPr>
        <p:txBody>
          <a:bodyPr anchor="b" bIns="0" lIns="0" rIns="0" tIns="45000"/>
          <a:p>
            <a:pPr>
              <a:lnSpc>
                <a:spcPct val="100000"/>
              </a:lnSpc>
            </a:pPr>
            <a:r>
              <a:rPr lang="en-US" sz="4000">
                <a:solidFill>
                  <a:srgbClr val="04617b"/>
                </a:solidFill>
                <a:latin typeface="Arial"/>
              </a:rPr>
              <a:t>Economic Model of Diffusion</a:t>
            </a:r>
            <a:endParaRPr/>
          </a:p>
        </p:txBody>
      </p:sp>
      <p:sp>
        <p:nvSpPr>
          <p:cNvPr id="203" name="TextShape 2"/>
          <p:cNvSpPr txBox="1"/>
          <p:nvPr/>
        </p:nvSpPr>
        <p:spPr>
          <a:xfrm>
            <a:off x="457200" y="1752480"/>
            <a:ext cx="8229240" cy="45716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Introduce prices, costs of adoption, tastes </a:t>
            </a:r>
            <a:endParaRPr/>
          </a:p>
          <a:p>
            <a:pPr>
              <a:lnSpc>
                <a:spcPct val="100000"/>
              </a:lnSpc>
              <a:buSzPct val="25000"/>
              <a:buFont charset="2" typeface="Wingdings 2"/>
              <a:buChar char=""/>
            </a:pPr>
            <a:r>
              <a:rPr lang="en-US" sz="2600">
                <a:solidFill>
                  <a:srgbClr val="000000"/>
                </a:solidFill>
                <a:latin typeface="Constantia"/>
              </a:rPr>
              <a:t>Only adopt when net gain is positive, taking account of all these factors</a:t>
            </a:r>
            <a:endParaRPr/>
          </a:p>
          <a:p>
            <a:pPr>
              <a:lnSpc>
                <a:spcPct val="100000"/>
              </a:lnSpc>
              <a:buSzPct val="25000"/>
              <a:buFont charset="2" typeface="Wingdings 2"/>
              <a:buChar char=""/>
            </a:pPr>
            <a:r>
              <a:rPr lang="en-US" sz="2600">
                <a:solidFill>
                  <a:srgbClr val="000000"/>
                </a:solidFill>
                <a:latin typeface="Constantia"/>
              </a:rPr>
              <a:t>Formally differentiate customers by variety of taste and cost characteristics (indexed by Z)</a:t>
            </a:r>
            <a:endParaRPr/>
          </a:p>
          <a:p>
            <a:pPr>
              <a:lnSpc>
                <a:spcPct val="100000"/>
              </a:lnSpc>
              <a:buSzPct val="25000"/>
              <a:buFont charset="2" typeface="Wingdings 2"/>
              <a:buChar char=""/>
            </a:pPr>
            <a:r>
              <a:rPr lang="en-US" sz="2600">
                <a:solidFill>
                  <a:srgbClr val="000000"/>
                </a:solidFill>
                <a:latin typeface="Constantia"/>
              </a:rPr>
              <a:t>Distribution of Z is bell-shaped (e.g. Normal)</a:t>
            </a:r>
            <a:endParaRPr/>
          </a:p>
          <a:p>
            <a:pPr>
              <a:lnSpc>
                <a:spcPct val="100000"/>
              </a:lnSpc>
              <a:buSzPct val="25000"/>
              <a:buFont charset="2" typeface="Wingdings 2"/>
              <a:buChar char=""/>
            </a:pPr>
            <a:r>
              <a:rPr lang="en-US" sz="2600">
                <a:solidFill>
                  <a:srgbClr val="000000"/>
                </a:solidFill>
                <a:latin typeface="Constantia"/>
              </a:rPr>
              <a:t>As product price falls (or costs of adoption fall) then over time those with less favorable Z values will find it worthwhile to adopt</a:t>
            </a:r>
            <a:endParaRPr/>
          </a:p>
          <a:p>
            <a:pPr>
              <a:lnSpc>
                <a:spcPct val="100000"/>
              </a:lnSpc>
              <a:buSzPct val="25000"/>
              <a:buFont charset="2" typeface="Wingdings 2"/>
              <a:buChar char=""/>
            </a:pPr>
            <a:r>
              <a:rPr lang="en-US" sz="2600">
                <a:solidFill>
                  <a:srgbClr val="000000"/>
                </a:solidFill>
                <a:latin typeface="Constantia"/>
              </a:rPr>
              <a:t>Again cumulative rate of adoption S-shaped </a:t>
            </a:r>
            <a:endParaRPr/>
          </a:p>
          <a:p>
            <a:pPr>
              <a:lnSpc>
                <a:spcPct val="100000"/>
              </a:lnSpc>
            </a:pPr>
            <a:endParaRPr/>
          </a:p>
        </p:txBody>
      </p:sp>
    </p:spTree>
  </p:cSld>
  <p:timing>
    <p:tnLst>
      <p:par>
        <p:cTn dur="indefinite" id="197" nodeType="tmRoot" restart="never">
          <p:childTnLst>
            <p:seq>
              <p:cTn dur="indefinite" id="198" nodeType="mainSeq">
                <p:childTnLst>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203">
                                            <p:txEl>
                                              <p:pRg end="45" st="0"/>
                                            </p:txEl>
                                          </p:spTgt>
                                        </p:tgtEl>
                                        <p:attrNameLst>
                                          <p:attrName>style.visibility</p:attrName>
                                        </p:attrNameLst>
                                      </p:cBhvr>
                                      <p:to>
                                        <p:strVal val="visible"/>
                                      </p:to>
                                    </p:se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
                                  <p:stCondLst>
                                    <p:cond delay="0"/>
                                  </p:stCondLst>
                                  <p:childTnLst>
                                    <p:set>
                                      <p:cBhvr>
                                        <p:cTn dur="1" fill="hold" id="206">
                                          <p:stCondLst>
                                            <p:cond delay="0"/>
                                          </p:stCondLst>
                                        </p:cTn>
                                        <p:tgtEl>
                                          <p:spTgt spid="203">
                                            <p:txEl>
                                              <p:pRg end="119" st="45"/>
                                            </p:txEl>
                                          </p:spTgt>
                                        </p:tgtEl>
                                        <p:attrNameLst>
                                          <p:attrName>style.visibility</p:attrName>
                                        </p:attrNameLst>
                                      </p:cBhvr>
                                      <p:to>
                                        <p:strVal val="visible"/>
                                      </p:to>
                                    </p:set>
                                  </p:childTnLst>
                                </p:cTn>
                              </p:par>
                            </p:childTnLst>
                          </p:cTn>
                        </p:par>
                      </p:childTnLst>
                    </p:cTn>
                  </p:par>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203">
                                            <p:txEl>
                                              <p:pRg end="212" st="119"/>
                                            </p:txEl>
                                          </p:spTgt>
                                        </p:tgtEl>
                                        <p:attrNameLst>
                                          <p:attrName>style.visibility</p:attrName>
                                        </p:attrNameLst>
                                      </p:cBhvr>
                                      <p:to>
                                        <p:strVal val="visible"/>
                                      </p:to>
                                    </p:set>
                                  </p:childTnLst>
                                </p:cTn>
                              </p:par>
                            </p:childTnLst>
                          </p:cTn>
                        </p:par>
                      </p:childTnLst>
                    </p:cTn>
                  </p:par>
                  <p:par>
                    <p:cTn fill="hold" id="211">
                      <p:stCondLst>
                        <p:cond delay="indefinite"/>
                      </p:stCondLst>
                      <p:childTnLst>
                        <p:par>
                          <p:cTn fill="hold" id="212">
                            <p:stCondLst>
                              <p:cond delay="0"/>
                            </p:stCondLst>
                            <p:childTnLst>
                              <p:par>
                                <p:cTn fill="hold" id="213" nodeType="clickEffect" presetClass="entr" presetID="1">
                                  <p:stCondLst>
                                    <p:cond delay="0"/>
                                  </p:stCondLst>
                                  <p:childTnLst>
                                    <p:set>
                                      <p:cBhvr>
                                        <p:cTn dur="1" fill="hold" id="214">
                                          <p:stCondLst>
                                            <p:cond delay="0"/>
                                          </p:stCondLst>
                                        </p:cTn>
                                        <p:tgtEl>
                                          <p:spTgt spid="203">
                                            <p:txEl>
                                              <p:pRg end="259" st="212"/>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203">
                                            <p:txEl>
                                              <p:pRg end="393" st="259"/>
                                            </p:txEl>
                                          </p:spTgt>
                                        </p:tgtEl>
                                        <p:attrNameLst>
                                          <p:attrName>style.visibility</p:attrName>
                                        </p:attrNameLst>
                                      </p:cBhvr>
                                      <p:to>
                                        <p:strVal val="visible"/>
                                      </p:to>
                                    </p:set>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1">
                                  <p:stCondLst>
                                    <p:cond delay="0"/>
                                  </p:stCondLst>
                                  <p:childTnLst>
                                    <p:set>
                                      <p:cBhvr>
                                        <p:cTn dur="1" fill="hold" id="222">
                                          <p:stCondLst>
                                            <p:cond delay="0"/>
                                          </p:stCondLst>
                                        </p:cTn>
                                        <p:tgtEl>
                                          <p:spTgt spid="203">
                                            <p:txEl>
                                              <p:pRg end="437" st="39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704160"/>
            <a:ext cx="8229240" cy="1142640"/>
          </a:xfrm>
          <a:prstGeom prst="rect">
            <a:avLst/>
          </a:prstGeom>
        </p:spPr>
        <p:txBody>
          <a:bodyPr anchor="b" bIns="0" lIns="0" rIns="0" tIns="45000"/>
          <a:p>
            <a:pPr>
              <a:lnSpc>
                <a:spcPct val="100000"/>
              </a:lnSpc>
            </a:pPr>
            <a:r>
              <a:rPr lang="en-US" sz="3600">
                <a:solidFill>
                  <a:srgbClr val="04617b"/>
                </a:solidFill>
                <a:latin typeface="Arial"/>
              </a:rPr>
              <a:t>How Characteristics (index Z) Determine the Rate of Adoption</a:t>
            </a:r>
            <a:endParaRPr/>
          </a:p>
        </p:txBody>
      </p:sp>
      <p:pic>
        <p:nvPicPr>
          <p:cNvPr descr="" id="205" name="Content Placeholder 3"/>
          <p:cNvPicPr/>
          <p:nvPr/>
        </p:nvPicPr>
        <p:blipFill>
          <a:blip r:embed="rId1"/>
          <a:stretch>
            <a:fillRect/>
          </a:stretch>
        </p:blipFill>
        <p:spPr>
          <a:xfrm>
            <a:off x="1219320" y="1974960"/>
            <a:ext cx="6781320" cy="4166280"/>
          </a:xfrm>
          <a:prstGeom prst="rect">
            <a:avLst/>
          </a:prstGeom>
        </p:spPr>
      </p:pic>
      <p:sp>
        <p:nvSpPr>
          <p:cNvPr id="206" name="CustomShape 2"/>
          <p:cNvSpPr/>
          <p:nvPr/>
        </p:nvSpPr>
        <p:spPr>
          <a:xfrm>
            <a:off x="5791320" y="6172200"/>
            <a:ext cx="2666520" cy="303480"/>
          </a:xfrm>
          <a:prstGeom prst="rect">
            <a:avLst/>
          </a:prstGeom>
        </p:spPr>
        <p:txBody>
          <a:bodyPr bIns="45000" lIns="90000" rIns="90000" tIns="45000"/>
          <a:p>
            <a:pPr>
              <a:lnSpc>
                <a:spcPct val="100000"/>
              </a:lnSpc>
            </a:pPr>
            <a:r>
              <a:rPr lang="en-US" sz="1400">
                <a:solidFill>
                  <a:srgbClr val="ffffff"/>
                </a:solidFill>
                <a:latin typeface="Constantia"/>
              </a:rPr>
              <a:t>Greenhalgh &amp; Rogers, 2010</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457200" y="704160"/>
            <a:ext cx="8229240" cy="972000"/>
          </a:xfrm>
          <a:prstGeom prst="rect">
            <a:avLst/>
          </a:prstGeom>
        </p:spPr>
        <p:txBody>
          <a:bodyPr anchor="b" bIns="0" lIns="0" rIns="0" tIns="45000"/>
          <a:p>
            <a:pPr>
              <a:lnSpc>
                <a:spcPct val="100000"/>
              </a:lnSpc>
            </a:pPr>
            <a:r>
              <a:rPr lang="en-US" sz="5000">
                <a:solidFill>
                  <a:srgbClr val="04617b"/>
                </a:solidFill>
                <a:latin typeface="Calibri"/>
              </a:rPr>
              <a:t>Product Diffusion </a:t>
            </a:r>
            <a:endParaRPr/>
          </a:p>
        </p:txBody>
      </p:sp>
      <p:sp>
        <p:nvSpPr>
          <p:cNvPr id="208" name="TextShape 2"/>
          <p:cNvSpPr txBox="1"/>
          <p:nvPr/>
        </p:nvSpPr>
        <p:spPr>
          <a:xfrm>
            <a:off x="457200" y="1935360"/>
            <a:ext cx="8229240" cy="4388760"/>
          </a:xfrm>
          <a:prstGeom prst="rect">
            <a:avLst/>
          </a:prstGeom>
        </p:spPr>
        <p:txBody>
          <a:bodyPr bIns="45000" lIns="90000" rIns="90000" tIns="45000"/>
          <a:p>
            <a:pPr>
              <a:lnSpc>
                <a:spcPct val="100000"/>
              </a:lnSpc>
              <a:buSzPct val="25000"/>
              <a:buFont charset="2" typeface="Wingdings 2"/>
              <a:buChar char=""/>
            </a:pPr>
            <a:r>
              <a:rPr b="1" lang="en-US" sz="2600" u="sng">
                <a:solidFill>
                  <a:srgbClr val="f49100"/>
                </a:solidFill>
                <a:latin typeface="Constantia"/>
                <a:hlinkClick r:id="rId1"/>
              </a:rPr>
              <a:t>Android, WinPho7, iPhone4... What Grills Faster?</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A Tipping Point Example</a:t>
            </a:r>
            <a:endParaRPr/>
          </a:p>
        </p:txBody>
      </p:sp>
      <p:sp>
        <p:nvSpPr>
          <p:cNvPr id="210" name="TextShape 2"/>
          <p:cNvSpPr txBox="1"/>
          <p:nvPr/>
        </p:nvSpPr>
        <p:spPr>
          <a:xfrm>
            <a:off x="457200" y="1935360"/>
            <a:ext cx="8229240" cy="4388760"/>
          </a:xfrm>
          <a:prstGeom prst="rect">
            <a:avLst/>
          </a:prstGeom>
        </p:spPr>
        <p:txBody>
          <a:bodyPr bIns="45000" lIns="90000" rIns="90000" tIns="45000"/>
          <a:p>
            <a:pPr>
              <a:lnSpc>
                <a:spcPct val="90000"/>
              </a:lnSpc>
            </a:pPr>
            <a:r>
              <a:rPr b="1" lang="en-US" sz="2600">
                <a:solidFill>
                  <a:srgbClr val="000000"/>
                </a:solidFill>
                <a:latin typeface="Constantia"/>
              </a:rPr>
              <a:t>Hush Puppies:</a:t>
            </a:r>
            <a:endParaRPr/>
          </a:p>
          <a:p>
            <a:pPr lvl="1">
              <a:lnSpc>
                <a:spcPct val="90000"/>
              </a:lnSpc>
              <a:buSzPct val="25000"/>
              <a:buFont typeface="StarSymbol"/>
              <a:buChar char=""/>
            </a:pPr>
            <a:r>
              <a:rPr lang="en-US" sz="2600">
                <a:solidFill>
                  <a:srgbClr val="000000"/>
                </a:solidFill>
                <a:latin typeface="Constantia"/>
              </a:rPr>
              <a:t>Almost dead in 1994 </a:t>
            </a:r>
            <a:endParaRPr/>
          </a:p>
          <a:p>
            <a:pPr lvl="1">
              <a:lnSpc>
                <a:spcPct val="90000"/>
              </a:lnSpc>
              <a:buSzPct val="25000"/>
              <a:buFont typeface="StarSymbol"/>
              <a:buChar char=""/>
            </a:pPr>
            <a:r>
              <a:rPr lang="en-US" sz="2600">
                <a:solidFill>
                  <a:srgbClr val="000000"/>
                </a:solidFill>
                <a:latin typeface="Constantia"/>
              </a:rPr>
              <a:t>In 1995, Hush Puppies suddenly became “hip” in lower Manhattan</a:t>
            </a:r>
            <a:endParaRPr/>
          </a:p>
          <a:p>
            <a:pPr lvl="1">
              <a:lnSpc>
                <a:spcPct val="90000"/>
              </a:lnSpc>
              <a:buSzPct val="25000"/>
              <a:buFont typeface="StarSymbol"/>
              <a:buChar char=""/>
            </a:pPr>
            <a:r>
              <a:rPr lang="en-US" sz="2600">
                <a:solidFill>
                  <a:srgbClr val="000000"/>
                </a:solidFill>
                <a:latin typeface="Constantia"/>
              </a:rPr>
              <a:t>Tenfold increase in sales by ’96 </a:t>
            </a:r>
            <a:endParaRPr/>
          </a:p>
          <a:p>
            <a:pPr lvl="1">
              <a:lnSpc>
                <a:spcPct val="90000"/>
              </a:lnSpc>
              <a:buSzPct val="25000"/>
              <a:buFont typeface="StarSymbol"/>
              <a:buChar char=""/>
            </a:pPr>
            <a:r>
              <a:rPr lang="en-US" sz="2600">
                <a:solidFill>
                  <a:srgbClr val="000000"/>
                </a:solidFill>
                <a:latin typeface="Constantia"/>
              </a:rPr>
              <a:t>No advertising or marketing budget</a:t>
            </a:r>
            <a:endParaRPr/>
          </a:p>
          <a:p>
            <a:pPr lvl="1">
              <a:lnSpc>
                <a:spcPct val="90000"/>
              </a:lnSpc>
              <a:buSzPct val="25000"/>
              <a:buFont typeface="StarSymbol"/>
              <a:buChar char=""/>
            </a:pPr>
            <a:r>
              <a:rPr lang="en-US" sz="2600">
                <a:solidFill>
                  <a:srgbClr val="000000"/>
                </a:solidFill>
                <a:latin typeface="Constantia"/>
              </a:rPr>
              <a:t>Claim: “</a:t>
            </a:r>
            <a:r>
              <a:rPr b="1" lang="en-US" sz="2600">
                <a:solidFill>
                  <a:srgbClr val="000000"/>
                </a:solidFill>
                <a:latin typeface="Constantia"/>
              </a:rPr>
              <a:t>viral</a:t>
            </a:r>
            <a:r>
              <a:rPr lang="en-US" sz="2600">
                <a:solidFill>
                  <a:srgbClr val="000000"/>
                </a:solidFill>
                <a:latin typeface="Constantia"/>
              </a:rPr>
              <a:t>” fashion spread from NY teens to designers</a:t>
            </a:r>
            <a:endParaRPr/>
          </a:p>
        </p:txBody>
      </p:sp>
      <p:pic>
        <p:nvPicPr>
          <p:cNvPr descr="" id="211" name="Picture 2"/>
          <p:cNvPicPr/>
          <p:nvPr/>
        </p:nvPicPr>
        <p:blipFill>
          <a:blip r:embed="rId1"/>
          <a:stretch>
            <a:fillRect/>
          </a:stretch>
        </p:blipFill>
        <p:spPr>
          <a:xfrm>
            <a:off x="6477120" y="739080"/>
            <a:ext cx="1828440" cy="2148480"/>
          </a:xfrm>
          <a:prstGeom prst="rect">
            <a:avLst/>
          </a:prstGeom>
        </p:spPr>
      </p:pic>
    </p:spTree>
  </p:cSld>
  <p:timing>
    <p:tnLst>
      <p:par>
        <p:cTn dur="indefinite" id="223" nodeType="tmRoot" restart="never">
          <p:childTnLst>
            <p:seq>
              <p:cTn dur="indefinite" id="224" nodeType="mainSeq">
                <p:childTnLst>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210">
                                            <p:txEl>
                                              <p:pRg end="35" st="14"/>
                                            </p:txEl>
                                          </p:spTgt>
                                        </p:tgtEl>
                                        <p:attrNameLst>
                                          <p:attrName>style.visibility</p:attrName>
                                        </p:attrNameLst>
                                      </p:cBhvr>
                                      <p:to>
                                        <p:strVal val="visible"/>
                                      </p:to>
                                    </p:set>
                                  </p:childTnLst>
                                </p:cTn>
                              </p:par>
                            </p:childTnLst>
                          </p:cTn>
                        </p:par>
                      </p:childTnLst>
                    </p:cTn>
                  </p:par>
                  <p:par>
                    <p:cTn fill="hold" id="229">
                      <p:stCondLst>
                        <p:cond delay="indefinite"/>
                      </p:stCondLst>
                      <p:childTnLst>
                        <p:par>
                          <p:cTn fill="hold" id="230">
                            <p:stCondLst>
                              <p:cond delay="0"/>
                            </p:stCondLst>
                            <p:childTnLst>
                              <p:par>
                                <p:cTn fill="hold" id="231" nodeType="clickEffect" presetClass="entr" presetID="1">
                                  <p:stCondLst>
                                    <p:cond delay="0"/>
                                  </p:stCondLst>
                                  <p:childTnLst>
                                    <p:set>
                                      <p:cBhvr>
                                        <p:cTn dur="1" fill="hold" id="232">
                                          <p:stCondLst>
                                            <p:cond delay="0"/>
                                          </p:stCondLst>
                                        </p:cTn>
                                        <p:tgtEl>
                                          <p:spTgt spid="210">
                                            <p:txEl>
                                              <p:pRg end="98" st="35"/>
                                            </p:txEl>
                                          </p:spTgt>
                                        </p:tgtEl>
                                        <p:attrNameLst>
                                          <p:attrName>style.visibility</p:attrName>
                                        </p:attrNameLst>
                                      </p:cBhvr>
                                      <p:to>
                                        <p:strVal val="visible"/>
                                      </p:to>
                                    </p:set>
                                  </p:childTnLst>
                                </p:cTn>
                              </p:par>
                            </p:childTnLst>
                          </p:cTn>
                        </p:par>
                      </p:childTnLst>
                    </p:cTn>
                  </p:par>
                  <p:par>
                    <p:cTn fill="hold" id="233">
                      <p:stCondLst>
                        <p:cond delay="indefinite"/>
                      </p:stCondLst>
                      <p:childTnLst>
                        <p:par>
                          <p:cTn fill="hold" id="234">
                            <p:stCondLst>
                              <p:cond delay="0"/>
                            </p:stCondLst>
                            <p:childTnLst>
                              <p:par>
                                <p:cTn fill="hold" id="235" nodeType="clickEffect" presetClass="entr" presetID="1">
                                  <p:stCondLst>
                                    <p:cond delay="0"/>
                                  </p:stCondLst>
                                  <p:childTnLst>
                                    <p:set>
                                      <p:cBhvr>
                                        <p:cTn dur="1" fill="hold" id="236">
                                          <p:stCondLst>
                                            <p:cond delay="0"/>
                                          </p:stCondLst>
                                        </p:cTn>
                                        <p:tgtEl>
                                          <p:spTgt spid="210">
                                            <p:txEl>
                                              <p:pRg end="132" st="98"/>
                                            </p:txEl>
                                          </p:spTgt>
                                        </p:tgtEl>
                                        <p:attrNameLst>
                                          <p:attrName>style.visibility</p:attrName>
                                        </p:attrNameLst>
                                      </p:cBhvr>
                                      <p:to>
                                        <p:strVal val="visible"/>
                                      </p:to>
                                    </p:set>
                                  </p:childTnLst>
                                </p:cTn>
                              </p:par>
                            </p:childTnLst>
                          </p:cTn>
                        </p:par>
                      </p:childTnLst>
                    </p:cTn>
                  </p:par>
                  <p:par>
                    <p:cTn fill="hold" id="237">
                      <p:stCondLst>
                        <p:cond delay="indefinite"/>
                      </p:stCondLst>
                      <p:childTnLst>
                        <p:par>
                          <p:cTn fill="hold" id="238">
                            <p:stCondLst>
                              <p:cond delay="0"/>
                            </p:stCondLst>
                            <p:childTnLst>
                              <p:par>
                                <p:cTn fill="hold" id="239" nodeType="clickEffect" presetClass="entr" presetID="1">
                                  <p:stCondLst>
                                    <p:cond delay="0"/>
                                  </p:stCondLst>
                                  <p:childTnLst>
                                    <p:set>
                                      <p:cBhvr>
                                        <p:cTn dur="1" fill="hold" id="240">
                                          <p:stCondLst>
                                            <p:cond delay="0"/>
                                          </p:stCondLst>
                                        </p:cTn>
                                        <p:tgtEl>
                                          <p:spTgt spid="210">
                                            <p:txEl>
                                              <p:pRg end="167" st="132"/>
                                            </p:txEl>
                                          </p:spTgt>
                                        </p:tgtEl>
                                        <p:attrNameLst>
                                          <p:attrName>style.visibility</p:attrName>
                                        </p:attrNameLst>
                                      </p:cBhvr>
                                      <p:to>
                                        <p:strVal val="visible"/>
                                      </p:to>
                                    </p:set>
                                  </p:childTnLst>
                                </p:cTn>
                              </p:par>
                            </p:childTnLst>
                          </p:cTn>
                        </p:par>
                      </p:childTnLst>
                    </p:cTn>
                  </p:par>
                  <p:par>
                    <p:cTn fill="hold" id="241">
                      <p:stCondLst>
                        <p:cond delay="indefinite"/>
                      </p:stCondLst>
                      <p:childTnLst>
                        <p:par>
                          <p:cTn fill="hold" id="242">
                            <p:stCondLst>
                              <p:cond delay="0"/>
                            </p:stCondLst>
                            <p:childTnLst>
                              <p:par>
                                <p:cTn fill="hold" id="243" nodeType="clickEffect" presetClass="entr" presetID="1">
                                  <p:stCondLst>
                                    <p:cond delay="0"/>
                                  </p:stCondLst>
                                  <p:childTnLst>
                                    <p:set>
                                      <p:cBhvr>
                                        <p:cTn dur="1" fill="hold" id="244">
                                          <p:stCondLst>
                                            <p:cond delay="0"/>
                                          </p:stCondLst>
                                        </p:cTn>
                                        <p:tgtEl>
                                          <p:spTgt spid="210">
                                            <p:txEl>
                                              <p:pRg end="224" st="16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Metcalfe’s Law</a:t>
            </a:r>
            <a:endParaRPr/>
          </a:p>
        </p:txBody>
      </p:sp>
      <p:sp>
        <p:nvSpPr>
          <p:cNvPr id="213" name="TextShape 2"/>
          <p:cNvSpPr txBox="1"/>
          <p:nvPr/>
        </p:nvSpPr>
        <p:spPr>
          <a:xfrm>
            <a:off x="457200" y="1523880"/>
            <a:ext cx="8229240" cy="4800240"/>
          </a:xfrm>
          <a:prstGeom prst="rect">
            <a:avLst/>
          </a:prstGeom>
        </p:spPr>
        <p:txBody>
          <a:bodyPr bIns="45000" lIns="90000" rIns="90000" tIns="45000"/>
          <a:p>
            <a:pPr>
              <a:lnSpc>
                <a:spcPct val="100000"/>
              </a:lnSpc>
              <a:buSzPct val="25000"/>
              <a:buFont charset="2" typeface="Wingdings 2"/>
              <a:buChar char=""/>
            </a:pPr>
            <a:r>
              <a:rPr b="1" lang="en-US" sz="2600">
                <a:solidFill>
                  <a:srgbClr val="000000"/>
                </a:solidFill>
                <a:latin typeface="Constantia"/>
              </a:rPr>
              <a:t>Rule of thumb to estimate the total value of a network</a:t>
            </a:r>
            <a:endParaRPr/>
          </a:p>
          <a:p>
            <a:pPr>
              <a:lnSpc>
                <a:spcPct val="100000"/>
              </a:lnSpc>
            </a:pPr>
            <a:endParaRPr/>
          </a:p>
          <a:p>
            <a:pPr>
              <a:lnSpc>
                <a:spcPct val="100000"/>
              </a:lnSpc>
            </a:pPr>
            <a:r>
              <a:rPr lang="en-US" sz="2600">
                <a:solidFill>
                  <a:srgbClr val="000000"/>
                </a:solidFill>
                <a:latin typeface="Constantia"/>
              </a:rPr>
              <a:t>If there are </a:t>
            </a:r>
            <a:r>
              <a:rPr i="1" lang="en-US" sz="2600">
                <a:solidFill>
                  <a:srgbClr val="000000"/>
                </a:solidFill>
                <a:latin typeface="Constantia"/>
              </a:rPr>
              <a:t>n </a:t>
            </a:r>
            <a:r>
              <a:rPr lang="en-US" sz="2600">
                <a:solidFill>
                  <a:srgbClr val="000000"/>
                </a:solidFill>
                <a:latin typeface="Constantia"/>
              </a:rPr>
              <a:t>people in a network, and the value of the network to each of them is proportional to the number of </a:t>
            </a:r>
            <a:r>
              <a:rPr i="1" lang="en-US" sz="2600">
                <a:solidFill>
                  <a:srgbClr val="000000"/>
                </a:solidFill>
                <a:latin typeface="Constantia"/>
              </a:rPr>
              <a:t>other</a:t>
            </a:r>
            <a:r>
              <a:rPr lang="en-US" sz="2600">
                <a:solidFill>
                  <a:srgbClr val="000000"/>
                </a:solidFill>
                <a:latin typeface="Constantia"/>
              </a:rPr>
              <a:t> users, then the total value of the network is proportional to:</a:t>
            </a:r>
            <a:endParaRPr/>
          </a:p>
          <a:p>
            <a:pPr>
              <a:lnSpc>
                <a:spcPct val="100000"/>
              </a:lnSpc>
            </a:pPr>
            <a:r>
              <a:rPr lang="en-US" sz="2600">
                <a:solidFill>
                  <a:srgbClr val="000000"/>
                </a:solidFill>
                <a:latin typeface="Constantia"/>
              </a:rPr>
              <a:t>	</a:t>
            </a:r>
            <a:r>
              <a:rPr lang="en-US" sz="2600">
                <a:solidFill>
                  <a:srgbClr val="000000"/>
                </a:solidFill>
                <a:latin typeface="Constantia"/>
              </a:rPr>
              <a:t>	</a:t>
            </a:r>
            <a:r>
              <a:rPr lang="en-US" sz="2600">
                <a:solidFill>
                  <a:srgbClr val="000000"/>
                </a:solidFill>
                <a:latin typeface="Constantia"/>
              </a:rPr>
              <a:t>	</a:t>
            </a:r>
            <a:r>
              <a:rPr lang="en-US" sz="2600">
                <a:solidFill>
                  <a:srgbClr val="000000"/>
                </a:solidFill>
                <a:latin typeface="Constantia"/>
              </a:rPr>
              <a:t> </a:t>
            </a:r>
            <a:r>
              <a:rPr b="1" i="1" lang="en-US" sz="2600">
                <a:solidFill>
                  <a:srgbClr val="000000"/>
                </a:solidFill>
                <a:latin typeface="Constantia"/>
              </a:rPr>
              <a:t>n </a:t>
            </a:r>
            <a:r>
              <a:rPr lang="en-US" sz="2600">
                <a:solidFill>
                  <a:srgbClr val="000000"/>
                </a:solidFill>
                <a:latin typeface="Constantia"/>
              </a:rPr>
              <a:t>x</a:t>
            </a:r>
            <a:r>
              <a:rPr b="1" i="1" lang="en-US" sz="2600">
                <a:solidFill>
                  <a:srgbClr val="000000"/>
                </a:solidFill>
                <a:latin typeface="Constantia"/>
              </a:rPr>
              <a:t> </a:t>
            </a:r>
            <a:r>
              <a:rPr i="1" lang="en-US" sz="2600">
                <a:solidFill>
                  <a:srgbClr val="000000"/>
                </a:solidFill>
                <a:latin typeface="Constantia"/>
              </a:rPr>
              <a:t>(</a:t>
            </a:r>
            <a:r>
              <a:rPr b="1" i="1" lang="en-US" sz="2600">
                <a:solidFill>
                  <a:srgbClr val="000000"/>
                </a:solidFill>
                <a:latin typeface="Constantia"/>
              </a:rPr>
              <a:t>n-1</a:t>
            </a:r>
            <a:r>
              <a:rPr i="1" lang="en-US" sz="2600">
                <a:solidFill>
                  <a:srgbClr val="000000"/>
                </a:solidFill>
                <a:latin typeface="Constantia"/>
              </a:rPr>
              <a:t>)</a:t>
            </a:r>
            <a:r>
              <a:rPr b="1" i="1" lang="en-US" sz="2600">
                <a:solidFill>
                  <a:srgbClr val="000000"/>
                </a:solidFill>
                <a:latin typeface="Constantia"/>
              </a:rPr>
              <a:t> </a:t>
            </a:r>
            <a:r>
              <a:rPr i="1" lang="en-US" sz="2600">
                <a:solidFill>
                  <a:srgbClr val="000000"/>
                </a:solidFill>
                <a:latin typeface="Constantia"/>
              </a:rPr>
              <a:t>=</a:t>
            </a:r>
            <a:r>
              <a:rPr b="1" i="1" lang="en-US" sz="2600">
                <a:solidFill>
                  <a:srgbClr val="000000"/>
                </a:solidFill>
                <a:latin typeface="Constantia"/>
              </a:rPr>
              <a:t> n2 – n</a:t>
            </a:r>
            <a:endParaRPr/>
          </a:p>
          <a:p>
            <a:pPr>
              <a:lnSpc>
                <a:spcPct val="100000"/>
              </a:lnSpc>
            </a:pPr>
            <a:r>
              <a:rPr lang="en-US" sz="2600">
                <a:solidFill>
                  <a:srgbClr val="000000"/>
                </a:solidFill>
                <a:latin typeface="Constantia"/>
              </a:rPr>
              <a:t>If the value to a user is </a:t>
            </a:r>
            <a:r>
              <a:rPr b="1" lang="en-US" sz="2600">
                <a:solidFill>
                  <a:srgbClr val="000000"/>
                </a:solidFill>
                <a:latin typeface="Constantia"/>
              </a:rPr>
              <a:t>$1 </a:t>
            </a:r>
            <a:r>
              <a:rPr lang="en-US" sz="2600">
                <a:solidFill>
                  <a:srgbClr val="000000"/>
                </a:solidFill>
                <a:latin typeface="Constantia"/>
              </a:rPr>
              <a:t>for each other user then</a:t>
            </a:r>
            <a:endParaRPr/>
          </a:p>
          <a:p>
            <a:pPr lvl="1">
              <a:lnSpc>
                <a:spcPct val="100000"/>
              </a:lnSpc>
              <a:buSzPct val="25000"/>
              <a:buFont typeface="StarSymbol"/>
              <a:buChar char=""/>
            </a:pPr>
            <a:r>
              <a:rPr lang="en-US" sz="2400">
                <a:solidFill>
                  <a:srgbClr val="000000"/>
                </a:solidFill>
                <a:latin typeface="Constantia"/>
              </a:rPr>
              <a:t>a network of </a:t>
            </a:r>
            <a:r>
              <a:rPr b="1" lang="en-US" sz="2400">
                <a:solidFill>
                  <a:srgbClr val="000000"/>
                </a:solidFill>
                <a:latin typeface="Constantia"/>
              </a:rPr>
              <a:t>size 10 </a:t>
            </a:r>
            <a:r>
              <a:rPr lang="en-US" sz="2400">
                <a:solidFill>
                  <a:srgbClr val="000000"/>
                </a:solidFill>
                <a:latin typeface="Constantia"/>
              </a:rPr>
              <a:t>has a value of </a:t>
            </a:r>
            <a:r>
              <a:rPr b="1" lang="en-US" sz="2400">
                <a:solidFill>
                  <a:srgbClr val="000000"/>
                </a:solidFill>
                <a:latin typeface="Constantia"/>
              </a:rPr>
              <a:t>~$100</a:t>
            </a:r>
            <a:endParaRPr/>
          </a:p>
          <a:p>
            <a:pPr lvl="1">
              <a:lnSpc>
                <a:spcPct val="100000"/>
              </a:lnSpc>
              <a:buSzPct val="25000"/>
              <a:buFont typeface="StarSymbol"/>
              <a:buChar char=""/>
            </a:pPr>
            <a:r>
              <a:rPr lang="en-US" sz="2400">
                <a:solidFill>
                  <a:srgbClr val="000000"/>
                </a:solidFill>
                <a:latin typeface="Constantia"/>
              </a:rPr>
              <a:t>a network of </a:t>
            </a:r>
            <a:r>
              <a:rPr b="1" lang="en-US" sz="2400">
                <a:solidFill>
                  <a:srgbClr val="000000"/>
                </a:solidFill>
                <a:latin typeface="Constantia"/>
              </a:rPr>
              <a:t>size 100 </a:t>
            </a:r>
            <a:r>
              <a:rPr lang="en-US" sz="2400">
                <a:solidFill>
                  <a:srgbClr val="000000"/>
                </a:solidFill>
                <a:latin typeface="Constantia"/>
              </a:rPr>
              <a:t>has a value of </a:t>
            </a:r>
            <a:r>
              <a:rPr b="1" lang="en-US" sz="2400">
                <a:solidFill>
                  <a:srgbClr val="000000"/>
                </a:solidFill>
                <a:latin typeface="Constantia"/>
              </a:rPr>
              <a:t>~$10,000</a:t>
            </a:r>
            <a:endParaRPr/>
          </a:p>
          <a:p>
            <a:endParaRPr/>
          </a:p>
          <a:p>
            <a:pPr>
              <a:lnSpc>
                <a:spcPct val="100000"/>
              </a:lnSpc>
            </a:pPr>
            <a:r>
              <a:rPr b="1" lang="en-US" sz="2600">
                <a:solidFill>
                  <a:srgbClr val="000000"/>
                </a:solidFill>
                <a:latin typeface="Constantia"/>
              </a:rPr>
              <a:t>A tenfold increase in the size of the network leads to a hundredfold increase in its value</a:t>
            </a:r>
            <a:endParaRPr/>
          </a:p>
        </p:txBody>
      </p:sp>
    </p:spTree>
  </p:cSld>
  <p:timing>
    <p:tnLst>
      <p:par>
        <p:cTn dur="indefinite" id="245" nodeType="tmRoot" restart="never">
          <p:childTnLst>
            <p:seq>
              <p:cTn dur="indefinite" id="246" nodeType="mainSeq">
                <p:childTnLst>
                  <p:par>
                    <p:cTn fill="hold" id="247">
                      <p:stCondLst>
                        <p:cond delay="indefinite"/>
                      </p:stCondLst>
                      <p:childTnLst>
                        <p:par>
                          <p:cTn fill="hold" id="248">
                            <p:stCondLst>
                              <p:cond delay="0"/>
                            </p:stCondLst>
                            <p:childTnLst>
                              <p:par>
                                <p:cTn fill="hold" id="249" nodeType="clickEffect" presetClass="entr" presetID="1">
                                  <p:stCondLst>
                                    <p:cond delay="0"/>
                                  </p:stCondLst>
                                  <p:childTnLst>
                                    <p:set>
                                      <p:cBhvr>
                                        <p:cTn dur="1" fill="hold" id="250">
                                          <p:stCondLst>
                                            <p:cond delay="0"/>
                                          </p:stCondLst>
                                        </p:cTn>
                                        <p:tgtEl>
                                          <p:spTgt spid="213">
                                            <p:txEl>
                                              <p:pRg end="239" st="56"/>
                                            </p:txEl>
                                          </p:spTgt>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213">
                                            <p:txEl>
                                              <p:pRg end="262" st="239"/>
                                            </p:txEl>
                                          </p:spTgt>
                                        </p:tgtEl>
                                        <p:attrNameLst>
                                          <p:attrName>style.visibility</p:attrName>
                                        </p:attrNameLst>
                                      </p:cBhvr>
                                      <p:to>
                                        <p:strVal val="visible"/>
                                      </p:to>
                                    </p:set>
                                  </p:childTnLst>
                                </p:cTn>
                              </p:par>
                            </p:childTnLst>
                          </p:cTn>
                        </p:par>
                      </p:childTnLst>
                    </p:cTn>
                  </p:par>
                  <p:par>
                    <p:cTn fill="hold" id="255">
                      <p:stCondLst>
                        <p:cond delay="indefinite"/>
                      </p:stCondLst>
                      <p:childTnLst>
                        <p:par>
                          <p:cTn fill="hold" id="256">
                            <p:stCondLst>
                              <p:cond delay="0"/>
                            </p:stCondLst>
                            <p:childTnLst>
                              <p:par>
                                <p:cTn fill="hold" id="257" nodeType="clickEffect" presetClass="entr" presetID="1">
                                  <p:stCondLst>
                                    <p:cond delay="0"/>
                                  </p:stCondLst>
                                  <p:childTnLst>
                                    <p:set>
                                      <p:cBhvr>
                                        <p:cTn dur="1" fill="hold" id="258">
                                          <p:stCondLst>
                                            <p:cond delay="0"/>
                                          </p:stCondLst>
                                        </p:cTn>
                                        <p:tgtEl>
                                          <p:spTgt spid="213">
                                            <p:txEl>
                                              <p:pRg end="316" st="262"/>
                                            </p:txEl>
                                          </p:spTgt>
                                        </p:tgtEl>
                                        <p:attrNameLst>
                                          <p:attrName>style.visibility</p:attrName>
                                        </p:attrNameLst>
                                      </p:cBhvr>
                                      <p:to>
                                        <p:strVal val="visible"/>
                                      </p:to>
                                    </p:set>
                                  </p:childTnLst>
                                </p:cTn>
                              </p:par>
                            </p:childTnLst>
                          </p:cTn>
                        </p:par>
                      </p:childTnLst>
                    </p:cTn>
                  </p:par>
                  <p:par>
                    <p:cTn fill="hold" id="259">
                      <p:stCondLst>
                        <p:cond delay="indefinite"/>
                      </p:stCondLst>
                      <p:childTnLst>
                        <p:par>
                          <p:cTn fill="hold" id="260">
                            <p:stCondLst>
                              <p:cond delay="0"/>
                            </p:stCondLst>
                            <p:childTnLst>
                              <p:par>
                                <p:cTn fill="hold" id="261" nodeType="clickEffect" presetClass="entr" presetID="1">
                                  <p:stCondLst>
                                    <p:cond delay="0"/>
                                  </p:stCondLst>
                                  <p:childTnLst>
                                    <p:set>
                                      <p:cBhvr>
                                        <p:cTn dur="1" fill="hold" id="262">
                                          <p:stCondLst>
                                            <p:cond delay="0"/>
                                          </p:stCondLst>
                                        </p:cTn>
                                        <p:tgtEl>
                                          <p:spTgt spid="213">
                                            <p:txEl>
                                              <p:pRg end="358" st="316"/>
                                            </p:txEl>
                                          </p:spTgt>
                                        </p:tgtEl>
                                        <p:attrNameLst>
                                          <p:attrName>style.visibility</p:attrName>
                                        </p:attrNameLst>
                                      </p:cBhvr>
                                      <p:to>
                                        <p:strVal val="visible"/>
                                      </p:to>
                                    </p:set>
                                  </p:childTnLst>
                                </p:cTn>
                              </p:par>
                            </p:childTnLst>
                          </p:cTn>
                        </p:par>
                      </p:childTnLst>
                    </p:cTn>
                  </p:par>
                  <p:par>
                    <p:cTn fill="hold" id="263">
                      <p:stCondLst>
                        <p:cond delay="indefinite"/>
                      </p:stCondLst>
                      <p:childTnLst>
                        <p:par>
                          <p:cTn fill="hold" id="264">
                            <p:stCondLst>
                              <p:cond delay="0"/>
                            </p:stCondLst>
                            <p:childTnLst>
                              <p:par>
                                <p:cTn fill="hold" id="265" nodeType="clickEffect" presetClass="entr" presetID="1">
                                  <p:stCondLst>
                                    <p:cond delay="0"/>
                                  </p:stCondLst>
                                  <p:childTnLst>
                                    <p:set>
                                      <p:cBhvr>
                                        <p:cTn dur="1" fill="hold" id="266">
                                          <p:stCondLst>
                                            <p:cond delay="0"/>
                                          </p:stCondLst>
                                        </p:cTn>
                                        <p:tgtEl>
                                          <p:spTgt spid="213">
                                            <p:txEl>
                                              <p:pRg end="404" st="358"/>
                                            </p:txEl>
                                          </p:spTgt>
                                        </p:tgtEl>
                                        <p:attrNameLst>
                                          <p:attrName>style.visibility</p:attrName>
                                        </p:attrNameLst>
                                      </p:cBhvr>
                                      <p:to>
                                        <p:strVal val="visible"/>
                                      </p:to>
                                    </p:set>
                                  </p:childTnLst>
                                </p:cTn>
                              </p:par>
                            </p:childTnLst>
                          </p:cTn>
                        </p:par>
                      </p:childTnLst>
                    </p:cTn>
                  </p:par>
                  <p:par>
                    <p:cTn fill="hold" id="267">
                      <p:stCondLst>
                        <p:cond delay="indefinite"/>
                      </p:stCondLst>
                      <p:childTnLst>
                        <p:par>
                          <p:cTn fill="hold" id="268">
                            <p:stCondLst>
                              <p:cond delay="0"/>
                            </p:stCondLst>
                            <p:childTnLst>
                              <p:par>
                                <p:cTn fill="hold" id="269" nodeType="clickEffect" presetClass="entr" presetID="1">
                                  <p:stCondLst>
                                    <p:cond delay="0"/>
                                  </p:stCondLst>
                                  <p:childTnLst>
                                    <p:set>
                                      <p:cBhvr>
                                        <p:cTn dur="1" fill="hold" id="270">
                                          <p:stCondLst>
                                            <p:cond delay="0"/>
                                          </p:stCondLst>
                                        </p:cTn>
                                        <p:tgtEl>
                                          <p:spTgt spid="213">
                                            <p:txEl>
                                              <p:pRg end="496" st="40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Switching Costs</a:t>
            </a:r>
            <a:endParaRPr/>
          </a:p>
        </p:txBody>
      </p:sp>
      <p:sp>
        <p:nvSpPr>
          <p:cNvPr id="215"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Switching Costs: </a:t>
            </a:r>
            <a:r>
              <a:rPr lang="en-US" sz="2600">
                <a:solidFill>
                  <a:srgbClr val="000000"/>
                </a:solidFill>
                <a:latin typeface="Constantia"/>
              </a:rPr>
              <a:t>The costs (monetary and/or transaction) associated with changing a supplier, system, or product</a:t>
            </a:r>
            <a:endParaRPr/>
          </a:p>
          <a:p>
            <a:pPr>
              <a:lnSpc>
                <a:spcPct val="100000"/>
              </a:lnSpc>
            </a:pPr>
            <a:endParaRPr/>
          </a:p>
          <a:p>
            <a:pPr>
              <a:lnSpc>
                <a:spcPct val="100000"/>
              </a:lnSpc>
            </a:pPr>
            <a:r>
              <a:rPr lang="en-US" sz="2600">
                <a:solidFill>
                  <a:srgbClr val="000000"/>
                </a:solidFill>
                <a:latin typeface="Constantia"/>
              </a:rPr>
              <a:t>Switching costs give firms some form of market power over their customers, and thus create the potential for monopoly profits</a:t>
            </a:r>
            <a:endParaRPr/>
          </a:p>
          <a:p>
            <a:pPr>
              <a:lnSpc>
                <a:spcPct val="100000"/>
              </a:lnSpc>
            </a:pPr>
            <a:endParaRPr/>
          </a:p>
          <a:p>
            <a:pPr>
              <a:lnSpc>
                <a:spcPct val="100000"/>
              </a:lnSpc>
            </a:pPr>
            <a:r>
              <a:rPr b="1" lang="en-US" sz="2600">
                <a:solidFill>
                  <a:srgbClr val="000000"/>
                </a:solidFill>
                <a:latin typeface="Constantia"/>
              </a:rPr>
              <a:t>Note: </a:t>
            </a:r>
            <a:r>
              <a:rPr lang="en-US" sz="2600" u="sng">
                <a:solidFill>
                  <a:srgbClr val="000000"/>
                </a:solidFill>
                <a:latin typeface="Constantia"/>
              </a:rPr>
              <a:t>switching costs are borne by both the consumer and the suppliers</a:t>
            </a:r>
            <a:endParaRPr/>
          </a:p>
        </p:txBody>
      </p:sp>
    </p:spTree>
  </p:cSld>
  <p:timing>
    <p:tnLst>
      <p:par>
        <p:cTn dur="indefinite" id="271" nodeType="tmRoot" restart="never">
          <p:childTnLst>
            <p:seq>
              <p:cTn dur="indefinite" id="272" nodeType="mainSeq">
                <p:childTnLst>
                  <p:par>
                    <p:cTn fill="hold" id="273">
                      <p:stCondLst>
                        <p:cond delay="indefinite"/>
                      </p:stCondLst>
                      <p:childTnLst>
                        <p:par>
                          <p:cTn fill="hold" id="274">
                            <p:stCondLst>
                              <p:cond delay="0"/>
                            </p:stCondLst>
                            <p:childTnLst>
                              <p:par>
                                <p:cTn fill="hold" id="275" nodeType="clickEffect" presetClass="entr" presetID="1">
                                  <p:stCondLst>
                                    <p:cond delay="0"/>
                                  </p:stCondLst>
                                  <p:childTnLst>
                                    <p:set>
                                      <p:cBhvr>
                                        <p:cTn dur="1" fill="hold" id="276">
                                          <p:stCondLst>
                                            <p:cond delay="0"/>
                                          </p:stCondLst>
                                        </p:cTn>
                                        <p:tgtEl>
                                          <p:spTgt spid="215">
                                            <p:txEl>
                                              <p:pRg end="113" st="0"/>
                                            </p:txEl>
                                          </p:spTgt>
                                        </p:tgtEl>
                                        <p:attrNameLst>
                                          <p:attrName>style.visibility</p:attrName>
                                        </p:attrNameLst>
                                      </p:cBhvr>
                                      <p:to>
                                        <p:strVal val="visible"/>
                                      </p:to>
                                    </p:set>
                                  </p:childTnLst>
                                </p:cTn>
                              </p:par>
                            </p:childTnLst>
                          </p:cTn>
                        </p:par>
                      </p:childTnLst>
                    </p:cTn>
                  </p:par>
                  <p:par>
                    <p:cTn fill="hold" id="277">
                      <p:stCondLst>
                        <p:cond delay="indefinite"/>
                      </p:stCondLst>
                      <p:childTnLst>
                        <p:par>
                          <p:cTn fill="hold" id="278">
                            <p:stCondLst>
                              <p:cond delay="0"/>
                            </p:stCondLst>
                            <p:childTnLst>
                              <p:par>
                                <p:cTn fill="hold" id="279" nodeType="clickEffect" presetClass="entr" presetID="1">
                                  <p:stCondLst>
                                    <p:cond delay="0"/>
                                  </p:stCondLst>
                                  <p:childTnLst>
                                    <p:set>
                                      <p:cBhvr>
                                        <p:cTn dur="1" fill="hold" id="280">
                                          <p:stCondLst>
                                            <p:cond delay="0"/>
                                          </p:stCondLst>
                                        </p:cTn>
                                        <p:tgtEl>
                                          <p:spTgt spid="215">
                                            <p:txEl>
                                              <p:pRg end="240" st="114"/>
                                            </p:txEl>
                                          </p:spTgt>
                                        </p:tgtEl>
                                        <p:attrNameLst>
                                          <p:attrName>style.visibility</p:attrName>
                                        </p:attrNameLst>
                                      </p:cBhvr>
                                      <p:to>
                                        <p:strVal val="visible"/>
                                      </p:to>
                                    </p:set>
                                  </p:childTnLst>
                                </p:cTn>
                              </p:par>
                            </p:childTnLst>
                          </p:cTn>
                        </p:par>
                      </p:childTnLst>
                    </p:cTn>
                  </p:par>
                  <p:par>
                    <p:cTn fill="hold" id="281">
                      <p:stCondLst>
                        <p:cond delay="indefinite"/>
                      </p:stCondLst>
                      <p:childTnLst>
                        <p:par>
                          <p:cTn fill="hold" id="282">
                            <p:stCondLst>
                              <p:cond delay="0"/>
                            </p:stCondLst>
                            <p:childTnLst>
                              <p:par>
                                <p:cTn fill="hold" id="283" nodeType="clickEffect" presetClass="entr" presetID="1">
                                  <p:stCondLst>
                                    <p:cond delay="0"/>
                                  </p:stCondLst>
                                  <p:childTnLst>
                                    <p:set>
                                      <p:cBhvr>
                                        <p:cTn dur="1" fill="hold" id="284">
                                          <p:stCondLst>
                                            <p:cond delay="0"/>
                                          </p:stCondLst>
                                        </p:cTn>
                                        <p:tgtEl>
                                          <p:spTgt spid="215">
                                            <p:txEl>
                                              <p:pRg end="312" st="2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3911040" y="4191840"/>
            <a:ext cx="788040" cy="512280"/>
          </a:xfrm>
          <a:prstGeom prst="roundRect">
            <a:avLst>
              <a:gd fmla="val 16667" name="adj"/>
            </a:avLst>
          </a:prstGeom>
          <a:solidFill>
            <a:srgbClr val="0f6fc6"/>
          </a:solidFill>
          <a:ln w="25560">
            <a:solidFill>
              <a:srgbClr val="ffffff"/>
            </a:solidFill>
            <a:round/>
          </a:ln>
        </p:spPr>
        <p:txBody>
          <a:bodyPr anchor="ctr" bIns="30600" lIns="55440" rIns="30600" tIns="55440"/>
          <a:p>
            <a:pPr algn="ctr">
              <a:lnSpc>
                <a:spcPct val="90000"/>
              </a:lnSpc>
            </a:pPr>
            <a:r>
              <a:rPr lang="en-US" sz="800">
                <a:solidFill>
                  <a:srgbClr val="ffffff"/>
                </a:solidFill>
                <a:latin typeface="Constantia"/>
              </a:rPr>
              <a:t>Brand Selection</a:t>
            </a:r>
            <a:endParaRPr/>
          </a:p>
        </p:txBody>
      </p:sp>
      <p:sp>
        <p:nvSpPr>
          <p:cNvPr id="217" name="CustomShape 2"/>
          <p:cNvSpPr/>
          <p:nvPr/>
        </p:nvSpPr>
        <p:spPr>
          <a:xfrm>
            <a:off x="3457440" y="4448160"/>
            <a:ext cx="1695240" cy="1695240"/>
          </a:xfrm>
          <a:prstGeom prst="rect">
            <a:avLst/>
          </a:prstGeom>
          <a:ln w="9360">
            <a:solidFill>
              <a:srgbClr val="0f6fc6"/>
            </a:solidFill>
            <a:round/>
          </a:ln>
        </p:spPr>
      </p:sp>
      <p:sp>
        <p:nvSpPr>
          <p:cNvPr id="218" name="CustomShape 3"/>
          <p:cNvSpPr/>
          <p:nvPr/>
        </p:nvSpPr>
        <p:spPr>
          <a:xfrm>
            <a:off x="4758840" y="5039640"/>
            <a:ext cx="788040" cy="512280"/>
          </a:xfrm>
          <a:prstGeom prst="roundRect">
            <a:avLst>
              <a:gd fmla="val 16667" name="adj"/>
            </a:avLst>
          </a:prstGeom>
          <a:solidFill>
            <a:srgbClr val="0f6fc6"/>
          </a:solidFill>
          <a:ln w="25560">
            <a:solidFill>
              <a:srgbClr val="ffffff"/>
            </a:solidFill>
            <a:round/>
          </a:ln>
        </p:spPr>
        <p:txBody>
          <a:bodyPr anchor="ctr" bIns="30600" lIns="55440" rIns="30600" tIns="55440"/>
          <a:p>
            <a:pPr algn="ctr">
              <a:lnSpc>
                <a:spcPct val="90000"/>
              </a:lnSpc>
            </a:pPr>
            <a:r>
              <a:rPr lang="en-US" sz="800">
                <a:solidFill>
                  <a:srgbClr val="ffffff"/>
                </a:solidFill>
                <a:latin typeface="Constantia"/>
              </a:rPr>
              <a:t>Sampling</a:t>
            </a:r>
            <a:endParaRPr/>
          </a:p>
        </p:txBody>
      </p:sp>
      <p:sp>
        <p:nvSpPr>
          <p:cNvPr id="219" name="CustomShape 4"/>
          <p:cNvSpPr/>
          <p:nvPr/>
        </p:nvSpPr>
        <p:spPr>
          <a:xfrm>
            <a:off x="3457440" y="4448160"/>
            <a:ext cx="1695240" cy="1695240"/>
          </a:xfrm>
          <a:prstGeom prst="rect">
            <a:avLst/>
          </a:prstGeom>
          <a:ln w="9360">
            <a:solidFill>
              <a:srgbClr val="0f6fc6"/>
            </a:solidFill>
            <a:round/>
          </a:ln>
        </p:spPr>
      </p:sp>
      <p:sp>
        <p:nvSpPr>
          <p:cNvPr id="220" name="CustomShape 5"/>
          <p:cNvSpPr/>
          <p:nvPr/>
        </p:nvSpPr>
        <p:spPr>
          <a:xfrm>
            <a:off x="3911040" y="5887440"/>
            <a:ext cx="788040" cy="512280"/>
          </a:xfrm>
          <a:prstGeom prst="roundRect">
            <a:avLst>
              <a:gd fmla="val 16667" name="adj"/>
            </a:avLst>
          </a:prstGeom>
          <a:solidFill>
            <a:srgbClr val="0f6fc6"/>
          </a:solidFill>
          <a:ln w="25560">
            <a:solidFill>
              <a:srgbClr val="ffffff"/>
            </a:solidFill>
            <a:round/>
          </a:ln>
        </p:spPr>
        <p:txBody>
          <a:bodyPr anchor="ctr" bIns="30600" lIns="55440" rIns="30600" tIns="55440"/>
          <a:p>
            <a:pPr algn="ctr">
              <a:lnSpc>
                <a:spcPct val="90000"/>
              </a:lnSpc>
            </a:pPr>
            <a:r>
              <a:rPr lang="en-US" sz="800">
                <a:solidFill>
                  <a:srgbClr val="ffffff"/>
                </a:solidFill>
                <a:latin typeface="Constantia"/>
              </a:rPr>
              <a:t>Entrenchment</a:t>
            </a:r>
            <a:endParaRPr/>
          </a:p>
        </p:txBody>
      </p:sp>
      <p:sp>
        <p:nvSpPr>
          <p:cNvPr id="221" name="CustomShape 6"/>
          <p:cNvSpPr/>
          <p:nvPr/>
        </p:nvSpPr>
        <p:spPr>
          <a:xfrm>
            <a:off x="3457440" y="4448160"/>
            <a:ext cx="1695240" cy="1695240"/>
          </a:xfrm>
          <a:prstGeom prst="rect">
            <a:avLst/>
          </a:prstGeom>
          <a:ln w="9360">
            <a:solidFill>
              <a:srgbClr val="0f6fc6"/>
            </a:solidFill>
            <a:round/>
          </a:ln>
        </p:spPr>
      </p:sp>
      <p:sp>
        <p:nvSpPr>
          <p:cNvPr id="222" name="CustomShape 7"/>
          <p:cNvSpPr/>
          <p:nvPr/>
        </p:nvSpPr>
        <p:spPr>
          <a:xfrm>
            <a:off x="3063240" y="5039640"/>
            <a:ext cx="788040" cy="512280"/>
          </a:xfrm>
          <a:prstGeom prst="roundRect">
            <a:avLst>
              <a:gd fmla="val 16667" name="adj"/>
            </a:avLst>
          </a:prstGeom>
          <a:solidFill>
            <a:srgbClr val="0f6fc6"/>
          </a:solidFill>
          <a:ln w="25560">
            <a:solidFill>
              <a:srgbClr val="ffffff"/>
            </a:solidFill>
            <a:round/>
          </a:ln>
        </p:spPr>
        <p:txBody>
          <a:bodyPr anchor="ctr" bIns="30600" lIns="55440" rIns="30600" tIns="55440"/>
          <a:p>
            <a:pPr algn="ctr">
              <a:lnSpc>
                <a:spcPct val="90000"/>
              </a:lnSpc>
            </a:pPr>
            <a:r>
              <a:rPr lang="en-US" sz="800">
                <a:solidFill>
                  <a:srgbClr val="ffffff"/>
                </a:solidFill>
                <a:latin typeface="Constantia"/>
              </a:rPr>
              <a:t>Lock-In</a:t>
            </a:r>
            <a:endParaRPr/>
          </a:p>
        </p:txBody>
      </p:sp>
      <p:sp>
        <p:nvSpPr>
          <p:cNvPr id="223" name="CustomShape 8"/>
          <p:cNvSpPr/>
          <p:nvPr/>
        </p:nvSpPr>
        <p:spPr>
          <a:xfrm>
            <a:off x="3457440" y="4448160"/>
            <a:ext cx="1695240" cy="1695240"/>
          </a:xfrm>
          <a:prstGeom prst="rect">
            <a:avLst/>
          </a:prstGeom>
          <a:ln w="9360">
            <a:solidFill>
              <a:srgbClr val="0f6fc6"/>
            </a:solidFill>
            <a:round/>
          </a:ln>
        </p:spPr>
      </p:sp>
      <p:sp>
        <p:nvSpPr>
          <p:cNvPr id="224" name="TextShape 9"/>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Lock-In</a:t>
            </a:r>
            <a:endParaRPr/>
          </a:p>
        </p:txBody>
      </p:sp>
      <p:sp>
        <p:nvSpPr>
          <p:cNvPr id="225" name="TextShape 10"/>
          <p:cNvSpPr txBox="1"/>
          <p:nvPr/>
        </p:nvSpPr>
        <p:spPr>
          <a:xfrm>
            <a:off x="457200" y="1143000"/>
            <a:ext cx="8229240" cy="5181120"/>
          </a:xfrm>
          <a:prstGeom prst="rect">
            <a:avLst/>
          </a:prstGeom>
        </p:spPr>
        <p:txBody>
          <a:bodyPr bIns="45000" lIns="90000" rIns="90000" tIns="45000"/>
          <a:p>
            <a:pPr>
              <a:lnSpc>
                <a:spcPct val="100000"/>
              </a:lnSpc>
            </a:pPr>
            <a:r>
              <a:rPr b="1" lang="en-US" sz="2600">
                <a:solidFill>
                  <a:srgbClr val="000000"/>
                </a:solidFill>
                <a:latin typeface="Constantia"/>
              </a:rPr>
              <a:t>Lock-In: </a:t>
            </a:r>
            <a:r>
              <a:rPr lang="en-US" sz="2600">
                <a:solidFill>
                  <a:srgbClr val="000000"/>
                </a:solidFill>
                <a:latin typeface="Constantia"/>
              </a:rPr>
              <a:t>When a customer is dependent on a vendor for services or products because the switching costs of changing to another vendor are too high</a:t>
            </a:r>
            <a:endParaRPr/>
          </a:p>
          <a:p>
            <a:pPr>
              <a:lnSpc>
                <a:spcPct val="100000"/>
              </a:lnSpc>
            </a:pPr>
            <a:endParaRPr/>
          </a:p>
          <a:p>
            <a:pPr>
              <a:lnSpc>
                <a:spcPct val="100000"/>
              </a:lnSpc>
              <a:buSzPct val="25000"/>
              <a:buFont charset="2" typeface="Wingdings 2"/>
              <a:buChar char=""/>
            </a:pPr>
            <a:r>
              <a:rPr lang="en-US" sz="2400">
                <a:solidFill>
                  <a:srgbClr val="000000"/>
                </a:solidFill>
                <a:latin typeface="Constantia"/>
              </a:rPr>
              <a:t>Lock-in is a dynamic concept</a:t>
            </a:r>
            <a:endParaRPr/>
          </a:p>
          <a:p>
            <a:pPr>
              <a:lnSpc>
                <a:spcPct val="100000"/>
              </a:lnSpc>
              <a:buSzPct val="25000"/>
              <a:buFont charset="2" typeface="Wingdings 2"/>
              <a:buChar char=""/>
            </a:pPr>
            <a:r>
              <a:rPr lang="en-US" sz="2400">
                <a:solidFill>
                  <a:srgbClr val="000000"/>
                </a:solidFill>
                <a:latin typeface="Constantia"/>
              </a:rPr>
              <a:t>A customer is only locked-in by the choices they make</a:t>
            </a:r>
            <a:endParaRPr/>
          </a:p>
          <a:p>
            <a:pPr>
              <a:lnSpc>
                <a:spcPct val="100000"/>
              </a:lnSpc>
            </a:pPr>
            <a:endParaRPr/>
          </a:p>
        </p:txBody>
      </p:sp>
      <p:sp>
        <p:nvSpPr>
          <p:cNvPr id="226" name="CustomShape 11"/>
          <p:cNvSpPr/>
          <p:nvPr/>
        </p:nvSpPr>
        <p:spPr>
          <a:xfrm rot="3283800">
            <a:off x="3747600" y="4528440"/>
            <a:ext cx="228240" cy="151920"/>
          </a:xfrm>
          <a:prstGeom prst="rect">
            <a:avLst/>
          </a:prstGeom>
          <a:solidFill>
            <a:srgbClr val="0f6fc6"/>
          </a:solidFill>
          <a:ln w="25560">
            <a:solidFill>
              <a:srgbClr val="0b5292"/>
            </a:solidFill>
            <a:round/>
          </a:ln>
        </p:spPr>
      </p:sp>
      <p:sp>
        <p:nvSpPr>
          <p:cNvPr id="227" name="CustomShape 12"/>
          <p:cNvSpPr/>
          <p:nvPr/>
        </p:nvSpPr>
        <p:spPr>
          <a:xfrm rot="8561400">
            <a:off x="4978440" y="4915800"/>
            <a:ext cx="228240" cy="158760"/>
          </a:xfrm>
          <a:prstGeom prst="rect">
            <a:avLst/>
          </a:prstGeom>
          <a:solidFill>
            <a:srgbClr val="0f6fc6"/>
          </a:solidFill>
          <a:ln w="25560">
            <a:solidFill>
              <a:srgbClr val="0b5292"/>
            </a:solidFill>
            <a:round/>
          </a:ln>
        </p:spPr>
      </p:sp>
      <p:sp>
        <p:nvSpPr>
          <p:cNvPr id="228" name="CustomShape 13"/>
          <p:cNvSpPr/>
          <p:nvPr/>
        </p:nvSpPr>
        <p:spPr>
          <a:xfrm rot="13549800">
            <a:off x="4668120" y="5926680"/>
            <a:ext cx="228240" cy="151920"/>
          </a:xfrm>
          <a:prstGeom prst="rect">
            <a:avLst/>
          </a:prstGeom>
          <a:solidFill>
            <a:srgbClr val="0f6fc6"/>
          </a:solidFill>
          <a:ln w="25560">
            <a:solidFill>
              <a:srgbClr val="0b5292"/>
            </a:solidFill>
            <a:round/>
          </a:ln>
        </p:spPr>
      </p:sp>
      <p:sp>
        <p:nvSpPr>
          <p:cNvPr id="229" name="CustomShape 14"/>
          <p:cNvSpPr/>
          <p:nvPr/>
        </p:nvSpPr>
        <p:spPr>
          <a:xfrm rot="19824600">
            <a:off x="3375000" y="5532840"/>
            <a:ext cx="228240" cy="151920"/>
          </a:xfrm>
          <a:prstGeom prst="rect">
            <a:avLst/>
          </a:prstGeom>
          <a:solidFill>
            <a:srgbClr val="0f6fc6"/>
          </a:solidFill>
          <a:ln w="25560">
            <a:solidFill>
              <a:srgbClr val="0b5292"/>
            </a:solidFill>
            <a:round/>
          </a:ln>
        </p:spPr>
      </p:sp>
    </p:spTree>
  </p:cSld>
  <p:timing>
    <p:tnLst>
      <p:par>
        <p:cTn dur="indefinite" id="285" nodeType="tmRoot" restart="never">
          <p:childTnLst>
            <p:seq>
              <p:cTn dur="indefinite" id="286" nodeType="mainSeq">
                <p:childTnLst>
                  <p:par>
                    <p:cTn fill="hold" id="287">
                      <p:stCondLst>
                        <p:cond delay="indefinite"/>
                      </p:stCondLst>
                      <p:childTnLst>
                        <p:par>
                          <p:cTn fill="hold" id="288">
                            <p:stCondLst>
                              <p:cond delay="0"/>
                            </p:stCondLst>
                            <p:childTnLst>
                              <p:par>
                                <p:cTn fill="hold" id="289" nodeType="clickEffect" presetClass="entr" presetID="1">
                                  <p:stCondLst>
                                    <p:cond delay="0"/>
                                  </p:stCondLst>
                                  <p:childTnLst>
                                    <p:set>
                                      <p:cBhvr>
                                        <p:cTn dur="1" fill="hold" id="290">
                                          <p:stCondLst>
                                            <p:cond delay="0"/>
                                          </p:stCondLst>
                                        </p:cTn>
                                        <p:tgtEl>
                                          <p:spTgt spid="225">
                                            <p:txEl>
                                              <p:pRg end="146" st="0"/>
                                            </p:txEl>
                                          </p:spTgt>
                                        </p:tgtEl>
                                        <p:attrNameLst>
                                          <p:attrName>style.visibility</p:attrName>
                                        </p:attrNameLst>
                                      </p:cBhvr>
                                      <p:to>
                                        <p:strVal val="visible"/>
                                      </p:to>
                                    </p:set>
                                  </p:childTnLst>
                                </p:cTn>
                              </p:par>
                            </p:childTnLst>
                          </p:cTn>
                        </p:par>
                      </p:childTnLst>
                    </p:cTn>
                  </p:par>
                  <p:par>
                    <p:cTn fill="hold" id="291">
                      <p:stCondLst>
                        <p:cond delay="indefinite"/>
                      </p:stCondLst>
                      <p:childTnLst>
                        <p:par>
                          <p:cTn fill="hold" id="292">
                            <p:stCondLst>
                              <p:cond delay="0"/>
                            </p:stCondLst>
                            <p:childTnLst>
                              <p:par>
                                <p:cTn fill="hold" id="293" nodeType="clickEffect" presetClass="entr" presetID="1">
                                  <p:stCondLst>
                                    <p:cond delay="0"/>
                                  </p:stCondLst>
                                  <p:childTnLst>
                                    <p:set>
                                      <p:cBhvr>
                                        <p:cTn dur="1" fill="hold" id="294">
                                          <p:stCondLst>
                                            <p:cond delay="0"/>
                                          </p:stCondLst>
                                        </p:cTn>
                                        <p:tgtEl>
                                          <p:spTgt spid="225">
                                            <p:txEl>
                                              <p:pRg end="176" st="147"/>
                                            </p:txEl>
                                          </p:spTgt>
                                        </p:tgtEl>
                                        <p:attrNameLst>
                                          <p:attrName>style.visibility</p:attrName>
                                        </p:attrNameLst>
                                      </p:cBhvr>
                                      <p:to>
                                        <p:strVal val="visible"/>
                                      </p:to>
                                    </p:set>
                                  </p:childTnLst>
                                </p:cTn>
                              </p:par>
                            </p:childTnLst>
                          </p:cTn>
                        </p:par>
                      </p:childTnLst>
                    </p:cTn>
                  </p:par>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225">
                                            <p:txEl>
                                              <p:pRg end="230" st="176"/>
                                            </p:txEl>
                                          </p:spTgt>
                                        </p:tgtEl>
                                        <p:attrNameLst>
                                          <p:attrName>style.visibility</p:attrName>
                                        </p:attrNameLst>
                                      </p:cBhvr>
                                      <p:to>
                                        <p:strVal val="visible"/>
                                      </p:to>
                                    </p:set>
                                  </p:childTnLst>
                                </p:cTn>
                              </p:par>
                            </p:childTnLst>
                          </p:cTn>
                        </p:par>
                      </p:childTnLst>
                    </p:cTn>
                  </p:par>
                  <p:par>
                    <p:cTn fill="hold" id="299">
                      <p:stCondLst>
                        <p:cond delay="indefinite"/>
                      </p:stCondLst>
                      <p:childTnLst>
                        <p:par>
                          <p:cTn fill="hold" id="300">
                            <p:stCondLst>
                              <p:cond delay="0"/>
                            </p:stCondLst>
                            <p:childTnLst>
                              <p:par>
                                <p:cTn fill="hold" id="301" nodeType="clickEffect" presetClass="entr" presetID="1">
                                  <p:stCondLst>
                                    <p:cond delay="0"/>
                                  </p:stCondLst>
                                  <p:childTnLst>
                                    <p:set>
                                      <p:cBhvr>
                                        <p:cTn dur="1" fill="hold" id="302">
                                          <p:stCondLst>
                                            <p:cond delay="0"/>
                                          </p:stCondLst>
                                        </p:cTn>
                                        <p:tgtEl>
                                          <p:spTgt spid="-1"/>
                                        </p:tgtEl>
                                        <p:attrNameLst>
                                          <p:attrName>style.visibility</p:attrName>
                                        </p:attrNameLst>
                                      </p:cBhvr>
                                      <p:to>
                                        <p:strVal val="visible"/>
                                      </p:to>
                                    </p:set>
                                  </p:childTnLst>
                                </p:cTn>
                              </p:par>
                            </p:childTnLst>
                          </p:cTn>
                        </p:par>
                      </p:childTnLst>
                    </p:cTn>
                  </p:par>
                  <p:par>
                    <p:cTn fill="hold" id="303">
                      <p:stCondLst>
                        <p:cond delay="indefinite"/>
                      </p:stCondLst>
                      <p:childTnLst>
                        <p:par>
                          <p:cTn fill="hold" id="304">
                            <p:stCondLst>
                              <p:cond delay="0"/>
                            </p:stCondLst>
                            <p:childTnLst>
                              <p:par>
                                <p:cTn fill="hold" id="305" nodeType="clickEffect" presetClass="entr" presetID="1">
                                  <p:stCondLst>
                                    <p:cond delay="0"/>
                                  </p:stCondLst>
                                  <p:childTnLst>
                                    <p:set>
                                      <p:cBhvr>
                                        <p:cTn dur="1" fill="hold" id="306">
                                          <p:stCondLst>
                                            <p:cond delay="0"/>
                                          </p:stCondLst>
                                        </p:cTn>
                                        <p:tgtEl>
                                          <p:spTgt spid="226"/>
                                        </p:tgtEl>
                                        <p:attrNameLst>
                                          <p:attrName>style.visibility</p:attrName>
                                        </p:attrNameLst>
                                      </p:cBhvr>
                                      <p:to>
                                        <p:strVal val="visible"/>
                                      </p:to>
                                    </p:set>
                                  </p:childTnLst>
                                </p:cTn>
                              </p:par>
                              <p:par>
                                <p:cTn fill="hold" id="307" nodeType="withEffect" presetClass="entr" presetID="1">
                                  <p:stCondLst>
                                    <p:cond delay="0"/>
                                  </p:stCondLst>
                                  <p:childTnLst>
                                    <p:set>
                                      <p:cBhvr>
                                        <p:cTn dur="1" fill="hold" id="308">
                                          <p:stCondLst>
                                            <p:cond delay="0"/>
                                          </p:stCondLst>
                                        </p:cTn>
                                        <p:tgtEl>
                                          <p:spTgt spid="229"/>
                                        </p:tgtEl>
                                        <p:attrNameLst>
                                          <p:attrName>style.visibility</p:attrName>
                                        </p:attrNameLst>
                                      </p:cBhvr>
                                      <p:to>
                                        <p:strVal val="visible"/>
                                      </p:to>
                                    </p:set>
                                  </p:childTnLst>
                                </p:cTn>
                              </p:par>
                              <p:par>
                                <p:cTn fill="hold" id="309" nodeType="withEffect" presetClass="entr" presetID="1">
                                  <p:stCondLst>
                                    <p:cond delay="0"/>
                                  </p:stCondLst>
                                  <p:childTnLst>
                                    <p:set>
                                      <p:cBhvr>
                                        <p:cTn dur="1" fill="hold" id="310">
                                          <p:stCondLst>
                                            <p:cond delay="0"/>
                                          </p:stCondLst>
                                        </p:cTn>
                                        <p:tgtEl>
                                          <p:spTgt spid="228"/>
                                        </p:tgtEl>
                                        <p:attrNameLst>
                                          <p:attrName>style.visibility</p:attrName>
                                        </p:attrNameLst>
                                      </p:cBhvr>
                                      <p:to>
                                        <p:strVal val="visible"/>
                                      </p:to>
                                    </p:set>
                                  </p:childTnLst>
                                </p:cTn>
                              </p:par>
                              <p:par>
                                <p:cTn fill="hold" id="311" nodeType="withEffect" presetClass="entr" presetID="1">
                                  <p:stCondLst>
                                    <p:cond delay="0"/>
                                  </p:stCondLst>
                                  <p:childTnLst>
                                    <p:set>
                                      <p:cBhvr>
                                        <p:cTn dur="1" fill="hold" id="312">
                                          <p:stCondLst>
                                            <p:cond delay="0"/>
                                          </p:stCondLst>
                                        </p:cTn>
                                        <p:tgtEl>
                                          <p:spTgt spid="2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Lock-in and Competition</a:t>
            </a:r>
            <a:endParaRPr/>
          </a:p>
        </p:txBody>
      </p:sp>
      <p:sp>
        <p:nvSpPr>
          <p:cNvPr id="231"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When there is lock-in, customers are more valuable – you own the customer</a:t>
            </a:r>
            <a:endParaRPr/>
          </a:p>
          <a:p>
            <a:pPr lvl="1">
              <a:lnSpc>
                <a:spcPct val="100000"/>
              </a:lnSpc>
              <a:buSzPct val="25000"/>
              <a:buFont typeface="StarSymbol"/>
              <a:buChar char=""/>
            </a:pPr>
            <a:r>
              <a:rPr lang="en-US" sz="2400">
                <a:solidFill>
                  <a:srgbClr val="000000"/>
                </a:solidFill>
                <a:latin typeface="Constantia"/>
              </a:rPr>
              <a:t>The value of a locked in customer is equal to total switching costs</a:t>
            </a:r>
            <a:endParaRPr/>
          </a:p>
          <a:p>
            <a:pPr lvl="1">
              <a:lnSpc>
                <a:spcPct val="100000"/>
              </a:lnSpc>
              <a:buSzPct val="25000"/>
              <a:buFont typeface="StarSymbol"/>
              <a:buChar char=""/>
            </a:pPr>
            <a:r>
              <a:rPr lang="en-US" sz="2400" u="sng">
                <a:solidFill>
                  <a:srgbClr val="000000"/>
                </a:solidFill>
                <a:latin typeface="Constantia"/>
              </a:rPr>
              <a:t>For example: </a:t>
            </a:r>
            <a:r>
              <a:rPr lang="en-US" sz="2400">
                <a:solidFill>
                  <a:srgbClr val="000000"/>
                </a:solidFill>
                <a:latin typeface="Constantia"/>
              </a:rPr>
              <a:t>Suppose switching from SAP to PeopleSoft could cost the customer $10 million, then SAP can extract up to $10 million in additional charges from the customer</a:t>
            </a:r>
            <a:endParaRPr/>
          </a:p>
          <a:p>
            <a:pPr lvl="1">
              <a:lnSpc>
                <a:spcPct val="100000"/>
              </a:lnSpc>
              <a:buSzPct val="25000"/>
              <a:buFont typeface="StarSymbol"/>
              <a:buChar char=""/>
            </a:pPr>
            <a:r>
              <a:rPr lang="en-US" sz="2400">
                <a:solidFill>
                  <a:srgbClr val="000000"/>
                </a:solidFill>
                <a:latin typeface="Constantia"/>
              </a:rPr>
              <a:t>The supplier is a monopolist after the customer’s choice is made (ex post)</a:t>
            </a:r>
            <a:endParaRPr/>
          </a:p>
          <a:p>
            <a:endParaRPr/>
          </a:p>
          <a:p>
            <a:pPr>
              <a:lnSpc>
                <a:spcPct val="100000"/>
              </a:lnSpc>
            </a:pPr>
            <a:r>
              <a:rPr lang="en-US" sz="2600">
                <a:solidFill>
                  <a:srgbClr val="000000"/>
                </a:solidFill>
                <a:latin typeface="Constantia"/>
              </a:rPr>
              <a:t>Because a locked-in customer is so valuable, much of the action in these markets is </a:t>
            </a:r>
            <a:r>
              <a:rPr b="1" lang="en-US" sz="2600">
                <a:solidFill>
                  <a:srgbClr val="000000"/>
                </a:solidFill>
                <a:latin typeface="Constantia"/>
              </a:rPr>
              <a:t>competition for customers</a:t>
            </a:r>
            <a:endParaRPr/>
          </a:p>
          <a:p>
            <a:pPr lvl="1">
              <a:lnSpc>
                <a:spcPct val="100000"/>
              </a:lnSpc>
              <a:buSzPct val="25000"/>
              <a:buFont typeface="StarSymbol"/>
              <a:buChar char=""/>
            </a:pPr>
            <a:r>
              <a:rPr lang="en-US" sz="2400">
                <a:solidFill>
                  <a:srgbClr val="000000"/>
                </a:solidFill>
                <a:latin typeface="Constantia"/>
              </a:rPr>
              <a:t>This means that suppliers are competitive </a:t>
            </a:r>
            <a:r>
              <a:rPr b="1" lang="en-US" sz="2400">
                <a:solidFill>
                  <a:srgbClr val="000000"/>
                </a:solidFill>
                <a:latin typeface="Constantia"/>
              </a:rPr>
              <a:t>before</a:t>
            </a:r>
            <a:r>
              <a:rPr lang="en-US" sz="2400">
                <a:solidFill>
                  <a:srgbClr val="000000"/>
                </a:solidFill>
                <a:latin typeface="Constantia"/>
              </a:rPr>
              <a:t> the customer’s choice is made (ex ante)</a:t>
            </a:r>
            <a:endParaRPr/>
          </a:p>
        </p:txBody>
      </p:sp>
    </p:spTree>
  </p:cSld>
  <p:timing>
    <p:tnLst>
      <p:par>
        <p:cTn dur="indefinite" id="313" nodeType="tmRoot" restart="never">
          <p:childTnLst>
            <p:seq>
              <p:cTn dur="indefinite" id="314" nodeType="mainSeq">
                <p:childTnLst>
                  <p:par>
                    <p:cTn fill="hold" id="315">
                      <p:stCondLst>
                        <p:cond delay="indefinite"/>
                      </p:stCondLst>
                      <p:childTnLst>
                        <p:par>
                          <p:cTn fill="hold" id="316">
                            <p:stCondLst>
                              <p:cond delay="0"/>
                            </p:stCondLst>
                            <p:childTnLst>
                              <p:par>
                                <p:cTn fill="hold" id="317" nodeType="clickEffect" presetClass="entr" presetID="1">
                                  <p:stCondLst>
                                    <p:cond delay="0"/>
                                  </p:stCondLst>
                                  <p:childTnLst>
                                    <p:set>
                                      <p:cBhvr>
                                        <p:cTn dur="1" fill="hold" id="318">
                                          <p:stCondLst>
                                            <p:cond delay="0"/>
                                          </p:stCondLst>
                                        </p:cTn>
                                        <p:tgtEl>
                                          <p:spTgt spid="231">
                                            <p:txEl>
                                              <p:pRg end="74" st="0"/>
                                            </p:txEl>
                                          </p:spTgt>
                                        </p:tgtEl>
                                        <p:attrNameLst>
                                          <p:attrName>style.visibility</p:attrName>
                                        </p:attrNameLst>
                                      </p:cBhvr>
                                      <p:to>
                                        <p:strVal val="visible"/>
                                      </p:to>
                                    </p:set>
                                  </p:childTnLst>
                                </p:cTn>
                              </p:par>
                              <p:par>
                                <p:cTn fill="hold" id="319" nodeType="withEffect" presetClass="entr" presetID="1">
                                  <p:stCondLst>
                                    <p:cond delay="0"/>
                                  </p:stCondLst>
                                  <p:childTnLst>
                                    <p:set>
                                      <p:cBhvr>
                                        <p:cTn dur="1" fill="hold" id="320">
                                          <p:stCondLst>
                                            <p:cond delay="0"/>
                                          </p:stCondLst>
                                        </p:cTn>
                                        <p:tgtEl>
                                          <p:spTgt spid="231">
                                            <p:txEl>
                                              <p:pRg end="142" st="74"/>
                                            </p:txEl>
                                          </p:spTgt>
                                        </p:tgtEl>
                                        <p:attrNameLst>
                                          <p:attrName>style.visibility</p:attrName>
                                        </p:attrNameLst>
                                      </p:cBhvr>
                                      <p:to>
                                        <p:strVal val="visible"/>
                                      </p:to>
                                    </p:set>
                                  </p:childTnLst>
                                </p:cTn>
                              </p:par>
                              <p:par>
                                <p:cTn fill="hold" id="321" nodeType="withEffect" presetClass="entr" presetID="1">
                                  <p:stCondLst>
                                    <p:cond delay="0"/>
                                  </p:stCondLst>
                                  <p:childTnLst>
                                    <p:set>
                                      <p:cBhvr>
                                        <p:cTn dur="1" fill="hold" id="322">
                                          <p:stCondLst>
                                            <p:cond delay="0"/>
                                          </p:stCondLst>
                                        </p:cTn>
                                        <p:tgtEl>
                                          <p:spTgt spid="231">
                                            <p:txEl>
                                              <p:pRg end="312" st="142"/>
                                            </p:txEl>
                                          </p:spTgt>
                                        </p:tgtEl>
                                        <p:attrNameLst>
                                          <p:attrName>style.visibility</p:attrName>
                                        </p:attrNameLst>
                                      </p:cBhvr>
                                      <p:to>
                                        <p:strVal val="visible"/>
                                      </p:to>
                                    </p:set>
                                  </p:childTnLst>
                                </p:cTn>
                              </p:par>
                              <p:par>
                                <p:cTn fill="hold" id="323" nodeType="withEffect" presetClass="entr" presetID="1">
                                  <p:stCondLst>
                                    <p:cond delay="0"/>
                                  </p:stCondLst>
                                  <p:childTnLst>
                                    <p:set>
                                      <p:cBhvr>
                                        <p:cTn dur="1" fill="hold" id="324">
                                          <p:stCondLst>
                                            <p:cond delay="0"/>
                                          </p:stCondLst>
                                        </p:cTn>
                                        <p:tgtEl>
                                          <p:spTgt spid="231">
                                            <p:txEl>
                                              <p:pRg end="387" st="312"/>
                                            </p:txEl>
                                          </p:spTgt>
                                        </p:tgtEl>
                                        <p:attrNameLst>
                                          <p:attrName>style.visibility</p:attrName>
                                        </p:attrNameLst>
                                      </p:cBhvr>
                                      <p:to>
                                        <p:strVal val="visible"/>
                                      </p:to>
                                    </p:set>
                                  </p:childTnLst>
                                </p:cTn>
                              </p:par>
                            </p:childTnLst>
                          </p:cTn>
                        </p:par>
                      </p:childTnLst>
                    </p:cTn>
                  </p:par>
                  <p:par>
                    <p:cTn fill="hold" id="325">
                      <p:stCondLst>
                        <p:cond delay="indefinite"/>
                      </p:stCondLst>
                      <p:childTnLst>
                        <p:par>
                          <p:cTn fill="hold" id="326">
                            <p:stCondLst>
                              <p:cond delay="0"/>
                            </p:stCondLst>
                            <p:childTnLst>
                              <p:par>
                                <p:cTn fill="hold" id="327" nodeType="clickEffect" presetClass="entr" presetID="1">
                                  <p:stCondLst>
                                    <p:cond delay="0"/>
                                  </p:stCondLst>
                                  <p:childTnLst>
                                    <p:set>
                                      <p:cBhvr>
                                        <p:cTn dur="1" fill="hold" id="328">
                                          <p:stCondLst>
                                            <p:cond delay="0"/>
                                          </p:stCondLst>
                                        </p:cTn>
                                        <p:tgtEl>
                                          <p:spTgt spid="231">
                                            <p:txEl>
                                              <p:pRg end="498" st="388"/>
                                            </p:txEl>
                                          </p:spTgt>
                                        </p:tgtEl>
                                        <p:attrNameLst>
                                          <p:attrName>style.visibility</p:attrName>
                                        </p:attrNameLst>
                                      </p:cBhvr>
                                      <p:to>
                                        <p:strVal val="visible"/>
                                      </p:to>
                                    </p:set>
                                  </p:childTnLst>
                                </p:cTn>
                              </p:par>
                              <p:par>
                                <p:cTn fill="hold" id="329" nodeType="withEffect" presetClass="entr" presetID="1">
                                  <p:stCondLst>
                                    <p:cond delay="0"/>
                                  </p:stCondLst>
                                  <p:childTnLst>
                                    <p:set>
                                      <p:cBhvr>
                                        <p:cTn dur="1" fill="hold" id="330">
                                          <p:stCondLst>
                                            <p:cond delay="0"/>
                                          </p:stCondLst>
                                        </p:cTn>
                                        <p:tgtEl>
                                          <p:spTgt spid="231">
                                            <p:txEl>
                                              <p:pRg end="587" st="49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1295280" y="533520"/>
            <a:ext cx="7391160" cy="743400"/>
          </a:xfrm>
          <a:prstGeom prst="rect">
            <a:avLst/>
          </a:prstGeom>
        </p:spPr>
        <p:txBody>
          <a:bodyPr anchor="b" bIns="0" lIns="0" rIns="0" tIns="45000"/>
          <a:p>
            <a:pPr>
              <a:lnSpc>
                <a:spcPct val="100000"/>
              </a:lnSpc>
            </a:pPr>
            <a:r>
              <a:rPr lang="en-US" sz="5000">
                <a:solidFill>
                  <a:srgbClr val="04617b"/>
                </a:solidFill>
                <a:latin typeface="Calibri"/>
              </a:rPr>
              <a:t>Midterm</a:t>
            </a:r>
            <a:endParaRPr/>
          </a:p>
        </p:txBody>
      </p:sp>
      <p:sp>
        <p:nvSpPr>
          <p:cNvPr id="164" name="TextShape 2"/>
          <p:cNvSpPr txBox="1"/>
          <p:nvPr/>
        </p:nvSpPr>
        <p:spPr>
          <a:xfrm>
            <a:off x="457200" y="1600200"/>
            <a:ext cx="8229240" cy="4723920"/>
          </a:xfrm>
          <a:prstGeom prst="rect">
            <a:avLst/>
          </a:prstGeom>
        </p:spPr>
        <p:txBody>
          <a:bodyPr bIns="45000" lIns="90000" rIns="90000" tIns="45000"/>
          <a:p>
            <a:pPr>
              <a:lnSpc>
                <a:spcPct val="100000"/>
              </a:lnSpc>
            </a:pPr>
            <a:r>
              <a:rPr lang="en-US" sz="2600">
                <a:solidFill>
                  <a:srgbClr val="000000"/>
                </a:solidFill>
                <a:latin typeface="Constantia"/>
              </a:rPr>
              <a:t>Mean: 81.4</a:t>
            </a:r>
            <a:endParaRPr/>
          </a:p>
          <a:p>
            <a:pPr>
              <a:lnSpc>
                <a:spcPct val="100000"/>
              </a:lnSpc>
            </a:pPr>
            <a:r>
              <a:rPr lang="en-US" sz="2600">
                <a:solidFill>
                  <a:srgbClr val="000000"/>
                </a:solidFill>
                <a:latin typeface="Constantia"/>
              </a:rPr>
              <a:t>Median: 81.5</a:t>
            </a:r>
            <a:endParaRPr/>
          </a:p>
          <a:p>
            <a:pPr>
              <a:lnSpc>
                <a:spcPct val="100000"/>
              </a:lnSpc>
            </a:pPr>
            <a:r>
              <a:rPr lang="en-US" sz="2600">
                <a:solidFill>
                  <a:srgbClr val="000000"/>
                </a:solidFill>
                <a:latin typeface="Constantia"/>
              </a:rPr>
              <a:t>Max/Min: 98/54</a:t>
            </a:r>
            <a:endParaRPr/>
          </a:p>
        </p:txBody>
      </p:sp>
      <p:graphicFrame>
        <p:nvGraphicFramePr>
          <p:cNvPr id="165" name="Chart 5"/>
          <p:cNvGraphicFramePr/>
          <p:nvPr/>
        </p:nvGraphicFramePr>
        <p:xfrm>
          <a:off x="4194720" y="762120"/>
          <a:ext cx="4933440" cy="2895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66" name="Chart 6"/>
          <p:cNvGraphicFramePr/>
          <p:nvPr/>
        </p:nvGraphicFramePr>
        <p:xfrm>
          <a:off x="228600" y="3276720"/>
          <a:ext cx="4876560" cy="3009600"/>
        </p:xfrm>
        <a:graphic>
          <a:graphicData uri="http://schemas.openxmlformats.org/drawingml/2006/chart">
            <c:chart xmlns:c="http://schemas.openxmlformats.org/drawingml/2006/chart" xmlns:r="http://schemas.openxmlformats.org/officeDocument/2006/relationships" r:id="rId2"/>
          </a:graphicData>
        </a:graphic>
      </p:graphicFrame>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Lock-in and Customers</a:t>
            </a:r>
            <a:endParaRPr/>
          </a:p>
        </p:txBody>
      </p:sp>
      <p:sp>
        <p:nvSpPr>
          <p:cNvPr id="233" name="TextShape 2"/>
          <p:cNvSpPr txBox="1"/>
          <p:nvPr/>
        </p:nvSpPr>
        <p:spPr>
          <a:xfrm>
            <a:off x="457200" y="1371600"/>
            <a:ext cx="8229240" cy="49525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Firms seek to maximize a stream of discounted revenues from their customers, both existing and future</a:t>
            </a:r>
            <a:endParaRPr/>
          </a:p>
          <a:p>
            <a:pPr>
              <a:lnSpc>
                <a:spcPct val="100000"/>
              </a:lnSpc>
              <a:buSzPct val="25000"/>
              <a:buFont charset="2" typeface="Wingdings 2"/>
              <a:buChar char=""/>
            </a:pPr>
            <a:r>
              <a:rPr lang="en-US" sz="2600">
                <a:solidFill>
                  <a:srgbClr val="000000"/>
                </a:solidFill>
                <a:latin typeface="Constantia"/>
              </a:rPr>
              <a:t>A common strategy is to offer a low entry price to capture new customers and to charge a higher price to existing customers</a:t>
            </a:r>
            <a:endParaRPr/>
          </a:p>
          <a:p>
            <a:pPr lvl="1">
              <a:lnSpc>
                <a:spcPct val="100000"/>
              </a:lnSpc>
              <a:buSzPct val="25000"/>
              <a:buFont typeface="StarSymbol"/>
              <a:buChar char=""/>
            </a:pPr>
            <a:r>
              <a:rPr lang="en-US" sz="2400">
                <a:solidFill>
                  <a:srgbClr val="000000"/>
                </a:solidFill>
                <a:latin typeface="Constantia"/>
              </a:rPr>
              <a:t>E.g., Cable TV offers discounted rates for an initial period</a:t>
            </a:r>
            <a:endParaRPr/>
          </a:p>
          <a:p>
            <a:pPr lvl="1">
              <a:lnSpc>
                <a:spcPct val="100000"/>
              </a:lnSpc>
              <a:buSzPct val="25000"/>
              <a:buFont typeface="StarSymbol"/>
              <a:buChar char=""/>
            </a:pPr>
            <a:r>
              <a:rPr lang="en-US" sz="2400">
                <a:solidFill>
                  <a:srgbClr val="000000"/>
                </a:solidFill>
                <a:latin typeface="Constantia"/>
              </a:rPr>
              <a:t>TV shows show fewer commercials earlier on in a show than later when customers are “hooked”</a:t>
            </a:r>
            <a:endParaRPr/>
          </a:p>
          <a:p>
            <a:pPr>
              <a:lnSpc>
                <a:spcPct val="100000"/>
              </a:lnSpc>
              <a:buSzPct val="25000"/>
              <a:buFont charset="2" typeface="Wingdings 2"/>
              <a:buChar char=""/>
            </a:pPr>
            <a:r>
              <a:rPr lang="en-US" sz="2600">
                <a:solidFill>
                  <a:srgbClr val="000000"/>
                </a:solidFill>
                <a:latin typeface="Constantia"/>
              </a:rPr>
              <a:t>However, with competition firms face a </a:t>
            </a:r>
            <a:r>
              <a:rPr b="1" lang="en-US" sz="2600">
                <a:solidFill>
                  <a:srgbClr val="000000"/>
                </a:solidFill>
                <a:latin typeface="Constantia"/>
              </a:rPr>
              <a:t>tradeoff:</a:t>
            </a:r>
            <a:endParaRPr/>
          </a:p>
          <a:p>
            <a:pPr lvl="1">
              <a:lnSpc>
                <a:spcPct val="100000"/>
              </a:lnSpc>
              <a:buSzPct val="25000"/>
              <a:buFont typeface="StarSymbol"/>
              <a:buChar char=""/>
            </a:pPr>
            <a:r>
              <a:rPr lang="en-US" sz="2400">
                <a:solidFill>
                  <a:srgbClr val="000000"/>
                </a:solidFill>
                <a:latin typeface="Constantia"/>
              </a:rPr>
              <a:t>Invest in market share by charging a low price that attracts new customers or</a:t>
            </a:r>
            <a:endParaRPr/>
          </a:p>
          <a:p>
            <a:pPr lvl="1">
              <a:lnSpc>
                <a:spcPct val="100000"/>
              </a:lnSpc>
              <a:buSzPct val="25000"/>
              <a:buFont typeface="StarSymbol"/>
              <a:buChar char=""/>
            </a:pPr>
            <a:r>
              <a:rPr lang="en-US" sz="2400">
                <a:solidFill>
                  <a:srgbClr val="000000"/>
                </a:solidFill>
                <a:latin typeface="Constantia"/>
              </a:rPr>
              <a:t>Harvest profits by charging high prices to existing customers at the risk of loosing them</a:t>
            </a:r>
            <a:endParaRPr/>
          </a:p>
        </p:txBody>
      </p:sp>
    </p:spTree>
  </p:cSld>
  <p:timing>
    <p:tnLst>
      <p:par>
        <p:cTn dur="indefinite" id="331" nodeType="tmRoot" restart="never">
          <p:childTnLst>
            <p:seq>
              <p:cTn dur="indefinite" id="332" nodeType="mainSeq">
                <p:childTnLst>
                  <p:par>
                    <p:cTn fill="hold" id="333">
                      <p:stCondLst>
                        <p:cond delay="indefinite"/>
                      </p:stCondLst>
                      <p:childTnLst>
                        <p:par>
                          <p:cTn fill="hold" id="334">
                            <p:stCondLst>
                              <p:cond delay="0"/>
                            </p:stCondLst>
                            <p:childTnLst>
                              <p:par>
                                <p:cTn fill="hold" id="335" nodeType="clickEffect" presetClass="entr" presetID="1">
                                  <p:stCondLst>
                                    <p:cond delay="0"/>
                                  </p:stCondLst>
                                  <p:childTnLst>
                                    <p:set>
                                      <p:cBhvr>
                                        <p:cTn dur="1" fill="hold" id="336">
                                          <p:stCondLst>
                                            <p:cond delay="0"/>
                                          </p:stCondLst>
                                        </p:cTn>
                                        <p:tgtEl>
                                          <p:spTgt spid="233">
                                            <p:txEl>
                                              <p:pRg end="102" st="0"/>
                                            </p:txEl>
                                          </p:spTgt>
                                        </p:tgtEl>
                                        <p:attrNameLst>
                                          <p:attrName>style.visibility</p:attrName>
                                        </p:attrNameLst>
                                      </p:cBhvr>
                                      <p:to>
                                        <p:strVal val="visible"/>
                                      </p:to>
                                    </p:set>
                                  </p:childTnLst>
                                </p:cTn>
                              </p:par>
                            </p:childTnLst>
                          </p:cTn>
                        </p:par>
                      </p:childTnLst>
                    </p:cTn>
                  </p:par>
                  <p:par>
                    <p:cTn fill="hold" id="337">
                      <p:stCondLst>
                        <p:cond delay="indefinite"/>
                      </p:stCondLst>
                      <p:childTnLst>
                        <p:par>
                          <p:cTn fill="hold" id="338">
                            <p:stCondLst>
                              <p:cond delay="0"/>
                            </p:stCondLst>
                            <p:childTnLst>
                              <p:par>
                                <p:cTn fill="hold" id="339" nodeType="clickEffect" presetClass="entr" presetID="1">
                                  <p:stCondLst>
                                    <p:cond delay="0"/>
                                  </p:stCondLst>
                                  <p:childTnLst>
                                    <p:set>
                                      <p:cBhvr>
                                        <p:cTn dur="1" fill="hold" id="340">
                                          <p:stCondLst>
                                            <p:cond delay="0"/>
                                          </p:stCondLst>
                                        </p:cTn>
                                        <p:tgtEl>
                                          <p:spTgt spid="233">
                                            <p:txEl>
                                              <p:pRg end="226" st="102"/>
                                            </p:txEl>
                                          </p:spTgt>
                                        </p:tgtEl>
                                        <p:attrNameLst>
                                          <p:attrName>style.visibility</p:attrName>
                                        </p:attrNameLst>
                                      </p:cBhvr>
                                      <p:to>
                                        <p:strVal val="visible"/>
                                      </p:to>
                                    </p:set>
                                  </p:childTnLst>
                                </p:cTn>
                              </p:par>
                              <p:par>
                                <p:cTn fill="hold" id="341" nodeType="withEffect" presetClass="entr" presetID="1">
                                  <p:stCondLst>
                                    <p:cond delay="0"/>
                                  </p:stCondLst>
                                  <p:childTnLst>
                                    <p:set>
                                      <p:cBhvr>
                                        <p:cTn dur="1" fill="hold" id="342">
                                          <p:stCondLst>
                                            <p:cond delay="0"/>
                                          </p:stCondLst>
                                        </p:cTn>
                                        <p:tgtEl>
                                          <p:spTgt spid="233">
                                            <p:txEl>
                                              <p:pRg end="287" st="226"/>
                                            </p:txEl>
                                          </p:spTgt>
                                        </p:tgtEl>
                                        <p:attrNameLst>
                                          <p:attrName>style.visibility</p:attrName>
                                        </p:attrNameLst>
                                      </p:cBhvr>
                                      <p:to>
                                        <p:strVal val="visible"/>
                                      </p:to>
                                    </p:set>
                                  </p:childTnLst>
                                </p:cTn>
                              </p:par>
                              <p:par>
                                <p:cTn fill="hold" id="343" nodeType="withEffect" presetClass="entr" presetID="1">
                                  <p:stCondLst>
                                    <p:cond delay="0"/>
                                  </p:stCondLst>
                                  <p:childTnLst>
                                    <p:set>
                                      <p:cBhvr>
                                        <p:cTn dur="1" fill="hold" id="344">
                                          <p:stCondLst>
                                            <p:cond delay="0"/>
                                          </p:stCondLst>
                                        </p:cTn>
                                        <p:tgtEl>
                                          <p:spTgt spid="233">
                                            <p:txEl>
                                              <p:pRg end="379" st="287"/>
                                            </p:txEl>
                                          </p:spTgt>
                                        </p:tgtEl>
                                        <p:attrNameLst>
                                          <p:attrName>style.visibility</p:attrName>
                                        </p:attrNameLst>
                                      </p:cBhvr>
                                      <p:to>
                                        <p:strVal val="visible"/>
                                      </p:to>
                                    </p:set>
                                  </p:childTnLst>
                                </p:cTn>
                              </p:par>
                            </p:childTnLst>
                          </p:cTn>
                        </p:par>
                      </p:childTnLst>
                    </p:cTn>
                  </p:par>
                  <p:par>
                    <p:cTn fill="hold" id="345">
                      <p:stCondLst>
                        <p:cond delay="indefinite"/>
                      </p:stCondLst>
                      <p:childTnLst>
                        <p:par>
                          <p:cTn fill="hold" id="346">
                            <p:stCondLst>
                              <p:cond delay="0"/>
                            </p:stCondLst>
                            <p:childTnLst>
                              <p:par>
                                <p:cTn fill="hold" id="347" nodeType="clickEffect" presetClass="entr" presetID="1">
                                  <p:stCondLst>
                                    <p:cond delay="0"/>
                                  </p:stCondLst>
                                  <p:childTnLst>
                                    <p:set>
                                      <p:cBhvr>
                                        <p:cTn dur="1" fill="hold" id="348">
                                          <p:stCondLst>
                                            <p:cond delay="0"/>
                                          </p:stCondLst>
                                        </p:cTn>
                                        <p:tgtEl>
                                          <p:spTgt spid="233">
                                            <p:txEl>
                                              <p:pRg end="428" st="379"/>
                                            </p:txEl>
                                          </p:spTgt>
                                        </p:tgtEl>
                                        <p:attrNameLst>
                                          <p:attrName>style.visibility</p:attrName>
                                        </p:attrNameLst>
                                      </p:cBhvr>
                                      <p:to>
                                        <p:strVal val="visible"/>
                                      </p:to>
                                    </p:set>
                                  </p:childTnLst>
                                </p:cTn>
                              </p:par>
                              <p:par>
                                <p:cTn fill="hold" id="349" nodeType="withEffect" presetClass="entr" presetID="1">
                                  <p:stCondLst>
                                    <p:cond delay="0"/>
                                  </p:stCondLst>
                                  <p:childTnLst>
                                    <p:set>
                                      <p:cBhvr>
                                        <p:cTn dur="1" fill="hold" id="350">
                                          <p:stCondLst>
                                            <p:cond delay="0"/>
                                          </p:stCondLst>
                                        </p:cTn>
                                        <p:tgtEl>
                                          <p:spTgt spid="233">
                                            <p:txEl>
                                              <p:pRg end="506" st="428"/>
                                            </p:txEl>
                                          </p:spTgt>
                                        </p:tgtEl>
                                        <p:attrNameLst>
                                          <p:attrName>style.visibility</p:attrName>
                                        </p:attrNameLst>
                                      </p:cBhvr>
                                      <p:to>
                                        <p:strVal val="visible"/>
                                      </p:to>
                                    </p:set>
                                  </p:childTnLst>
                                </p:cTn>
                              </p:par>
                              <p:par>
                                <p:cTn fill="hold" id="351" nodeType="withEffect" presetClass="entr" presetID="1">
                                  <p:stCondLst>
                                    <p:cond delay="0"/>
                                  </p:stCondLst>
                                  <p:childTnLst>
                                    <p:set>
                                      <p:cBhvr>
                                        <p:cTn dur="1" fill="hold" id="352">
                                          <p:stCondLst>
                                            <p:cond delay="0"/>
                                          </p:stCondLst>
                                        </p:cTn>
                                        <p:tgtEl>
                                          <p:spTgt spid="233">
                                            <p:txEl>
                                              <p:pRg end="596" st="50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Collective Switching Costs</a:t>
            </a:r>
            <a:endParaRPr/>
          </a:p>
        </p:txBody>
      </p:sp>
      <p:sp>
        <p:nvSpPr>
          <p:cNvPr id="235" name="TextShape 2"/>
          <p:cNvSpPr txBox="1"/>
          <p:nvPr/>
        </p:nvSpPr>
        <p:spPr>
          <a:xfrm>
            <a:off x="457200" y="1447920"/>
            <a:ext cx="8229240" cy="4876560"/>
          </a:xfrm>
          <a:prstGeom prst="rect">
            <a:avLst/>
          </a:prstGeom>
        </p:spPr>
        <p:txBody>
          <a:bodyPr bIns="45000" lIns="90000" rIns="90000" tIns="45000"/>
          <a:p>
            <a:pPr>
              <a:lnSpc>
                <a:spcPct val="100000"/>
              </a:lnSpc>
              <a:buSzPct val="25000"/>
              <a:buFont charset="2" typeface="Wingdings 2"/>
              <a:buChar char=""/>
            </a:pPr>
            <a:r>
              <a:rPr lang="en-US" sz="2000">
                <a:solidFill>
                  <a:srgbClr val="000000"/>
                </a:solidFill>
                <a:latin typeface="Constantia"/>
              </a:rPr>
              <a:t>A company introducing a </a:t>
            </a:r>
            <a:r>
              <a:rPr b="1" lang="en-US" sz="2000">
                <a:solidFill>
                  <a:srgbClr val="000000"/>
                </a:solidFill>
                <a:latin typeface="Constantia"/>
              </a:rPr>
              <a:t>new and incompatible product </a:t>
            </a:r>
            <a:r>
              <a:rPr lang="en-US" sz="2000">
                <a:solidFill>
                  <a:srgbClr val="000000"/>
                </a:solidFill>
                <a:latin typeface="Constantia"/>
              </a:rPr>
              <a:t>into a market with strong network effects must overcome the combined switching costs of all users, the collective switching costs</a:t>
            </a:r>
            <a:endParaRPr/>
          </a:p>
          <a:p>
            <a:pPr>
              <a:lnSpc>
                <a:spcPct val="100000"/>
              </a:lnSpc>
              <a:buSzPct val="25000"/>
              <a:buFont charset="2" typeface="Wingdings 2"/>
              <a:buChar char=""/>
            </a:pPr>
            <a:r>
              <a:rPr lang="en-US" sz="2000">
                <a:solidFill>
                  <a:srgbClr val="000000"/>
                </a:solidFill>
                <a:latin typeface="Constantia"/>
              </a:rPr>
              <a:t>However, positive feedback can be impossible to overcome</a:t>
            </a:r>
            <a:endParaRPr/>
          </a:p>
          <a:p>
            <a:pPr lvl="1">
              <a:lnSpc>
                <a:spcPct val="100000"/>
              </a:lnSpc>
              <a:buSzPct val="25000"/>
              <a:buFont typeface="StarSymbol"/>
              <a:buChar char=""/>
            </a:pPr>
            <a:r>
              <a:rPr lang="en-US" sz="2000">
                <a:solidFill>
                  <a:srgbClr val="000000"/>
                </a:solidFill>
                <a:latin typeface="Constantia"/>
              </a:rPr>
              <a:t>Dependent on increase in value</a:t>
            </a:r>
            <a:endParaRPr/>
          </a:p>
          <a:p>
            <a:pPr lvl="1">
              <a:lnSpc>
                <a:spcPct val="100000"/>
              </a:lnSpc>
              <a:buSzPct val="25000"/>
              <a:buFont typeface="StarSymbol"/>
              <a:buChar char=""/>
            </a:pPr>
            <a:r>
              <a:rPr lang="en-US" sz="2000">
                <a:solidFill>
                  <a:srgbClr val="000000"/>
                </a:solidFill>
                <a:latin typeface="Constantia"/>
              </a:rPr>
              <a:t>Also, on magnitude of switching costs</a:t>
            </a:r>
            <a:endParaRPr/>
          </a:p>
          <a:p>
            <a:pPr>
              <a:lnSpc>
                <a:spcPct val="100000"/>
              </a:lnSpc>
            </a:pPr>
            <a:endParaRPr/>
          </a:p>
          <a:p>
            <a:pPr>
              <a:lnSpc>
                <a:spcPct val="100000"/>
              </a:lnSpc>
            </a:pPr>
            <a:r>
              <a:rPr lang="en-US" sz="2000" u="sng">
                <a:solidFill>
                  <a:srgbClr val="000000"/>
                </a:solidFill>
                <a:latin typeface="Constantia"/>
              </a:rPr>
              <a:t>Example: </a:t>
            </a:r>
            <a:r>
              <a:rPr lang="en-US" sz="2000">
                <a:solidFill>
                  <a:srgbClr val="000000"/>
                </a:solidFill>
                <a:latin typeface="Constantia"/>
              </a:rPr>
              <a:t>QWERTY keyboard</a:t>
            </a:r>
            <a:endParaRPr/>
          </a:p>
        </p:txBody>
      </p:sp>
      <p:pic>
        <p:nvPicPr>
          <p:cNvPr descr="" id="236" name="Picture 3"/>
          <p:cNvPicPr/>
          <p:nvPr/>
        </p:nvPicPr>
        <p:blipFill>
          <a:blip r:embed="rId1"/>
          <a:stretch>
            <a:fillRect/>
          </a:stretch>
        </p:blipFill>
        <p:spPr>
          <a:xfrm>
            <a:off x="5448240" y="3505320"/>
            <a:ext cx="3047760" cy="2773440"/>
          </a:xfrm>
          <a:prstGeom prst="rect">
            <a:avLst/>
          </a:prstGeom>
        </p:spPr>
      </p:pic>
    </p:spTree>
  </p:cSld>
  <p:timing>
    <p:tnLst>
      <p:par>
        <p:cTn dur="indefinite" id="353" nodeType="tmRoot" restart="never">
          <p:childTnLst>
            <p:seq>
              <p:cTn dur="indefinite" id="354" nodeType="mainSeq">
                <p:childTnLst>
                  <p:par>
                    <p:cTn fill="hold" id="355">
                      <p:stCondLst>
                        <p:cond delay="indefinite"/>
                      </p:stCondLst>
                      <p:childTnLst>
                        <p:par>
                          <p:cTn fill="hold" id="356">
                            <p:stCondLst>
                              <p:cond delay="0"/>
                            </p:stCondLst>
                            <p:childTnLst>
                              <p:par>
                                <p:cTn fill="hold" id="357" nodeType="clickEffect" presetClass="entr" presetID="1">
                                  <p:stCondLst>
                                    <p:cond delay="0"/>
                                  </p:stCondLst>
                                  <p:childTnLst>
                                    <p:set>
                                      <p:cBhvr>
                                        <p:cTn dur="1" fill="hold" id="358">
                                          <p:stCondLst>
                                            <p:cond delay="0"/>
                                          </p:stCondLst>
                                        </p:cTn>
                                        <p:tgtEl>
                                          <p:spTgt spid="235">
                                            <p:txEl>
                                              <p:pRg end="183" st="0"/>
                                            </p:txEl>
                                          </p:spTgt>
                                        </p:tgtEl>
                                        <p:attrNameLst>
                                          <p:attrName>style.visibility</p:attrName>
                                        </p:attrNameLst>
                                      </p:cBhvr>
                                      <p:to>
                                        <p:strVal val="visible"/>
                                      </p:to>
                                    </p:set>
                                  </p:childTnLst>
                                </p:cTn>
                              </p:par>
                            </p:childTnLst>
                          </p:cTn>
                        </p:par>
                      </p:childTnLst>
                    </p:cTn>
                  </p:par>
                  <p:par>
                    <p:cTn fill="hold" id="359">
                      <p:stCondLst>
                        <p:cond delay="indefinite"/>
                      </p:stCondLst>
                      <p:childTnLst>
                        <p:par>
                          <p:cTn fill="hold" id="360">
                            <p:stCondLst>
                              <p:cond delay="0"/>
                            </p:stCondLst>
                            <p:childTnLst>
                              <p:par>
                                <p:cTn fill="hold" id="361" nodeType="clickEffect" presetClass="entr" presetID="1">
                                  <p:stCondLst>
                                    <p:cond delay="0"/>
                                  </p:stCondLst>
                                  <p:childTnLst>
                                    <p:set>
                                      <p:cBhvr>
                                        <p:cTn dur="1" fill="hold" id="362">
                                          <p:stCondLst>
                                            <p:cond delay="0"/>
                                          </p:stCondLst>
                                        </p:cTn>
                                        <p:tgtEl>
                                          <p:spTgt spid="235">
                                            <p:txEl>
                                              <p:pRg end="240" st="183"/>
                                            </p:txEl>
                                          </p:spTgt>
                                        </p:tgtEl>
                                        <p:attrNameLst>
                                          <p:attrName>style.visibility</p:attrName>
                                        </p:attrNameLst>
                                      </p:cBhvr>
                                      <p:to>
                                        <p:strVal val="visible"/>
                                      </p:to>
                                    </p:set>
                                  </p:childTnLst>
                                </p:cTn>
                              </p:par>
                              <p:par>
                                <p:cTn fill="hold" id="363" nodeType="withEffect" presetClass="entr" presetID="1">
                                  <p:stCondLst>
                                    <p:cond delay="0"/>
                                  </p:stCondLst>
                                  <p:childTnLst>
                                    <p:set>
                                      <p:cBhvr>
                                        <p:cTn dur="1" fill="hold" id="364">
                                          <p:stCondLst>
                                            <p:cond delay="0"/>
                                          </p:stCondLst>
                                        </p:cTn>
                                        <p:tgtEl>
                                          <p:spTgt spid="235">
                                            <p:txEl>
                                              <p:pRg end="271" st="240"/>
                                            </p:txEl>
                                          </p:spTgt>
                                        </p:tgtEl>
                                        <p:attrNameLst>
                                          <p:attrName>style.visibility</p:attrName>
                                        </p:attrNameLst>
                                      </p:cBhvr>
                                      <p:to>
                                        <p:strVal val="visible"/>
                                      </p:to>
                                    </p:set>
                                  </p:childTnLst>
                                </p:cTn>
                              </p:par>
                              <p:par>
                                <p:cTn fill="hold" id="365" nodeType="withEffect" presetClass="entr" presetID="1">
                                  <p:stCondLst>
                                    <p:cond delay="0"/>
                                  </p:stCondLst>
                                  <p:childTnLst>
                                    <p:set>
                                      <p:cBhvr>
                                        <p:cTn dur="1" fill="hold" id="366">
                                          <p:stCondLst>
                                            <p:cond delay="0"/>
                                          </p:stCondLst>
                                        </p:cTn>
                                        <p:tgtEl>
                                          <p:spTgt spid="235">
                                            <p:txEl>
                                              <p:pRg end="309" st="271"/>
                                            </p:txEl>
                                          </p:spTgt>
                                        </p:tgtEl>
                                        <p:attrNameLst>
                                          <p:attrName>style.visibility</p:attrName>
                                        </p:attrNameLst>
                                      </p:cBhvr>
                                      <p:to>
                                        <p:strVal val="visible"/>
                                      </p:to>
                                    </p:set>
                                  </p:childTnLst>
                                </p:cTn>
                              </p:par>
                            </p:childTnLst>
                          </p:cTn>
                        </p:par>
                      </p:childTnLst>
                    </p:cTn>
                  </p:par>
                  <p:par>
                    <p:cTn fill="hold" id="367">
                      <p:stCondLst>
                        <p:cond delay="indefinite"/>
                      </p:stCondLst>
                      <p:childTnLst>
                        <p:par>
                          <p:cTn fill="hold" id="368">
                            <p:stCondLst>
                              <p:cond delay="0"/>
                            </p:stCondLst>
                            <p:childTnLst>
                              <p:par>
                                <p:cTn fill="hold" id="369" nodeType="clickEffect" presetClass="entr" presetID="1">
                                  <p:stCondLst>
                                    <p:cond delay="0"/>
                                  </p:stCondLst>
                                  <p:childTnLst>
                                    <p:set>
                                      <p:cBhvr>
                                        <p:cTn dur="1" fill="hold" id="370">
                                          <p:stCondLst>
                                            <p:cond delay="0"/>
                                          </p:stCondLst>
                                        </p:cTn>
                                        <p:tgtEl>
                                          <p:spTgt spid="235">
                                            <p:txEl>
                                              <p:pRg end="335" st="310"/>
                                            </p:txEl>
                                          </p:spTgt>
                                        </p:tgtEl>
                                        <p:attrNameLst>
                                          <p:attrName>style.visibility</p:attrName>
                                        </p:attrNameLst>
                                      </p:cBhvr>
                                      <p:to>
                                        <p:strVal val="visible"/>
                                      </p:to>
                                    </p:set>
                                  </p:childTnLst>
                                </p:cTn>
                              </p:par>
                            </p:childTnLst>
                          </p:cTn>
                        </p:par>
                      </p:childTnLst>
                    </p:cTn>
                  </p:par>
                  <p:par>
                    <p:cTn fill="hold" id="371">
                      <p:stCondLst>
                        <p:cond delay="indefinite"/>
                      </p:stCondLst>
                      <p:childTnLst>
                        <p:par>
                          <p:cTn fill="hold" id="372">
                            <p:stCondLst>
                              <p:cond delay="0"/>
                            </p:stCondLst>
                            <p:childTnLst>
                              <p:par>
                                <p:cTn fill="hold" id="373" nodeType="clickEffect" presetClass="entr" presetID="1">
                                  <p:stCondLst>
                                    <p:cond delay="0"/>
                                  </p:stCondLst>
                                  <p:childTnLst>
                                    <p:set>
                                      <p:cBhvr>
                                        <p:cTn dur="1" fill="hold" id="374">
                                          <p:stCondLst>
                                            <p:cond delay="0"/>
                                          </p:stCondLst>
                                        </p:cTn>
                                        <p:tgtEl>
                                          <p:spTgt spid="2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How Firms Develop Critical Mass</a:t>
            </a:r>
            <a:endParaRPr/>
          </a:p>
        </p:txBody>
      </p:sp>
      <p:sp>
        <p:nvSpPr>
          <p:cNvPr id="238"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Markets with strong network effects exhibit “Schumperterian” competition</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Firms face a tradeoff between </a:t>
            </a:r>
            <a:r>
              <a:rPr i="1" lang="en-US" sz="2400">
                <a:solidFill>
                  <a:srgbClr val="000000"/>
                </a:solidFill>
                <a:latin typeface="Constantia"/>
              </a:rPr>
              <a:t>openness</a:t>
            </a:r>
            <a:r>
              <a:rPr lang="en-US" sz="2400">
                <a:solidFill>
                  <a:srgbClr val="000000"/>
                </a:solidFill>
                <a:latin typeface="Constantia"/>
              </a:rPr>
              <a:t> and </a:t>
            </a:r>
            <a:r>
              <a:rPr i="1" lang="en-US" sz="2400">
                <a:solidFill>
                  <a:srgbClr val="000000"/>
                </a:solidFill>
                <a:latin typeface="Constantia"/>
              </a:rPr>
              <a:t>control</a:t>
            </a:r>
            <a:endParaRPr/>
          </a:p>
          <a:p>
            <a:pPr lvl="1">
              <a:lnSpc>
                <a:spcPct val="100000"/>
              </a:lnSpc>
              <a:buSzPct val="25000"/>
              <a:buFont typeface="StarSymbol"/>
              <a:buChar char=""/>
            </a:pPr>
            <a:r>
              <a:rPr i="1" lang="en-US" sz="2400">
                <a:solidFill>
                  <a:srgbClr val="000000"/>
                </a:solidFill>
                <a:latin typeface="Constantia"/>
              </a:rPr>
              <a:t>Consumer expectations </a:t>
            </a:r>
            <a:r>
              <a:rPr lang="en-US" sz="2400">
                <a:solidFill>
                  <a:srgbClr val="000000"/>
                </a:solidFill>
                <a:latin typeface="Constantia"/>
              </a:rPr>
              <a:t>are vital to obtaining the critical mass necessary for growth – branding and track record matter</a:t>
            </a:r>
            <a:endParaRPr/>
          </a:p>
          <a:p>
            <a:pPr lvl="1">
              <a:lnSpc>
                <a:spcPct val="100000"/>
              </a:lnSpc>
              <a:buSzPct val="25000"/>
              <a:buFont typeface="StarSymbol"/>
              <a:buChar char=""/>
            </a:pPr>
            <a:r>
              <a:rPr lang="en-US" sz="2400">
                <a:solidFill>
                  <a:srgbClr val="000000"/>
                </a:solidFill>
                <a:latin typeface="Constantia"/>
              </a:rPr>
              <a:t>When adoption is sequential, we see </a:t>
            </a:r>
            <a:r>
              <a:rPr i="1" lang="en-US" sz="2400">
                <a:solidFill>
                  <a:srgbClr val="000000"/>
                </a:solidFill>
                <a:latin typeface="Constantia"/>
              </a:rPr>
              <a:t>early instability </a:t>
            </a:r>
            <a:r>
              <a:rPr lang="en-US" sz="2400">
                <a:solidFill>
                  <a:srgbClr val="000000"/>
                </a:solidFill>
                <a:latin typeface="Constantia"/>
              </a:rPr>
              <a:t>and </a:t>
            </a:r>
            <a:r>
              <a:rPr i="1" lang="en-US" sz="2400">
                <a:solidFill>
                  <a:srgbClr val="000000"/>
                </a:solidFill>
                <a:latin typeface="Constantia"/>
              </a:rPr>
              <a:t>later lock-in</a:t>
            </a:r>
            <a:endParaRPr/>
          </a:p>
          <a:p>
            <a:pPr lvl="1">
              <a:lnSpc>
                <a:spcPct val="100000"/>
              </a:lnSpc>
              <a:buSzPct val="25000"/>
              <a:buFont typeface="StarSymbol"/>
              <a:buChar char=""/>
            </a:pPr>
            <a:r>
              <a:rPr lang="en-US" sz="2400">
                <a:solidFill>
                  <a:srgbClr val="000000"/>
                </a:solidFill>
                <a:latin typeface="Constantia"/>
              </a:rPr>
              <a:t>Because early adoptions influence later ones, long-term behavior is determined largely by early events, accidental or strategic</a:t>
            </a:r>
            <a:endParaRPr/>
          </a:p>
          <a:p>
            <a:pPr lvl="2">
              <a:lnSpc>
                <a:spcPct val="100000"/>
              </a:lnSpc>
              <a:buSzPct val="25000"/>
              <a:buFont typeface="StarSymbol"/>
              <a:buChar char=""/>
            </a:pPr>
            <a:r>
              <a:rPr lang="en-US" sz="2100">
                <a:solidFill>
                  <a:srgbClr val="000000"/>
                </a:solidFill>
                <a:latin typeface="Constantia"/>
              </a:rPr>
              <a:t>Thus, early adopters preferences matter more!</a:t>
            </a:r>
            <a:endParaRPr/>
          </a:p>
          <a:p>
            <a:pPr lvl="1">
              <a:lnSpc>
                <a:spcPct val="100000"/>
              </a:lnSpc>
              <a:buSzPct val="25000"/>
              <a:buFont typeface="StarSymbol"/>
              <a:buChar char=""/>
            </a:pPr>
            <a:r>
              <a:rPr lang="en-US" sz="2400">
                <a:solidFill>
                  <a:srgbClr val="000000"/>
                </a:solidFill>
                <a:latin typeface="Constantia"/>
              </a:rPr>
              <a:t>Firms use penetration pricing to lock-in early adopters, “bargain-then-ripoff”</a:t>
            </a:r>
            <a:endParaRPr/>
          </a:p>
        </p:txBody>
      </p:sp>
    </p:spTree>
  </p:cSld>
  <p:timing>
    <p:tnLst>
      <p:par>
        <p:cTn dur="indefinite" id="375" nodeType="tmRoot" restart="never">
          <p:childTnLst>
            <p:seq>
              <p:cTn dur="indefinite" id="376" nodeType="mainSeq">
                <p:childTnLst>
                  <p:par>
                    <p:cTn fill="hold" id="377">
                      <p:stCondLst>
                        <p:cond delay="indefinite"/>
                      </p:stCondLst>
                      <p:childTnLst>
                        <p:par>
                          <p:cTn fill="hold" id="378">
                            <p:stCondLst>
                              <p:cond delay="0"/>
                            </p:stCondLst>
                            <p:childTnLst>
                              <p:par>
                                <p:cTn fill="hold" id="379" nodeType="clickEffect" presetClass="entr" presetID="1">
                                  <p:stCondLst>
                                    <p:cond delay="0"/>
                                  </p:stCondLst>
                                  <p:childTnLst>
                                    <p:set>
                                      <p:cBhvr>
                                        <p:cTn dur="1" fill="hold" id="380">
                                          <p:stCondLst>
                                            <p:cond delay="0"/>
                                          </p:stCondLst>
                                        </p:cTn>
                                        <p:tgtEl>
                                          <p:spTgt spid="238">
                                            <p:txEl>
                                              <p:pRg end="125" st="74"/>
                                            </p:txEl>
                                          </p:spTgt>
                                        </p:tgtEl>
                                        <p:attrNameLst>
                                          <p:attrName>style.visibility</p:attrName>
                                        </p:attrNameLst>
                                      </p:cBhvr>
                                      <p:to>
                                        <p:strVal val="visible"/>
                                      </p:to>
                                    </p:set>
                                  </p:childTnLst>
                                </p:cTn>
                              </p:par>
                            </p:childTnLst>
                          </p:cTn>
                        </p:par>
                      </p:childTnLst>
                    </p:cTn>
                  </p:par>
                  <p:par>
                    <p:cTn fill="hold" id="381">
                      <p:stCondLst>
                        <p:cond delay="indefinite"/>
                      </p:stCondLst>
                      <p:childTnLst>
                        <p:par>
                          <p:cTn fill="hold" id="382">
                            <p:stCondLst>
                              <p:cond delay="0"/>
                            </p:stCondLst>
                            <p:childTnLst>
                              <p:par>
                                <p:cTn fill="hold" id="383" nodeType="clickEffect" presetClass="entr" presetID="1">
                                  <p:stCondLst>
                                    <p:cond delay="0"/>
                                  </p:stCondLst>
                                  <p:childTnLst>
                                    <p:set>
                                      <p:cBhvr>
                                        <p:cTn dur="1" fill="hold" id="384">
                                          <p:stCondLst>
                                            <p:cond delay="0"/>
                                          </p:stCondLst>
                                        </p:cTn>
                                        <p:tgtEl>
                                          <p:spTgt spid="238">
                                            <p:txEl>
                                              <p:pRg end="244" st="125"/>
                                            </p:txEl>
                                          </p:spTgt>
                                        </p:tgtEl>
                                        <p:attrNameLst>
                                          <p:attrName>style.visibility</p:attrName>
                                        </p:attrNameLst>
                                      </p:cBhvr>
                                      <p:to>
                                        <p:strVal val="visible"/>
                                      </p:to>
                                    </p:set>
                                  </p:childTnLst>
                                </p:cTn>
                              </p:par>
                            </p:childTnLst>
                          </p:cTn>
                        </p:par>
                      </p:childTnLst>
                    </p:cTn>
                  </p:par>
                  <p:par>
                    <p:cTn fill="hold" id="385">
                      <p:stCondLst>
                        <p:cond delay="indefinite"/>
                      </p:stCondLst>
                      <p:childTnLst>
                        <p:par>
                          <p:cTn fill="hold" id="386">
                            <p:stCondLst>
                              <p:cond delay="0"/>
                            </p:stCondLst>
                            <p:childTnLst>
                              <p:par>
                                <p:cTn fill="hold" id="387" nodeType="clickEffect" presetClass="entr" presetID="1">
                                  <p:stCondLst>
                                    <p:cond delay="0"/>
                                  </p:stCondLst>
                                  <p:childTnLst>
                                    <p:set>
                                      <p:cBhvr>
                                        <p:cTn dur="1" fill="hold" id="388">
                                          <p:stCondLst>
                                            <p:cond delay="0"/>
                                          </p:stCondLst>
                                        </p:cTn>
                                        <p:tgtEl>
                                          <p:spTgt spid="238">
                                            <p:txEl>
                                              <p:pRg end="316" st="244"/>
                                            </p:txEl>
                                          </p:spTgt>
                                        </p:tgtEl>
                                        <p:attrNameLst>
                                          <p:attrName>style.visibility</p:attrName>
                                        </p:attrNameLst>
                                      </p:cBhvr>
                                      <p:to>
                                        <p:strVal val="visible"/>
                                      </p:to>
                                    </p:set>
                                  </p:childTnLst>
                                </p:cTn>
                              </p:par>
                            </p:childTnLst>
                          </p:cTn>
                        </p:par>
                      </p:childTnLst>
                    </p:cTn>
                  </p:par>
                  <p:par>
                    <p:cTn fill="hold" id="389">
                      <p:stCondLst>
                        <p:cond delay="indefinite"/>
                      </p:stCondLst>
                      <p:childTnLst>
                        <p:par>
                          <p:cTn fill="hold" id="390">
                            <p:stCondLst>
                              <p:cond delay="0"/>
                            </p:stCondLst>
                            <p:childTnLst>
                              <p:par>
                                <p:cTn fill="hold" id="391" nodeType="clickEffect" presetClass="entr" presetID="1">
                                  <p:stCondLst>
                                    <p:cond delay="0"/>
                                  </p:stCondLst>
                                  <p:childTnLst>
                                    <p:set>
                                      <p:cBhvr>
                                        <p:cTn dur="1" fill="hold" id="392">
                                          <p:stCondLst>
                                            <p:cond delay="0"/>
                                          </p:stCondLst>
                                        </p:cTn>
                                        <p:tgtEl>
                                          <p:spTgt spid="238">
                                            <p:txEl>
                                              <p:pRg end="444" st="316"/>
                                            </p:txEl>
                                          </p:spTgt>
                                        </p:tgtEl>
                                        <p:attrNameLst>
                                          <p:attrName>style.visibility</p:attrName>
                                        </p:attrNameLst>
                                      </p:cBhvr>
                                      <p:to>
                                        <p:strVal val="visible"/>
                                      </p:to>
                                    </p:set>
                                  </p:childTnLst>
                                </p:cTn>
                              </p:par>
                              <p:par>
                                <p:cTn fill="hold" id="393" nodeType="withEffect" presetClass="entr" presetID="1">
                                  <p:stCondLst>
                                    <p:cond delay="0"/>
                                  </p:stCondLst>
                                  <p:childTnLst>
                                    <p:set>
                                      <p:cBhvr>
                                        <p:cTn dur="1" fill="hold" id="394">
                                          <p:stCondLst>
                                            <p:cond delay="0"/>
                                          </p:stCondLst>
                                        </p:cTn>
                                        <p:tgtEl>
                                          <p:spTgt spid="238">
                                            <p:txEl>
                                              <p:pRg end="490" st="444"/>
                                            </p:txEl>
                                          </p:spTgt>
                                        </p:tgtEl>
                                        <p:attrNameLst>
                                          <p:attrName>style.visibility</p:attrName>
                                        </p:attrNameLst>
                                      </p:cBhvr>
                                      <p:to>
                                        <p:strVal val="visible"/>
                                      </p:to>
                                    </p:set>
                                  </p:childTnLst>
                                </p:cTn>
                              </p:par>
                            </p:childTnLst>
                          </p:cTn>
                        </p:par>
                      </p:childTnLst>
                    </p:cTn>
                  </p:par>
                  <p:par>
                    <p:cTn fill="hold" id="395">
                      <p:stCondLst>
                        <p:cond delay="indefinite"/>
                      </p:stCondLst>
                      <p:childTnLst>
                        <p:par>
                          <p:cTn fill="hold" id="396">
                            <p:stCondLst>
                              <p:cond delay="0"/>
                            </p:stCondLst>
                            <p:childTnLst>
                              <p:par>
                                <p:cTn fill="hold" id="397" nodeType="clickEffect" presetClass="entr" presetID="1">
                                  <p:stCondLst>
                                    <p:cond delay="0"/>
                                  </p:stCondLst>
                                  <p:childTnLst>
                                    <p:set>
                                      <p:cBhvr>
                                        <p:cTn dur="1" fill="hold" id="398">
                                          <p:stCondLst>
                                            <p:cond delay="0"/>
                                          </p:stCondLst>
                                        </p:cTn>
                                        <p:tgtEl>
                                          <p:spTgt spid="238">
                                            <p:txEl>
                                              <p:pRg end="569" st="49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Social Welfare Implications</a:t>
            </a:r>
            <a:endParaRPr/>
          </a:p>
        </p:txBody>
      </p:sp>
      <p:sp>
        <p:nvSpPr>
          <p:cNvPr id="240" name="TextShape 2"/>
          <p:cNvSpPr txBox="1"/>
          <p:nvPr/>
        </p:nvSpPr>
        <p:spPr>
          <a:xfrm>
            <a:off x="457200" y="1523880"/>
            <a:ext cx="8229240" cy="4800240"/>
          </a:xfrm>
          <a:prstGeom prst="rect">
            <a:avLst/>
          </a:prstGeom>
        </p:spPr>
        <p:txBody>
          <a:bodyPr bIns="45000" lIns="90000" rIns="90000" tIns="45000"/>
          <a:p>
            <a:pPr>
              <a:lnSpc>
                <a:spcPct val="100000"/>
              </a:lnSpc>
            </a:pPr>
            <a:r>
              <a:rPr lang="en-US" sz="2600">
                <a:solidFill>
                  <a:srgbClr val="000000"/>
                </a:solidFill>
                <a:latin typeface="Constantia"/>
              </a:rPr>
              <a:t>Incompatibility (typical in a </a:t>
            </a:r>
            <a:r>
              <a:rPr i="1" lang="en-US" sz="2600">
                <a:solidFill>
                  <a:srgbClr val="000000"/>
                </a:solidFill>
                <a:latin typeface="Constantia"/>
              </a:rPr>
              <a:t>tippy </a:t>
            </a:r>
            <a:r>
              <a:rPr lang="en-US" sz="2600">
                <a:solidFill>
                  <a:srgbClr val="000000"/>
                </a:solidFill>
                <a:latin typeface="Constantia"/>
              </a:rPr>
              <a:t>market</a:t>
            </a:r>
            <a:r>
              <a:rPr i="1" lang="en-US" sz="2600">
                <a:solidFill>
                  <a:srgbClr val="000000"/>
                </a:solidFill>
                <a:latin typeface="Constantia"/>
              </a:rPr>
              <a:t>) </a:t>
            </a:r>
            <a:r>
              <a:rPr lang="en-US" sz="2600">
                <a:solidFill>
                  <a:srgbClr val="000000"/>
                </a:solidFill>
                <a:latin typeface="Constantia"/>
              </a:rPr>
              <a:t>often reduces efficiency and harms consumers because:</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Consumers either face segmented markets with low network benefits, or a tipped market with less product choice</a:t>
            </a:r>
            <a:endParaRPr/>
          </a:p>
          <a:p>
            <a:pPr lvl="1">
              <a:lnSpc>
                <a:spcPct val="100000"/>
              </a:lnSpc>
              <a:buSzPct val="25000"/>
              <a:buFont typeface="StarSymbol"/>
              <a:buChar char=""/>
            </a:pPr>
            <a:r>
              <a:rPr lang="en-US" sz="2400">
                <a:solidFill>
                  <a:srgbClr val="000000"/>
                </a:solidFill>
                <a:latin typeface="Constantia"/>
              </a:rPr>
              <a:t>A tipped market looses the option value that the inferior product might become superior later on</a:t>
            </a:r>
            <a:r>
              <a:rPr lang="en-US" sz="2400">
                <a:solidFill>
                  <a:srgbClr val="000000"/>
                </a:solidFill>
                <a:latin typeface="Constantia"/>
              </a:rPr>
              <a:t>	</a:t>
            </a:r>
            <a:endParaRPr/>
          </a:p>
        </p:txBody>
      </p:sp>
    </p:spTree>
  </p:cSld>
  <p:timing>
    <p:tnLst>
      <p:par>
        <p:cTn dur="indefinite" id="399" nodeType="tmRoot" restart="never">
          <p:childTnLst>
            <p:seq>
              <p:cTn dur="indefinite" id="400" nodeType="mainSeq">
                <p:childTnLst>
                  <p:par>
                    <p:cTn fill="hold" id="401">
                      <p:stCondLst>
                        <p:cond delay="indefinite"/>
                      </p:stCondLst>
                      <p:childTnLst>
                        <p:par>
                          <p:cTn fill="hold" id="402">
                            <p:stCondLst>
                              <p:cond delay="0"/>
                            </p:stCondLst>
                            <p:childTnLst>
                              <p:par>
                                <p:cTn fill="hold" id="403" nodeType="clickEffect" presetClass="entr" presetID="1">
                                  <p:stCondLst>
                                    <p:cond delay="0"/>
                                  </p:stCondLst>
                                  <p:childTnLst>
                                    <p:set>
                                      <p:cBhvr>
                                        <p:cTn dur="1" fill="hold" id="404">
                                          <p:stCondLst>
                                            <p:cond delay="0"/>
                                          </p:stCondLst>
                                        </p:cTn>
                                        <p:tgtEl>
                                          <p:spTgt spid="240">
                                            <p:txEl>
                                              <p:pRg end="210" st="99"/>
                                            </p:txEl>
                                          </p:spTgt>
                                        </p:tgtEl>
                                        <p:attrNameLst>
                                          <p:attrName>style.visibility</p:attrName>
                                        </p:attrNameLst>
                                      </p:cBhvr>
                                      <p:to>
                                        <p:strVal val="visible"/>
                                      </p:to>
                                    </p:set>
                                  </p:childTnLst>
                                </p:cTn>
                              </p:par>
                            </p:childTnLst>
                          </p:cTn>
                        </p:par>
                      </p:childTnLst>
                    </p:cTn>
                  </p:par>
                  <p:par>
                    <p:cTn fill="hold" id="405">
                      <p:stCondLst>
                        <p:cond delay="indefinite"/>
                      </p:stCondLst>
                      <p:childTnLst>
                        <p:par>
                          <p:cTn fill="hold" id="406">
                            <p:stCondLst>
                              <p:cond delay="0"/>
                            </p:stCondLst>
                            <p:childTnLst>
                              <p:par>
                                <p:cTn fill="hold" id="407" nodeType="clickEffect" presetClass="entr" presetID="1">
                                  <p:stCondLst>
                                    <p:cond delay="0"/>
                                  </p:stCondLst>
                                  <p:childTnLst>
                                    <p:set>
                                      <p:cBhvr>
                                        <p:cTn dur="1" fill="hold" id="408">
                                          <p:stCondLst>
                                            <p:cond delay="0"/>
                                          </p:stCondLst>
                                        </p:cTn>
                                        <p:tgtEl>
                                          <p:spTgt spid="240">
                                            <p:txEl>
                                              <p:pRg end="308" st="2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457200" y="762120"/>
            <a:ext cx="8229240" cy="514800"/>
          </a:xfrm>
          <a:prstGeom prst="rect">
            <a:avLst/>
          </a:prstGeom>
        </p:spPr>
        <p:txBody>
          <a:bodyPr anchor="b" bIns="0" lIns="0" rIns="0" tIns="45000"/>
          <a:p>
            <a:pPr>
              <a:lnSpc>
                <a:spcPct val="100000"/>
              </a:lnSpc>
            </a:pPr>
            <a:r>
              <a:rPr lang="en-US" sz="5000">
                <a:solidFill>
                  <a:srgbClr val="04617b"/>
                </a:solidFill>
                <a:latin typeface="Calibri"/>
              </a:rPr>
              <a:t>Social Welfare Implications</a:t>
            </a:r>
            <a:endParaRPr/>
          </a:p>
        </p:txBody>
      </p:sp>
      <p:sp>
        <p:nvSpPr>
          <p:cNvPr id="242" name="TextShape 2"/>
          <p:cNvSpPr txBox="1"/>
          <p:nvPr/>
        </p:nvSpPr>
        <p:spPr>
          <a:xfrm>
            <a:off x="457200" y="1447920"/>
            <a:ext cx="8229240" cy="48765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Outcomes in winner-takes-all markets are typically biased in favor of networks that are efficient early on and in favor of established firms on which expectations focus</a:t>
            </a:r>
            <a:endParaRPr/>
          </a:p>
          <a:p>
            <a:pPr lvl="1">
              <a:lnSpc>
                <a:spcPct val="100000"/>
              </a:lnSpc>
              <a:buSzPct val="25000"/>
              <a:buFont typeface="StarSymbol"/>
              <a:buChar char=""/>
            </a:pPr>
            <a:r>
              <a:rPr lang="en-US" sz="2400">
                <a:solidFill>
                  <a:srgbClr val="000000"/>
                </a:solidFill>
                <a:latin typeface="Constantia"/>
              </a:rPr>
              <a:t>Large firm’s predatory behavior can eliminate small firms from the market</a:t>
            </a:r>
            <a:endParaRPr/>
          </a:p>
          <a:p>
            <a:pPr lvl="1">
              <a:lnSpc>
                <a:spcPct val="100000"/>
              </a:lnSpc>
              <a:buSzPct val="25000"/>
              <a:buFont typeface="StarSymbol"/>
              <a:buChar char=""/>
            </a:pPr>
            <a:r>
              <a:rPr lang="en-US" sz="2400">
                <a:solidFill>
                  <a:srgbClr val="000000"/>
                </a:solidFill>
                <a:latin typeface="Constantia"/>
              </a:rPr>
              <a:t>Thus, incompatibility can harm competition</a:t>
            </a:r>
            <a:endParaRPr/>
          </a:p>
          <a:p>
            <a:pPr>
              <a:lnSpc>
                <a:spcPct val="100000"/>
              </a:lnSpc>
              <a:buSzPct val="25000"/>
              <a:buFont charset="2" typeface="Wingdings 2"/>
              <a:buChar char=""/>
            </a:pPr>
            <a:r>
              <a:rPr lang="en-US" sz="2600">
                <a:solidFill>
                  <a:srgbClr val="000000"/>
                </a:solidFill>
                <a:latin typeface="Constantia"/>
              </a:rPr>
              <a:t>Large firms may prefer that their products are incompatible with their rivals and may use intellectual property to enforce this – Apple again!</a:t>
            </a:r>
            <a:endParaRPr/>
          </a:p>
          <a:p>
            <a:pPr lvl="1">
              <a:lnSpc>
                <a:spcPct val="100000"/>
              </a:lnSpc>
              <a:buSzPct val="25000"/>
              <a:buFont typeface="StarSymbol"/>
              <a:buChar char=""/>
            </a:pPr>
            <a:r>
              <a:rPr lang="en-US" sz="2400">
                <a:solidFill>
                  <a:srgbClr val="000000"/>
                </a:solidFill>
                <a:latin typeface="Constantia"/>
              </a:rPr>
              <a:t>Firms may deliberately create incompatibility by misusing intellectual property protection</a:t>
            </a:r>
            <a:endParaRPr/>
          </a:p>
          <a:p>
            <a:pPr>
              <a:lnSpc>
                <a:spcPct val="100000"/>
              </a:lnSpc>
            </a:pPr>
            <a:endParaRPr/>
          </a:p>
        </p:txBody>
      </p:sp>
    </p:spTree>
  </p:cSld>
  <p:timing>
    <p:tnLst>
      <p:par>
        <p:cTn dur="indefinite" id="409" nodeType="tmRoot" restart="never">
          <p:childTnLst>
            <p:seq>
              <p:cTn dur="indefinite" id="410" nodeType="mainSeq">
                <p:childTnLst>
                  <p:par>
                    <p:cTn fill="hold" id="411">
                      <p:stCondLst>
                        <p:cond delay="indefinite"/>
                      </p:stCondLst>
                      <p:childTnLst>
                        <p:par>
                          <p:cTn fill="hold" id="412">
                            <p:stCondLst>
                              <p:cond delay="0"/>
                            </p:stCondLst>
                            <p:childTnLst>
                              <p:par>
                                <p:cTn fill="hold" id="413" nodeType="clickEffect" presetClass="entr" presetID="1">
                                  <p:stCondLst>
                                    <p:cond delay="0"/>
                                  </p:stCondLst>
                                  <p:childTnLst>
                                    <p:set>
                                      <p:cBhvr>
                                        <p:cTn dur="1" fill="hold" id="414">
                                          <p:stCondLst>
                                            <p:cond delay="0"/>
                                          </p:stCondLst>
                                        </p:cTn>
                                        <p:tgtEl>
                                          <p:spTgt spid="242">
                                            <p:txEl>
                                              <p:pRg end="169" st="0"/>
                                            </p:txEl>
                                          </p:spTgt>
                                        </p:tgtEl>
                                        <p:attrNameLst>
                                          <p:attrName>style.visibility</p:attrName>
                                        </p:attrNameLst>
                                      </p:cBhvr>
                                      <p:to>
                                        <p:strVal val="visible"/>
                                      </p:to>
                                    </p:set>
                                  </p:childTnLst>
                                </p:cTn>
                              </p:par>
                            </p:childTnLst>
                          </p:cTn>
                        </p:par>
                      </p:childTnLst>
                    </p:cTn>
                  </p:par>
                  <p:par>
                    <p:cTn fill="hold" id="415">
                      <p:stCondLst>
                        <p:cond delay="indefinite"/>
                      </p:stCondLst>
                      <p:childTnLst>
                        <p:par>
                          <p:cTn fill="hold" id="416">
                            <p:stCondLst>
                              <p:cond delay="0"/>
                            </p:stCondLst>
                            <p:childTnLst>
                              <p:par>
                                <p:cTn fill="hold" id="417" nodeType="clickEffect" presetClass="entr" presetID="1">
                                  <p:stCondLst>
                                    <p:cond delay="0"/>
                                  </p:stCondLst>
                                  <p:childTnLst>
                                    <p:set>
                                      <p:cBhvr>
                                        <p:cTn dur="1" fill="hold" id="418">
                                          <p:stCondLst>
                                            <p:cond delay="0"/>
                                          </p:stCondLst>
                                        </p:cTn>
                                        <p:tgtEl>
                                          <p:spTgt spid="242">
                                            <p:txEl>
                                              <p:pRg end="243" st="169"/>
                                            </p:txEl>
                                          </p:spTgt>
                                        </p:tgtEl>
                                        <p:attrNameLst>
                                          <p:attrName>style.visibility</p:attrName>
                                        </p:attrNameLst>
                                      </p:cBhvr>
                                      <p:to>
                                        <p:strVal val="visible"/>
                                      </p:to>
                                    </p:set>
                                  </p:childTnLst>
                                </p:cTn>
                              </p:par>
                            </p:childTnLst>
                          </p:cTn>
                        </p:par>
                      </p:childTnLst>
                    </p:cTn>
                  </p:par>
                  <p:par>
                    <p:cTn fill="hold" id="419">
                      <p:stCondLst>
                        <p:cond delay="indefinite"/>
                      </p:stCondLst>
                      <p:childTnLst>
                        <p:par>
                          <p:cTn fill="hold" id="420">
                            <p:stCondLst>
                              <p:cond delay="0"/>
                            </p:stCondLst>
                            <p:childTnLst>
                              <p:par>
                                <p:cTn fill="hold" id="421" nodeType="clickEffect" presetClass="entr" presetID="1">
                                  <p:stCondLst>
                                    <p:cond delay="0"/>
                                  </p:stCondLst>
                                  <p:childTnLst>
                                    <p:set>
                                      <p:cBhvr>
                                        <p:cTn dur="1" fill="hold" id="422">
                                          <p:stCondLst>
                                            <p:cond delay="0"/>
                                          </p:stCondLst>
                                        </p:cTn>
                                        <p:tgtEl>
                                          <p:spTgt spid="242">
                                            <p:txEl>
                                              <p:pRg end="286" st="243"/>
                                            </p:txEl>
                                          </p:spTgt>
                                        </p:tgtEl>
                                        <p:attrNameLst>
                                          <p:attrName>style.visibility</p:attrName>
                                        </p:attrNameLst>
                                      </p:cBhvr>
                                      <p:to>
                                        <p:strVal val="visible"/>
                                      </p:to>
                                    </p:set>
                                  </p:childTnLst>
                                </p:cTn>
                              </p:par>
                            </p:childTnLst>
                          </p:cTn>
                        </p:par>
                      </p:childTnLst>
                    </p:cTn>
                  </p:par>
                  <p:par>
                    <p:cTn fill="hold" id="423">
                      <p:stCondLst>
                        <p:cond delay="indefinite"/>
                      </p:stCondLst>
                      <p:childTnLst>
                        <p:par>
                          <p:cTn fill="hold" id="424">
                            <p:stCondLst>
                              <p:cond delay="0"/>
                            </p:stCondLst>
                            <p:childTnLst>
                              <p:par>
                                <p:cTn fill="hold" id="425" nodeType="clickEffect" presetClass="entr" presetID="1">
                                  <p:stCondLst>
                                    <p:cond delay="0"/>
                                  </p:stCondLst>
                                  <p:childTnLst>
                                    <p:set>
                                      <p:cBhvr>
                                        <p:cTn dur="1" fill="hold" id="426">
                                          <p:stCondLst>
                                            <p:cond delay="0"/>
                                          </p:stCondLst>
                                        </p:cTn>
                                        <p:tgtEl>
                                          <p:spTgt spid="242">
                                            <p:txEl>
                                              <p:pRg end="429" st="286"/>
                                            </p:txEl>
                                          </p:spTgt>
                                        </p:tgtEl>
                                        <p:attrNameLst>
                                          <p:attrName>style.visibility</p:attrName>
                                        </p:attrNameLst>
                                      </p:cBhvr>
                                      <p:to>
                                        <p:strVal val="visible"/>
                                      </p:to>
                                    </p:set>
                                  </p:childTnLst>
                                </p:cTn>
                              </p:par>
                            </p:childTnLst>
                          </p:cTn>
                        </p:par>
                      </p:childTnLst>
                    </p:cTn>
                  </p:par>
                  <p:par>
                    <p:cTn fill="hold" id="427">
                      <p:stCondLst>
                        <p:cond delay="indefinite"/>
                      </p:stCondLst>
                      <p:childTnLst>
                        <p:par>
                          <p:cTn fill="hold" id="428">
                            <p:stCondLst>
                              <p:cond delay="0"/>
                            </p:stCondLst>
                            <p:childTnLst>
                              <p:par>
                                <p:cTn fill="hold" id="429" nodeType="clickEffect" presetClass="entr" presetID="1">
                                  <p:stCondLst>
                                    <p:cond delay="0"/>
                                  </p:stCondLst>
                                  <p:childTnLst>
                                    <p:set>
                                      <p:cBhvr>
                                        <p:cTn dur="1" fill="hold" id="430">
                                          <p:stCondLst>
                                            <p:cond delay="0"/>
                                          </p:stCondLst>
                                        </p:cTn>
                                        <p:tgtEl>
                                          <p:spTgt spid="242">
                                            <p:txEl>
                                              <p:pRg end="520" st="42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Networks</a:t>
            </a:r>
            <a:endParaRPr/>
          </a:p>
        </p:txBody>
      </p:sp>
      <p:sp>
        <p:nvSpPr>
          <p:cNvPr id="168" name="TextShape 2"/>
          <p:cNvSpPr txBox="1"/>
          <p:nvPr/>
        </p:nvSpPr>
        <p:spPr>
          <a:xfrm>
            <a:off x="509400" y="1447920"/>
            <a:ext cx="8229240" cy="4876560"/>
          </a:xfrm>
          <a:prstGeom prst="rect">
            <a:avLst/>
          </a:prstGeom>
        </p:spPr>
        <p:txBody>
          <a:bodyPr bIns="45000" lIns="90000" rIns="90000" tIns="45000"/>
          <a:p>
            <a:pPr>
              <a:lnSpc>
                <a:spcPct val="100000"/>
              </a:lnSpc>
            </a:pPr>
            <a:r>
              <a:rPr i="1" lang="en-US" sz="2600">
                <a:solidFill>
                  <a:srgbClr val="000000"/>
                </a:solidFill>
                <a:latin typeface="Constantia"/>
              </a:rPr>
              <a:t>“</a:t>
            </a:r>
            <a:r>
              <a:rPr i="1" lang="en-US" sz="2600">
                <a:solidFill>
                  <a:srgbClr val="000000"/>
                </a:solidFill>
                <a:latin typeface="Constantia"/>
              </a:rPr>
              <a:t>The old industrial economy was driven by economies of scale; the new information economy is driven by the economics of networks” </a:t>
            </a:r>
            <a:r>
              <a:rPr lang="en-US" sz="2600">
                <a:solidFill>
                  <a:srgbClr val="000000"/>
                </a:solidFill>
                <a:latin typeface="Constantia"/>
              </a:rPr>
              <a:t>–</a:t>
            </a:r>
            <a:r>
              <a:rPr i="1" lang="en-US" sz="2600">
                <a:solidFill>
                  <a:srgbClr val="000000"/>
                </a:solidFill>
                <a:latin typeface="Constantia"/>
              </a:rPr>
              <a:t>Varian , Google economist</a:t>
            </a:r>
            <a:endParaRPr/>
          </a:p>
          <a:p>
            <a:pPr>
              <a:lnSpc>
                <a:spcPct val="100000"/>
              </a:lnSpc>
            </a:pPr>
            <a:endParaRPr/>
          </a:p>
          <a:p>
            <a:pPr>
              <a:lnSpc>
                <a:spcPct val="100000"/>
              </a:lnSpc>
            </a:pPr>
            <a:r>
              <a:rPr lang="en-US" sz="2600">
                <a:solidFill>
                  <a:srgbClr val="000000"/>
                </a:solidFill>
                <a:latin typeface="Constantia"/>
              </a:rPr>
              <a:t>Networks can be </a:t>
            </a:r>
            <a:r>
              <a:rPr b="1" lang="en-US" sz="2600">
                <a:solidFill>
                  <a:srgbClr val="000000"/>
                </a:solidFill>
                <a:latin typeface="Constantia"/>
              </a:rPr>
              <a:t>real</a:t>
            </a:r>
            <a:r>
              <a:rPr lang="en-US" sz="2600">
                <a:solidFill>
                  <a:srgbClr val="000000"/>
                </a:solidFill>
                <a:latin typeface="Constantia"/>
              </a:rPr>
              <a:t> (physical) or </a:t>
            </a:r>
            <a:r>
              <a:rPr b="1" lang="en-US" sz="2600">
                <a:solidFill>
                  <a:srgbClr val="000000"/>
                </a:solidFill>
                <a:latin typeface="Constantia"/>
              </a:rPr>
              <a:t>virtual</a:t>
            </a:r>
            <a:endParaRPr/>
          </a:p>
          <a:p>
            <a:pPr>
              <a:lnSpc>
                <a:spcPct val="100000"/>
              </a:lnSpc>
            </a:pPr>
            <a:r>
              <a:rPr lang="en-US" sz="2600" u="sng">
                <a:solidFill>
                  <a:srgbClr val="000000"/>
                </a:solidFill>
                <a:latin typeface="Constantia"/>
              </a:rPr>
              <a:t>Real networks:  </a:t>
            </a:r>
            <a:endParaRPr/>
          </a:p>
          <a:p>
            <a:pPr lvl="1">
              <a:lnSpc>
                <a:spcPct val="100000"/>
              </a:lnSpc>
              <a:buSzPct val="25000"/>
              <a:buFont typeface="StarSymbol"/>
              <a:buChar char=""/>
            </a:pPr>
            <a:r>
              <a:rPr lang="en-US" sz="2400">
                <a:solidFill>
                  <a:srgbClr val="000000"/>
                </a:solidFill>
                <a:latin typeface="Constantia"/>
              </a:rPr>
              <a:t>Communications infrastructure</a:t>
            </a:r>
            <a:endParaRPr/>
          </a:p>
          <a:p>
            <a:pPr lvl="1">
              <a:lnSpc>
                <a:spcPct val="100000"/>
              </a:lnSpc>
              <a:buSzPct val="25000"/>
              <a:buFont typeface="StarSymbol"/>
              <a:buChar char=""/>
            </a:pPr>
            <a:r>
              <a:rPr lang="en-US" sz="2400">
                <a:solidFill>
                  <a:srgbClr val="000000"/>
                </a:solidFill>
                <a:latin typeface="Constantia"/>
              </a:rPr>
              <a:t>Transportation infrastructure</a:t>
            </a:r>
            <a:endParaRPr/>
          </a:p>
          <a:p>
            <a:pPr>
              <a:lnSpc>
                <a:spcPct val="100000"/>
              </a:lnSpc>
            </a:pPr>
            <a:r>
              <a:rPr lang="en-US" sz="2600" u="sng">
                <a:solidFill>
                  <a:srgbClr val="000000"/>
                </a:solidFill>
                <a:latin typeface="Constantia"/>
              </a:rPr>
              <a:t>Virtual networks:</a:t>
            </a:r>
            <a:endParaRPr/>
          </a:p>
          <a:p>
            <a:pPr lvl="1">
              <a:lnSpc>
                <a:spcPct val="100000"/>
              </a:lnSpc>
              <a:buSzPct val="25000"/>
              <a:buFont typeface="StarSymbol"/>
              <a:buChar char=""/>
            </a:pPr>
            <a:r>
              <a:rPr lang="en-US" sz="2400">
                <a:solidFill>
                  <a:srgbClr val="000000"/>
                </a:solidFill>
                <a:latin typeface="Constantia"/>
              </a:rPr>
              <a:t>Apple community</a:t>
            </a:r>
            <a:endParaRPr/>
          </a:p>
          <a:p>
            <a:pPr lvl="2">
              <a:lnSpc>
                <a:spcPct val="100000"/>
              </a:lnSpc>
              <a:buSzPct val="25000"/>
              <a:buFont typeface="StarSymbol"/>
              <a:buChar char=""/>
            </a:pPr>
            <a:r>
              <a:rPr lang="en-US" sz="2100">
                <a:solidFill>
                  <a:srgbClr val="000000"/>
                </a:solidFill>
                <a:latin typeface="Constantia"/>
              </a:rPr>
              <a:t>Apple is the network “sponsor”</a:t>
            </a:r>
            <a:endParaRPr/>
          </a:p>
          <a:p>
            <a:pPr lvl="1">
              <a:lnSpc>
                <a:spcPct val="100000"/>
              </a:lnSpc>
              <a:buSzPct val="25000"/>
              <a:buFont typeface="StarSymbol"/>
              <a:buChar char=""/>
            </a:pPr>
            <a:r>
              <a:rPr lang="en-US" sz="2400">
                <a:solidFill>
                  <a:srgbClr val="000000"/>
                </a:solidFill>
                <a:latin typeface="Constantia"/>
              </a:rPr>
              <a:t> </a:t>
            </a:r>
            <a:endParaRPr/>
          </a:p>
          <a:p>
            <a:pPr lvl="1">
              <a:lnSpc>
                <a:spcPct val="100000"/>
              </a:lnSpc>
              <a:buSzPct val="25000"/>
              <a:buFont typeface="StarSymbol"/>
              <a:buChar char=""/>
            </a:pPr>
            <a:r>
              <a:rPr lang="en-US" sz="2400" u="sng">
                <a:solidFill>
                  <a:srgbClr val="000000"/>
                </a:solidFill>
                <a:latin typeface="Constantia"/>
              </a:rPr>
              <a:t> </a:t>
            </a:r>
            <a:endParaRPr/>
          </a:p>
        </p:txBody>
      </p:sp>
      <p:pic>
        <p:nvPicPr>
          <p:cNvPr descr="" id="169" name="Picture 2"/>
          <p:cNvPicPr/>
          <p:nvPr/>
        </p:nvPicPr>
        <p:blipFill>
          <a:blip r:embed="rId1"/>
          <a:stretch>
            <a:fillRect/>
          </a:stretch>
        </p:blipFill>
        <p:spPr>
          <a:xfrm>
            <a:off x="5791320" y="3679920"/>
            <a:ext cx="2100600" cy="1380600"/>
          </a:xfrm>
          <a:prstGeom prst="rect">
            <a:avLst/>
          </a:prstGeom>
        </p:spPr>
      </p:pic>
      <p:pic>
        <p:nvPicPr>
          <p:cNvPr descr="" id="170" name="Picture 6"/>
          <p:cNvPicPr/>
          <p:nvPr/>
        </p:nvPicPr>
        <p:blipFill>
          <a:blip r:embed="rId2"/>
          <a:stretch>
            <a:fillRect/>
          </a:stretch>
        </p:blipFill>
        <p:spPr>
          <a:xfrm>
            <a:off x="7058880" y="2372760"/>
            <a:ext cx="1666080" cy="1110600"/>
          </a:xfrm>
          <a:prstGeom prst="rect">
            <a:avLst/>
          </a:prstGeom>
        </p:spPr>
      </p:pic>
      <p:pic>
        <p:nvPicPr>
          <p:cNvPr descr="" id="171" name="Picture 8"/>
          <p:cNvPicPr/>
          <p:nvPr/>
        </p:nvPicPr>
        <p:blipFill>
          <a:blip r:embed="rId3"/>
          <a:stretch>
            <a:fillRect/>
          </a:stretch>
        </p:blipFill>
        <p:spPr>
          <a:xfrm>
            <a:off x="6841800" y="5061240"/>
            <a:ext cx="2209320" cy="1521000"/>
          </a:xfrm>
          <a:prstGeom prst="rect">
            <a:avLst/>
          </a:prstGeom>
        </p:spPr>
      </p:pic>
      <p:pic>
        <p:nvPicPr>
          <p:cNvPr descr="" id="172" name="Picture 10"/>
          <p:cNvPicPr/>
          <p:nvPr/>
        </p:nvPicPr>
        <p:blipFill>
          <a:blip r:embed="rId4"/>
          <a:stretch>
            <a:fillRect/>
          </a:stretch>
        </p:blipFill>
        <p:spPr>
          <a:xfrm>
            <a:off x="4867560" y="5281200"/>
            <a:ext cx="2114640" cy="1335960"/>
          </a:xfrm>
          <a:prstGeom prst="rect">
            <a:avLst/>
          </a:prstGeom>
        </p:spPr>
      </p:pic>
      <p:pic>
        <p:nvPicPr>
          <p:cNvPr descr="" id="173" name="Picture 12"/>
          <p:cNvPicPr/>
          <p:nvPr/>
        </p:nvPicPr>
        <p:blipFill>
          <a:blip r:embed="rId5"/>
          <a:stretch>
            <a:fillRect/>
          </a:stretch>
        </p:blipFill>
        <p:spPr>
          <a:xfrm>
            <a:off x="1280160" y="5646240"/>
            <a:ext cx="668880" cy="278280"/>
          </a:xfrm>
          <a:prstGeom prst="rect">
            <a:avLst/>
          </a:prstGeom>
        </p:spPr>
      </p:pic>
      <p:pic>
        <p:nvPicPr>
          <p:cNvPr descr="" id="174" name="Picture 14"/>
          <p:cNvPicPr/>
          <p:nvPr/>
        </p:nvPicPr>
        <p:blipFill>
          <a:blip r:embed="rId6"/>
          <a:stretch>
            <a:fillRect/>
          </a:stretch>
        </p:blipFill>
        <p:spPr>
          <a:xfrm>
            <a:off x="3581280" y="4640040"/>
            <a:ext cx="500040" cy="604800"/>
          </a:xfrm>
          <a:prstGeom prst="rect">
            <a:avLst/>
          </a:prstGeom>
        </p:spPr>
      </p:pic>
      <p:pic>
        <p:nvPicPr>
          <p:cNvPr descr="" id="175" name="Picture 16"/>
          <p:cNvPicPr/>
          <p:nvPr/>
        </p:nvPicPr>
        <p:blipFill>
          <a:blip r:embed="rId7"/>
          <a:stretch>
            <a:fillRect/>
          </a:stretch>
        </p:blipFill>
        <p:spPr>
          <a:xfrm>
            <a:off x="1295280" y="6055200"/>
            <a:ext cx="685440" cy="413280"/>
          </a:xfrm>
          <a:prstGeom prst="rect">
            <a:avLst/>
          </a:prstGeom>
        </p:spPr>
      </p:pic>
      <p:pic>
        <p:nvPicPr>
          <p:cNvPr descr="" id="176" name="Picture 18"/>
          <p:cNvPicPr/>
          <p:nvPr/>
        </p:nvPicPr>
        <p:blipFill>
          <a:blip r:embed="rId8"/>
          <a:stretch>
            <a:fillRect/>
          </a:stretch>
        </p:blipFill>
        <p:spPr>
          <a:xfrm>
            <a:off x="2057400" y="6002640"/>
            <a:ext cx="790920" cy="518040"/>
          </a:xfrm>
          <a:prstGeom prst="rect">
            <a:avLst/>
          </a:prstGeom>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8">
                                            <p:txEl>
                                              <p:pRg end="201" st="158"/>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8">
                                            <p:txEl>
                                              <p:pRg end="218" st="201"/>
                                            </p:txEl>
                                          </p:spTgt>
                                        </p:tgtEl>
                                        <p:attrNameLst>
                                          <p:attrName>style.visibility</p:attrName>
                                        </p:attrNameLst>
                                      </p:cBhvr>
                                      <p:to>
                                        <p:strVal val="visible"/>
                                      </p:to>
                                    </p:set>
                                  </p:childTnLst>
                                </p:cTn>
                              </p:par>
                              <p:par>
                                <p:cTn fill="hold" id="11" nodeType="withEffect" presetClass="entr" presetID="1">
                                  <p:stCondLst>
                                    <p:cond delay="0"/>
                                  </p:stCondLst>
                                  <p:childTnLst>
                                    <p:set>
                                      <p:cBhvr>
                                        <p:cTn dur="1" fill="hold" id="12">
                                          <p:stCondLst>
                                            <p:cond delay="0"/>
                                          </p:stCondLst>
                                        </p:cTn>
                                        <p:tgtEl>
                                          <p:spTgt spid="168">
                                            <p:txEl>
                                              <p:pRg end="248" st="218"/>
                                            </p:txEl>
                                          </p:spTgt>
                                        </p:tgtEl>
                                        <p:attrNameLst>
                                          <p:attrName>style.visibility</p:attrName>
                                        </p:attrNameLst>
                                      </p:cBhvr>
                                      <p:to>
                                        <p:strVal val="visible"/>
                                      </p:to>
                                    </p:set>
                                  </p:childTnLst>
                                </p:cTn>
                              </p:par>
                              <p:par>
                                <p:cTn fill="hold" id="13" nodeType="withEffect" presetClass="entr" presetID="1">
                                  <p:stCondLst>
                                    <p:cond delay="0"/>
                                  </p:stCondLst>
                                  <p:childTnLst>
                                    <p:set>
                                      <p:cBhvr>
                                        <p:cTn dur="1" fill="hold" id="14">
                                          <p:stCondLst>
                                            <p:cond delay="0"/>
                                          </p:stCondLst>
                                        </p:cTn>
                                        <p:tgtEl>
                                          <p:spTgt spid="168">
                                            <p:txEl>
                                              <p:pRg end="278" st="248"/>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69"/>
                                        </p:tgtEl>
                                        <p:attrNameLst>
                                          <p:attrName>style.visibility</p:attrName>
                                        </p:attrNameLst>
                                      </p:cBhvr>
                                      <p:to>
                                        <p:strVal val="visible"/>
                                      </p:to>
                                    </p:set>
                                  </p:childTnLst>
                                </p:cTn>
                              </p:par>
                              <p:par>
                                <p:cTn fill="hold" id="19" nodeType="withEffect" presetClass="entr" presetID="1">
                                  <p:stCondLst>
                                    <p:cond delay="0"/>
                                  </p:stCondLst>
                                  <p:childTnLst>
                                    <p:set>
                                      <p:cBhvr>
                                        <p:cTn dur="1" fill="hold" id="20">
                                          <p:stCondLst>
                                            <p:cond delay="0"/>
                                          </p:stCondLst>
                                        </p:cTn>
                                        <p:tgtEl>
                                          <p:spTgt spid="170"/>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68">
                                            <p:txEl>
                                              <p:pRg end="296" st="278"/>
                                            </p:txEl>
                                          </p:spTgt>
                                        </p:tgtEl>
                                        <p:attrNameLst>
                                          <p:attrName>style.visibility</p:attrName>
                                        </p:attrNameLst>
                                      </p:cBhvr>
                                      <p:to>
                                        <p:strVal val="visible"/>
                                      </p:to>
                                    </p:set>
                                  </p:childTnLst>
                                </p:cTn>
                              </p:par>
                              <p:par>
                                <p:cTn fill="hold" id="25" nodeType="withEffect" presetClass="entr" presetID="1">
                                  <p:stCondLst>
                                    <p:cond delay="0"/>
                                  </p:stCondLst>
                                  <p:childTnLst>
                                    <p:set>
                                      <p:cBhvr>
                                        <p:cTn dur="1" fill="hold" id="26">
                                          <p:stCondLst>
                                            <p:cond delay="0"/>
                                          </p:stCondLst>
                                        </p:cTn>
                                        <p:tgtEl>
                                          <p:spTgt spid="168">
                                            <p:txEl>
                                              <p:pRg end="312" st="296"/>
                                            </p:txEl>
                                          </p:spTgt>
                                        </p:tgtEl>
                                        <p:attrNameLst>
                                          <p:attrName>style.visibility</p:attrName>
                                        </p:attrNameLst>
                                      </p:cBhvr>
                                      <p:to>
                                        <p:strVal val="visible"/>
                                      </p:to>
                                    </p:set>
                                  </p:childTnLst>
                                </p:cTn>
                              </p:par>
                              <p:par>
                                <p:cTn fill="hold" id="27" nodeType="withEffect" presetClass="entr" presetID="1">
                                  <p:stCondLst>
                                    <p:cond delay="0"/>
                                  </p:stCondLst>
                                  <p:childTnLst>
                                    <p:set>
                                      <p:cBhvr>
                                        <p:cTn dur="1" fill="hold" id="28">
                                          <p:stCondLst>
                                            <p:cond delay="0"/>
                                          </p:stCondLst>
                                        </p:cTn>
                                        <p:tgtEl>
                                          <p:spTgt spid="168">
                                            <p:txEl>
                                              <p:pRg end="343" st="312"/>
                                            </p:txEl>
                                          </p:spTgt>
                                        </p:tgtEl>
                                        <p:attrNameLst>
                                          <p:attrName>style.visibility</p:attrName>
                                        </p:attrNameLst>
                                      </p:cBhvr>
                                      <p:to>
                                        <p:strVal val="visible"/>
                                      </p:to>
                                    </p:set>
                                  </p:childTnLst>
                                </p:cTn>
                              </p:par>
                              <p:par>
                                <p:cTn fill="hold" id="29" nodeType="withEffect" presetClass="entr" presetID="1">
                                  <p:stCondLst>
                                    <p:cond delay="0"/>
                                  </p:stCondLst>
                                  <p:childTnLst>
                                    <p:set>
                                      <p:cBhvr>
                                        <p:cTn dur="1" fill="hold" id="30">
                                          <p:stCondLst>
                                            <p:cond delay="0"/>
                                          </p:stCondLst>
                                        </p:cTn>
                                        <p:tgtEl>
                                          <p:spTgt spid="168">
                                            <p:txEl>
                                              <p:pRg end="345" st="343"/>
                                            </p:txEl>
                                          </p:spTgt>
                                        </p:tgtEl>
                                        <p:attrNameLst>
                                          <p:attrName>style.visibility</p:attrName>
                                        </p:attrNameLst>
                                      </p:cBhvr>
                                      <p:to>
                                        <p:strVal val="visible"/>
                                      </p:to>
                                    </p:set>
                                  </p:childTnLst>
                                </p:cTn>
                              </p:par>
                              <p:par>
                                <p:cTn fill="hold" id="31" nodeType="withEffect" presetClass="entr" presetID="1">
                                  <p:stCondLst>
                                    <p:cond delay="0"/>
                                  </p:stCondLst>
                                  <p:childTnLst>
                                    <p:set>
                                      <p:cBhvr>
                                        <p:cTn dur="1" fill="hold" id="32">
                                          <p:stCondLst>
                                            <p:cond delay="0"/>
                                          </p:stCondLst>
                                        </p:cTn>
                                        <p:tgtEl>
                                          <p:spTgt spid="168">
                                            <p:txEl>
                                              <p:pRg end="347" st="345"/>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74"/>
                                        </p:tgtEl>
                                        <p:attrNameLst>
                                          <p:attrName>style.visibility</p:attrName>
                                        </p:attrNameLst>
                                      </p:cBhvr>
                                      <p:to>
                                        <p:strVal val="visible"/>
                                      </p:to>
                                    </p:set>
                                  </p:childTnLst>
                                </p:cTn>
                              </p:par>
                              <p:par>
                                <p:cTn fill="hold" id="37" nodeType="withEffect" presetClass="entr" presetID="1">
                                  <p:stCondLst>
                                    <p:cond delay="0"/>
                                  </p:stCondLst>
                                  <p:childTnLst>
                                    <p:set>
                                      <p:cBhvr>
                                        <p:cTn dur="1" fill="hold" id="38">
                                          <p:stCondLst>
                                            <p:cond delay="0"/>
                                          </p:stCondLst>
                                        </p:cTn>
                                        <p:tgtEl>
                                          <p:spTgt spid="173"/>
                                        </p:tgtEl>
                                        <p:attrNameLst>
                                          <p:attrName>style.visibility</p:attrName>
                                        </p:attrNameLst>
                                      </p:cBhvr>
                                      <p:to>
                                        <p:strVal val="visible"/>
                                      </p:to>
                                    </p:set>
                                  </p:childTnLst>
                                </p:cTn>
                              </p:par>
                              <p:par>
                                <p:cTn fill="hold" id="39" nodeType="withEffect" presetClass="entr" presetID="1">
                                  <p:stCondLst>
                                    <p:cond delay="0"/>
                                  </p:stCondLst>
                                  <p:childTnLst>
                                    <p:set>
                                      <p:cBhvr>
                                        <p:cTn dur="1" fill="hold" id="40">
                                          <p:stCondLst>
                                            <p:cond delay="0"/>
                                          </p:stCondLst>
                                        </p:cTn>
                                        <p:tgtEl>
                                          <p:spTgt spid="175"/>
                                        </p:tgtEl>
                                        <p:attrNameLst>
                                          <p:attrName>style.visibility</p:attrName>
                                        </p:attrNameLst>
                                      </p:cBhvr>
                                      <p:to>
                                        <p:strVal val="visible"/>
                                      </p:to>
                                    </p:set>
                                  </p:childTnLst>
                                </p:cTn>
                              </p:par>
                              <p:par>
                                <p:cTn fill="hold" id="41" nodeType="withEffect" presetClass="entr" presetID="1">
                                  <p:stCondLst>
                                    <p:cond delay="0"/>
                                  </p:stCondLst>
                                  <p:childTnLst>
                                    <p:set>
                                      <p:cBhvr>
                                        <p:cTn dur="1" fill="hold" id="42">
                                          <p:stCondLst>
                                            <p:cond delay="0"/>
                                          </p:stCondLst>
                                        </p:cTn>
                                        <p:tgtEl>
                                          <p:spTgt spid="176"/>
                                        </p:tgtEl>
                                        <p:attrNameLst>
                                          <p:attrName>style.visibility</p:attrName>
                                        </p:attrNameLst>
                                      </p:cBhvr>
                                      <p:to>
                                        <p:strVal val="visible"/>
                                      </p:to>
                                    </p:set>
                                  </p:childTnLst>
                                </p:cTn>
                              </p:par>
                              <p:par>
                                <p:cTn fill="hold" id="43" nodeType="withEffect" presetClass="entr" presetID="1">
                                  <p:stCondLst>
                                    <p:cond delay="0"/>
                                  </p:stCondLst>
                                  <p:childTnLst>
                                    <p:set>
                                      <p:cBhvr>
                                        <p:cTn dur="1" fill="hold" id="44">
                                          <p:stCondLst>
                                            <p:cond delay="0"/>
                                          </p:stCondLst>
                                        </p:cTn>
                                        <p:tgtEl>
                                          <p:spTgt spid="172"/>
                                        </p:tgtEl>
                                        <p:attrNameLst>
                                          <p:attrName>style.visibility</p:attrName>
                                        </p:attrNameLst>
                                      </p:cBhvr>
                                      <p:to>
                                        <p:strVal val="visible"/>
                                      </p:to>
                                    </p:set>
                                  </p:childTnLst>
                                </p:cTn>
                              </p:par>
                              <p:par>
                                <p:cTn fill="hold" id="45" nodeType="withEffect" presetClass="entr" presetID="1">
                                  <p:stCondLst>
                                    <p:cond delay="0"/>
                                  </p:stCondLst>
                                  <p:childTnLst>
                                    <p:set>
                                      <p:cBhvr>
                                        <p:cTn dur="1" fill="hold" id="46">
                                          <p:stCondLst>
                                            <p:cond delay="0"/>
                                          </p:stCondLst>
                                        </p:cTn>
                                        <p:tgtEl>
                                          <p:spTgt spid="1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Network Effects</a:t>
            </a:r>
            <a:endParaRPr/>
          </a:p>
        </p:txBody>
      </p:sp>
      <p:sp>
        <p:nvSpPr>
          <p:cNvPr id="178" name="TextShape 2"/>
          <p:cNvSpPr txBox="1"/>
          <p:nvPr/>
        </p:nvSpPr>
        <p:spPr>
          <a:xfrm>
            <a:off x="457200" y="1219320"/>
            <a:ext cx="8229240" cy="5105160"/>
          </a:xfrm>
          <a:prstGeom prst="rect">
            <a:avLst/>
          </a:prstGeom>
        </p:spPr>
        <p:txBody>
          <a:bodyPr bIns="45000" lIns="90000" rIns="90000" tIns="45000"/>
          <a:p>
            <a:pPr>
              <a:lnSpc>
                <a:spcPct val="100000"/>
              </a:lnSpc>
              <a:buSzPct val="25000"/>
              <a:buFont charset="2" typeface="Wingdings 2"/>
              <a:buChar char=""/>
            </a:pPr>
            <a:r>
              <a:rPr b="1" lang="en-US" sz="2600">
                <a:solidFill>
                  <a:srgbClr val="000000"/>
                </a:solidFill>
                <a:latin typeface="Constantia"/>
              </a:rPr>
              <a:t>Direct Network Effects</a:t>
            </a:r>
            <a:r>
              <a:rPr lang="en-US" sz="2600">
                <a:solidFill>
                  <a:srgbClr val="000000"/>
                </a:solidFill>
                <a:latin typeface="Constantia"/>
              </a:rPr>
              <a:t>: each user’s payoff from the adoption of a good, and his incentive to adopt it, increase as others adopt it</a:t>
            </a:r>
            <a:endParaRPr/>
          </a:p>
          <a:p>
            <a:pPr lvl="2">
              <a:lnSpc>
                <a:spcPct val="100000"/>
              </a:lnSpc>
              <a:buSzPct val="25000"/>
              <a:buFont typeface="StarSymbol"/>
              <a:buChar char=""/>
            </a:pPr>
            <a:r>
              <a:rPr lang="en-US" sz="2100">
                <a:solidFill>
                  <a:srgbClr val="000000"/>
                </a:solidFill>
                <a:latin typeface="Constantia"/>
              </a:rPr>
              <a:t>Adoption by different users is complementary</a:t>
            </a:r>
            <a:endParaRPr/>
          </a:p>
          <a:p>
            <a:pPr lvl="2">
              <a:lnSpc>
                <a:spcPct val="100000"/>
              </a:lnSpc>
              <a:buSzPct val="25000"/>
              <a:buFont typeface="StarSymbol"/>
              <a:buChar char=""/>
            </a:pPr>
            <a:r>
              <a:rPr lang="en-US" sz="2100">
                <a:solidFill>
                  <a:srgbClr val="000000"/>
                </a:solidFill>
                <a:latin typeface="Constantia"/>
              </a:rPr>
              <a:t>For example: Facebook’s value to you increases as more of your friends sign up – This also makes it attractive to non-users contemplating adoption</a:t>
            </a:r>
            <a:endParaRPr/>
          </a:p>
          <a:p>
            <a:pPr>
              <a:lnSpc>
                <a:spcPct val="100000"/>
              </a:lnSpc>
            </a:pPr>
            <a:endParaRPr/>
          </a:p>
          <a:p>
            <a:pPr>
              <a:lnSpc>
                <a:spcPct val="100000"/>
              </a:lnSpc>
              <a:buSzPct val="25000"/>
              <a:buFont charset="2" typeface="Wingdings 2"/>
              <a:buChar char=""/>
            </a:pPr>
            <a:r>
              <a:rPr b="1" lang="en-US" sz="2600">
                <a:solidFill>
                  <a:srgbClr val="000000"/>
                </a:solidFill>
                <a:latin typeface="Constantia"/>
              </a:rPr>
              <a:t>Indirect Network Effects</a:t>
            </a:r>
            <a:r>
              <a:rPr lang="en-US" sz="2600">
                <a:solidFill>
                  <a:srgbClr val="000000"/>
                </a:solidFill>
                <a:latin typeface="Constantia"/>
              </a:rPr>
              <a:t>: arise if adoption is complementary because of its effect on a related market</a:t>
            </a:r>
            <a:endParaRPr/>
          </a:p>
          <a:p>
            <a:pPr lvl="2">
              <a:lnSpc>
                <a:spcPct val="100000"/>
              </a:lnSpc>
              <a:buSzPct val="25000"/>
              <a:buFont typeface="StarSymbol"/>
              <a:buChar char=""/>
            </a:pPr>
            <a:r>
              <a:rPr lang="en-US" sz="2100">
                <a:solidFill>
                  <a:srgbClr val="000000"/>
                </a:solidFill>
                <a:latin typeface="Constantia"/>
              </a:rPr>
              <a:t>For example: Users a new game console may benefit when others also purchase that console because it encourages the provision of more and better software</a:t>
            </a:r>
            <a:endParaRPr/>
          </a:p>
          <a:p>
            <a:pPr>
              <a:lnSpc>
                <a:spcPct val="100000"/>
              </a:lnSpc>
            </a:pPr>
            <a:r>
              <a:rPr b="1" lang="en-US" sz="2600">
                <a:solidFill>
                  <a:srgbClr val="000000"/>
                </a:solidFill>
                <a:latin typeface="Constantia"/>
              </a:rPr>
              <a:t>Network effects create incentives to “herd” with others</a:t>
            </a:r>
            <a:endParaRPr/>
          </a:p>
        </p:txBody>
      </p:sp>
      <p:pic>
        <p:nvPicPr>
          <p:cNvPr descr="" id="179" name="Picture 2"/>
          <p:cNvPicPr/>
          <p:nvPr/>
        </p:nvPicPr>
        <p:blipFill>
          <a:blip r:embed="rId1"/>
          <a:stretch>
            <a:fillRect/>
          </a:stretch>
        </p:blipFill>
        <p:spPr>
          <a:xfrm>
            <a:off x="685800" y="2827080"/>
            <a:ext cx="533160" cy="533160"/>
          </a:xfrm>
          <a:prstGeom prst="rect">
            <a:avLst/>
          </a:prstGeom>
        </p:spPr>
      </p:pic>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78">
                                            <p:txEl>
                                              <p:pRg end="131" st="0"/>
                                            </p:txEl>
                                          </p:spTgt>
                                        </p:tgtEl>
                                        <p:attrNameLst>
                                          <p:attrName>style.visibility</p:attrName>
                                        </p:attrNameLst>
                                      </p:cBhvr>
                                      <p:to>
                                        <p:strVal val="visible"/>
                                      </p:to>
                                    </p:set>
                                  </p:childTnLst>
                                </p:cTn>
                              </p:par>
                              <p:par>
                                <p:cTn fill="hold" id="53" nodeType="withEffect" presetClass="entr" presetID="1">
                                  <p:stCondLst>
                                    <p:cond delay="0"/>
                                  </p:stCondLst>
                                  <p:childTnLst>
                                    <p:set>
                                      <p:cBhvr>
                                        <p:cTn dur="1" fill="hold" id="54">
                                          <p:stCondLst>
                                            <p:cond delay="0"/>
                                          </p:stCondLst>
                                        </p:cTn>
                                        <p:tgtEl>
                                          <p:spTgt spid="178">
                                            <p:txEl>
                                              <p:pRg end="176" st="131"/>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79"/>
                                        </p:tgtEl>
                                        <p:attrNameLst>
                                          <p:attrName>style.visibility</p:attrName>
                                        </p:attrNameLst>
                                      </p:cBhvr>
                                      <p:to>
                                        <p:strVal val="visible"/>
                                      </p:to>
                                    </p:set>
                                  </p:childTnLst>
                                </p:cTn>
                              </p:par>
                              <p:par>
                                <p:cTn fill="hold" id="59" nodeType="withEffect" presetClass="entr" presetID="1">
                                  <p:stCondLst>
                                    <p:cond delay="0"/>
                                  </p:stCondLst>
                                  <p:childTnLst>
                                    <p:set>
                                      <p:cBhvr>
                                        <p:cTn dur="1" fill="hold" id="60">
                                          <p:stCondLst>
                                            <p:cond delay="0"/>
                                          </p:stCondLst>
                                        </p:cTn>
                                        <p:tgtEl>
                                          <p:spTgt spid="178">
                                            <p:txEl>
                                              <p:pRg end="323" st="176"/>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78">
                                            <p:txEl>
                                              <p:pRg end="427" st="324"/>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78">
                                            <p:txEl>
                                              <p:pRg end="580" st="427"/>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78">
                                            <p:txEl>
                                              <p:pRg end="636" st="58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704160"/>
            <a:ext cx="8229240" cy="514800"/>
          </a:xfrm>
          <a:prstGeom prst="rect">
            <a:avLst/>
          </a:prstGeom>
        </p:spPr>
        <p:txBody>
          <a:bodyPr anchor="b" bIns="0" lIns="0" rIns="0" tIns="45000"/>
          <a:p>
            <a:pPr>
              <a:lnSpc>
                <a:spcPct val="100000"/>
              </a:lnSpc>
            </a:pPr>
            <a:r>
              <a:rPr lang="en-US" sz="3600">
                <a:solidFill>
                  <a:srgbClr val="04617b"/>
                </a:solidFill>
                <a:latin typeface="Calibri"/>
              </a:rPr>
              <a:t>Characteristics of Network Economies</a:t>
            </a:r>
            <a:endParaRPr/>
          </a:p>
        </p:txBody>
      </p:sp>
      <p:sp>
        <p:nvSpPr>
          <p:cNvPr id="181" name="TextShape 2"/>
          <p:cNvSpPr txBox="1"/>
          <p:nvPr/>
        </p:nvSpPr>
        <p:spPr>
          <a:xfrm>
            <a:off x="457200" y="1295280"/>
            <a:ext cx="8229240" cy="5028840"/>
          </a:xfrm>
          <a:prstGeom prst="rect">
            <a:avLst/>
          </a:prstGeom>
        </p:spPr>
        <p:txBody>
          <a:bodyPr bIns="45000" lIns="90000" rIns="90000" tIns="45000"/>
          <a:p>
            <a:pPr>
              <a:lnSpc>
                <a:spcPct val="100000"/>
              </a:lnSpc>
            </a:pPr>
            <a:r>
              <a:rPr b="1" lang="en-US" sz="2600">
                <a:solidFill>
                  <a:srgbClr val="000000"/>
                </a:solidFill>
                <a:latin typeface="Constantia"/>
              </a:rPr>
              <a:t>The Key Point: </a:t>
            </a:r>
            <a:r>
              <a:rPr lang="en-US" sz="2600">
                <a:solidFill>
                  <a:srgbClr val="000000"/>
                </a:solidFill>
                <a:latin typeface="Constantia"/>
              </a:rPr>
              <a:t>The </a:t>
            </a:r>
            <a:r>
              <a:rPr b="1" lang="en-US" sz="2600">
                <a:solidFill>
                  <a:srgbClr val="000000"/>
                </a:solidFill>
                <a:latin typeface="Constantia"/>
              </a:rPr>
              <a:t>value of a network </a:t>
            </a:r>
            <a:r>
              <a:rPr lang="en-US" sz="2600">
                <a:solidFill>
                  <a:srgbClr val="000000"/>
                </a:solidFill>
                <a:latin typeface="Constantia"/>
              </a:rPr>
              <a:t>depends on the number of other people connected to the network</a:t>
            </a:r>
            <a:endParaRPr/>
          </a:p>
          <a:p>
            <a:pPr lvl="1">
              <a:lnSpc>
                <a:spcPct val="100000"/>
              </a:lnSpc>
              <a:buSzPct val="25000"/>
              <a:buFont typeface="StarSymbol"/>
              <a:buChar char=""/>
            </a:pPr>
            <a:r>
              <a:rPr lang="en-US" sz="2400">
                <a:solidFill>
                  <a:srgbClr val="000000"/>
                </a:solidFill>
                <a:latin typeface="Constantia"/>
              </a:rPr>
              <a:t>Bigger is better!</a:t>
            </a:r>
            <a:endParaRPr/>
          </a:p>
          <a:p>
            <a:pPr>
              <a:lnSpc>
                <a:spcPct val="100000"/>
              </a:lnSpc>
            </a:pPr>
            <a:endParaRPr/>
          </a:p>
          <a:p>
            <a:pPr>
              <a:lnSpc>
                <a:spcPct val="100000"/>
              </a:lnSpc>
            </a:pPr>
            <a:endParaRPr/>
          </a:p>
          <a:p>
            <a:pPr>
              <a:lnSpc>
                <a:spcPct val="100000"/>
              </a:lnSpc>
            </a:pPr>
            <a:r>
              <a:rPr b="1" lang="en-US" sz="2600">
                <a:solidFill>
                  <a:srgbClr val="000000"/>
                </a:solidFill>
                <a:latin typeface="Constantia"/>
              </a:rPr>
              <a:t>Positive Feedback:</a:t>
            </a:r>
            <a:endParaRPr/>
          </a:p>
          <a:p>
            <a:pPr lvl="1">
              <a:lnSpc>
                <a:spcPct val="100000"/>
              </a:lnSpc>
              <a:buSzPct val="25000"/>
              <a:buFont typeface="StarSymbol"/>
              <a:buChar char=""/>
            </a:pPr>
            <a:r>
              <a:rPr lang="en-US" sz="2400">
                <a:solidFill>
                  <a:srgbClr val="000000"/>
                </a:solidFill>
                <a:latin typeface="Constantia"/>
              </a:rPr>
              <a:t>Success creates more success</a:t>
            </a:r>
            <a:endParaRPr/>
          </a:p>
          <a:p>
            <a:pPr lvl="1">
              <a:lnSpc>
                <a:spcPct val="100000"/>
              </a:lnSpc>
              <a:buSzPct val="25000"/>
              <a:buFont typeface="StarSymbol"/>
              <a:buChar char=""/>
            </a:pPr>
            <a:r>
              <a:rPr lang="en-US" sz="2400">
                <a:solidFill>
                  <a:srgbClr val="000000"/>
                </a:solidFill>
                <a:latin typeface="Constantia"/>
              </a:rPr>
              <a:t>Makes the strong stronger </a:t>
            </a:r>
            <a:endParaRPr/>
          </a:p>
          <a:p>
            <a:pPr lvl="1">
              <a:lnSpc>
                <a:spcPct val="100000"/>
              </a:lnSpc>
              <a:buSzPct val="25000"/>
              <a:buFont typeface="StarSymbol"/>
              <a:buChar char=""/>
            </a:pPr>
            <a:r>
              <a:rPr lang="en-US" sz="2400">
                <a:solidFill>
                  <a:srgbClr val="000000"/>
                </a:solidFill>
                <a:latin typeface="Constantia"/>
              </a:rPr>
              <a:t>and the weak weaker (negative feedback)</a:t>
            </a:r>
            <a:endParaRPr/>
          </a:p>
          <a:p>
            <a:pPr lvl="1">
              <a:lnSpc>
                <a:spcPct val="100000"/>
              </a:lnSpc>
              <a:buSzPct val="25000"/>
              <a:buFont typeface="StarSymbol"/>
              <a:buChar char=""/>
            </a:pPr>
            <a:r>
              <a:rPr lang="en-US" sz="2400">
                <a:solidFill>
                  <a:srgbClr val="000000"/>
                </a:solidFill>
                <a:latin typeface="Constantia"/>
              </a:rPr>
              <a:t>Creates </a:t>
            </a:r>
            <a:r>
              <a:rPr b="1" lang="en-US" sz="2400">
                <a:solidFill>
                  <a:srgbClr val="000000"/>
                </a:solidFill>
                <a:latin typeface="Constantia"/>
              </a:rPr>
              <a:t>demand-side economies of scale</a:t>
            </a: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descr="" id="182" name="Picture 2"/>
          <p:cNvPicPr/>
          <p:nvPr/>
        </p:nvPicPr>
        <p:blipFill>
          <a:blip r:embed="rId1"/>
          <a:stretch>
            <a:fillRect/>
          </a:stretch>
        </p:blipFill>
        <p:spPr>
          <a:xfrm>
            <a:off x="5181480" y="2209680"/>
            <a:ext cx="3200040" cy="2738520"/>
          </a:xfrm>
          <a:prstGeom prst="rect">
            <a:avLst/>
          </a:prstGeom>
        </p:spPr>
      </p:pic>
    </p:spTree>
  </p:cSld>
  <p:timing>
    <p:tnLst>
      <p:par>
        <p:cTn dur="indefinite" id="73" nodeType="tmRoot" restart="never">
          <p:childTnLst>
            <p:seq>
              <p:cTn dur="indefinite" id="74" nodeType="mainSeq">
                <p:childTnLst>
                  <p:par>
                    <p:cTn fill="hold" id="75">
                      <p:stCondLst>
                        <p:cond delay="indefinite"/>
                      </p:stCondLst>
                      <p:childTnLst>
                        <p:par>
                          <p:cTn fill="hold" id="76">
                            <p:stCondLst>
                              <p:cond delay="0"/>
                            </p:stCondLst>
                            <p:childTnLst>
                              <p:par>
                                <p:cTn fill="hold" id="77" nodeType="clickEffect" presetClass="entr" presetID="1">
                                  <p:stCondLst>
                                    <p:cond delay="0"/>
                                  </p:stCondLst>
                                  <p:childTnLst>
                                    <p:set>
                                      <p:cBhvr>
                                        <p:cTn dur="1" fill="hold" id="78">
                                          <p:stCondLst>
                                            <p:cond delay="0"/>
                                          </p:stCondLst>
                                        </p:cTn>
                                        <p:tgtEl>
                                          <p:spTgt spid="181">
                                            <p:txEl>
                                              <p:pRg end="101" st="0"/>
                                            </p:txEl>
                                          </p:spTgt>
                                        </p:tgtEl>
                                        <p:attrNameLst>
                                          <p:attrName>style.visibility</p:attrName>
                                        </p:attrNameLst>
                                      </p:cBhvr>
                                      <p:to>
                                        <p:strVal val="visible"/>
                                      </p:to>
                                    </p:set>
                                  </p:childTnLst>
                                </p:cTn>
                              </p:par>
                              <p:par>
                                <p:cTn fill="hold" id="79" nodeType="withEffect" presetClass="entr" presetID="1">
                                  <p:stCondLst>
                                    <p:cond delay="0"/>
                                  </p:stCondLst>
                                  <p:childTnLst>
                                    <p:set>
                                      <p:cBhvr>
                                        <p:cTn dur="1" fill="hold" id="80">
                                          <p:stCondLst>
                                            <p:cond delay="0"/>
                                          </p:stCondLst>
                                        </p:cTn>
                                        <p:tgtEl>
                                          <p:spTgt spid="181">
                                            <p:txEl>
                                              <p:pRg end="119" st="101"/>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81">
                                            <p:txEl>
                                              <p:pRg end="140" st="121"/>
                                            </p:txEl>
                                          </p:spTgt>
                                        </p:tgtEl>
                                        <p:attrNameLst>
                                          <p:attrName>style.visibility</p:attrName>
                                        </p:attrNameLst>
                                      </p:cBhvr>
                                      <p:to>
                                        <p:strVal val="visible"/>
                                      </p:to>
                                    </p:se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182"/>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181">
                                            <p:txEl>
                                              <p:pRg end="169" st="140"/>
                                            </p:txEl>
                                          </p:spTgt>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181">
                                            <p:txEl>
                                              <p:pRg end="196" st="169"/>
                                            </p:txEl>
                                          </p:spTgt>
                                        </p:tgtEl>
                                        <p:attrNameLst>
                                          <p:attrName>style.visibility</p:attrName>
                                        </p:attrNameLst>
                                      </p:cBhvr>
                                      <p:to>
                                        <p:strVal val="visible"/>
                                      </p:to>
                                    </p:set>
                                  </p:childTnLst>
                                </p:cTn>
                              </p:par>
                            </p:childTnLst>
                          </p:cTn>
                        </p:par>
                      </p:childTnLst>
                    </p:cTn>
                  </p:par>
                  <p:par>
                    <p:cTn fill="hold" id="97">
                      <p:stCondLst>
                        <p:cond delay="indefinite"/>
                      </p:stCondLst>
                      <p:childTnLst>
                        <p:par>
                          <p:cTn fill="hold" id="98">
                            <p:stCondLst>
                              <p:cond delay="0"/>
                            </p:stCondLst>
                            <p:childTnLst>
                              <p:par>
                                <p:cTn fill="hold" id="99" nodeType="clickEffect" presetClass="entr" presetID="1">
                                  <p:stCondLst>
                                    <p:cond delay="0"/>
                                  </p:stCondLst>
                                  <p:childTnLst>
                                    <p:set>
                                      <p:cBhvr>
                                        <p:cTn dur="1" fill="hold" id="100">
                                          <p:stCondLst>
                                            <p:cond delay="0"/>
                                          </p:stCondLst>
                                        </p:cTn>
                                        <p:tgtEl>
                                          <p:spTgt spid="181">
                                            <p:txEl>
                                              <p:pRg end="236" st="196"/>
                                            </p:txEl>
                                          </p:spTgt>
                                        </p:tgtEl>
                                        <p:attrNameLst>
                                          <p:attrName>style.visibility</p:attrName>
                                        </p:attrNameLst>
                                      </p:cBhvr>
                                      <p:to>
                                        <p:strVal val="visible"/>
                                      </p:to>
                                    </p:se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181">
                                            <p:txEl>
                                              <p:pRg end="275" st="23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Economies of Scale</a:t>
            </a:r>
            <a:endParaRPr/>
          </a:p>
        </p:txBody>
      </p:sp>
      <p:sp>
        <p:nvSpPr>
          <p:cNvPr id="184"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Supply-side economies of scale: </a:t>
            </a:r>
            <a:r>
              <a:rPr lang="en-US" sz="2600">
                <a:solidFill>
                  <a:srgbClr val="000000"/>
                </a:solidFill>
                <a:latin typeface="Constantia"/>
              </a:rPr>
              <a:t>a producer’s average cost per unit falls as the scale of output is increased</a:t>
            </a:r>
            <a:endParaRPr/>
          </a:p>
          <a:p>
            <a:pPr lvl="1">
              <a:lnSpc>
                <a:spcPct val="100000"/>
              </a:lnSpc>
              <a:buSzPct val="25000"/>
              <a:buFont typeface="StarSymbol"/>
              <a:buChar char=""/>
            </a:pPr>
            <a:r>
              <a:rPr lang="en-US" sz="2400">
                <a:solidFill>
                  <a:srgbClr val="000000"/>
                </a:solidFill>
                <a:latin typeface="Constantia"/>
              </a:rPr>
              <a:t>These benefits dissipate as scale increases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2600">
                <a:solidFill>
                  <a:srgbClr val="000000"/>
                </a:solidFill>
                <a:latin typeface="Constantia"/>
              </a:rPr>
              <a:t>Demand-side economies of scale: </a:t>
            </a:r>
            <a:r>
              <a:rPr lang="en-US" sz="2600">
                <a:solidFill>
                  <a:srgbClr val="000000"/>
                </a:solidFill>
                <a:latin typeface="Constantia"/>
              </a:rPr>
              <a:t>the value of the product to the user increases with the number of users</a:t>
            </a:r>
            <a:endParaRPr/>
          </a:p>
          <a:p>
            <a:pPr lvl="1">
              <a:lnSpc>
                <a:spcPct val="100000"/>
              </a:lnSpc>
              <a:buSzPct val="25000"/>
              <a:buFont typeface="StarSymbol"/>
              <a:buChar char=""/>
            </a:pPr>
            <a:r>
              <a:rPr lang="en-US" sz="2400">
                <a:solidFill>
                  <a:srgbClr val="000000"/>
                </a:solidFill>
                <a:latin typeface="Constantia"/>
              </a:rPr>
              <a:t>These benefits only increase as the market gets larger!</a:t>
            </a:r>
            <a:endParaRPr/>
          </a:p>
          <a:p>
            <a:pPr>
              <a:lnSpc>
                <a:spcPct val="100000"/>
              </a:lnSpc>
            </a:pPr>
            <a:endParaRPr/>
          </a:p>
        </p:txBody>
      </p:sp>
      <p:pic>
        <p:nvPicPr>
          <p:cNvPr descr="" id="185" name="Picture 3"/>
          <p:cNvPicPr/>
          <p:nvPr/>
        </p:nvPicPr>
        <p:blipFill>
          <a:blip r:embed="rId1"/>
          <a:stretch>
            <a:fillRect/>
          </a:stretch>
        </p:blipFill>
        <p:spPr>
          <a:xfrm>
            <a:off x="2209680" y="2666880"/>
            <a:ext cx="1447560" cy="1569600"/>
          </a:xfrm>
          <a:prstGeom prst="rect">
            <a:avLst/>
          </a:prstGeom>
        </p:spPr>
      </p:pic>
      <p:pic>
        <p:nvPicPr>
          <p:cNvPr descr="" id="186" name="Picture 6"/>
          <p:cNvPicPr/>
          <p:nvPr/>
        </p:nvPicPr>
        <p:blipFill>
          <a:blip r:embed="rId2"/>
          <a:stretch>
            <a:fillRect/>
          </a:stretch>
        </p:blipFill>
        <p:spPr>
          <a:xfrm>
            <a:off x="4292640" y="2647800"/>
            <a:ext cx="2285640" cy="1524240"/>
          </a:xfrm>
          <a:prstGeom prst="rect">
            <a:avLst/>
          </a:prstGeom>
        </p:spPr>
      </p:pic>
    </p:spTree>
  </p:cSld>
  <p:timing>
    <p:tnLst>
      <p:par>
        <p:cTn dur="indefinite" id="105" nodeType="tmRoot" restart="never">
          <p:childTnLst>
            <p:seq>
              <p:cTn dur="indefinite" id="106" nodeType="mainSeq">
                <p:childTnLst>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84">
                                            <p:txEl>
                                              <p:pRg end="109" st="0"/>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84">
                                            <p:txEl>
                                              <p:pRg end="153" st="109"/>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85"/>
                                        </p:tgtEl>
                                        <p:attrNameLst>
                                          <p:attrName>style.visibility</p:attrName>
                                        </p:attrNameLst>
                                      </p:cBhvr>
                                      <p:to>
                                        <p:strVal val="visible"/>
                                      </p:to>
                                    </p:set>
                                  </p:childTnLst>
                                </p:cTn>
                              </p:par>
                              <p:par>
                                <p:cTn fill="hold" id="119" nodeType="withEffect" presetClass="entr" presetID="1">
                                  <p:stCondLst>
                                    <p:cond delay="0"/>
                                  </p:stCondLst>
                                  <p:childTnLst>
                                    <p:set>
                                      <p:cBhvr>
                                        <p:cTn dur="1" fill="hold" id="120">
                                          <p:stCondLst>
                                            <p:cond delay="0"/>
                                          </p:stCondLst>
                                        </p:cTn>
                                        <p:tgtEl>
                                          <p:spTgt spid="186"/>
                                        </p:tgtEl>
                                        <p:attrNameLst>
                                          <p:attrName>style.visibility</p:attrName>
                                        </p:attrNameLst>
                                      </p:cBhvr>
                                      <p:to>
                                        <p:strVal val="visible"/>
                                      </p:to>
                                    </p:set>
                                  </p:childTnLst>
                                </p:cTn>
                              </p:par>
                            </p:childTnLst>
                          </p:cTn>
                        </p:par>
                      </p:childTnLst>
                    </p:cTn>
                  </p:par>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184">
                                            <p:txEl>
                                              <p:pRg end="262" st="158"/>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184">
                                            <p:txEl>
                                              <p:pRg end="318" st="2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Adoption and Critical Mass</a:t>
            </a:r>
            <a:endParaRPr/>
          </a:p>
        </p:txBody>
      </p:sp>
      <p:sp>
        <p:nvSpPr>
          <p:cNvPr id="188" name="TextShape 2"/>
          <p:cNvSpPr txBox="1"/>
          <p:nvPr/>
        </p:nvSpPr>
        <p:spPr>
          <a:xfrm>
            <a:off x="457200" y="1447920"/>
            <a:ext cx="4038120" cy="4906800"/>
          </a:xfrm>
          <a:prstGeom prst="rect">
            <a:avLst/>
          </a:prstGeom>
        </p:spPr>
        <p:txBody>
          <a:bodyPr bIns="45000" lIns="90000" rIns="90000" tIns="45000"/>
          <a:p>
            <a:pPr>
              <a:lnSpc>
                <a:spcPct val="100000"/>
              </a:lnSpc>
            </a:pPr>
            <a:r>
              <a:rPr b="1" lang="en-US" sz="2600">
                <a:solidFill>
                  <a:srgbClr val="000000"/>
                </a:solidFill>
                <a:latin typeface="Constantia"/>
              </a:rPr>
              <a:t>Critical Mass: </a:t>
            </a:r>
            <a:r>
              <a:rPr lang="en-US" sz="2600">
                <a:solidFill>
                  <a:srgbClr val="000000"/>
                </a:solidFill>
                <a:latin typeface="Constantia"/>
              </a:rPr>
              <a:t>the minimum amount of money or number of people required to start or sustain an operation, business, process, etc.</a:t>
            </a:r>
            <a:endParaRPr/>
          </a:p>
          <a:p>
            <a:pPr>
              <a:lnSpc>
                <a:spcPct val="100000"/>
              </a:lnSpc>
            </a:pPr>
            <a:endParaRPr/>
          </a:p>
          <a:p>
            <a:pPr>
              <a:lnSpc>
                <a:spcPct val="100000"/>
              </a:lnSpc>
            </a:pPr>
            <a:r>
              <a:rPr lang="en-US" sz="2600">
                <a:solidFill>
                  <a:srgbClr val="000000"/>
                </a:solidFill>
                <a:latin typeface="Constantia"/>
              </a:rPr>
              <a:t>S-shaped adoption curve typical for new technology</a:t>
            </a:r>
            <a:endParaRPr/>
          </a:p>
          <a:p>
            <a:pPr>
              <a:lnSpc>
                <a:spcPct val="100000"/>
              </a:lnSpc>
            </a:pPr>
            <a:endParaRPr/>
          </a:p>
          <a:p>
            <a:pPr>
              <a:lnSpc>
                <a:spcPct val="100000"/>
              </a:lnSpc>
            </a:pPr>
            <a:r>
              <a:rPr lang="en-US" sz="2600">
                <a:solidFill>
                  <a:srgbClr val="000000"/>
                </a:solidFill>
                <a:latin typeface="Constantia"/>
              </a:rPr>
              <a:t>When two or more firms compete in a market where there is strong positive feedback, only one will emerge a winner</a:t>
            </a:r>
            <a:endParaRPr/>
          </a:p>
          <a:p>
            <a:pPr lvl="1">
              <a:lnSpc>
                <a:spcPct val="100000"/>
              </a:lnSpc>
              <a:buSzPct val="25000"/>
              <a:buFont typeface="StarSymbol"/>
              <a:buChar char=""/>
            </a:pPr>
            <a:r>
              <a:rPr lang="en-US" sz="2400">
                <a:solidFill>
                  <a:srgbClr val="000000"/>
                </a:solidFill>
                <a:latin typeface="Constantia"/>
              </a:rPr>
              <a:t>Economists call such a winner-take-all market </a:t>
            </a:r>
            <a:r>
              <a:rPr i="1" lang="en-US" sz="2400">
                <a:solidFill>
                  <a:srgbClr val="000000"/>
                </a:solidFill>
                <a:latin typeface="Constantia"/>
              </a:rPr>
              <a:t>tippy</a:t>
            </a:r>
            <a:endParaRPr/>
          </a:p>
        </p:txBody>
      </p:sp>
      <p:sp>
        <p:nvSpPr>
          <p:cNvPr id="189" name="TextShape 3"/>
          <p:cNvSpPr txBox="1"/>
          <p:nvPr/>
        </p:nvSpPr>
        <p:spPr>
          <a:xfrm>
            <a:off x="4648320" y="1523880"/>
            <a:ext cx="4038120" cy="4830480"/>
          </a:xfrm>
          <a:prstGeom prst="rect">
            <a:avLst/>
          </a:prstGeom>
        </p:spPr>
        <p:txBody>
          <a:bodyPr anchor="b" bIns="0" lIns="0" rIns="0" tIns="0"/>
          <a:p>
            <a:endParaRPr/>
          </a:p>
        </p:txBody>
      </p:sp>
      <p:pic>
        <p:nvPicPr>
          <p:cNvPr descr="" id="190" name="Picture 2"/>
          <p:cNvPicPr/>
          <p:nvPr/>
        </p:nvPicPr>
        <p:blipFill>
          <a:blip r:embed="rId1"/>
          <a:stretch>
            <a:fillRect/>
          </a:stretch>
        </p:blipFill>
        <p:spPr>
          <a:xfrm>
            <a:off x="4724280" y="1447920"/>
            <a:ext cx="3504960" cy="2554920"/>
          </a:xfrm>
          <a:prstGeom prst="rect">
            <a:avLst/>
          </a:prstGeom>
        </p:spPr>
      </p:pic>
      <p:pic>
        <p:nvPicPr>
          <p:cNvPr descr="" id="191" name="Picture 4"/>
          <p:cNvPicPr/>
          <p:nvPr/>
        </p:nvPicPr>
        <p:blipFill>
          <a:blip r:embed="rId2"/>
          <a:stretch>
            <a:fillRect/>
          </a:stretch>
        </p:blipFill>
        <p:spPr>
          <a:xfrm>
            <a:off x="4933800" y="3984120"/>
            <a:ext cx="3657240" cy="2288160"/>
          </a:xfrm>
          <a:prstGeom prst="rect">
            <a:avLst/>
          </a:prstGeom>
        </p:spPr>
      </p:pic>
    </p:spTree>
  </p:cSld>
  <p:timing>
    <p:tnLst>
      <p:par>
        <p:cTn dur="indefinite" id="129" nodeType="tmRoot" restart="never">
          <p:childTnLst>
            <p:seq>
              <p:cTn dur="indefinite" id="130" nodeType="mainSeq">
                <p:childTnLst>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188">
                                            <p:txEl>
                                              <p:pRg end="182" st="131"/>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190"/>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191"/>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188">
                                            <p:txEl>
                                              <p:pRg end="297" st="183"/>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188">
                                            <p:txEl>
                                              <p:pRg end="349" st="29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Tippy Markets</a:t>
            </a:r>
            <a:endParaRPr/>
          </a:p>
        </p:txBody>
      </p:sp>
      <p:sp>
        <p:nvSpPr>
          <p:cNvPr id="193" name="TextShape 2"/>
          <p:cNvSpPr txBox="1"/>
          <p:nvPr/>
        </p:nvSpPr>
        <p:spPr>
          <a:xfrm>
            <a:off x="457200" y="1600200"/>
            <a:ext cx="8229240" cy="4723920"/>
          </a:xfrm>
          <a:prstGeom prst="rect">
            <a:avLst/>
          </a:prstGeom>
        </p:spPr>
        <p:txBody>
          <a:bodyPr bIns="45000" lIns="90000" rIns="90000" tIns="45000"/>
          <a:p>
            <a:pPr>
              <a:lnSpc>
                <a:spcPct val="100000"/>
              </a:lnSpc>
            </a:pPr>
            <a:r>
              <a:rPr lang="en-US" sz="2600">
                <a:solidFill>
                  <a:srgbClr val="000000"/>
                </a:solidFill>
                <a:latin typeface="Constantia"/>
              </a:rPr>
              <a:t>Examples:</a:t>
            </a:r>
            <a:endParaRPr/>
          </a:p>
          <a:p>
            <a:pPr lvl="1">
              <a:lnSpc>
                <a:spcPct val="100000"/>
              </a:lnSpc>
              <a:buSzPct val="25000"/>
              <a:buFont typeface="StarSymbol"/>
              <a:buChar char=""/>
            </a:pPr>
            <a:r>
              <a:rPr lang="en-US" sz="2400">
                <a:solidFill>
                  <a:srgbClr val="000000"/>
                </a:solidFill>
                <a:latin typeface="Constantia"/>
              </a:rPr>
              <a:t>1980s: VHS vs. Betamax</a:t>
            </a:r>
            <a:endParaRPr/>
          </a:p>
          <a:p>
            <a:pPr lvl="1">
              <a:lnSpc>
                <a:spcPct val="100000"/>
              </a:lnSpc>
              <a:buSzPct val="25000"/>
              <a:buFont typeface="StarSymbol"/>
              <a:buChar char=""/>
            </a:pPr>
            <a:r>
              <a:rPr lang="en-US" sz="2400">
                <a:solidFill>
                  <a:srgbClr val="000000"/>
                </a:solidFill>
                <a:latin typeface="Constantia"/>
              </a:rPr>
              <a:t>1990s: Wintel vs. Apple</a:t>
            </a:r>
            <a:endParaRPr/>
          </a:p>
          <a:p>
            <a:pPr lvl="1">
              <a:lnSpc>
                <a:spcPct val="100000"/>
              </a:lnSpc>
              <a:buSzPct val="25000"/>
              <a:buFont typeface="StarSymbol"/>
              <a:buChar char=""/>
            </a:pPr>
            <a:r>
              <a:rPr lang="en-US" sz="2400">
                <a:solidFill>
                  <a:srgbClr val="000000"/>
                </a:solidFill>
                <a:latin typeface="Constantia"/>
              </a:rPr>
              <a:t>2000s: Facebook vs. MySpace</a:t>
            </a:r>
            <a:endParaRPr/>
          </a:p>
          <a:p>
            <a:endParaRPr/>
          </a:p>
          <a:p>
            <a:pPr>
              <a:lnSpc>
                <a:spcPct val="100000"/>
              </a:lnSpc>
              <a:buSzPct val="25000"/>
              <a:buFont charset="2" typeface="Wingdings 2"/>
              <a:buChar char=""/>
            </a:pPr>
            <a:r>
              <a:rPr lang="en-US" sz="2600">
                <a:solidFill>
                  <a:srgbClr val="000000"/>
                </a:solidFill>
                <a:latin typeface="Constantia"/>
              </a:rPr>
              <a:t>Strong scale economies on either the demand side or the supply side will make the market </a:t>
            </a:r>
            <a:r>
              <a:rPr i="1" lang="en-US" sz="2600">
                <a:solidFill>
                  <a:srgbClr val="000000"/>
                </a:solidFill>
                <a:latin typeface="Constantia"/>
              </a:rPr>
              <a:t>tippy</a:t>
            </a:r>
            <a:endParaRPr/>
          </a:p>
          <a:p>
            <a:pPr>
              <a:lnSpc>
                <a:spcPct val="100000"/>
              </a:lnSpc>
              <a:buSzPct val="25000"/>
              <a:buFont charset="2" typeface="Wingdings 2"/>
              <a:buChar char=""/>
            </a:pPr>
            <a:r>
              <a:rPr lang="en-US" sz="2600">
                <a:solidFill>
                  <a:srgbClr val="000000"/>
                </a:solidFill>
                <a:latin typeface="Constantia"/>
              </a:rPr>
              <a:t>The outcome of these </a:t>
            </a:r>
            <a:r>
              <a:rPr i="1" lang="en-US" sz="2600">
                <a:solidFill>
                  <a:srgbClr val="000000"/>
                </a:solidFill>
                <a:latin typeface="Constantia"/>
              </a:rPr>
              <a:t>tippy </a:t>
            </a:r>
            <a:r>
              <a:rPr lang="en-US" sz="2600">
                <a:solidFill>
                  <a:srgbClr val="000000"/>
                </a:solidFill>
                <a:latin typeface="Constantia"/>
              </a:rPr>
              <a:t>markets may hang in the balance for years or be quickly reached</a:t>
            </a:r>
            <a:endParaRPr/>
          </a:p>
          <a:p>
            <a:pPr>
              <a:lnSpc>
                <a:spcPct val="100000"/>
              </a:lnSpc>
              <a:buSzPct val="25000"/>
              <a:buFont charset="2" typeface="Wingdings 2"/>
              <a:buChar char=""/>
            </a:pPr>
            <a:r>
              <a:rPr lang="en-US" sz="2600">
                <a:solidFill>
                  <a:srgbClr val="000000"/>
                </a:solidFill>
                <a:latin typeface="Constantia"/>
              </a:rPr>
              <a:t>Firms may benefit from a “double whammy” of supply-side and demand-side economies of scale</a:t>
            </a:r>
            <a:endParaRPr/>
          </a:p>
        </p:txBody>
      </p:sp>
    </p:spTree>
  </p:cSld>
  <p:timing>
    <p:tnLst>
      <p:par>
        <p:cTn dur="indefinite" id="151" nodeType="tmRoot" restart="never">
          <p:childTnLst>
            <p:seq>
              <p:cTn dur="indefinite" id="152" nodeType="mainSeq">
                <p:childTnLst>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93">
                                            <p:txEl>
                                              <p:pRg end="10" st="0"/>
                                            </p:txEl>
                                          </p:spTgt>
                                        </p:tgtEl>
                                        <p:attrNameLst>
                                          <p:attrName>style.visibility</p:attrName>
                                        </p:attrNameLst>
                                      </p:cBhvr>
                                      <p:to>
                                        <p:strVal val="visible"/>
                                      </p:to>
                                    </p:set>
                                  </p:childTnLst>
                                </p:cTn>
                              </p:par>
                              <p:par>
                                <p:cTn fill="hold" id="157" nodeType="withEffect" presetClass="entr" presetID="1">
                                  <p:stCondLst>
                                    <p:cond delay="0"/>
                                  </p:stCondLst>
                                  <p:childTnLst>
                                    <p:set>
                                      <p:cBhvr>
                                        <p:cTn dur="1" fill="hold" id="158">
                                          <p:stCondLst>
                                            <p:cond delay="0"/>
                                          </p:stCondLst>
                                        </p:cTn>
                                        <p:tgtEl>
                                          <p:spTgt spid="193">
                                            <p:txEl>
                                              <p:pRg end="33" st="10"/>
                                            </p:txEl>
                                          </p:spTgt>
                                        </p:tgtEl>
                                        <p:attrNameLst>
                                          <p:attrName>style.visibility</p:attrName>
                                        </p:attrNameLst>
                                      </p:cBhvr>
                                      <p:to>
                                        <p:strVal val="visible"/>
                                      </p:to>
                                    </p:set>
                                  </p:childTnLst>
                                </p:cTn>
                              </p:par>
                              <p:par>
                                <p:cTn fill="hold" id="159" nodeType="withEffect" presetClass="entr" presetID="1">
                                  <p:stCondLst>
                                    <p:cond delay="0"/>
                                  </p:stCondLst>
                                  <p:childTnLst>
                                    <p:set>
                                      <p:cBhvr>
                                        <p:cTn dur="1" fill="hold" id="160">
                                          <p:stCondLst>
                                            <p:cond delay="0"/>
                                          </p:stCondLst>
                                        </p:cTn>
                                        <p:tgtEl>
                                          <p:spTgt spid="193">
                                            <p:txEl>
                                              <p:pRg end="57" st="33"/>
                                            </p:txEl>
                                          </p:spTgt>
                                        </p:tgtEl>
                                        <p:attrNameLst>
                                          <p:attrName>style.visibility</p:attrName>
                                        </p:attrNameLst>
                                      </p:cBhvr>
                                      <p:to>
                                        <p:strVal val="visible"/>
                                      </p:to>
                                    </p:set>
                                  </p:childTnLst>
                                </p:cTn>
                              </p:par>
                              <p:par>
                                <p:cTn fill="hold" id="161" nodeType="withEffect" presetClass="entr" presetID="1">
                                  <p:stCondLst>
                                    <p:cond delay="0"/>
                                  </p:stCondLst>
                                  <p:childTnLst>
                                    <p:set>
                                      <p:cBhvr>
                                        <p:cTn dur="1" fill="hold" id="162">
                                          <p:stCondLst>
                                            <p:cond delay="0"/>
                                          </p:stCondLst>
                                        </p:cTn>
                                        <p:tgtEl>
                                          <p:spTgt spid="193">
                                            <p:txEl>
                                              <p:pRg end="85" st="57"/>
                                            </p:txEl>
                                          </p:spTgt>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93">
                                            <p:txEl>
                                              <p:pRg end="181" st="86"/>
                                            </p:txEl>
                                          </p:spTgt>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193">
                                            <p:txEl>
                                              <p:pRg end="272" st="181"/>
                                            </p:txEl>
                                          </p:spTgt>
                                        </p:tgtEl>
                                        <p:attrNameLst>
                                          <p:attrName>style.visibility</p:attrName>
                                        </p:attrNameLst>
                                      </p:cBhvr>
                                      <p:to>
                                        <p:strVal val="visible"/>
                                      </p:to>
                                    </p:set>
                                  </p:childTnLst>
                                </p:cTn>
                              </p:par>
                            </p:childTnLst>
                          </p:cTn>
                        </p:par>
                      </p:childTnLst>
                    </p:cTn>
                  </p:par>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193">
                                            <p:txEl>
                                              <p:pRg end="363" st="27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The Tipping Point</a:t>
            </a:r>
            <a:endParaRPr/>
          </a:p>
        </p:txBody>
      </p:sp>
      <p:sp>
        <p:nvSpPr>
          <p:cNvPr id="195" name="TextShape 2"/>
          <p:cNvSpPr txBox="1"/>
          <p:nvPr/>
        </p:nvSpPr>
        <p:spPr>
          <a:xfrm>
            <a:off x="457200" y="1935360"/>
            <a:ext cx="8229240" cy="43887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i="1" lang="en-US" sz="2600">
                <a:solidFill>
                  <a:srgbClr val="000000"/>
                </a:solidFill>
                <a:latin typeface="Constantia"/>
              </a:rPr>
              <a:t>Gladwell - </a:t>
            </a:r>
            <a:r>
              <a:rPr b="1" lang="en-US" sz="2600">
                <a:solidFill>
                  <a:srgbClr val="000000"/>
                </a:solidFill>
                <a:latin typeface="Constantia"/>
              </a:rPr>
              <a:t>“The Tipping Point </a:t>
            </a:r>
            <a:r>
              <a:rPr lang="en-US" sz="2600">
                <a:solidFill>
                  <a:srgbClr val="000000"/>
                </a:solidFill>
                <a:latin typeface="Constantia"/>
              </a:rPr>
              <a:t>is the biography of the idea… that the best way to understand the emergence of fashion trends, the ebb and flow of crime waves, or the rise in teen smoking… is to think of them as </a:t>
            </a:r>
            <a:r>
              <a:rPr b="1" lang="en-US" sz="2600">
                <a:solidFill>
                  <a:srgbClr val="000000"/>
                </a:solidFill>
                <a:latin typeface="Constantia"/>
              </a:rPr>
              <a:t>epidemics</a:t>
            </a:r>
            <a:r>
              <a:rPr lang="en-US" sz="2600">
                <a:solidFill>
                  <a:srgbClr val="000000"/>
                </a:solidFill>
                <a:latin typeface="Constantia"/>
              </a:rPr>
              <a:t>. </a:t>
            </a:r>
            <a:r>
              <a:rPr b="1" lang="en-US" sz="2600">
                <a:solidFill>
                  <a:srgbClr val="000000"/>
                </a:solidFill>
                <a:latin typeface="Constantia"/>
              </a:rPr>
              <a:t>Ideas and products and messages and behaviors spread just like viruses do…</a:t>
            </a:r>
            <a:r>
              <a:rPr lang="en-US" sz="2600">
                <a:solidFill>
                  <a:srgbClr val="000000"/>
                </a:solidFill>
                <a:latin typeface="Constantia"/>
              </a:rPr>
              <a:t>”</a:t>
            </a:r>
            <a:r>
              <a:rPr b="1" lang="en-US" sz="2600">
                <a:solidFill>
                  <a:srgbClr val="000000"/>
                </a:solidFill>
                <a:latin typeface="Constantia"/>
              </a:rPr>
              <a:t> on networks</a:t>
            </a:r>
            <a:endParaRPr/>
          </a:p>
          <a:p>
            <a:pPr>
              <a:lnSpc>
                <a:spcPct val="100000"/>
              </a:lnSpc>
            </a:pPr>
            <a:endParaRPr/>
          </a:p>
        </p:txBody>
      </p:sp>
      <p:pic>
        <p:nvPicPr>
          <p:cNvPr descr="" id="196" name="Content Placeholder 3"/>
          <p:cNvPicPr/>
          <p:nvPr/>
        </p:nvPicPr>
        <p:blipFill>
          <a:blip r:embed="rId1"/>
          <a:stretch>
            <a:fillRect/>
          </a:stretch>
        </p:blipFill>
        <p:spPr>
          <a:xfrm>
            <a:off x="6095880" y="152280"/>
            <a:ext cx="1828440" cy="274284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