
<file path=[Content_Types].xml><?xml version="1.0" encoding="utf-8"?>
<Types xmlns="http://schemas.openxmlformats.org/package/2006/content-types">
  <Override PartName="/_rels/.rels" ContentType="application/vnd.openxmlformats-package.relationships+xml"/>
  <Override PartName="/ppt/slides/slide17.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0.jpeg" ContentType="image/jpeg"/>
  <Override PartName="/ppt/media/image8.jpeg" ContentType="image/jpeg"/>
  <Override PartName="/ppt/media/image7.jpeg" ContentType="image/jpeg"/>
  <Override PartName="/ppt/media/image9.jpeg" ContentType="image/jpeg"/>
  <Override PartName="/ppt/media/image5.png" ContentType="image/png"/>
  <Override PartName="/ppt/media/image4.png" ContentType="image/png"/>
  <Override PartName="/ppt/media/image3.png" ContentType="image/png"/>
  <Override PartName="/ppt/media/image2.jpeg" ContentType="image/jpeg"/>
  <Override PartName="/ppt/media/image6.png" ContentType="image/png"/>
  <Override PartName="/ppt/media/image1.jpeg" ContentType="image/jpe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3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3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4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56"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62"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6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66"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76"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77"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81"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3"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98"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03"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04"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6"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07"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08"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0"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1"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2"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4"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15"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1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19"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20"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2"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23"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0"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2" name="PlaceHolder 2"/>
          <p:cNvSpPr>
            <a:spLocks noGrp="1"/>
          </p:cNvSpPr>
          <p:nvPr>
            <p:ph type="body"/>
          </p:nvPr>
        </p:nvSpPr>
        <p:spPr>
          <a:xfrm>
            <a:off x="457200" y="1604520"/>
            <a:ext cx="822924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4"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35" name="PlaceHolder 3"/>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14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14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4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4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1" name="PlaceHolder 2"/>
          <p:cNvSpPr>
            <a:spLocks noGrp="1"/>
          </p:cNvSpPr>
          <p:nvPr>
            <p:ph type="body"/>
          </p:nvPr>
        </p:nvSpPr>
        <p:spPr>
          <a:xfrm>
            <a:off x="457200" y="1604520"/>
            <a:ext cx="8229240" cy="1896840"/>
          </a:xfrm>
          <a:prstGeom prst="rect">
            <a:avLst/>
          </a:prstGeom>
        </p:spPr>
        <p:txBody>
          <a:bodyPr bIns="0" lIns="0" rIns="0" tIns="0" wrap="none"/>
          <a:p>
            <a:endParaRPr/>
          </a:p>
        </p:txBody>
      </p:sp>
      <p:sp>
        <p:nvSpPr>
          <p:cNvPr id="152" name="PlaceHolder 3"/>
          <p:cNvSpPr>
            <a:spLocks noGrp="1"/>
          </p:cNvSpPr>
          <p:nvPr>
            <p:ph type="body"/>
          </p:nvPr>
        </p:nvSpPr>
        <p:spPr>
          <a:xfrm>
            <a:off x="457200" y="3681720"/>
            <a:ext cx="822924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4"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55"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156" name="PlaceHolder 4"/>
          <p:cNvSpPr>
            <a:spLocks noGrp="1"/>
          </p:cNvSpPr>
          <p:nvPr>
            <p:ph type="body"/>
          </p:nvPr>
        </p:nvSpPr>
        <p:spPr>
          <a:xfrm>
            <a:off x="4673520" y="3681720"/>
            <a:ext cx="4015440" cy="1896840"/>
          </a:xfrm>
          <a:prstGeom prst="rect">
            <a:avLst/>
          </a:prstGeom>
        </p:spPr>
        <p:txBody>
          <a:bodyPr bIns="0" lIns="0" rIns="0" tIns="0" wrap="none"/>
          <a:p>
            <a:endParaRPr/>
          </a:p>
        </p:txBody>
      </p:sp>
      <p:sp>
        <p:nvSpPr>
          <p:cNvPr id="157" name="PlaceHolder 5"/>
          <p:cNvSpPr>
            <a:spLocks noGrp="1"/>
          </p:cNvSpPr>
          <p:nvPr>
            <p:ph type="body"/>
          </p:nvPr>
        </p:nvSpPr>
        <p:spPr>
          <a:xfrm>
            <a:off x="457200" y="3681720"/>
            <a:ext cx="401544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160" name="PlaceHolder 3"/>
          <p:cNvSpPr>
            <a:spLocks noGrp="1"/>
          </p:cNvSpPr>
          <p:nvPr>
            <p:ph type="body"/>
          </p:nvPr>
        </p:nvSpPr>
        <p:spPr>
          <a:xfrm>
            <a:off x="4673520" y="1604520"/>
            <a:ext cx="401544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4015440" cy="1896840"/>
          </a:xfrm>
          <a:prstGeom prst="rect">
            <a:avLst/>
          </a:prstGeom>
        </p:spPr>
        <p:txBody>
          <a:bodyPr bIns="0" lIns="0" rIns="0" tIns="0" wrap="none"/>
          <a:p>
            <a:endParaRPr/>
          </a:p>
        </p:txBody>
      </p:sp>
      <p:sp>
        <p:nvSpPr>
          <p:cNvPr id="21" name="PlaceHolder 4"/>
          <p:cNvSpPr>
            <a:spLocks noGrp="1"/>
          </p:cNvSpPr>
          <p:nvPr>
            <p:ph type="body"/>
          </p:nvPr>
        </p:nvSpPr>
        <p:spPr>
          <a:xfrm>
            <a:off x="4673520" y="1604520"/>
            <a:ext cx="401544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4015440" cy="3977280"/>
          </a:xfrm>
          <a:prstGeom prst="rect">
            <a:avLst/>
          </a:prstGeom>
        </p:spPr>
        <p:txBody>
          <a:bodyPr bIns="0" lIns="0" rIns="0" tIns="0" wrap="none"/>
          <a:p>
            <a:endParaRPr/>
          </a:p>
        </p:txBody>
      </p:sp>
      <p:sp>
        <p:nvSpPr>
          <p:cNvPr id="24"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5" name="PlaceHolder 4"/>
          <p:cNvSpPr>
            <a:spLocks noGrp="1"/>
          </p:cNvSpPr>
          <p:nvPr>
            <p:ph type="body"/>
          </p:nvPr>
        </p:nvSpPr>
        <p:spPr>
          <a:xfrm>
            <a:off x="4673520" y="3681720"/>
            <a:ext cx="401544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189684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22852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2"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3"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d1eaed"/>
                </a:solidFill>
                <a:latin typeface="Constantia"/>
              </a:rPr>
              <a:t>5/6/13</a:t>
            </a:r>
            <a:endParaRPr/>
          </a:p>
        </p:txBody>
      </p:sp>
      <p:sp>
        <p:nvSpPr>
          <p:cNvPr id="6" name="PlaceHolder 7"/>
          <p:cNvSpPr>
            <a:spLocks noGrp="1"/>
          </p:cNvSpPr>
          <p:nvPr>
            <p:ph type="ftr"/>
          </p:nvPr>
        </p:nvSpPr>
        <p:spPr>
          <a:xfrm>
            <a:off x="2666880" y="6356520"/>
            <a:ext cx="3352320" cy="364680"/>
          </a:xfrm>
          <a:prstGeom prst="rect">
            <a:avLst/>
          </a:prstGeom>
        </p:spPr>
        <p:txBody>
          <a:bodyPr anchor="b" bIns="0" lIns="0" rIns="0" tIns="0"/>
          <a:p>
            <a:endParaRPr/>
          </a:p>
        </p:txBody>
      </p:sp>
      <p:sp>
        <p:nvSpPr>
          <p:cNvPr id="7" name="PlaceHolder 8"/>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8983F732-6AE3-4219-9AC1-0B3779B1DB65}" type="slidenum">
              <a:rPr lang="en-US" sz="1200">
                <a:solidFill>
                  <a:srgbClr val="d1eaed"/>
                </a:solidFill>
                <a:latin typeface="Constantia"/>
              </a:rPr>
              <a:t>&lt;number&gt;</a:t>
            </a:fld>
            <a:endParaRPr/>
          </a:p>
        </p:txBody>
      </p:sp>
      <p:sp>
        <p:nvSpPr>
          <p:cNvPr id="8" name="PlaceHolder 9"/>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43"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44"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25000"/>
              <a:buFont typeface="StarSymbol"/>
              <a:buChar char=""/>
            </a:pPr>
            <a:r>
              <a:rPr lang="en-US" sz="2600">
                <a:solidFill>
                  <a:srgbClr val="000000"/>
                </a:solidFill>
                <a:latin typeface="Constantia"/>
              </a:rPr>
              <a:t>Click to edit the outline text format</a:t>
            </a:r>
            <a:endParaRPr/>
          </a:p>
          <a:p>
            <a:pPr lvl="1">
              <a:buSzPct val="25000"/>
              <a:buFont typeface="StarSymbol"/>
              <a:buChar char=""/>
            </a:pPr>
            <a:r>
              <a:rPr lang="en-US" sz="2600">
                <a:solidFill>
                  <a:srgbClr val="000000"/>
                </a:solidFill>
                <a:latin typeface="Constantia"/>
              </a:rPr>
              <a:t>Second Outline Level</a:t>
            </a:r>
            <a:endParaRPr/>
          </a:p>
          <a:p>
            <a:pPr lvl="2">
              <a:buSzPct val="25000"/>
              <a:buFont typeface="StarSymbol"/>
              <a:buChar char=""/>
            </a:pPr>
            <a:r>
              <a:rPr lang="en-US" sz="2600">
                <a:solidFill>
                  <a:srgbClr val="000000"/>
                </a:solidFill>
                <a:latin typeface="Constantia"/>
              </a:rPr>
              <a:t>Third Outline Level</a:t>
            </a:r>
            <a:endParaRPr/>
          </a:p>
          <a:p>
            <a:pPr lvl="3">
              <a:buSzPct val="25000"/>
              <a:buFont typeface="StarSymbol"/>
              <a:buChar char=""/>
            </a:pPr>
            <a:r>
              <a:rPr lang="en-US" sz="2600">
                <a:solidFill>
                  <a:srgbClr val="000000"/>
                </a:solidFill>
                <a:latin typeface="Constantia"/>
              </a:rPr>
              <a:t>Fourth Outline Level</a:t>
            </a:r>
            <a:endParaRPr/>
          </a:p>
          <a:p>
            <a:pPr lvl="4">
              <a:buSzPct val="25000"/>
              <a:buFont typeface="StarSymbol"/>
              <a:buChar char=""/>
            </a:pPr>
            <a:r>
              <a:rPr lang="en-US" sz="2600">
                <a:solidFill>
                  <a:srgbClr val="000000"/>
                </a:solidFill>
                <a:latin typeface="Constantia"/>
              </a:rPr>
              <a:t>Fifth Outline Level</a:t>
            </a:r>
            <a:endParaRPr/>
          </a:p>
          <a:p>
            <a:pPr lvl="5">
              <a:buSzPct val="25000"/>
              <a:buFont typeface="StarSymbol"/>
              <a:buChar char=""/>
            </a:pPr>
            <a:r>
              <a:rPr lang="en-US" sz="2600">
                <a:solidFill>
                  <a:srgbClr val="000000"/>
                </a:solidFill>
                <a:latin typeface="Constantia"/>
              </a:rPr>
              <a:t>Sixth Outline Level</a:t>
            </a:r>
            <a:endParaRPr/>
          </a:p>
          <a:p>
            <a:pPr>
              <a:lnSpc>
                <a:spcPct val="100000"/>
              </a:lnSpc>
              <a:buSzPct val="2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100">
                <a:solidFill>
                  <a:srgbClr val="000000"/>
                </a:solidFill>
                <a:latin typeface="Constantia"/>
              </a:rPr>
              <a:t>Third level</a:t>
            </a:r>
            <a:endParaRPr/>
          </a:p>
          <a:p>
            <a:pPr lvl="3">
              <a:lnSpc>
                <a:spcPct val="100000"/>
              </a:lnSpc>
              <a:buSzPct val="25000"/>
              <a:buFont typeface="StarSymbol"/>
              <a:buChar char=""/>
            </a:pPr>
            <a:r>
              <a:rPr lang="en-US" sz="2000">
                <a:solidFill>
                  <a:srgbClr val="000000"/>
                </a:solidFill>
                <a:latin typeface="Constantia"/>
              </a:rPr>
              <a:t>Fourth level</a:t>
            </a:r>
            <a:endParaRPr/>
          </a:p>
          <a:p>
            <a:pPr lvl="4">
              <a:lnSpc>
                <a:spcPct val="100000"/>
              </a:lnSpc>
              <a:buSzPct val="25000"/>
              <a:buFont typeface="StarSymbol"/>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1200">
                <a:solidFill>
                  <a:srgbClr val="035c75"/>
                </a:solidFill>
                <a:latin typeface="Constantia"/>
              </a:rPr>
              <a:t>5/6/13</a:t>
            </a:r>
            <a:endParaRPr/>
          </a:p>
        </p:txBody>
      </p:sp>
      <p:sp>
        <p:nvSpPr>
          <p:cNvPr id="48" name="PlaceHolder 8"/>
          <p:cNvSpPr>
            <a:spLocks noGrp="1"/>
          </p:cNvSpPr>
          <p:nvPr>
            <p:ph type="ftr"/>
          </p:nvPr>
        </p:nvSpPr>
        <p:spPr>
          <a:xfrm>
            <a:off x="2666880" y="6356520"/>
            <a:ext cx="3352320" cy="364680"/>
          </a:xfrm>
          <a:prstGeom prst="rect">
            <a:avLst/>
          </a:prstGeom>
        </p:spPr>
        <p:txBody>
          <a:bodyPr anchor="b" bIns="0" lIns="0" rIns="0" tIns="0"/>
          <a:p>
            <a:endParaRPr/>
          </a:p>
        </p:txBody>
      </p:sp>
      <p:sp>
        <p:nvSpPr>
          <p:cNvPr id="49" name="PlaceHolder 9"/>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632E5A8E-503A-4D97-98F6-DBCA259040C3}" type="slidenum">
              <a:rPr lang="en-US" sz="1200">
                <a:solidFill>
                  <a:srgbClr val="035c75"/>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200"/>
            <a:ext cx="9162720" cy="1041120"/>
          </a:xfrm>
          <a:prstGeom prst="rect">
            <a:avLst>
              <a:gd fmla="val 0" name="A1"/>
              <a:gd fmla="val 0" name="A2"/>
              <a:gd fmla="val 0" name="A3"/>
              <a:gd fmla="val 0" name="A4"/>
              <a:gd fmla="val 0" name="A5"/>
              <a:gd fmla="val 0" name="A6"/>
              <a:gd fmla="val 0" name="A7"/>
              <a:gd fmla="val 0" name="A8"/>
            </a:avLst>
          </a:prstGeom>
          <a:gradFill>
            <a:gsLst>
              <a:gs pos="0">
                <a:srgbClr val="0074a0"/>
              </a:gs>
              <a:gs pos="100000">
                <a:srgbClr val="00c4cd"/>
              </a:gs>
            </a:gsLst>
            <a:lin ang="5400000"/>
          </a:gradFill>
        </p:spPr>
      </p:sp>
      <p:sp>
        <p:nvSpPr>
          <p:cNvPr id="83" name="CustomShape 2"/>
          <p:cNvSpPr/>
          <p:nvPr/>
        </p:nvSpPr>
        <p:spPr>
          <a:xfrm>
            <a:off x="4381560" y="-7200"/>
            <a:ext cx="4762080" cy="637920"/>
          </a:xfrm>
          <a:prstGeom prst="rect">
            <a:avLst>
              <a:gd fmla="val 0" name="A1"/>
              <a:gd fmla="val 0" name="A2"/>
              <a:gd fmla="val 0" name="A3"/>
              <a:gd fmla="val 0" name="A4"/>
              <a:gd fmla="val 0" name="A5"/>
              <a:gd fmla="val 0" name="A6"/>
              <a:gd fmla="val 0" name="A7"/>
              <a:gd fmla="val 0" name="A8"/>
            </a:avLst>
          </a:prstGeom>
          <a:gradFill>
            <a:gsLst>
              <a:gs pos="0">
                <a:srgbClr val="00a0a8"/>
              </a:gs>
              <a:gs pos="100000">
                <a:srgbClr val="008abf"/>
              </a:gs>
            </a:gsLst>
            <a:lin ang="5400000"/>
          </a:gradFill>
        </p:spPr>
      </p:sp>
      <p:sp>
        <p:nvSpPr>
          <p:cNvPr id="84" name="CustomShape 3"/>
          <p:cNvSpPr/>
          <p:nvPr/>
        </p:nvSpPr>
        <p:spPr>
          <a:xfrm rot="21435600">
            <a:off x="-18720" y="201960"/>
            <a:ext cx="9162720" cy="648720"/>
          </a:xfrm>
          <a:prstGeom prst="rect">
            <a:avLst>
              <a:gd fmla="val 0" name="A1"/>
              <a:gd fmla="val 0" name="A2"/>
              <a:gd fmla="val 0" name="A3"/>
              <a:gd fmla="val 0" name="A4"/>
              <a:gd fmla="val 0" name="A5"/>
              <a:gd fmla="val 0" name="A6"/>
              <a:gd fmla="val 0" name="A7"/>
              <a:gd fmla="val 0" name="A8"/>
            </a:avLst>
          </a:prstGeom>
          <a:ln w="10800">
            <a:solidFill>
              <a:srgbClr val="008abf"/>
            </a:solidFill>
            <a:round/>
          </a:ln>
        </p:spPr>
      </p:sp>
      <p:sp>
        <p:nvSpPr>
          <p:cNvPr id="85" name="CustomShape 4"/>
          <p:cNvSpPr/>
          <p:nvPr/>
        </p:nvSpPr>
        <p:spPr>
          <a:xfrm rot="21435600">
            <a:off x="-14040" y="275400"/>
            <a:ext cx="9175320" cy="529920"/>
          </a:xfrm>
          <a:prstGeom prst="rect">
            <a:avLst>
              <a:gd fmla="val 0" name="A1"/>
              <a:gd fmla="val 0" name="A2"/>
              <a:gd fmla="val 0" name="A3"/>
              <a:gd fmla="val 0" name="A4"/>
              <a:gd fmla="val 0" name="A5"/>
              <a:gd fmla="val 0" name="A6"/>
              <a:gd fmla="val 0" name="A7"/>
              <a:gd fmla="val 0" name="A8"/>
            </a:avLst>
          </a:prstGeom>
          <a:ln w="9360">
            <a:solidFill>
              <a:srgbClr val="009dd9"/>
            </a:solidFill>
            <a:round/>
          </a:ln>
        </p:spPr>
      </p:sp>
      <p:sp>
        <p:nvSpPr>
          <p:cNvPr id="86"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87" name="PlaceHolder 6"/>
          <p:cNvSpPr>
            <a:spLocks noGrp="1"/>
          </p:cNvSpPr>
          <p:nvPr>
            <p:ph type="body"/>
          </p:nvPr>
        </p:nvSpPr>
        <p:spPr>
          <a:xfrm>
            <a:off x="457200" y="1920240"/>
            <a:ext cx="4038120" cy="4434480"/>
          </a:xfrm>
          <a:prstGeom prst="rect">
            <a:avLst/>
          </a:prstGeom>
        </p:spPr>
        <p:txBody>
          <a:bodyPr bIns="45000" lIns="90000" rIns="90000" tIns="45000"/>
          <a:p>
            <a:pPr>
              <a:buSzPct val="25000"/>
              <a:buFont typeface="StarSymbol"/>
              <a:buChar char=""/>
            </a:pPr>
            <a:r>
              <a:rPr lang="en-US" sz="2600">
                <a:solidFill>
                  <a:srgbClr val="000000"/>
                </a:solidFill>
                <a:latin typeface="Constantia"/>
              </a:rPr>
              <a:t>Click to edit the outline text format</a:t>
            </a:r>
            <a:endParaRPr/>
          </a:p>
          <a:p>
            <a:pPr lvl="1">
              <a:buSzPct val="25000"/>
              <a:buFont typeface="StarSymbol"/>
              <a:buChar char=""/>
            </a:pPr>
            <a:r>
              <a:rPr lang="en-US" sz="2600">
                <a:solidFill>
                  <a:srgbClr val="000000"/>
                </a:solidFill>
                <a:latin typeface="Constantia"/>
              </a:rPr>
              <a:t>Second Outline Level</a:t>
            </a:r>
            <a:endParaRPr/>
          </a:p>
          <a:p>
            <a:pPr lvl="2">
              <a:buSzPct val="25000"/>
              <a:buFont typeface="StarSymbol"/>
              <a:buChar char=""/>
            </a:pPr>
            <a:r>
              <a:rPr lang="en-US" sz="2600">
                <a:solidFill>
                  <a:srgbClr val="000000"/>
                </a:solidFill>
                <a:latin typeface="Constantia"/>
              </a:rPr>
              <a:t>Third Outline Level</a:t>
            </a:r>
            <a:endParaRPr/>
          </a:p>
          <a:p>
            <a:pPr lvl="3">
              <a:buSzPct val="25000"/>
              <a:buFont typeface="StarSymbol"/>
              <a:buChar char=""/>
            </a:pPr>
            <a:r>
              <a:rPr lang="en-US" sz="2600">
                <a:solidFill>
                  <a:srgbClr val="000000"/>
                </a:solidFill>
                <a:latin typeface="Constantia"/>
              </a:rPr>
              <a:t>Fourth Outline Level</a:t>
            </a:r>
            <a:endParaRPr/>
          </a:p>
          <a:p>
            <a:pPr lvl="4">
              <a:buSzPct val="25000"/>
              <a:buFont typeface="StarSymbol"/>
              <a:buChar char=""/>
            </a:pPr>
            <a:r>
              <a:rPr lang="en-US" sz="2600">
                <a:solidFill>
                  <a:srgbClr val="000000"/>
                </a:solidFill>
                <a:latin typeface="Constantia"/>
              </a:rPr>
              <a:t>Fifth Outline Level</a:t>
            </a:r>
            <a:endParaRPr/>
          </a:p>
          <a:p>
            <a:pPr lvl="5">
              <a:buSzPct val="25000"/>
              <a:buFont typeface="StarSymbol"/>
              <a:buChar char=""/>
            </a:pPr>
            <a:r>
              <a:rPr lang="en-US" sz="2600">
                <a:solidFill>
                  <a:srgbClr val="000000"/>
                </a:solidFill>
                <a:latin typeface="Constantia"/>
              </a:rPr>
              <a:t>Sixth Outline Level</a:t>
            </a:r>
            <a:endParaRPr/>
          </a:p>
          <a:p>
            <a:pPr>
              <a:lnSpc>
                <a:spcPct val="100000"/>
              </a:lnSpc>
              <a:buSzPct val="2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000">
                <a:solidFill>
                  <a:srgbClr val="000000"/>
                </a:solidFill>
                <a:latin typeface="Constantia"/>
              </a:rPr>
              <a:t>Third level</a:t>
            </a:r>
            <a:endParaRPr/>
          </a:p>
          <a:p>
            <a:pPr lvl="3">
              <a:lnSpc>
                <a:spcPct val="100000"/>
              </a:lnSpc>
              <a:buSzPct val="25000"/>
              <a:buFont typeface="StarSymbol"/>
              <a:buChar char=""/>
            </a:pPr>
            <a:r>
              <a:rPr lang="en-US">
                <a:solidFill>
                  <a:srgbClr val="000000"/>
                </a:solidFill>
                <a:latin typeface="Constantia"/>
              </a:rPr>
              <a:t>Fourth level</a:t>
            </a:r>
            <a:endParaRPr/>
          </a:p>
          <a:p>
            <a:pPr lvl="4">
              <a:lnSpc>
                <a:spcPct val="100000"/>
              </a:lnSpc>
              <a:buSzPct val="25000"/>
              <a:buFont typeface="StarSymbol"/>
              <a:buChar char=""/>
            </a:pPr>
            <a:r>
              <a:rPr lang="en-US">
                <a:solidFill>
                  <a:srgbClr val="000000"/>
                </a:solidFill>
                <a:latin typeface="Constantia"/>
              </a:rPr>
              <a:t>Fifth level</a:t>
            </a:r>
            <a:endParaRPr/>
          </a:p>
        </p:txBody>
      </p:sp>
      <p:sp>
        <p:nvSpPr>
          <p:cNvPr id="88" name="PlaceHolder 7"/>
          <p:cNvSpPr>
            <a:spLocks noGrp="1"/>
          </p:cNvSpPr>
          <p:nvPr>
            <p:ph type="body"/>
          </p:nvPr>
        </p:nvSpPr>
        <p:spPr>
          <a:xfrm>
            <a:off x="4648320" y="1920240"/>
            <a:ext cx="4038120" cy="4434480"/>
          </a:xfrm>
          <a:prstGeom prst="rect">
            <a:avLst/>
          </a:prstGeom>
        </p:spPr>
        <p:txBody>
          <a:bodyPr anchor="b" bIns="0" lIns="0" rIns="0" tIns="0"/>
          <a:p>
            <a:pPr>
              <a:buSzPct val="25000"/>
              <a:buFont typeface="StarSymbol"/>
              <a:buChar char=""/>
            </a:pPr>
            <a:r>
              <a:rPr lang="en-US" sz="2600">
                <a:solidFill>
                  <a:srgbClr val="035c75"/>
                </a:solidFill>
                <a:latin typeface="Constantia"/>
              </a:rPr>
              <a:t>Click to edit the outline text format</a:t>
            </a:r>
            <a:endParaRPr/>
          </a:p>
          <a:p>
            <a:pPr lvl="1">
              <a:buSzPct val="25000"/>
              <a:buFont typeface="StarSymbol"/>
              <a:buChar char=""/>
            </a:pPr>
            <a:r>
              <a:rPr lang="en-US" sz="2600">
                <a:solidFill>
                  <a:srgbClr val="035c75"/>
                </a:solidFill>
                <a:latin typeface="Constantia"/>
              </a:rPr>
              <a:t>Second Outline Level</a:t>
            </a:r>
            <a:endParaRPr/>
          </a:p>
          <a:p>
            <a:pPr lvl="2">
              <a:buSzPct val="25000"/>
              <a:buFont typeface="StarSymbol"/>
              <a:buChar char=""/>
            </a:pPr>
            <a:r>
              <a:rPr lang="en-US" sz="2600">
                <a:solidFill>
                  <a:srgbClr val="035c75"/>
                </a:solidFill>
                <a:latin typeface="Constantia"/>
              </a:rPr>
              <a:t>Third Outline Level</a:t>
            </a:r>
            <a:endParaRPr/>
          </a:p>
          <a:p>
            <a:pPr lvl="3">
              <a:buSzPct val="25000"/>
              <a:buFont typeface="StarSymbol"/>
              <a:buChar char=""/>
            </a:pPr>
            <a:r>
              <a:rPr lang="en-US" sz="2600">
                <a:solidFill>
                  <a:srgbClr val="035c75"/>
                </a:solidFill>
                <a:latin typeface="Constantia"/>
              </a:rPr>
              <a:t>Fourth Outline Level</a:t>
            </a:r>
            <a:endParaRPr/>
          </a:p>
          <a:p>
            <a:pPr lvl="4">
              <a:buSzPct val="25000"/>
              <a:buFont typeface="StarSymbol"/>
              <a:buChar char=""/>
            </a:pPr>
            <a:r>
              <a:rPr lang="en-US" sz="2600">
                <a:solidFill>
                  <a:srgbClr val="035c75"/>
                </a:solidFill>
                <a:latin typeface="Constantia"/>
              </a:rPr>
              <a:t>Fifth Outline Level</a:t>
            </a:r>
            <a:endParaRPr/>
          </a:p>
          <a:p>
            <a:pPr lvl="5">
              <a:buSzPct val="25000"/>
              <a:buFont typeface="StarSymbol"/>
              <a:buChar char=""/>
            </a:pPr>
            <a:r>
              <a:rPr lang="en-US" sz="2600">
                <a:solidFill>
                  <a:srgbClr val="035c75"/>
                </a:solidFill>
                <a:latin typeface="Constantia"/>
              </a:rPr>
              <a:t>Sixth Outline Level</a:t>
            </a:r>
            <a:endParaRPr/>
          </a:p>
          <a:p>
            <a:pPr>
              <a:lnSpc>
                <a:spcPct val="100000"/>
              </a:lnSpc>
              <a:buSzPct val="25000"/>
              <a:buFont charset="2" typeface="Wingdings 2"/>
              <a:buChar char=""/>
            </a:pPr>
            <a:r>
              <a:rPr lang="en-US" sz="2600">
                <a:solidFill>
                  <a:srgbClr val="035c75"/>
                </a:solidFill>
                <a:latin typeface="Constantia"/>
              </a:rPr>
              <a:t>Seventh Outline LevelClick to edit Master text styles</a:t>
            </a:r>
            <a:endParaRPr/>
          </a:p>
          <a:p>
            <a:pPr lvl="1">
              <a:lnSpc>
                <a:spcPct val="100000"/>
              </a:lnSpc>
              <a:buSzPct val="25000"/>
              <a:buFont typeface="StarSymbol"/>
              <a:buChar char=""/>
            </a:pPr>
            <a:r>
              <a:rPr lang="en-US" sz="2400">
                <a:solidFill>
                  <a:srgbClr val="000000"/>
                </a:solidFill>
                <a:latin typeface="Constantia"/>
              </a:rPr>
              <a:t>Second level</a:t>
            </a:r>
            <a:endParaRPr/>
          </a:p>
          <a:p>
            <a:pPr lvl="2">
              <a:lnSpc>
                <a:spcPct val="100000"/>
              </a:lnSpc>
              <a:buSzPct val="25000"/>
              <a:buFont typeface="StarSymbol"/>
              <a:buChar char=""/>
            </a:pPr>
            <a:r>
              <a:rPr lang="en-US" sz="2000">
                <a:solidFill>
                  <a:srgbClr val="000000"/>
                </a:solidFill>
                <a:latin typeface="Constantia"/>
              </a:rPr>
              <a:t>Third level</a:t>
            </a:r>
            <a:endParaRPr/>
          </a:p>
          <a:p>
            <a:pPr lvl="3">
              <a:lnSpc>
                <a:spcPct val="100000"/>
              </a:lnSpc>
              <a:buSzPct val="25000"/>
              <a:buFont typeface="StarSymbol"/>
              <a:buChar char=""/>
            </a:pPr>
            <a:r>
              <a:rPr lang="en-US">
                <a:solidFill>
                  <a:srgbClr val="000000"/>
                </a:solidFill>
                <a:latin typeface="Constantia"/>
              </a:rPr>
              <a:t>Fourth level</a:t>
            </a:r>
            <a:endParaRPr/>
          </a:p>
          <a:p>
            <a:pPr lvl="4">
              <a:lnSpc>
                <a:spcPct val="100000"/>
              </a:lnSpc>
              <a:buSzPct val="25000"/>
              <a:buFont typeface="StarSymbol"/>
              <a:buChar char=""/>
            </a:pPr>
            <a:r>
              <a:rPr lang="en-US">
                <a:solidFill>
                  <a:srgbClr val="000000"/>
                </a:solidFill>
                <a:latin typeface="Constantia"/>
              </a:rPr>
              <a:t>Fifth level</a:t>
            </a:r>
            <a:endParaRPr/>
          </a:p>
        </p:txBody>
      </p:sp>
      <p:sp>
        <p:nvSpPr>
          <p:cNvPr id="89" name="PlaceHolder 8"/>
          <p:cNvSpPr>
            <a:spLocks noGrp="1"/>
          </p:cNvSpPr>
          <p:nvPr>
            <p:ph type="dt"/>
          </p:nvPr>
        </p:nvSpPr>
        <p:spPr>
          <a:xfrm>
            <a:off x="457200" y="6356520"/>
            <a:ext cx="2133360" cy="364680"/>
          </a:xfrm>
          <a:prstGeom prst="rect">
            <a:avLst/>
          </a:prstGeom>
        </p:spPr>
        <p:txBody>
          <a:bodyPr anchor="b" bIns="0" lIns="0" rIns="0" tIns="0"/>
          <a:p>
            <a:pPr>
              <a:lnSpc>
                <a:spcPct val="100000"/>
              </a:lnSpc>
            </a:pPr>
            <a:r>
              <a:rPr lang="en-US" sz="2600">
                <a:solidFill>
                  <a:srgbClr val="035c75"/>
                </a:solidFill>
                <a:latin typeface="Constantia"/>
              </a:rPr>
              <a:t>5/6/13</a:t>
            </a:r>
            <a:endParaRPr/>
          </a:p>
        </p:txBody>
      </p:sp>
      <p:sp>
        <p:nvSpPr>
          <p:cNvPr id="90" name="PlaceHolder 9"/>
          <p:cNvSpPr>
            <a:spLocks noGrp="1"/>
          </p:cNvSpPr>
          <p:nvPr>
            <p:ph type="ftr"/>
          </p:nvPr>
        </p:nvSpPr>
        <p:spPr>
          <a:xfrm>
            <a:off x="2666880" y="6356520"/>
            <a:ext cx="3352320" cy="364680"/>
          </a:xfrm>
          <a:prstGeom prst="rect">
            <a:avLst/>
          </a:prstGeom>
        </p:spPr>
        <p:txBody>
          <a:bodyPr anchor="b" bIns="0" lIns="0" rIns="0" tIns="0"/>
          <a:p>
            <a:endParaRPr/>
          </a:p>
        </p:txBody>
      </p:sp>
      <p:sp>
        <p:nvSpPr>
          <p:cNvPr id="91" name="PlaceHolder 10"/>
          <p:cNvSpPr>
            <a:spLocks noGrp="1"/>
          </p:cNvSpPr>
          <p:nvPr>
            <p:ph type="sldNum"/>
          </p:nvPr>
        </p:nvSpPr>
        <p:spPr>
          <a:xfrm>
            <a:off x="7924680" y="6356520"/>
            <a:ext cx="761760" cy="364680"/>
          </a:xfrm>
          <a:prstGeom prst="rect">
            <a:avLst/>
          </a:prstGeom>
        </p:spPr>
        <p:txBody>
          <a:bodyPr anchor="b" bIns="0" lIns="0" rIns="0" tIns="0"/>
          <a:p>
            <a:pPr algn="r">
              <a:lnSpc>
                <a:spcPct val="100000"/>
              </a:lnSpc>
            </a:pPr>
            <a:fld id="{2D521582-ECC9-4CD6-B400-04A83DFEE5D6}" type="slidenum">
              <a:rPr lang="en-US" sz="1200">
                <a:solidFill>
                  <a:srgbClr val="035c75"/>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25" name="PlaceHolder 2"/>
          <p:cNvSpPr>
            <a:spLocks noGrp="1"/>
          </p:cNvSpPr>
          <p:nvPr>
            <p:ph type="body"/>
          </p:nvPr>
        </p:nvSpPr>
        <p:spPr>
          <a:xfrm>
            <a:off x="457200" y="1604520"/>
            <a:ext cx="8229240" cy="397728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126"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27"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28" name="PlaceHolder 5"/>
          <p:cNvSpPr>
            <a:spLocks noGrp="1"/>
          </p:cNvSpPr>
          <p:nvPr>
            <p:ph type="sldNum"/>
          </p:nvPr>
        </p:nvSpPr>
        <p:spPr>
          <a:xfrm>
            <a:off x="6555960" y="6247440"/>
            <a:ext cx="2130120" cy="473040"/>
          </a:xfrm>
          <a:prstGeom prst="rect">
            <a:avLst/>
          </a:prstGeom>
        </p:spPr>
        <p:txBody>
          <a:bodyPr bIns="0" lIns="0" rIns="0" tIns="0" wrap="none"/>
          <a:p>
            <a:pPr algn="r"/>
            <a:fld id="{CC6A6CFF-70AB-4E9D-B929-4DE8A6BCBE5F}"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62"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ffffff"/>
                </a:solidFill>
                <a:latin typeface="Constantia"/>
              </a:rPr>
              <a:t>Innovation Incentives and Spillovers</a:t>
            </a:r>
            <a:endParaRPr/>
          </a:p>
          <a:p>
            <a:pPr algn="r">
              <a:lnSpc>
                <a:spcPct val="100000"/>
              </a:lnSpc>
            </a:pPr>
            <a:r>
              <a:rPr lang="en-US" sz="1600">
                <a:solidFill>
                  <a:srgbClr val="ffffff"/>
                </a:solidFill>
                <a:latin typeface="Constantia"/>
              </a:rPr>
              <a:t>March 20,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TextShape 1"/>
          <p:cNvSpPr txBox="1"/>
          <p:nvPr/>
        </p:nvSpPr>
        <p:spPr>
          <a:xfrm>
            <a:off x="457200" y="533520"/>
            <a:ext cx="8229240" cy="685440"/>
          </a:xfrm>
          <a:prstGeom prst="rect">
            <a:avLst/>
          </a:prstGeom>
        </p:spPr>
        <p:txBody>
          <a:bodyPr anchor="b" bIns="0" lIns="0" rIns="0" tIns="45000"/>
          <a:p>
            <a:pPr>
              <a:lnSpc>
                <a:spcPct val="80000"/>
              </a:lnSpc>
            </a:pPr>
            <a:r>
              <a:rPr b="1" i="1" lang="en-US" sz="2200">
                <a:solidFill>
                  <a:srgbClr val="000000"/>
                </a:solidFill>
                <a:latin typeface="Constantia"/>
              </a:rPr>
              <a:t>How would a change in the spillover ratio change total net benefits?</a:t>
            </a:r>
            <a:endParaRPr/>
          </a:p>
        </p:txBody>
      </p:sp>
      <p:sp>
        <p:nvSpPr>
          <p:cNvPr id="198" name="TextShape 2"/>
          <p:cNvSpPr txBox="1"/>
          <p:nvPr/>
        </p:nvSpPr>
        <p:spPr>
          <a:xfrm>
            <a:off x="457200" y="1295280"/>
            <a:ext cx="8229240" cy="5028840"/>
          </a:xfrm>
          <a:prstGeom prst="rect">
            <a:avLst/>
          </a:prstGeom>
        </p:spPr>
        <p:txBody>
          <a:bodyPr bIns="45000" lIns="90000" rIns="90000" tIns="45000"/>
          <a:p>
            <a:pPr>
              <a:lnSpc>
                <a:spcPct val="100000"/>
              </a:lnSpc>
            </a:pPr>
            <a:r>
              <a:rPr lang="en-US" sz="1600">
                <a:solidFill>
                  <a:srgbClr val="000000"/>
                </a:solidFill>
                <a:latin typeface="Constantia"/>
              </a:rPr>
              <a:t>Assume there are two groups in an economy; the innovators (</a:t>
            </a:r>
            <a:r>
              <a:rPr b="1" i="1" lang="en-US" sz="1600">
                <a:solidFill>
                  <a:srgbClr val="000000"/>
                </a:solidFill>
                <a:latin typeface="Constantia"/>
              </a:rPr>
              <a:t>i</a:t>
            </a:r>
            <a:r>
              <a:rPr lang="en-US" sz="1600">
                <a:solidFill>
                  <a:srgbClr val="000000"/>
                </a:solidFill>
                <a:latin typeface="Constantia"/>
              </a:rPr>
              <a:t>) and the non-innovating workers (</a:t>
            </a:r>
            <a:r>
              <a:rPr b="1" i="1" lang="en-US" sz="1600">
                <a:solidFill>
                  <a:srgbClr val="000000"/>
                </a:solidFill>
                <a:latin typeface="Constantia"/>
              </a:rPr>
              <a:t>w</a:t>
            </a:r>
            <a:r>
              <a:rPr lang="en-US" sz="1600">
                <a:solidFill>
                  <a:srgbClr val="000000"/>
                </a:solidFill>
                <a:latin typeface="Constantia"/>
              </a:rPr>
              <a:t>) (i.e. the rest of society)</a:t>
            </a:r>
            <a:endParaRPr/>
          </a:p>
          <a:p>
            <a:pPr>
              <a:lnSpc>
                <a:spcPct val="100000"/>
              </a:lnSpc>
            </a:pPr>
            <a:r>
              <a:rPr lang="en-US" sz="1600">
                <a:solidFill>
                  <a:srgbClr val="000000"/>
                </a:solidFill>
                <a:latin typeface="Constantia"/>
              </a:rPr>
              <a:t>We graph the total net benefits (</a:t>
            </a:r>
            <a:r>
              <a:rPr b="1" lang="en-US" sz="1600">
                <a:solidFill>
                  <a:srgbClr val="000000"/>
                </a:solidFill>
                <a:latin typeface="Constantia"/>
              </a:rPr>
              <a:t> </a:t>
            </a:r>
            <a:r>
              <a:rPr lang="en-US" sz="1600">
                <a:solidFill>
                  <a:srgbClr val="000000"/>
                </a:solidFill>
                <a:latin typeface="Constantia"/>
              </a:rPr>
              <a:t>where </a:t>
            </a:r>
            <a:r>
              <a:rPr b="1" i="1" lang="en-US" sz="1600">
                <a:solidFill>
                  <a:srgbClr val="000000"/>
                </a:solidFill>
                <a:latin typeface="Constantia"/>
              </a:rPr>
              <a:t>X</a:t>
            </a:r>
            <a:r>
              <a:rPr lang="en-US" sz="1600">
                <a:solidFill>
                  <a:srgbClr val="000000"/>
                </a:solidFill>
                <a:latin typeface="Constantia"/>
              </a:rPr>
              <a:t> is the profit-maximizing proportion of potential innovations actually carried out from the previous graph) as a function of the spillover ratio to determine the socially optimal level of the spillover ratio</a:t>
            </a:r>
            <a:endParaRPr/>
          </a:p>
          <a:p>
            <a:pPr>
              <a:lnSpc>
                <a:spcPct val="100000"/>
              </a:lnSpc>
            </a:pPr>
            <a:r>
              <a:rPr b="1" lang="en-US" sz="1600">
                <a:solidFill>
                  <a:srgbClr val="000000"/>
                </a:solidFill>
                <a:latin typeface="Constantia"/>
              </a:rPr>
              <a:t>Note: </a:t>
            </a:r>
            <a:r>
              <a:rPr lang="en-US" sz="1600">
                <a:solidFill>
                  <a:srgbClr val="000000"/>
                </a:solidFill>
                <a:latin typeface="Constantia"/>
              </a:rPr>
              <a:t>that </a:t>
            </a:r>
            <a:r>
              <a:rPr b="1" i="1" lang="en-US" sz="1600">
                <a:solidFill>
                  <a:srgbClr val="000000"/>
                </a:solidFill>
                <a:latin typeface="Constantia"/>
              </a:rPr>
              <a:t>B*w</a:t>
            </a:r>
            <a:r>
              <a:rPr lang="en-US" sz="1600">
                <a:solidFill>
                  <a:srgbClr val="000000"/>
                </a:solidFill>
                <a:latin typeface="Constantia"/>
              </a:rPr>
              <a:t> is given by </a:t>
            </a:r>
            <a:r>
              <a:rPr b="1" i="1" lang="en-US" sz="1600">
                <a:solidFill>
                  <a:srgbClr val="000000"/>
                </a:solidFill>
                <a:latin typeface="Constantia"/>
              </a:rPr>
              <a:t>SB*</a:t>
            </a:r>
            <a:r>
              <a:rPr lang="en-US" sz="1600">
                <a:solidFill>
                  <a:srgbClr val="000000"/>
                </a:solidFill>
                <a:latin typeface="Constantia"/>
              </a:rPr>
              <a:t> and the </a:t>
            </a:r>
            <a:r>
              <a:rPr b="1" i="1" lang="en-US" sz="1600">
                <a:solidFill>
                  <a:srgbClr val="000000"/>
                </a:solidFill>
                <a:latin typeface="Constantia"/>
              </a:rPr>
              <a:t>B*i</a:t>
            </a:r>
            <a:r>
              <a:rPr lang="en-US" sz="1600">
                <a:solidFill>
                  <a:srgbClr val="000000"/>
                </a:solidFill>
                <a:latin typeface="Constantia"/>
              </a:rPr>
              <a:t> is given by </a:t>
            </a:r>
            <a:r>
              <a:rPr b="1" i="1" lang="en-US" sz="1600">
                <a:solidFill>
                  <a:srgbClr val="000000"/>
                </a:solidFill>
                <a:latin typeface="Constantia"/>
              </a:rPr>
              <a:t>(1-S)B*</a:t>
            </a:r>
            <a:endParaRPr/>
          </a:p>
          <a:p>
            <a:pPr>
              <a:lnSpc>
                <a:spcPct val="100000"/>
              </a:lnSpc>
            </a:pPr>
            <a:endParaRPr/>
          </a:p>
        </p:txBody>
      </p:sp>
      <p:sp>
        <p:nvSpPr>
          <p:cNvPr id="199" name="TextShape 3"/>
          <p:cNvSpPr txBox="1"/>
          <p:nvPr/>
        </p:nvSpPr>
        <p:spPr>
          <a:xfrm>
            <a:off x="457200" y="1295280"/>
            <a:ext cx="8229240" cy="502884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 </a:t>
            </a:r>
            <a:endParaRPr/>
          </a:p>
        </p:txBody>
      </p:sp>
      <p:pic>
        <p:nvPicPr>
          <p:cNvPr descr="" id="200" name="Picture 2"/>
          <p:cNvPicPr/>
          <p:nvPr/>
        </p:nvPicPr>
        <p:blipFill>
          <a:blip r:embed="rId1"/>
          <a:stretch>
            <a:fillRect/>
          </a:stretch>
        </p:blipFill>
        <p:spPr>
          <a:xfrm>
            <a:off x="1676520" y="3124080"/>
            <a:ext cx="5491080" cy="3123720"/>
          </a:xfrm>
          <a:prstGeom prst="rect">
            <a:avLst/>
          </a:prstGeom>
        </p:spPr>
      </p:pic>
    </p:spTree>
  </p:cSld>
  <p:timing>
    <p:tnLst>
      <p:par>
        <p:cTn dur="indefinite" id="137" nodeType="tmRoot" restart="never">
          <p:childTnLst>
            <p:seq>
              <p:cTn dur="indefinite" id="138" nodeType="mainSeq">
                <p:childTnLst>
                  <p:par>
                    <p:cTn fill="hold" id="139">
                      <p:stCondLst>
                        <p:cond delay="indefinite"/>
                      </p:stCondLst>
                      <p:childTnLst>
                        <p:par>
                          <p:cTn fill="hold" id="140">
                            <p:stCondLst>
                              <p:cond delay="0"/>
                            </p:stCondLst>
                            <p:childTnLst>
                              <p:par>
                                <p:cTn fill="hold" id="141" nodeType="clickEffect" presetClass="entr" presetID="1">
                                  <p:stCondLst>
                                    <p:cond delay="0"/>
                                  </p:stCondLst>
                                  <p:childTnLst>
                                    <p:set>
                                      <p:cBhvr>
                                        <p:cTn dur="1" fill="hold" id="142">
                                          <p:stCondLst>
                                            <p:cond delay="0"/>
                                          </p:stCondLst>
                                        </p:cTn>
                                        <p:tgtEl>
                                          <p:spTgt spid="199">
                                            <p:txEl>
                                              <p:pRg end="2" st="0"/>
                                            </p:txEl>
                                          </p:spTgt>
                                        </p:tgtEl>
                                        <p:attrNameLst>
                                          <p:attrName>style.visibility</p:attrName>
                                        </p:attrNameLst>
                                      </p:cBhvr>
                                      <p:to>
                                        <p:strVal val="visible"/>
                                      </p:to>
                                    </p:set>
                                  </p:childTnLst>
                                </p:cTn>
                              </p:par>
                            </p:childTnLst>
                          </p:cTn>
                        </p:par>
                      </p:childTnLst>
                    </p:cTn>
                  </p:par>
                  <p:par>
                    <p:cTn fill="hold" id="143">
                      <p:stCondLst>
                        <p:cond delay="indefinite"/>
                      </p:stCondLst>
                      <p:childTnLst>
                        <p:par>
                          <p:cTn fill="hold" id="144">
                            <p:stCondLst>
                              <p:cond delay="0"/>
                            </p:stCondLst>
                            <p:childTnLst>
                              <p:par>
                                <p:cTn fill="hold" id="145" nodeType="clickEffect" presetClass="entr" presetID="1">
                                  <p:stCondLst>
                                    <p:cond delay="0"/>
                                  </p:stCondLst>
                                  <p:childTnLst>
                                    <p:set>
                                      <p:cBhvr>
                                        <p:cTn dur="1" fill="hold" id="146">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id="147">
                      <p:stCondLst>
                        <p:cond delay="indefinite"/>
                      </p:stCondLst>
                      <p:childTnLst>
                        <p:par>
                          <p:cTn fill="hold" id="148">
                            <p:stCondLst>
                              <p:cond delay="0"/>
                            </p:stCondLst>
                            <p:childTnLst>
                              <p:par>
                                <p:cTn fill="hold" id="149" nodeType="clickEffect" presetClass="entr" presetID="1">
                                  <p:stCondLst>
                                    <p:cond delay="0"/>
                                  </p:stCondLst>
                                  <p:childTnLst>
                                    <p:set>
                                      <p:cBhvr>
                                        <p:cTn dur="1" fill="hold" id="150">
                                          <p:stCondLst>
                                            <p:cond delay="0"/>
                                          </p:stCondLst>
                                        </p:cTn>
                                        <p:tgtEl>
                                          <p:spTgt spid="200"/>
                                        </p:tgtEl>
                                        <p:attrNameLst>
                                          <p:attrName>style.visibility</p:attrName>
                                        </p:attrNameLst>
                                      </p:cBhvr>
                                      <p:to>
                                        <p:strVal val="visible"/>
                                      </p:to>
                                    </p:set>
                                  </p:childTnLst>
                                </p:cTn>
                              </p:par>
                            </p:childTnLst>
                          </p:cTn>
                        </p:par>
                      </p:childTnLst>
                    </p:cTn>
                  </p:par>
                  <p:par>
                    <p:cTn fill="hold" id="151">
                      <p:stCondLst>
                        <p:cond delay="indefinite"/>
                      </p:stCondLst>
                      <p:childTnLst>
                        <p:par>
                          <p:cTn fill="hold" id="152">
                            <p:stCondLst>
                              <p:cond delay="0"/>
                            </p:stCondLst>
                            <p:childTnLst>
                              <p:par>
                                <p:cTn fill="hold" id="153" nodeType="clickEffect" presetClass="entr" presetID="1">
                                  <p:stCondLst>
                                    <p:cond delay="0"/>
                                  </p:stCondLst>
                                  <p:childTnLst>
                                    <p:set>
                                      <p:cBhvr>
                                        <p:cTn dur="1" fill="hold" id="154">
                                          <p:stCondLst>
                                            <p:cond delay="0"/>
                                          </p:stCondLst>
                                        </p:cTn>
                                        <p:tgtEl>
                                          <p:spTgt spid="199">
                                            <p:txEl>
                                              <p:pRg end="2" st="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Class Activity</a:t>
            </a:r>
            <a:endParaRPr/>
          </a:p>
        </p:txBody>
      </p:sp>
      <p:sp>
        <p:nvSpPr>
          <p:cNvPr id="202" name="TextShape 2"/>
          <p:cNvSpPr txBox="1"/>
          <p:nvPr/>
        </p:nvSpPr>
        <p:spPr>
          <a:xfrm>
            <a:off x="457200" y="1447920"/>
            <a:ext cx="4038120" cy="4906800"/>
          </a:xfrm>
          <a:prstGeom prst="rect">
            <a:avLst/>
          </a:prstGeom>
        </p:spPr>
        <p:txBody>
          <a:bodyPr bIns="45000" lIns="90000" rIns="90000" tIns="45000"/>
          <a:p>
            <a:pPr>
              <a:lnSpc>
                <a:spcPct val="100000"/>
              </a:lnSpc>
              <a:buSzPct val="25000"/>
              <a:buFont typeface="Calibri"/>
              <a:buAutoNum type="arabicPeriod"/>
            </a:pPr>
            <a:r>
              <a:rPr b="1" i="1" lang="en-US" sz="2600">
                <a:solidFill>
                  <a:srgbClr val="000000"/>
                </a:solidFill>
                <a:latin typeface="Constantia"/>
              </a:rPr>
              <a:t>At what spillover ratio is the economic pie the largest? Is this the same S where the innovators are happiest? What about the workers?</a:t>
            </a:r>
            <a:endParaRPr/>
          </a:p>
          <a:p>
            <a:pPr>
              <a:lnSpc>
                <a:spcPct val="100000"/>
              </a:lnSpc>
            </a:pPr>
            <a:endParaRPr/>
          </a:p>
          <a:p>
            <a:pPr>
              <a:lnSpc>
                <a:spcPct val="100000"/>
              </a:lnSpc>
              <a:buSzPct val="25000"/>
              <a:buFont typeface="Calibri"/>
              <a:buAutoNum type="arabicPeriod"/>
            </a:pPr>
            <a:r>
              <a:rPr b="1" i="1" lang="en-US" sz="2600">
                <a:solidFill>
                  <a:srgbClr val="000000"/>
                </a:solidFill>
                <a:latin typeface="Constantia"/>
              </a:rPr>
              <a:t>Who wants a high spillover ratio? Who wants a small one? </a:t>
            </a:r>
            <a:endParaRPr/>
          </a:p>
          <a:p>
            <a:pPr>
              <a:lnSpc>
                <a:spcPct val="100000"/>
              </a:lnSpc>
            </a:pPr>
            <a:endParaRPr/>
          </a:p>
          <a:p>
            <a:pPr>
              <a:lnSpc>
                <a:spcPct val="100000"/>
              </a:lnSpc>
              <a:buSzPct val="25000"/>
              <a:buFont typeface="Calibri"/>
              <a:buAutoNum type="arabicPeriod"/>
            </a:pPr>
            <a:r>
              <a:rPr b="1" i="1" lang="en-US" sz="2600">
                <a:solidFill>
                  <a:srgbClr val="000000"/>
                </a:solidFill>
                <a:latin typeface="Constantia"/>
              </a:rPr>
              <a:t>Do innovators obtain the max benefit at a spillover ratio of zero? Do workers obtain a max benefit at an S of 1? Why (i.e. Why does the B* curve take the shape it does, increasing at first, then decreasing, and reaching 0 before S = 1)?</a:t>
            </a:r>
            <a:endParaRPr/>
          </a:p>
          <a:p>
            <a:pPr>
              <a:lnSpc>
                <a:spcPct val="100000"/>
              </a:lnSpc>
            </a:pPr>
            <a:endParaRPr/>
          </a:p>
        </p:txBody>
      </p:sp>
      <p:sp>
        <p:nvSpPr>
          <p:cNvPr id="203" name="TextShape 3"/>
          <p:cNvSpPr txBox="1"/>
          <p:nvPr/>
        </p:nvSpPr>
        <p:spPr>
          <a:xfrm>
            <a:off x="4648320" y="1920240"/>
            <a:ext cx="4038120" cy="4434480"/>
          </a:xfrm>
          <a:prstGeom prst="rect">
            <a:avLst/>
          </a:prstGeom>
        </p:spPr>
        <p:txBody>
          <a:bodyPr anchor="b" bIns="0" lIns="0" rIns="0" tIns="0"/>
          <a:p>
            <a:endParaRPr/>
          </a:p>
        </p:txBody>
      </p:sp>
      <p:pic>
        <p:nvPicPr>
          <p:cNvPr descr="" id="204" name="Picture 2"/>
          <p:cNvPicPr/>
          <p:nvPr/>
        </p:nvPicPr>
        <p:blipFill>
          <a:blip r:embed="rId1"/>
          <a:stretch>
            <a:fillRect/>
          </a:stretch>
        </p:blipFill>
        <p:spPr>
          <a:xfrm>
            <a:off x="4456080" y="1981080"/>
            <a:ext cx="4687560" cy="2666520"/>
          </a:xfrm>
          <a:prstGeom prst="rect">
            <a:avLst/>
          </a:prstGeom>
        </p:spPr>
      </p:pic>
    </p:spTree>
  </p:cSld>
  <p:timing>
    <p:tnLst>
      <p:par>
        <p:cTn dur="indefinite" id="155" nodeType="tmRoot" restart="never">
          <p:childTnLst>
            <p:seq>
              <p:cTn dur="indefinite" id="156" nodeType="mainSeq">
                <p:childTnLst>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202">
                                            <p:txEl>
                                              <p:pRg end="135" st="0"/>
                                            </p:txEl>
                                          </p:spTgt>
                                        </p:tgtEl>
                                        <p:attrNameLst>
                                          <p:attrName>style.visibility</p:attrName>
                                        </p:attrNameLst>
                                      </p:cBhvr>
                                      <p:to>
                                        <p:strVal val="visible"/>
                                      </p:to>
                                    </p:set>
                                  </p:childTnLst>
                                </p:cTn>
                              </p:par>
                            </p:childTnLst>
                          </p:cTn>
                        </p:par>
                      </p:childTnLst>
                    </p:cTn>
                  </p:par>
                  <p:par>
                    <p:cTn fill="hold" id="161">
                      <p:stCondLst>
                        <p:cond delay="indefinite"/>
                      </p:stCondLst>
                      <p:childTnLst>
                        <p:par>
                          <p:cTn fill="hold" id="162">
                            <p:stCondLst>
                              <p:cond delay="0"/>
                            </p:stCondLst>
                            <p:childTnLst>
                              <p:par>
                                <p:cTn fill="hold" id="163" nodeType="clickEffect" presetClass="entr" presetID="1">
                                  <p:stCondLst>
                                    <p:cond delay="0"/>
                                  </p:stCondLst>
                                  <p:childTnLst>
                                    <p:set>
                                      <p:cBhvr>
                                        <p:cTn dur="1" fill="hold" id="164">
                                          <p:stCondLst>
                                            <p:cond delay="0"/>
                                          </p:stCondLst>
                                        </p:cTn>
                                        <p:tgtEl>
                                          <p:spTgt spid="202">
                                            <p:txEl>
                                              <p:pRg end="194" st="136"/>
                                            </p:txEl>
                                          </p:spTgt>
                                        </p:tgtEl>
                                        <p:attrNameLst>
                                          <p:attrName>style.visibility</p:attrName>
                                        </p:attrNameLst>
                                      </p:cBhvr>
                                      <p:to>
                                        <p:strVal val="visible"/>
                                      </p:to>
                                    </p:set>
                                  </p:childTnLst>
                                </p:cTn>
                              </p:par>
                            </p:childTnLst>
                          </p:cTn>
                        </p:par>
                      </p:childTnLst>
                    </p:cTn>
                  </p:par>
                  <p:par>
                    <p:cTn fill="hold" id="165">
                      <p:stCondLst>
                        <p:cond delay="indefinite"/>
                      </p:stCondLst>
                      <p:childTnLst>
                        <p:par>
                          <p:cTn fill="hold" id="166">
                            <p:stCondLst>
                              <p:cond delay="0"/>
                            </p:stCondLst>
                            <p:childTnLst>
                              <p:par>
                                <p:cTn fill="hold" id="167" nodeType="clickEffect" presetClass="entr" presetID="1">
                                  <p:stCondLst>
                                    <p:cond delay="0"/>
                                  </p:stCondLst>
                                  <p:childTnLst>
                                    <p:set>
                                      <p:cBhvr>
                                        <p:cTn dur="1" fill="hold" id="168">
                                          <p:stCondLst>
                                            <p:cond delay="0"/>
                                          </p:stCondLst>
                                        </p:cTn>
                                        <p:tgtEl>
                                          <p:spTgt spid="202">
                                            <p:txEl>
                                              <p:pRg end="432" st="19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Answers 1 &amp; 2</a:t>
            </a:r>
            <a:endParaRPr/>
          </a:p>
        </p:txBody>
      </p:sp>
      <p:sp>
        <p:nvSpPr>
          <p:cNvPr id="206" name="TextShape 2"/>
          <p:cNvSpPr txBox="1"/>
          <p:nvPr/>
        </p:nvSpPr>
        <p:spPr>
          <a:xfrm>
            <a:off x="457200" y="1295280"/>
            <a:ext cx="8229240" cy="5028840"/>
          </a:xfrm>
          <a:prstGeom prst="rect">
            <a:avLst/>
          </a:prstGeom>
        </p:spPr>
        <p:txBody>
          <a:bodyPr bIns="45000" lIns="90000" rIns="90000" tIns="45000"/>
          <a:p>
            <a:pPr>
              <a:lnSpc>
                <a:spcPct val="100000"/>
              </a:lnSpc>
              <a:buSzPct val="25000"/>
              <a:buFont typeface="Calibri"/>
              <a:buAutoNum type="arabicPeriod"/>
            </a:pPr>
            <a:r>
              <a:rPr b="1" i="1" lang="en-US" sz="2000">
                <a:solidFill>
                  <a:srgbClr val="000000"/>
                </a:solidFill>
                <a:latin typeface="Constantia"/>
              </a:rPr>
              <a:t>At what spillover ratio is the economic pie the largest? Is this the same S where the innovators are happiest? What about the workers?</a:t>
            </a:r>
            <a:endParaRPr/>
          </a:p>
          <a:p>
            <a:pPr lvl="1">
              <a:lnSpc>
                <a:spcPct val="100000"/>
              </a:lnSpc>
              <a:buSzPct val="25000"/>
              <a:buFont typeface="StarSymbol"/>
              <a:buChar char=""/>
            </a:pPr>
            <a:r>
              <a:rPr lang="en-US" sz="2000">
                <a:solidFill>
                  <a:srgbClr val="000000"/>
                </a:solidFill>
                <a:latin typeface="Constantia"/>
              </a:rPr>
              <a:t>When </a:t>
            </a:r>
            <a:r>
              <a:rPr b="1" i="1" lang="en-US" sz="2000">
                <a:solidFill>
                  <a:srgbClr val="000000"/>
                </a:solidFill>
                <a:latin typeface="Constantia"/>
              </a:rPr>
              <a:t>S = n</a:t>
            </a:r>
            <a:r>
              <a:rPr lang="en-US" sz="2000">
                <a:solidFill>
                  <a:srgbClr val="000000"/>
                </a:solidFill>
                <a:latin typeface="Constantia"/>
              </a:rPr>
              <a:t>, innovators have greatest benefit at </a:t>
            </a:r>
            <a:r>
              <a:rPr b="1" i="1" lang="en-US" sz="2000">
                <a:solidFill>
                  <a:srgbClr val="000000"/>
                </a:solidFill>
                <a:latin typeface="Constantia"/>
              </a:rPr>
              <a:t>S = m</a:t>
            </a:r>
            <a:r>
              <a:rPr lang="en-US" sz="2000">
                <a:solidFill>
                  <a:srgbClr val="000000"/>
                </a:solidFill>
                <a:latin typeface="Constantia"/>
              </a:rPr>
              <a:t>, and workers at </a:t>
            </a:r>
            <a:r>
              <a:rPr b="1" i="1" lang="en-US" sz="2000">
                <a:solidFill>
                  <a:srgbClr val="000000"/>
                </a:solidFill>
                <a:latin typeface="Constantia"/>
              </a:rPr>
              <a:t>S = v</a:t>
            </a:r>
            <a:endParaRPr/>
          </a:p>
          <a:p>
            <a:pPr>
              <a:lnSpc>
                <a:spcPct val="100000"/>
              </a:lnSpc>
              <a:buSzPct val="25000"/>
              <a:buFont typeface="Calibri"/>
              <a:buAutoNum type="arabicPeriod"/>
            </a:pPr>
            <a:r>
              <a:rPr b="1" i="1" lang="en-US" sz="2000">
                <a:solidFill>
                  <a:srgbClr val="000000"/>
                </a:solidFill>
                <a:latin typeface="Constantia"/>
              </a:rPr>
              <a:t>Who wants a high spillover ratio? Who wants a small one? </a:t>
            </a:r>
            <a:endParaRPr/>
          </a:p>
          <a:p>
            <a:pPr lvl="1">
              <a:lnSpc>
                <a:spcPct val="100000"/>
              </a:lnSpc>
              <a:buSzPct val="25000"/>
              <a:buFont typeface="StarSymbol"/>
              <a:buChar char=""/>
            </a:pPr>
            <a:r>
              <a:rPr lang="en-US" sz="2000">
                <a:solidFill>
                  <a:srgbClr val="000000"/>
                </a:solidFill>
                <a:latin typeface="Constantia"/>
              </a:rPr>
              <a:t>Workers want a higher </a:t>
            </a:r>
            <a:r>
              <a:rPr b="1" lang="en-US" sz="2000">
                <a:solidFill>
                  <a:srgbClr val="000000"/>
                </a:solidFill>
                <a:latin typeface="Constantia"/>
              </a:rPr>
              <a:t>S</a:t>
            </a:r>
            <a:r>
              <a:rPr lang="en-US" sz="2000">
                <a:solidFill>
                  <a:srgbClr val="000000"/>
                </a:solidFill>
                <a:latin typeface="Constantia"/>
              </a:rPr>
              <a:t> and innovators a lower </a:t>
            </a:r>
            <a:r>
              <a:rPr b="1" lang="en-US" sz="2000">
                <a:solidFill>
                  <a:srgbClr val="000000"/>
                </a:solidFill>
                <a:latin typeface="Constantia"/>
              </a:rPr>
              <a:t>S</a:t>
            </a:r>
            <a:endParaRPr/>
          </a:p>
          <a:p>
            <a:pPr>
              <a:lnSpc>
                <a:spcPct val="100000"/>
              </a:lnSpc>
            </a:pPr>
            <a:endParaRPr/>
          </a:p>
        </p:txBody>
      </p:sp>
      <p:pic>
        <p:nvPicPr>
          <p:cNvPr descr="" id="207" name="Picture 2"/>
          <p:cNvPicPr/>
          <p:nvPr/>
        </p:nvPicPr>
        <p:blipFill>
          <a:blip r:embed="rId1"/>
          <a:stretch>
            <a:fillRect/>
          </a:stretch>
        </p:blipFill>
        <p:spPr>
          <a:xfrm>
            <a:off x="2209680" y="3962520"/>
            <a:ext cx="4687560" cy="2666520"/>
          </a:xfrm>
          <a:prstGeom prst="rect">
            <a:avLst/>
          </a:prstGeom>
        </p:spPr>
      </p:pic>
    </p:spTree>
  </p:cSld>
  <p:timing>
    <p:tnLst>
      <p:par>
        <p:cTn dur="indefinite" id="169" nodeType="tmRoot" restart="never">
          <p:childTnLst>
            <p:seq>
              <p:cTn dur="indefinite" id="170" nodeType="mainSeq">
                <p:childTnLst>
                  <p:par>
                    <p:cTn fill="hold" id="171">
                      <p:stCondLst>
                        <p:cond delay="indefinite"/>
                      </p:stCondLst>
                      <p:childTnLst>
                        <p:par>
                          <p:cTn fill="hold" id="172">
                            <p:stCondLst>
                              <p:cond delay="0"/>
                            </p:stCondLst>
                            <p:childTnLst>
                              <p:par>
                                <p:cTn fill="hold" id="173" nodeType="clickEffect" presetClass="entr" presetID="1">
                                  <p:stCondLst>
                                    <p:cond delay="0"/>
                                  </p:stCondLst>
                                  <p:childTnLst>
                                    <p:set>
                                      <p:cBhvr>
                                        <p:cTn dur="1" fill="hold" id="174">
                                          <p:stCondLst>
                                            <p:cond delay="0"/>
                                          </p:stCondLst>
                                        </p:cTn>
                                        <p:tgtEl>
                                          <p:spTgt spid="206">
                                            <p:txEl>
                                              <p:pRg end="211" st="135"/>
                                            </p:txEl>
                                          </p:spTgt>
                                        </p:tgtEl>
                                        <p:attrNameLst>
                                          <p:attrName>style.visibility</p:attrName>
                                        </p:attrNameLst>
                                      </p:cBhvr>
                                      <p:to>
                                        <p:strVal val="visible"/>
                                      </p:to>
                                    </p:set>
                                  </p:childTnLst>
                                </p:cTn>
                              </p:par>
                            </p:childTnLst>
                          </p:cTn>
                        </p:par>
                      </p:childTnLst>
                    </p:cTn>
                  </p:par>
                  <p:par>
                    <p:cTn fill="hold" id="175">
                      <p:stCondLst>
                        <p:cond delay="indefinite"/>
                      </p:stCondLst>
                      <p:childTnLst>
                        <p:par>
                          <p:cTn fill="hold" id="176">
                            <p:stCondLst>
                              <p:cond delay="0"/>
                            </p:stCondLst>
                            <p:childTnLst>
                              <p:par>
                                <p:cTn fill="hold" id="177" nodeType="clickEffect" presetClass="entr" presetID="1">
                                  <p:stCondLst>
                                    <p:cond delay="0"/>
                                  </p:stCondLst>
                                  <p:childTnLst>
                                    <p:set>
                                      <p:cBhvr>
                                        <p:cTn dur="1" fill="hold" id="178">
                                          <p:stCondLst>
                                            <p:cond delay="0"/>
                                          </p:stCondLst>
                                        </p:cTn>
                                        <p:tgtEl>
                                          <p:spTgt spid="206">
                                            <p:txEl>
                                              <p:pRg end="318" st="26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Answer 3</a:t>
            </a:r>
            <a:endParaRPr/>
          </a:p>
        </p:txBody>
      </p:sp>
      <p:sp>
        <p:nvSpPr>
          <p:cNvPr id="209" name="TextShape 2"/>
          <p:cNvSpPr txBox="1"/>
          <p:nvPr/>
        </p:nvSpPr>
        <p:spPr>
          <a:xfrm>
            <a:off x="457200" y="1371600"/>
            <a:ext cx="8229240" cy="4952520"/>
          </a:xfrm>
          <a:prstGeom prst="rect">
            <a:avLst/>
          </a:prstGeom>
        </p:spPr>
        <p:txBody>
          <a:bodyPr bIns="45000" lIns="90000" rIns="90000" tIns="45000"/>
          <a:p>
            <a:pPr>
              <a:lnSpc>
                <a:spcPct val="100000"/>
              </a:lnSpc>
            </a:pPr>
            <a:r>
              <a:rPr b="1" i="1" lang="en-US" sz="2600">
                <a:solidFill>
                  <a:srgbClr val="000000"/>
                </a:solidFill>
                <a:latin typeface="Constantia"/>
              </a:rPr>
              <a:t>Do innovators obtain the max benefit at a spillover ratio of zero? </a:t>
            </a:r>
            <a:endParaRPr/>
          </a:p>
          <a:p>
            <a:pPr>
              <a:lnSpc>
                <a:spcPct val="100000"/>
              </a:lnSpc>
            </a:pPr>
            <a:r>
              <a:rPr b="1" lang="en-US" sz="2600">
                <a:solidFill>
                  <a:srgbClr val="000000"/>
                </a:solidFill>
                <a:latin typeface="Constantia"/>
              </a:rPr>
              <a:t>No; </a:t>
            </a:r>
            <a:r>
              <a:rPr lang="en-US" sz="2600">
                <a:solidFill>
                  <a:srgbClr val="000000"/>
                </a:solidFill>
                <a:latin typeface="Constantia"/>
              </a:rPr>
              <a:t>innovators have a max benefit at </a:t>
            </a:r>
            <a:r>
              <a:rPr b="1" lang="en-US" sz="2600">
                <a:solidFill>
                  <a:srgbClr val="000000"/>
                </a:solidFill>
                <a:latin typeface="Constantia"/>
              </a:rPr>
              <a:t>S &gt; 0</a:t>
            </a:r>
            <a:r>
              <a:rPr lang="en-US" sz="2600">
                <a:solidFill>
                  <a:srgbClr val="000000"/>
                </a:solidFill>
                <a:latin typeface="Constantia"/>
              </a:rPr>
              <a:t> because spillovers themselves lead to more innovation and therefore more benefit, and because workers see increased productivity with higher levels of nutrition and education (which they couldn’t get if they received </a:t>
            </a:r>
            <a:r>
              <a:rPr lang="en-US" sz="2600" u="sng">
                <a:solidFill>
                  <a:srgbClr val="000000"/>
                </a:solidFill>
                <a:latin typeface="Constantia"/>
              </a:rPr>
              <a:t>none</a:t>
            </a:r>
            <a:r>
              <a:rPr lang="en-US" sz="2600">
                <a:solidFill>
                  <a:srgbClr val="000000"/>
                </a:solidFill>
                <a:latin typeface="Constantia"/>
              </a:rPr>
              <a:t> of the benefits of innovation). </a:t>
            </a:r>
            <a:endParaRPr/>
          </a:p>
          <a:p>
            <a:pPr>
              <a:lnSpc>
                <a:spcPct val="100000"/>
              </a:lnSpc>
            </a:pPr>
            <a:endParaRPr/>
          </a:p>
          <a:p>
            <a:pPr>
              <a:lnSpc>
                <a:spcPct val="100000"/>
              </a:lnSpc>
            </a:pPr>
            <a:r>
              <a:rPr b="1" i="1" lang="en-US" sz="2600">
                <a:solidFill>
                  <a:srgbClr val="000000"/>
                </a:solidFill>
                <a:latin typeface="Constantia"/>
              </a:rPr>
              <a:t>Do workers obtain a max benefit at an S of 1? Why (i.e. Why does the B* curve take the shape it does, increasing at first, then decreasing, and reaching 0 before S = 1)?</a:t>
            </a:r>
            <a:endParaRPr/>
          </a:p>
          <a:p>
            <a:pPr>
              <a:lnSpc>
                <a:spcPct val="100000"/>
              </a:lnSpc>
            </a:pPr>
            <a:r>
              <a:rPr b="1" lang="en-US" sz="2600">
                <a:solidFill>
                  <a:srgbClr val="000000"/>
                </a:solidFill>
                <a:latin typeface="Constantia"/>
              </a:rPr>
              <a:t>No; </a:t>
            </a:r>
            <a:r>
              <a:rPr lang="en-US" sz="2600">
                <a:solidFill>
                  <a:srgbClr val="000000"/>
                </a:solidFill>
                <a:latin typeface="Constantia"/>
              </a:rPr>
              <a:t>workers have a max benefit at </a:t>
            </a:r>
            <a:r>
              <a:rPr b="1" lang="en-US" sz="2600">
                <a:solidFill>
                  <a:srgbClr val="000000"/>
                </a:solidFill>
                <a:latin typeface="Constantia"/>
              </a:rPr>
              <a:t>S &lt; 1</a:t>
            </a:r>
            <a:r>
              <a:rPr lang="en-US" sz="2600">
                <a:solidFill>
                  <a:srgbClr val="000000"/>
                </a:solidFill>
                <a:latin typeface="Constantia"/>
              </a:rPr>
              <a:t> because when the spillover ratio climbs too high there is no incentive to innovate for innovators, which makes the whole economic pie smaller, even though their </a:t>
            </a:r>
            <a:r>
              <a:rPr lang="en-US" sz="2600" u="sng">
                <a:solidFill>
                  <a:srgbClr val="000000"/>
                </a:solidFill>
                <a:latin typeface="Constantia"/>
              </a:rPr>
              <a:t>share</a:t>
            </a:r>
            <a:r>
              <a:rPr lang="en-US" sz="2600">
                <a:solidFill>
                  <a:srgbClr val="000000"/>
                </a:solidFill>
                <a:latin typeface="Constantia"/>
              </a:rPr>
              <a:t> is getting larger</a:t>
            </a:r>
            <a:endParaRPr/>
          </a:p>
          <a:p>
            <a:pPr>
              <a:lnSpc>
                <a:spcPct val="100000"/>
              </a:lnSpc>
            </a:pPr>
            <a:endParaRPr/>
          </a:p>
          <a:p>
            <a:pPr lvl="1">
              <a:lnSpc>
                <a:spcPct val="100000"/>
              </a:lnSpc>
              <a:buSzPct val="25000"/>
              <a:buFont typeface="StarSymbol"/>
              <a:buChar char=""/>
            </a:pPr>
            <a:r>
              <a:rPr lang="en-US" sz="2400">
                <a:solidFill>
                  <a:srgbClr val="000000"/>
                </a:solidFill>
                <a:latin typeface="Constantia"/>
              </a:rPr>
              <a:t>Note that society would always want the spillover ratio to be between </a:t>
            </a:r>
            <a:r>
              <a:rPr b="1" i="1" lang="en-US" sz="2400">
                <a:solidFill>
                  <a:srgbClr val="000000"/>
                </a:solidFill>
                <a:latin typeface="Constantia"/>
              </a:rPr>
              <a:t>m</a:t>
            </a:r>
            <a:r>
              <a:rPr lang="en-US" sz="2400">
                <a:solidFill>
                  <a:srgbClr val="000000"/>
                </a:solidFill>
                <a:latin typeface="Constantia"/>
              </a:rPr>
              <a:t> and </a:t>
            </a:r>
            <a:r>
              <a:rPr b="1" i="1" lang="en-US" sz="2400">
                <a:solidFill>
                  <a:srgbClr val="000000"/>
                </a:solidFill>
                <a:latin typeface="Constantia"/>
              </a:rPr>
              <a:t>v</a:t>
            </a:r>
            <a:r>
              <a:rPr lang="en-US" sz="2400">
                <a:solidFill>
                  <a:srgbClr val="000000"/>
                </a:solidFill>
                <a:latin typeface="Constantia"/>
              </a:rPr>
              <a:t> (</a:t>
            </a:r>
            <a:r>
              <a:rPr b="1" i="1" lang="en-US" sz="2400">
                <a:solidFill>
                  <a:srgbClr val="000000"/>
                </a:solidFill>
                <a:latin typeface="Constantia"/>
              </a:rPr>
              <a:t>m ≤ S ≤ v</a:t>
            </a:r>
            <a:r>
              <a:rPr lang="en-US" sz="2400">
                <a:solidFill>
                  <a:srgbClr val="000000"/>
                </a:solidFill>
                <a:latin typeface="Constantia"/>
              </a:rPr>
              <a:t>), no matter who it believes it should help receive a better share (the workers or the innovators)</a:t>
            </a:r>
            <a:endParaRPr/>
          </a:p>
          <a:p>
            <a:pPr lvl="1">
              <a:lnSpc>
                <a:spcPct val="100000"/>
              </a:lnSpc>
              <a:buSzPct val="25000"/>
              <a:buFont typeface="StarSymbol"/>
              <a:buChar char=""/>
            </a:pPr>
            <a:r>
              <a:rPr lang="en-US" sz="2400">
                <a:solidFill>
                  <a:srgbClr val="000000"/>
                </a:solidFill>
                <a:latin typeface="Constantia"/>
              </a:rPr>
              <a:t>Also note that moving anywhere between a spillover ratio of </a:t>
            </a:r>
            <a:r>
              <a:rPr b="1" lang="en-US" sz="2400">
                <a:solidFill>
                  <a:srgbClr val="000000"/>
                </a:solidFill>
                <a:latin typeface="Constantia"/>
              </a:rPr>
              <a:t>m</a:t>
            </a:r>
            <a:r>
              <a:rPr lang="en-US" sz="2400">
                <a:solidFill>
                  <a:srgbClr val="000000"/>
                </a:solidFill>
                <a:latin typeface="Constantia"/>
              </a:rPr>
              <a:t> and </a:t>
            </a:r>
            <a:r>
              <a:rPr b="1" lang="en-US" sz="2400">
                <a:solidFill>
                  <a:srgbClr val="000000"/>
                </a:solidFill>
                <a:latin typeface="Constantia"/>
              </a:rPr>
              <a:t>v</a:t>
            </a:r>
            <a:r>
              <a:rPr lang="en-US" sz="2400">
                <a:solidFill>
                  <a:srgbClr val="000000"/>
                </a:solidFill>
                <a:latin typeface="Constantia"/>
              </a:rPr>
              <a:t> means that one group is getting better off at the expense of the other and that total benefits are maximized at </a:t>
            </a:r>
            <a:r>
              <a:rPr b="1" lang="en-US" sz="2400">
                <a:solidFill>
                  <a:srgbClr val="000000"/>
                </a:solidFill>
                <a:latin typeface="Constantia"/>
              </a:rPr>
              <a:t>S = n</a:t>
            </a:r>
            <a:endParaRPr/>
          </a:p>
          <a:p>
            <a:pPr>
              <a:lnSpc>
                <a:spcPct val="100000"/>
              </a:lnSpc>
            </a:pPr>
            <a:endParaRPr/>
          </a:p>
        </p:txBody>
      </p:sp>
    </p:spTree>
  </p:cSld>
  <p:timing>
    <p:tnLst>
      <p:par>
        <p:cTn dur="indefinite" id="179" nodeType="tmRoot" restart="never">
          <p:childTnLst>
            <p:seq>
              <p:cTn dur="indefinite" id="180" nodeType="mainSeq">
                <p:childTnLst>
                  <p:par>
                    <p:cTn fill="hold" id="181">
                      <p:stCondLst>
                        <p:cond delay="indefinite"/>
                      </p:stCondLst>
                      <p:childTnLst>
                        <p:par>
                          <p:cTn fill="hold" id="182">
                            <p:stCondLst>
                              <p:cond delay="0"/>
                            </p:stCondLst>
                            <p:childTnLst>
                              <p:par>
                                <p:cTn fill="hold" id="183" nodeType="clickEffect" presetClass="entr" presetID="1">
                                  <p:stCondLst>
                                    <p:cond delay="0"/>
                                  </p:stCondLst>
                                  <p:childTnLst>
                                    <p:set>
                                      <p:cBhvr>
                                        <p:cTn dur="1" fill="hold" id="184">
                                          <p:stCondLst>
                                            <p:cond delay="0"/>
                                          </p:stCondLst>
                                        </p:cTn>
                                        <p:tgtEl>
                                          <p:spTgt spid="209">
                                            <p:txEl>
                                              <p:pRg end="366" st="68"/>
                                            </p:txEl>
                                          </p:spTgt>
                                        </p:tgtEl>
                                        <p:attrNameLst>
                                          <p:attrName>style.visibility</p:attrName>
                                        </p:attrNameLst>
                                      </p:cBhvr>
                                      <p:to>
                                        <p:strVal val="visible"/>
                                      </p:to>
                                    </p:set>
                                  </p:childTnLst>
                                </p:cTn>
                              </p:par>
                            </p:childTnLst>
                          </p:cTn>
                        </p:par>
                      </p:childTnLst>
                    </p:cTn>
                  </p:par>
                  <p:par>
                    <p:cTn fill="hold" id="185">
                      <p:stCondLst>
                        <p:cond delay="indefinite"/>
                      </p:stCondLst>
                      <p:childTnLst>
                        <p:par>
                          <p:cTn fill="hold" id="186">
                            <p:stCondLst>
                              <p:cond delay="0"/>
                            </p:stCondLst>
                            <p:childTnLst>
                              <p:par>
                                <p:cTn fill="hold" id="187" nodeType="clickEffect" presetClass="entr" presetID="1">
                                  <p:stCondLst>
                                    <p:cond delay="0"/>
                                  </p:stCondLst>
                                  <p:childTnLst>
                                    <p:set>
                                      <p:cBhvr>
                                        <p:cTn dur="1" fill="hold" id="188">
                                          <p:stCondLst>
                                            <p:cond delay="0"/>
                                          </p:stCondLst>
                                        </p:cTn>
                                        <p:tgtEl>
                                          <p:spTgt spid="209">
                                            <p:txEl>
                                              <p:pRg end="762" st="537"/>
                                            </p:txEl>
                                          </p:spTgt>
                                        </p:tgtEl>
                                        <p:attrNameLst>
                                          <p:attrName>style.visibility</p:attrName>
                                        </p:attrNameLst>
                                      </p:cBhvr>
                                      <p:to>
                                        <p:strVal val="visible"/>
                                      </p:to>
                                    </p:set>
                                  </p:childTnLst>
                                </p:cTn>
                              </p:par>
                            </p:childTnLst>
                          </p:cTn>
                        </p:par>
                      </p:childTnLst>
                    </p:cTn>
                  </p:par>
                  <p:par>
                    <p:cTn fill="hold" id="189">
                      <p:stCondLst>
                        <p:cond delay="indefinite"/>
                      </p:stCondLst>
                      <p:childTnLst>
                        <p:par>
                          <p:cTn fill="hold" id="190">
                            <p:stCondLst>
                              <p:cond delay="0"/>
                            </p:stCondLst>
                            <p:childTnLst>
                              <p:par>
                                <p:cTn fill="hold" id="191" nodeType="clickEffect" presetClass="entr" presetID="1">
                                  <p:stCondLst>
                                    <p:cond delay="0"/>
                                  </p:stCondLst>
                                  <p:childTnLst>
                                    <p:set>
                                      <p:cBhvr>
                                        <p:cTn dur="1" fill="hold" id="192">
                                          <p:stCondLst>
                                            <p:cond delay="0"/>
                                          </p:stCondLst>
                                        </p:cTn>
                                        <p:tgtEl>
                                          <p:spTgt spid="209">
                                            <p:txEl>
                                              <p:pRg end="950" st="763"/>
                                            </p:txEl>
                                          </p:spTgt>
                                        </p:tgtEl>
                                        <p:attrNameLst>
                                          <p:attrName>style.visibility</p:attrName>
                                        </p:attrNameLst>
                                      </p:cBhvr>
                                      <p:to>
                                        <p:strVal val="visible"/>
                                      </p:to>
                                    </p:set>
                                  </p:childTnLst>
                                </p:cTn>
                              </p:par>
                            </p:childTnLst>
                          </p:cTn>
                        </p:par>
                      </p:childTnLst>
                    </p:cTn>
                  </p:par>
                  <p:par>
                    <p:cTn fill="hold" id="193">
                      <p:stCondLst>
                        <p:cond delay="indefinite"/>
                      </p:stCondLst>
                      <p:childTnLst>
                        <p:par>
                          <p:cTn fill="hold" id="194">
                            <p:stCondLst>
                              <p:cond delay="0"/>
                            </p:stCondLst>
                            <p:childTnLst>
                              <p:par>
                                <p:cTn fill="hold" id="195" nodeType="clickEffect" presetClass="entr" presetID="1">
                                  <p:stCondLst>
                                    <p:cond delay="0"/>
                                  </p:stCondLst>
                                  <p:childTnLst>
                                    <p:set>
                                      <p:cBhvr>
                                        <p:cTn dur="1" fill="hold" id="196">
                                          <p:stCondLst>
                                            <p:cond delay="0"/>
                                          </p:stCondLst>
                                        </p:cTn>
                                        <p:tgtEl>
                                          <p:spTgt spid="209">
                                            <p:txEl>
                                              <p:pRg end="1136" st="95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More Questions on Spillover Ratio</a:t>
            </a:r>
            <a:endParaRPr/>
          </a:p>
        </p:txBody>
      </p:sp>
      <p:sp>
        <p:nvSpPr>
          <p:cNvPr id="211" name="TextShape 2"/>
          <p:cNvSpPr txBox="1"/>
          <p:nvPr/>
        </p:nvSpPr>
        <p:spPr>
          <a:xfrm>
            <a:off x="457200" y="1523880"/>
            <a:ext cx="4038120" cy="4830480"/>
          </a:xfrm>
          <a:prstGeom prst="rect">
            <a:avLst/>
          </a:prstGeom>
        </p:spPr>
        <p:txBody>
          <a:bodyPr bIns="45000" lIns="90000" rIns="90000" tIns="45000"/>
          <a:p>
            <a:pPr>
              <a:lnSpc>
                <a:spcPct val="100000"/>
              </a:lnSpc>
              <a:buSzPct val="25000"/>
              <a:buFont typeface="Calibri"/>
              <a:buAutoNum type="arabicPeriod"/>
            </a:pPr>
            <a:r>
              <a:rPr i="1" lang="en-US" sz="2600">
                <a:solidFill>
                  <a:srgbClr val="000000"/>
                </a:solidFill>
                <a:latin typeface="Constantia"/>
              </a:rPr>
              <a:t>Where on the graph do you think the USA’s spillover ratio is (at n? below m? above v?)? </a:t>
            </a:r>
            <a:endParaRPr/>
          </a:p>
          <a:p>
            <a:pPr>
              <a:lnSpc>
                <a:spcPct val="100000"/>
              </a:lnSpc>
            </a:pPr>
            <a:endParaRPr/>
          </a:p>
          <a:p>
            <a:pPr>
              <a:lnSpc>
                <a:spcPct val="100000"/>
              </a:lnSpc>
              <a:buSzPct val="25000"/>
              <a:buFont typeface="Calibri"/>
              <a:buAutoNum type="arabicPeriod"/>
            </a:pPr>
            <a:r>
              <a:rPr i="1" lang="en-US" sz="2600">
                <a:solidFill>
                  <a:srgbClr val="000000"/>
                </a:solidFill>
                <a:latin typeface="Constantia"/>
              </a:rPr>
              <a:t>Where do you think it </a:t>
            </a:r>
            <a:r>
              <a:rPr i="1" lang="en-US" sz="2600" u="sng">
                <a:solidFill>
                  <a:srgbClr val="000000"/>
                </a:solidFill>
                <a:latin typeface="Constantia"/>
              </a:rPr>
              <a:t>would</a:t>
            </a:r>
            <a:r>
              <a:rPr i="1" lang="en-US" sz="2600">
                <a:solidFill>
                  <a:srgbClr val="000000"/>
                </a:solidFill>
                <a:latin typeface="Constantia"/>
              </a:rPr>
              <a:t> be without intellectual property protection? </a:t>
            </a:r>
            <a:endParaRPr/>
          </a:p>
          <a:p>
            <a:pPr>
              <a:lnSpc>
                <a:spcPct val="100000"/>
              </a:lnSpc>
            </a:pPr>
            <a:endParaRPr/>
          </a:p>
          <a:p>
            <a:pPr>
              <a:lnSpc>
                <a:spcPct val="100000"/>
              </a:lnSpc>
              <a:buSzPct val="25000"/>
              <a:buFont typeface="Calibri"/>
              <a:buAutoNum type="arabicPeriod"/>
            </a:pPr>
            <a:r>
              <a:rPr i="1" lang="en-US" sz="2600">
                <a:solidFill>
                  <a:srgbClr val="000000"/>
                </a:solidFill>
                <a:latin typeface="Constantia"/>
              </a:rPr>
              <a:t>If you don’t believe the USA is at the optimal spillover ratio what do you think it should do to move the economy toward the optimal spillover ratio?</a:t>
            </a:r>
            <a:endParaRPr/>
          </a:p>
          <a:p>
            <a:pPr>
              <a:lnSpc>
                <a:spcPct val="100000"/>
              </a:lnSpc>
            </a:pPr>
            <a:endParaRPr/>
          </a:p>
          <a:p>
            <a:pPr>
              <a:lnSpc>
                <a:spcPct val="100000"/>
              </a:lnSpc>
              <a:buSzPct val="25000"/>
              <a:buFont typeface="Calibri"/>
              <a:buAutoNum type="arabicPeriod"/>
            </a:pPr>
            <a:r>
              <a:rPr i="1" lang="en-US" sz="2600">
                <a:solidFill>
                  <a:srgbClr val="000000"/>
                </a:solidFill>
                <a:latin typeface="Constantia"/>
              </a:rPr>
              <a:t>Do you think that other economies have different spillover ratios? </a:t>
            </a:r>
            <a:endParaRPr/>
          </a:p>
          <a:p>
            <a:pPr>
              <a:lnSpc>
                <a:spcPct val="100000"/>
              </a:lnSpc>
            </a:pPr>
            <a:endParaRPr/>
          </a:p>
          <a:p>
            <a:pPr>
              <a:lnSpc>
                <a:spcPct val="100000"/>
              </a:lnSpc>
              <a:buSzPct val="25000"/>
              <a:buFont typeface="Calibri"/>
              <a:buAutoNum type="arabicPeriod"/>
            </a:pPr>
            <a:r>
              <a:rPr i="1" lang="en-US" sz="2600">
                <a:solidFill>
                  <a:srgbClr val="000000"/>
                </a:solidFill>
                <a:latin typeface="Constantia"/>
              </a:rPr>
              <a:t>How much do you think the spillover ratio impacts the level of innovation in an economy?</a:t>
            </a:r>
            <a:endParaRPr/>
          </a:p>
          <a:p>
            <a:pPr>
              <a:lnSpc>
                <a:spcPct val="100000"/>
              </a:lnSpc>
            </a:pPr>
            <a:endParaRPr/>
          </a:p>
        </p:txBody>
      </p:sp>
      <p:pic>
        <p:nvPicPr>
          <p:cNvPr descr="" id="212" name="Picture 2"/>
          <p:cNvPicPr/>
          <p:nvPr/>
        </p:nvPicPr>
        <p:blipFill>
          <a:blip r:embed="rId1"/>
          <a:stretch>
            <a:fillRect/>
          </a:stretch>
        </p:blipFill>
        <p:spPr>
          <a:xfrm>
            <a:off x="4267080" y="2209680"/>
            <a:ext cx="4737600" cy="2695320"/>
          </a:xfrm>
          <a:prstGeom prst="rect">
            <a:avLst/>
          </a:prstGeom>
        </p:spPr>
      </p:pic>
    </p:spTree>
  </p:cSld>
  <p:timing>
    <p:tnLst>
      <p:par>
        <p:cTn dur="indefinite" id="197" nodeType="tmRoot" restart="never">
          <p:childTnLst>
            <p:seq>
              <p:cTn dur="indefinite" id="198" nodeType="mainSeq">
                <p:childTnLst>
                  <p:par>
                    <p:cTn fill="hold" id="199">
                      <p:stCondLst>
                        <p:cond delay="indefinite"/>
                      </p:stCondLst>
                      <p:childTnLst>
                        <p:par>
                          <p:cTn fill="hold" id="200">
                            <p:stCondLst>
                              <p:cond delay="0"/>
                            </p:stCondLst>
                            <p:childTnLst>
                              <p:par>
                                <p:cTn fill="hold" id="201" nodeType="clickEffect" presetClass="entr" presetID="1">
                                  <p:stCondLst>
                                    <p:cond delay="0"/>
                                  </p:stCondLst>
                                  <p:childTnLst>
                                    <p:set>
                                      <p:cBhvr>
                                        <p:cTn dur="1" fill="hold" id="202">
                                          <p:stCondLst>
                                            <p:cond delay="0"/>
                                          </p:stCondLst>
                                        </p:cTn>
                                        <p:tgtEl>
                                          <p:spTgt spid="211">
                                            <p:txEl>
                                              <p:pRg end="89" st="0"/>
                                            </p:txEl>
                                          </p:spTgt>
                                        </p:tgtEl>
                                        <p:attrNameLst>
                                          <p:attrName>style.visibility</p:attrName>
                                        </p:attrNameLst>
                                      </p:cBhvr>
                                      <p:to>
                                        <p:strVal val="visible"/>
                                      </p:to>
                                    </p:set>
                                  </p:childTnLst>
                                </p:cTn>
                              </p:par>
                            </p:childTnLst>
                          </p:cTn>
                        </p:par>
                      </p:childTnLst>
                    </p:cTn>
                  </p:par>
                  <p:par>
                    <p:cTn fill="hold" id="203">
                      <p:stCondLst>
                        <p:cond delay="indefinite"/>
                      </p:stCondLst>
                      <p:childTnLst>
                        <p:par>
                          <p:cTn fill="hold" id="204">
                            <p:stCondLst>
                              <p:cond delay="0"/>
                            </p:stCondLst>
                            <p:childTnLst>
                              <p:par>
                                <p:cTn fill="hold" id="205" nodeType="clickEffect" presetClass="entr" presetID="1">
                                  <p:stCondLst>
                                    <p:cond delay="0"/>
                                  </p:stCondLst>
                                  <p:childTnLst>
                                    <p:set>
                                      <p:cBhvr>
                                        <p:cTn dur="1" fill="hold" id="206">
                                          <p:stCondLst>
                                            <p:cond delay="0"/>
                                          </p:stCondLst>
                                        </p:cTn>
                                        <p:tgtEl>
                                          <p:spTgt spid="211">
                                            <p:txEl>
                                              <p:pRg end="164" st="90"/>
                                            </p:txEl>
                                          </p:spTgt>
                                        </p:tgtEl>
                                        <p:attrNameLst>
                                          <p:attrName>style.visibility</p:attrName>
                                        </p:attrNameLst>
                                      </p:cBhvr>
                                      <p:to>
                                        <p:strVal val="visible"/>
                                      </p:to>
                                    </p:set>
                                  </p:childTnLst>
                                </p:cTn>
                              </p:par>
                            </p:childTnLst>
                          </p:cTn>
                        </p:par>
                      </p:childTnLst>
                    </p:cTn>
                  </p:par>
                  <p:par>
                    <p:cTn fill="hold" id="207">
                      <p:stCondLst>
                        <p:cond delay="indefinite"/>
                      </p:stCondLst>
                      <p:childTnLst>
                        <p:par>
                          <p:cTn fill="hold" id="208">
                            <p:stCondLst>
                              <p:cond delay="0"/>
                            </p:stCondLst>
                            <p:childTnLst>
                              <p:par>
                                <p:cTn fill="hold" id="209" nodeType="clickEffect" presetClass="entr" presetID="1">
                                  <p:stCondLst>
                                    <p:cond delay="0"/>
                                  </p:stCondLst>
                                  <p:childTnLst>
                                    <p:set>
                                      <p:cBhvr>
                                        <p:cTn dur="1" fill="hold" id="210">
                                          <p:stCondLst>
                                            <p:cond delay="0"/>
                                          </p:stCondLst>
                                        </p:cTn>
                                        <p:tgtEl>
                                          <p:spTgt spid="211">
                                            <p:txEl>
                                              <p:pRg end="315" st="165"/>
                                            </p:txEl>
                                          </p:spTgt>
                                        </p:tgtEl>
                                        <p:attrNameLst>
                                          <p:attrName>style.visibility</p:attrName>
                                        </p:attrNameLst>
                                      </p:cBhvr>
                                      <p:to>
                                        <p:strVal val="visible"/>
                                      </p:to>
                                    </p:set>
                                  </p:childTnLst>
                                </p:cTn>
                              </p:par>
                            </p:childTnLst>
                          </p:cTn>
                        </p:par>
                      </p:childTnLst>
                    </p:cTn>
                  </p:par>
                  <p:par>
                    <p:cTn fill="hold" id="211">
                      <p:stCondLst>
                        <p:cond delay="indefinite"/>
                      </p:stCondLst>
                      <p:childTnLst>
                        <p:par>
                          <p:cTn fill="hold" id="212">
                            <p:stCondLst>
                              <p:cond delay="0"/>
                            </p:stCondLst>
                            <p:childTnLst>
                              <p:par>
                                <p:cTn fill="hold" id="213" nodeType="clickEffect" presetClass="entr" presetID="1">
                                  <p:stCondLst>
                                    <p:cond delay="0"/>
                                  </p:stCondLst>
                                  <p:childTnLst>
                                    <p:set>
                                      <p:cBhvr>
                                        <p:cTn dur="1" fill="hold" id="214">
                                          <p:stCondLst>
                                            <p:cond delay="0"/>
                                          </p:stCondLst>
                                        </p:cTn>
                                        <p:tgtEl>
                                          <p:spTgt spid="211">
                                            <p:txEl>
                                              <p:pRg end="384" st="316"/>
                                            </p:txEl>
                                          </p:spTgt>
                                        </p:tgtEl>
                                        <p:attrNameLst>
                                          <p:attrName>style.visibility</p:attrName>
                                        </p:attrNameLst>
                                      </p:cBhvr>
                                      <p:to>
                                        <p:strVal val="visible"/>
                                      </p:to>
                                    </p:set>
                                  </p:childTnLst>
                                </p:cTn>
                              </p:par>
                            </p:childTnLst>
                          </p:cTn>
                        </p:par>
                      </p:childTnLst>
                    </p:cTn>
                  </p:par>
                  <p:par>
                    <p:cTn fill="hold" id="215">
                      <p:stCondLst>
                        <p:cond delay="indefinite"/>
                      </p:stCondLst>
                      <p:childTnLst>
                        <p:par>
                          <p:cTn fill="hold" id="216">
                            <p:stCondLst>
                              <p:cond delay="0"/>
                            </p:stCondLst>
                            <p:childTnLst>
                              <p:par>
                                <p:cTn fill="hold" id="217" nodeType="clickEffect" presetClass="entr" presetID="1">
                                  <p:stCondLst>
                                    <p:cond delay="0"/>
                                  </p:stCondLst>
                                  <p:childTnLst>
                                    <p:set>
                                      <p:cBhvr>
                                        <p:cTn dur="1" fill="hold" id="218">
                                          <p:stCondLst>
                                            <p:cond delay="0"/>
                                          </p:stCondLst>
                                        </p:cTn>
                                        <p:tgtEl>
                                          <p:spTgt spid="211">
                                            <p:txEl>
                                              <p:pRg end="474" st="38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Spillover &amp; CD</a:t>
            </a:r>
            <a:endParaRPr/>
          </a:p>
        </p:txBody>
      </p:sp>
      <p:sp>
        <p:nvSpPr>
          <p:cNvPr id="214" name="TextShape 2"/>
          <p:cNvSpPr txBox="1"/>
          <p:nvPr/>
        </p:nvSpPr>
        <p:spPr>
          <a:xfrm>
            <a:off x="457200" y="1371600"/>
            <a:ext cx="8229240" cy="4952520"/>
          </a:xfrm>
          <a:prstGeom prst="rect">
            <a:avLst/>
          </a:prstGeom>
        </p:spPr>
        <p:txBody>
          <a:bodyPr bIns="45000" lIns="90000" rIns="90000" tIns="45000"/>
          <a:p>
            <a:pPr>
              <a:lnSpc>
                <a:spcPct val="100000"/>
              </a:lnSpc>
            </a:pPr>
            <a:r>
              <a:rPr b="1" lang="en-US" sz="2400">
                <a:solidFill>
                  <a:srgbClr val="000000"/>
                </a:solidFill>
                <a:latin typeface="Constantia"/>
              </a:rPr>
              <a:t>What is the real spillover ratio in the USA?</a:t>
            </a:r>
            <a:endParaRPr/>
          </a:p>
          <a:p>
            <a:pPr lvl="1">
              <a:lnSpc>
                <a:spcPct val="100000"/>
              </a:lnSpc>
              <a:buSzPct val="25000"/>
              <a:buFont typeface="StarSymbol"/>
              <a:buChar char=""/>
            </a:pPr>
            <a:r>
              <a:rPr lang="en-US" sz="2200">
                <a:solidFill>
                  <a:srgbClr val="000000"/>
                </a:solidFill>
                <a:latin typeface="Constantia"/>
              </a:rPr>
              <a:t>Baumol estimates that S = 0.75 - 0.8, a number that is surprisingly high</a:t>
            </a:r>
            <a:endParaRPr/>
          </a:p>
          <a:p>
            <a:pPr>
              <a:lnSpc>
                <a:spcPct val="100000"/>
              </a:lnSpc>
            </a:pPr>
            <a:endParaRPr/>
          </a:p>
          <a:p>
            <a:pPr>
              <a:lnSpc>
                <a:spcPct val="100000"/>
              </a:lnSpc>
            </a:pPr>
            <a:r>
              <a:rPr b="1" lang="en-US" sz="2400">
                <a:solidFill>
                  <a:srgbClr val="000000"/>
                </a:solidFill>
                <a:latin typeface="Constantia"/>
              </a:rPr>
              <a:t>Does the economy engage in too much or too little creative destruction?</a:t>
            </a:r>
            <a:endParaRPr/>
          </a:p>
          <a:p>
            <a:pPr lvl="1">
              <a:lnSpc>
                <a:spcPct val="100000"/>
              </a:lnSpc>
              <a:buSzPct val="25000"/>
              <a:buFont typeface="StarSymbol"/>
              <a:buChar char=""/>
            </a:pPr>
            <a:r>
              <a:rPr lang="en-US" sz="2400">
                <a:solidFill>
                  <a:srgbClr val="000000"/>
                </a:solidFill>
                <a:latin typeface="Constantia"/>
              </a:rPr>
              <a:t>If it is too much this might imply there is another externality (i.e., spillovers) driving the social marginal cost curve of innovation back to the left and making the socially optimal level of innovation lower than expected, where if it is too little then there would be reason to believe the optimal level of innovation is even higher</a:t>
            </a:r>
            <a:endParaRPr/>
          </a:p>
        </p:txBody>
      </p:sp>
    </p:spTree>
  </p:cSld>
  <p:timing>
    <p:tnLst>
      <p:par>
        <p:cTn dur="indefinite" id="219" nodeType="tmRoot" restart="never">
          <p:childTnLst>
            <p:seq>
              <p:cTn dur="indefinite" id="220" nodeType="mainSeq">
                <p:childTnLst>
                  <p:par>
                    <p:cTn fill="hold" id="221">
                      <p:stCondLst>
                        <p:cond delay="indefinite"/>
                      </p:stCondLst>
                      <p:childTnLst>
                        <p:par>
                          <p:cTn fill="hold" id="222">
                            <p:stCondLst>
                              <p:cond delay="0"/>
                            </p:stCondLst>
                            <p:childTnLst>
                              <p:par>
                                <p:cTn fill="hold" id="223" nodeType="clickEffect" presetClass="entr" presetID="1">
                                  <p:stCondLst>
                                    <p:cond delay="0"/>
                                  </p:stCondLst>
                                  <p:childTnLst>
                                    <p:set>
                                      <p:cBhvr>
                                        <p:cTn dur="1" fill="hold" id="224">
                                          <p:stCondLst>
                                            <p:cond delay="0"/>
                                          </p:stCondLst>
                                        </p:cTn>
                                        <p:tgtEl>
                                          <p:spTgt spid="214">
                                            <p:txEl>
                                              <p:pRg end="118" st="45"/>
                                            </p:txEl>
                                          </p:spTgt>
                                        </p:tgtEl>
                                        <p:attrNameLst>
                                          <p:attrName>style.visibility</p:attrName>
                                        </p:attrNameLst>
                                      </p:cBhvr>
                                      <p:to>
                                        <p:strVal val="visible"/>
                                      </p:to>
                                    </p:set>
                                  </p:childTnLst>
                                </p:cTn>
                              </p:par>
                            </p:childTnLst>
                          </p:cTn>
                        </p:par>
                      </p:childTnLst>
                    </p:cTn>
                  </p:par>
                  <p:par>
                    <p:cTn fill="hold" id="225">
                      <p:stCondLst>
                        <p:cond delay="indefinite"/>
                      </p:stCondLst>
                      <p:childTnLst>
                        <p:par>
                          <p:cTn fill="hold" id="226">
                            <p:stCondLst>
                              <p:cond delay="0"/>
                            </p:stCondLst>
                            <p:childTnLst>
                              <p:par>
                                <p:cTn fill="hold" id="227" nodeType="clickEffect" presetClass="entr" presetID="1">
                                  <p:stCondLst>
                                    <p:cond delay="0"/>
                                  </p:stCondLst>
                                  <p:childTnLst>
                                    <p:set>
                                      <p:cBhvr>
                                        <p:cTn dur="1" fill="hold" id="228">
                                          <p:stCondLst>
                                            <p:cond delay="0"/>
                                          </p:stCondLst>
                                        </p:cTn>
                                        <p:tgtEl>
                                          <p:spTgt spid="214">
                                            <p:txEl>
                                              <p:pRg end="528" st="19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Creative Destruction vs. Spillovers</a:t>
            </a:r>
            <a:endParaRPr/>
          </a:p>
        </p:txBody>
      </p:sp>
      <p:sp>
        <p:nvSpPr>
          <p:cNvPr id="216" name="TextShape 2"/>
          <p:cNvSpPr txBox="1"/>
          <p:nvPr/>
        </p:nvSpPr>
        <p:spPr>
          <a:xfrm>
            <a:off x="457200" y="1447920"/>
            <a:ext cx="8229240" cy="487656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CD may encourage too much innovation</a:t>
            </a:r>
            <a:endParaRPr/>
          </a:p>
          <a:p>
            <a:pPr lvl="1">
              <a:lnSpc>
                <a:spcPct val="100000"/>
              </a:lnSpc>
              <a:buSzPct val="25000"/>
              <a:buFont typeface="StarSymbol"/>
              <a:buChar char=""/>
            </a:pPr>
            <a:r>
              <a:rPr b="1" lang="en-US" sz="2400">
                <a:solidFill>
                  <a:srgbClr val="000000"/>
                </a:solidFill>
                <a:latin typeface="Constantia"/>
              </a:rPr>
              <a:t>R&amp;D spending can be excessive </a:t>
            </a:r>
            <a:r>
              <a:rPr lang="en-US" sz="2400">
                <a:solidFill>
                  <a:srgbClr val="000000"/>
                </a:solidFill>
                <a:latin typeface="Constantia"/>
              </a:rPr>
              <a:t>if identical or similar projects are undertaken independently by different firms</a:t>
            </a:r>
            <a:endParaRPr/>
          </a:p>
          <a:p>
            <a:pPr lvl="1">
              <a:lnSpc>
                <a:spcPct val="100000"/>
              </a:lnSpc>
              <a:buSzPct val="25000"/>
              <a:buFont typeface="StarSymbol"/>
              <a:buChar char=""/>
            </a:pPr>
            <a:r>
              <a:rPr lang="en-US" sz="2400">
                <a:solidFill>
                  <a:srgbClr val="000000"/>
                </a:solidFill>
                <a:latin typeface="Constantia"/>
              </a:rPr>
              <a:t>Firms making the investment in R&amp;D are often not the ones that suffer the loss associated with the new innovation.  This can lead to overinvestment.</a:t>
            </a:r>
            <a:endParaRPr/>
          </a:p>
          <a:p>
            <a:pPr>
              <a:lnSpc>
                <a:spcPct val="100000"/>
              </a:lnSpc>
              <a:buSzPct val="25000"/>
              <a:buFont charset="2" typeface="Wingdings 2"/>
              <a:buChar char=""/>
            </a:pPr>
            <a:r>
              <a:rPr lang="en-US" sz="2600">
                <a:solidFill>
                  <a:srgbClr val="000000"/>
                </a:solidFill>
                <a:latin typeface="Constantia"/>
              </a:rPr>
              <a:t>Spillover externalities work in the opposite way to CD externalities</a:t>
            </a:r>
            <a:endParaRPr/>
          </a:p>
          <a:p>
            <a:pPr lvl="1">
              <a:lnSpc>
                <a:spcPct val="100000"/>
              </a:lnSpc>
              <a:buSzPct val="25000"/>
              <a:buFont typeface="StarSymbol"/>
              <a:buChar char=""/>
            </a:pPr>
            <a:r>
              <a:rPr lang="en-US" sz="2400">
                <a:solidFill>
                  <a:srgbClr val="000000"/>
                </a:solidFill>
                <a:latin typeface="Constantia"/>
              </a:rPr>
              <a:t>Spillovers are a disincentive to investment</a:t>
            </a:r>
            <a:endParaRPr/>
          </a:p>
          <a:p>
            <a:pPr>
              <a:lnSpc>
                <a:spcPct val="100000"/>
              </a:lnSpc>
              <a:buSzPct val="25000"/>
              <a:buFont charset="2" typeface="Wingdings 2"/>
              <a:buChar char=""/>
            </a:pPr>
            <a:r>
              <a:rPr lang="en-US" sz="2600">
                <a:solidFill>
                  <a:srgbClr val="000000"/>
                </a:solidFill>
                <a:latin typeface="Constantia"/>
              </a:rPr>
              <a:t>CD externalities are most likely the smaller of the two effects so we can assume that society would like more innovation not less</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Policy Implications</a:t>
            </a:r>
            <a:endParaRPr/>
          </a:p>
        </p:txBody>
      </p:sp>
      <p:sp>
        <p:nvSpPr>
          <p:cNvPr id="218" name="TextShape 2"/>
          <p:cNvSpPr txBox="1"/>
          <p:nvPr/>
        </p:nvSpPr>
        <p:spPr>
          <a:xfrm>
            <a:off x="457200" y="1523880"/>
            <a:ext cx="8229240" cy="4800240"/>
          </a:xfrm>
          <a:prstGeom prst="rect">
            <a:avLst/>
          </a:prstGeom>
        </p:spPr>
        <p:txBody>
          <a:bodyPr bIns="45000" lIns="90000" rIns="90000" tIns="45000"/>
          <a:p>
            <a:pPr>
              <a:lnSpc>
                <a:spcPct val="100000"/>
              </a:lnSpc>
            </a:pPr>
            <a:r>
              <a:rPr b="1" lang="en-US" sz="2800">
                <a:solidFill>
                  <a:srgbClr val="000000"/>
                </a:solidFill>
                <a:latin typeface="Constantia"/>
              </a:rPr>
              <a:t>What can policy makers do to impact the natural spillover ratio?</a:t>
            </a:r>
            <a:endParaRPr/>
          </a:p>
          <a:p>
            <a:pPr>
              <a:lnSpc>
                <a:spcPct val="100000"/>
              </a:lnSpc>
            </a:pPr>
            <a:endParaRPr/>
          </a:p>
          <a:p>
            <a:pPr>
              <a:lnSpc>
                <a:spcPct val="100000"/>
              </a:lnSpc>
            </a:pPr>
            <a:r>
              <a:rPr b="1" lang="en-US" sz="2400">
                <a:solidFill>
                  <a:srgbClr val="000000"/>
                </a:solidFill>
                <a:latin typeface="Constantia"/>
              </a:rPr>
              <a:t>If S is greater than desired level (most likely scenario)</a:t>
            </a:r>
            <a:r>
              <a:rPr lang="en-US" sz="2400">
                <a:solidFill>
                  <a:srgbClr val="000000"/>
                </a:solidFill>
                <a:latin typeface="Constantia"/>
              </a:rPr>
              <a:t>:</a:t>
            </a:r>
            <a:r>
              <a:rPr b="1" lang="en-US" sz="2400">
                <a:solidFill>
                  <a:srgbClr val="000000"/>
                </a:solidFill>
                <a:latin typeface="Constantia"/>
              </a:rPr>
              <a:t> </a:t>
            </a:r>
            <a:endParaRPr/>
          </a:p>
          <a:p>
            <a:pPr>
              <a:lnSpc>
                <a:spcPct val="100000"/>
              </a:lnSpc>
              <a:buSzPct val="25000"/>
              <a:buFont typeface="Calibri"/>
              <a:buAutoNum type="arabicPeriod"/>
            </a:pPr>
            <a:r>
              <a:rPr lang="en-US" sz="2400">
                <a:solidFill>
                  <a:srgbClr val="000000"/>
                </a:solidFill>
                <a:latin typeface="Constantia"/>
              </a:rPr>
              <a:t>Provide public sector assistance to help cover some or all of the sunk costs of innovation</a:t>
            </a:r>
            <a:endParaRPr/>
          </a:p>
          <a:p>
            <a:pPr lvl="1">
              <a:lnSpc>
                <a:spcPct val="100000"/>
              </a:lnSpc>
              <a:buSzPct val="25000"/>
              <a:buFont typeface="StarSymbol"/>
              <a:buChar char=""/>
            </a:pPr>
            <a:r>
              <a:rPr lang="en-US" sz="1900">
                <a:solidFill>
                  <a:srgbClr val="000000"/>
                </a:solidFill>
                <a:latin typeface="Constantia"/>
              </a:rPr>
              <a:t>Note that if S were different for different projects (which would make sense) that it makes more sense for the government to get involved in R&amp;D projects that have the highest spillover ratios, e.g., basic research</a:t>
            </a:r>
            <a:endParaRPr/>
          </a:p>
          <a:p>
            <a:pPr>
              <a:lnSpc>
                <a:spcPct val="100000"/>
              </a:lnSpc>
              <a:buSzPct val="25000"/>
              <a:buFont typeface="Calibri"/>
              <a:buAutoNum type="arabicPeriod"/>
            </a:pPr>
            <a:r>
              <a:rPr lang="en-US" sz="2400">
                <a:solidFill>
                  <a:srgbClr val="000000"/>
                </a:solidFill>
                <a:latin typeface="Constantia"/>
              </a:rPr>
              <a:t>Increasing patent times and other intellectual property laws</a:t>
            </a:r>
            <a:endParaRPr/>
          </a:p>
          <a:p>
            <a:pPr>
              <a:lnSpc>
                <a:spcPct val="100000"/>
              </a:lnSpc>
              <a:buSzPct val="25000"/>
              <a:buFont typeface="Calibri"/>
              <a:buAutoNum type="arabicPeriod"/>
            </a:pPr>
            <a:r>
              <a:rPr lang="en-US" sz="2400">
                <a:solidFill>
                  <a:srgbClr val="000000"/>
                </a:solidFill>
                <a:latin typeface="Constantia"/>
              </a:rPr>
              <a:t>Increase the amount of resources devoted to the enforcement of existing patent and other intellectual property laws</a:t>
            </a:r>
            <a:endParaRPr/>
          </a:p>
          <a:p>
            <a:pPr>
              <a:lnSpc>
                <a:spcPct val="100000"/>
              </a:lnSpc>
              <a:buSzPct val="25000"/>
              <a:buFont typeface="Calibri"/>
              <a:buAutoNum type="arabicPeriod"/>
            </a:pPr>
            <a:r>
              <a:rPr lang="en-US" sz="2400">
                <a:solidFill>
                  <a:srgbClr val="000000"/>
                </a:solidFill>
                <a:latin typeface="Constantia"/>
              </a:rPr>
              <a:t>Relax anti-trust laws related to R&amp;D consortiums</a:t>
            </a:r>
            <a:endParaRPr/>
          </a:p>
          <a:p>
            <a:pPr>
              <a:lnSpc>
                <a:spcPct val="100000"/>
              </a:lnSpc>
              <a:buSzPct val="25000"/>
              <a:buFont typeface="Calibri"/>
              <a:buAutoNum type="arabicPeriod"/>
            </a:pPr>
            <a:r>
              <a:rPr lang="en-US" sz="2400">
                <a:solidFill>
                  <a:srgbClr val="000000"/>
                </a:solidFill>
                <a:latin typeface="Constantia"/>
              </a:rPr>
              <a:t>Help foster high-technology clusters</a:t>
            </a:r>
            <a:endParaRPr/>
          </a:p>
          <a:p>
            <a:pPr>
              <a:lnSpc>
                <a:spcPct val="100000"/>
              </a:lnSpc>
            </a:pPr>
            <a:endParaRPr/>
          </a:p>
        </p:txBody>
      </p:sp>
    </p:spTree>
  </p:cSld>
  <p:timing>
    <p:tnLst>
      <p:par>
        <p:cTn dur="indefinite" id="229" nodeType="tmRoot" restart="never">
          <p:childTnLst>
            <p:seq>
              <p:cTn dur="indefinite" id="230" nodeType="mainSeq">
                <p:childTnLst>
                  <p:par>
                    <p:cTn fill="hold" id="231">
                      <p:stCondLst>
                        <p:cond delay="indefinite"/>
                      </p:stCondLst>
                      <p:childTnLst>
                        <p:par>
                          <p:cTn fill="hold" id="232">
                            <p:stCondLst>
                              <p:cond delay="0"/>
                            </p:stCondLst>
                            <p:childTnLst>
                              <p:par>
                                <p:cTn fill="hold" id="233" nodeType="clickEffect" presetClass="entr" presetID="1">
                                  <p:stCondLst>
                                    <p:cond delay="0"/>
                                  </p:stCondLst>
                                  <p:childTnLst>
                                    <p:set>
                                      <p:cBhvr>
                                        <p:cTn dur="1" fill="hold" id="234">
                                          <p:stCondLst>
                                            <p:cond delay="0"/>
                                          </p:stCondLst>
                                        </p:cTn>
                                        <p:tgtEl>
                                          <p:spTgt spid="218">
                                            <p:txEl>
                                              <p:pRg end="126" st="66"/>
                                            </p:txEl>
                                          </p:spTgt>
                                        </p:tgtEl>
                                        <p:attrNameLst>
                                          <p:attrName>style.visibility</p:attrName>
                                        </p:attrNameLst>
                                      </p:cBhvr>
                                      <p:to>
                                        <p:strVal val="visible"/>
                                      </p:to>
                                    </p:set>
                                  </p:childTnLst>
                                </p:cTn>
                              </p:par>
                            </p:childTnLst>
                          </p:cTn>
                        </p:par>
                      </p:childTnLst>
                    </p:cTn>
                  </p:par>
                  <p:par>
                    <p:cTn fill="hold" id="235">
                      <p:stCondLst>
                        <p:cond delay="indefinite"/>
                      </p:stCondLst>
                      <p:childTnLst>
                        <p:par>
                          <p:cTn fill="hold" id="236">
                            <p:stCondLst>
                              <p:cond delay="0"/>
                            </p:stCondLst>
                            <p:childTnLst>
                              <p:par>
                                <p:cTn fill="hold" id="237" nodeType="clickEffect" presetClass="entr" presetID="1">
                                  <p:stCondLst>
                                    <p:cond delay="0"/>
                                  </p:stCondLst>
                                  <p:childTnLst>
                                    <p:set>
                                      <p:cBhvr>
                                        <p:cTn dur="1" fill="hold" id="238">
                                          <p:stCondLst>
                                            <p:cond delay="0"/>
                                          </p:stCondLst>
                                        </p:cTn>
                                        <p:tgtEl>
                                          <p:spTgt spid="218">
                                            <p:txEl>
                                              <p:pRg end="217" st="126"/>
                                            </p:txEl>
                                          </p:spTgt>
                                        </p:tgtEl>
                                        <p:attrNameLst>
                                          <p:attrName>style.visibility</p:attrName>
                                        </p:attrNameLst>
                                      </p:cBhvr>
                                      <p:to>
                                        <p:strVal val="visible"/>
                                      </p:to>
                                    </p:set>
                                  </p:childTnLst>
                                </p:cTn>
                              </p:par>
                            </p:childTnLst>
                          </p:cTn>
                        </p:par>
                      </p:childTnLst>
                    </p:cTn>
                  </p:par>
                  <p:par>
                    <p:cTn fill="hold" id="239">
                      <p:stCondLst>
                        <p:cond delay="indefinite"/>
                      </p:stCondLst>
                      <p:childTnLst>
                        <p:par>
                          <p:cTn fill="hold" id="240">
                            <p:stCondLst>
                              <p:cond delay="0"/>
                            </p:stCondLst>
                            <p:childTnLst>
                              <p:par>
                                <p:cTn fill="hold" id="241" nodeType="clickEffect" presetClass="entr" presetID="1">
                                  <p:stCondLst>
                                    <p:cond delay="0"/>
                                  </p:stCondLst>
                                  <p:childTnLst>
                                    <p:set>
                                      <p:cBhvr>
                                        <p:cTn dur="1" fill="hold" id="242">
                                          <p:stCondLst>
                                            <p:cond delay="0"/>
                                          </p:stCondLst>
                                        </p:cTn>
                                        <p:tgtEl>
                                          <p:spTgt spid="218">
                                            <p:txEl>
                                              <p:pRg end="432" st="217"/>
                                            </p:txEl>
                                          </p:spTgt>
                                        </p:tgtEl>
                                        <p:attrNameLst>
                                          <p:attrName>style.visibility</p:attrName>
                                        </p:attrNameLst>
                                      </p:cBhvr>
                                      <p:to>
                                        <p:strVal val="visible"/>
                                      </p:to>
                                    </p:set>
                                  </p:childTnLst>
                                </p:cTn>
                              </p:par>
                            </p:childTnLst>
                          </p:cTn>
                        </p:par>
                      </p:childTnLst>
                    </p:cTn>
                  </p:par>
                  <p:par>
                    <p:cTn fill="hold" id="243">
                      <p:stCondLst>
                        <p:cond delay="indefinite"/>
                      </p:stCondLst>
                      <p:childTnLst>
                        <p:par>
                          <p:cTn fill="hold" id="244">
                            <p:stCondLst>
                              <p:cond delay="0"/>
                            </p:stCondLst>
                            <p:childTnLst>
                              <p:par>
                                <p:cTn fill="hold" id="245" nodeType="clickEffect" presetClass="entr" presetID="1">
                                  <p:stCondLst>
                                    <p:cond delay="0"/>
                                  </p:stCondLst>
                                  <p:childTnLst>
                                    <p:set>
                                      <p:cBhvr>
                                        <p:cTn dur="1" fill="hold" id="246">
                                          <p:stCondLst>
                                            <p:cond delay="0"/>
                                          </p:stCondLst>
                                        </p:cTn>
                                        <p:tgtEl>
                                          <p:spTgt spid="218">
                                            <p:txEl>
                                              <p:pRg end="493" st="432"/>
                                            </p:txEl>
                                          </p:spTgt>
                                        </p:tgtEl>
                                        <p:attrNameLst>
                                          <p:attrName>style.visibility</p:attrName>
                                        </p:attrNameLst>
                                      </p:cBhvr>
                                      <p:to>
                                        <p:strVal val="visible"/>
                                      </p:to>
                                    </p:set>
                                  </p:childTnLst>
                                </p:cTn>
                              </p:par>
                            </p:childTnLst>
                          </p:cTn>
                        </p:par>
                      </p:childTnLst>
                    </p:cTn>
                  </p:par>
                  <p:par>
                    <p:cTn fill="hold" id="247">
                      <p:stCondLst>
                        <p:cond delay="indefinite"/>
                      </p:stCondLst>
                      <p:childTnLst>
                        <p:par>
                          <p:cTn fill="hold" id="248">
                            <p:stCondLst>
                              <p:cond delay="0"/>
                            </p:stCondLst>
                            <p:childTnLst>
                              <p:par>
                                <p:cTn fill="hold" id="249" nodeType="clickEffect" presetClass="entr" presetID="1">
                                  <p:stCondLst>
                                    <p:cond delay="0"/>
                                  </p:stCondLst>
                                  <p:childTnLst>
                                    <p:set>
                                      <p:cBhvr>
                                        <p:cTn dur="1" fill="hold" id="250">
                                          <p:stCondLst>
                                            <p:cond delay="0"/>
                                          </p:stCondLst>
                                        </p:cTn>
                                        <p:tgtEl>
                                          <p:spTgt spid="218">
                                            <p:txEl>
                                              <p:pRg end="609" st="493"/>
                                            </p:txEl>
                                          </p:spTgt>
                                        </p:tgtEl>
                                        <p:attrNameLst>
                                          <p:attrName>style.visibility</p:attrName>
                                        </p:attrNameLst>
                                      </p:cBhvr>
                                      <p:to>
                                        <p:strVal val="visible"/>
                                      </p:to>
                                    </p:set>
                                  </p:childTnLst>
                                </p:cTn>
                              </p:par>
                            </p:childTnLst>
                          </p:cTn>
                        </p:par>
                      </p:childTnLst>
                    </p:cTn>
                  </p:par>
                  <p:par>
                    <p:cTn fill="hold" id="251">
                      <p:stCondLst>
                        <p:cond delay="indefinite"/>
                      </p:stCondLst>
                      <p:childTnLst>
                        <p:par>
                          <p:cTn fill="hold" id="252">
                            <p:stCondLst>
                              <p:cond delay="0"/>
                            </p:stCondLst>
                            <p:childTnLst>
                              <p:par>
                                <p:cTn fill="hold" id="253" nodeType="clickEffect" presetClass="entr" presetID="1">
                                  <p:stCondLst>
                                    <p:cond delay="0"/>
                                  </p:stCondLst>
                                  <p:childTnLst>
                                    <p:set>
                                      <p:cBhvr>
                                        <p:cTn dur="1" fill="hold" id="254">
                                          <p:stCondLst>
                                            <p:cond delay="0"/>
                                          </p:stCondLst>
                                        </p:cTn>
                                        <p:tgtEl>
                                          <p:spTgt spid="218">
                                            <p:txEl>
                                              <p:pRg end="658" st="609"/>
                                            </p:txEl>
                                          </p:spTgt>
                                        </p:tgtEl>
                                        <p:attrNameLst>
                                          <p:attrName>style.visibility</p:attrName>
                                        </p:attrNameLst>
                                      </p:cBhvr>
                                      <p:to>
                                        <p:strVal val="visible"/>
                                      </p:to>
                                    </p:set>
                                  </p:childTnLst>
                                </p:cTn>
                              </p:par>
                            </p:childTnLst>
                          </p:cTn>
                        </p:par>
                      </p:childTnLst>
                    </p:cTn>
                  </p:par>
                  <p:par>
                    <p:cTn fill="hold" id="255">
                      <p:stCondLst>
                        <p:cond delay="indefinite"/>
                      </p:stCondLst>
                      <p:childTnLst>
                        <p:par>
                          <p:cTn fill="hold" id="256">
                            <p:stCondLst>
                              <p:cond delay="0"/>
                            </p:stCondLst>
                            <p:childTnLst>
                              <p:par>
                                <p:cTn fill="hold" id="257" nodeType="clickEffect" presetClass="entr" presetID="1">
                                  <p:stCondLst>
                                    <p:cond delay="0"/>
                                  </p:stCondLst>
                                  <p:childTnLst>
                                    <p:set>
                                      <p:cBhvr>
                                        <p:cTn dur="1" fill="hold" id="258">
                                          <p:stCondLst>
                                            <p:cond delay="0"/>
                                          </p:stCondLst>
                                        </p:cTn>
                                        <p:tgtEl>
                                          <p:spTgt spid="218">
                                            <p:txEl>
                                              <p:pRg end="695" st="65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Spillover Ratio</a:t>
            </a:r>
            <a:endParaRPr/>
          </a:p>
        </p:txBody>
      </p:sp>
      <p:sp>
        <p:nvSpPr>
          <p:cNvPr id="164" name="TextShape 2"/>
          <p:cNvSpPr txBox="1"/>
          <p:nvPr/>
        </p:nvSpPr>
        <p:spPr>
          <a:xfrm>
            <a:off x="304920" y="1523880"/>
            <a:ext cx="8610120" cy="4800240"/>
          </a:xfrm>
          <a:prstGeom prst="rect">
            <a:avLst/>
          </a:prstGeom>
        </p:spPr>
        <p:txBody>
          <a:bodyPr bIns="45000" lIns="90000" rIns="90000" tIns="45000"/>
          <a:p>
            <a:pPr>
              <a:lnSpc>
                <a:spcPct val="100000"/>
              </a:lnSpc>
            </a:pPr>
            <a:r>
              <a:rPr b="1" lang="en-US" sz="2200">
                <a:solidFill>
                  <a:srgbClr val="000000"/>
                </a:solidFill>
                <a:latin typeface="Constantia"/>
              </a:rPr>
              <a:t>What is a Spillover?</a:t>
            </a:r>
            <a:endParaRPr/>
          </a:p>
          <a:p>
            <a:pPr>
              <a:lnSpc>
                <a:spcPct val="100000"/>
              </a:lnSpc>
              <a:buSzPct val="25000"/>
              <a:buFont charset="2" typeface="Wingdings 2"/>
              <a:buChar char=""/>
            </a:pPr>
            <a:r>
              <a:rPr lang="en-US" sz="2200">
                <a:solidFill>
                  <a:srgbClr val="000000"/>
                </a:solidFill>
                <a:latin typeface="Constantia"/>
              </a:rPr>
              <a:t>Benefits of innovation enjoyed by persons who have not contributed to the innovation</a:t>
            </a:r>
            <a:endParaRPr/>
          </a:p>
          <a:p>
            <a:pPr>
              <a:lnSpc>
                <a:spcPct val="100000"/>
              </a:lnSpc>
            </a:pPr>
            <a:endParaRPr/>
          </a:p>
          <a:p>
            <a:pPr>
              <a:lnSpc>
                <a:spcPct val="100000"/>
              </a:lnSpc>
            </a:pPr>
            <a:r>
              <a:rPr b="1" lang="en-US" sz="1600">
                <a:solidFill>
                  <a:srgbClr val="000000"/>
                </a:solidFill>
                <a:latin typeface="Constantia"/>
              </a:rPr>
              <a:t>Spillover ratio (S)= </a:t>
            </a:r>
            <a:endParaRPr/>
          </a:p>
          <a:p>
            <a:pPr>
              <a:lnSpc>
                <a:spcPct val="100000"/>
              </a:lnSpc>
            </a:pPr>
            <a:endParaRPr/>
          </a:p>
          <a:p>
            <a:pPr>
              <a:lnSpc>
                <a:spcPct val="100000"/>
              </a:lnSpc>
            </a:pPr>
            <a:r>
              <a:rPr b="1" lang="en-US" sz="2000">
                <a:solidFill>
                  <a:srgbClr val="ff0000"/>
                </a:solidFill>
                <a:latin typeface="Constantia"/>
              </a:rPr>
              <a:t>What is the socially optimal spillover ratio/level of appropriability to achieve the socially optimal level of innovation?</a:t>
            </a:r>
            <a:endParaRPr/>
          </a:p>
          <a:p>
            <a:pPr>
              <a:lnSpc>
                <a:spcPct val="100000"/>
              </a:lnSpc>
            </a:pPr>
            <a:endParaRPr/>
          </a:p>
          <a:p>
            <a:pPr>
              <a:lnSpc>
                <a:spcPct val="100000"/>
              </a:lnSpc>
            </a:pPr>
            <a:r>
              <a:rPr b="1" lang="en-US" sz="2000" u="sng">
                <a:solidFill>
                  <a:srgbClr val="000000"/>
                </a:solidFill>
                <a:latin typeface="Constantia"/>
              </a:rPr>
              <a:t>Consider the tradeoff of benefits</a:t>
            </a:r>
            <a:endParaRPr/>
          </a:p>
          <a:p>
            <a:pPr lvl="1">
              <a:lnSpc>
                <a:spcPct val="100000"/>
              </a:lnSpc>
              <a:buSzPct val="25000"/>
              <a:buFont typeface="StarSymbol"/>
              <a:buChar char=""/>
            </a:pPr>
            <a:r>
              <a:rPr lang="en-US" sz="2000">
                <a:solidFill>
                  <a:srgbClr val="000000"/>
                </a:solidFill>
                <a:latin typeface="Constantia"/>
              </a:rPr>
              <a:t>A spillover ratio of zero (complete appropriability) gives all benefits to the innovator and nothing to the rest of society</a:t>
            </a:r>
            <a:endParaRPr/>
          </a:p>
          <a:p>
            <a:pPr>
              <a:lnSpc>
                <a:spcPct val="100000"/>
              </a:lnSpc>
            </a:pPr>
            <a:endParaRPr/>
          </a:p>
          <a:p>
            <a:pPr lvl="1">
              <a:lnSpc>
                <a:spcPct val="100000"/>
              </a:lnSpc>
              <a:buSzPct val="25000"/>
              <a:buFont typeface="StarSymbol"/>
              <a:buChar char=""/>
            </a:pPr>
            <a:r>
              <a:rPr lang="en-US" sz="2000">
                <a:solidFill>
                  <a:srgbClr val="000000"/>
                </a:solidFill>
                <a:latin typeface="Constantia"/>
              </a:rPr>
              <a:t>Conversely, a spillover ratio of 1 doesn’t allow the innovator any benefits from the innovation and provides no incentive for investment in innovation</a:t>
            </a:r>
            <a:endParaRPr/>
          </a:p>
          <a:p>
            <a:pPr>
              <a:lnSpc>
                <a:spcPct val="100000"/>
              </a:lnSpc>
            </a:pPr>
            <a:endParaRPr/>
          </a:p>
        </p:txBody>
      </p:sp>
      <p:sp>
        <p:nvSpPr>
          <p:cNvPr id="165" name="TextShape 3"/>
          <p:cNvSpPr txBox="1"/>
          <p:nvPr/>
        </p:nvSpPr>
        <p:spPr>
          <a:xfrm>
            <a:off x="304920" y="1523880"/>
            <a:ext cx="8610120" cy="480024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 </a:t>
            </a: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id="21" nodeType="clickEffect" presetClass="entr" presetID="1">
                                  <p:stCondLst>
                                    <p:cond delay="0"/>
                                  </p:stCondLst>
                                  <p:childTnLst>
                                    <p:set>
                                      <p:cBhvr>
                                        <p:cTn dur="1" fill="hold" id="22">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
                                  <p:stCondLst>
                                    <p:cond delay="0"/>
                                  </p:stCondLst>
                                  <p:childTnLst>
                                    <p:set>
                                      <p:cBhvr>
                                        <p:cTn dur="1" fill="hold" id="26">
                                          <p:stCondLst>
                                            <p:cond delay="0"/>
                                          </p:stCondLst>
                                        </p:cTn>
                                        <p:tgtEl>
                                          <p:spTgt spid="165">
                                            <p:txEl>
                                              <p:pRg end="2" st="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57200" y="704160"/>
            <a:ext cx="8229240" cy="591120"/>
          </a:xfrm>
          <a:prstGeom prst="rect">
            <a:avLst/>
          </a:prstGeom>
        </p:spPr>
        <p:txBody>
          <a:bodyPr anchor="b" bIns="0" lIns="0" rIns="0" tIns="45000"/>
          <a:p>
            <a:pPr>
              <a:lnSpc>
                <a:spcPct val="100000"/>
              </a:lnSpc>
            </a:pPr>
            <a:r>
              <a:rPr lang="en-US" sz="4000">
                <a:solidFill>
                  <a:srgbClr val="04617b"/>
                </a:solidFill>
                <a:latin typeface="Calibri"/>
              </a:rPr>
              <a:t>Spillover Externality</a:t>
            </a:r>
            <a:endParaRPr/>
          </a:p>
        </p:txBody>
      </p:sp>
      <p:sp>
        <p:nvSpPr>
          <p:cNvPr id="167" name="TextShape 2"/>
          <p:cNvSpPr txBox="1"/>
          <p:nvPr/>
        </p:nvSpPr>
        <p:spPr>
          <a:xfrm>
            <a:off x="457200" y="1295280"/>
            <a:ext cx="8229240" cy="5028840"/>
          </a:xfrm>
          <a:prstGeom prst="rect">
            <a:avLst/>
          </a:prstGeom>
        </p:spPr>
        <p:txBody>
          <a:bodyPr bIns="45000" lIns="90000" rIns="90000" tIns="45000"/>
          <a:p>
            <a:pPr>
              <a:lnSpc>
                <a:spcPct val="100000"/>
              </a:lnSpc>
            </a:pPr>
            <a:r>
              <a:rPr lang="en-US" sz="2000">
                <a:solidFill>
                  <a:srgbClr val="000000"/>
                </a:solidFill>
                <a:latin typeface="Constantia"/>
              </a:rPr>
              <a:t>Let’s go back and look at the innovation market:</a:t>
            </a:r>
            <a:endParaRPr/>
          </a:p>
          <a:p>
            <a:pPr>
              <a:lnSpc>
                <a:spcPct val="100000"/>
              </a:lnSpc>
            </a:pPr>
            <a:r>
              <a:rPr b="1" lang="en-US" sz="2000">
                <a:solidFill>
                  <a:srgbClr val="000000"/>
                </a:solidFill>
                <a:latin typeface="Constantia"/>
              </a:rPr>
              <a:t>What is the main reason we assume there are externalities present and the private curves would lead to a sub-optimal level of innovation?</a:t>
            </a:r>
            <a:endParaRPr/>
          </a:p>
          <a:p>
            <a:pPr>
              <a:lnSpc>
                <a:spcPct val="100000"/>
              </a:lnSpc>
              <a:buSzPct val="25000"/>
              <a:buFont charset="2" typeface="Wingdings 2"/>
              <a:buChar char=""/>
            </a:pPr>
            <a:r>
              <a:rPr lang="en-US" sz="2000">
                <a:solidFill>
                  <a:srgbClr val="000000"/>
                </a:solidFill>
                <a:latin typeface="Constantia"/>
              </a:rPr>
              <a:t>The spillover ratio is too large without intervention, providing disincentive to invest in innovation</a:t>
            </a:r>
            <a:endParaRPr/>
          </a:p>
          <a:p>
            <a:pPr>
              <a:lnSpc>
                <a:spcPct val="100000"/>
              </a:lnSpc>
            </a:pPr>
            <a:endParaRPr/>
          </a:p>
          <a:p>
            <a:pPr>
              <a:lnSpc>
                <a:spcPct val="100000"/>
              </a:lnSpc>
            </a:pPr>
            <a:endParaRPr/>
          </a:p>
        </p:txBody>
      </p:sp>
      <p:pic>
        <p:nvPicPr>
          <p:cNvPr descr="" id="168" name="Picture 2"/>
          <p:cNvPicPr/>
          <p:nvPr/>
        </p:nvPicPr>
        <p:blipFill>
          <a:blip r:embed="rId1"/>
          <a:stretch>
            <a:fillRect/>
          </a:stretch>
        </p:blipFill>
        <p:spPr>
          <a:xfrm>
            <a:off x="1981080" y="3429000"/>
            <a:ext cx="4040280" cy="2964960"/>
          </a:xfrm>
          <a:prstGeom prst="rect">
            <a:avLst/>
          </a:prstGeom>
        </p:spPr>
      </p:pic>
    </p:spTree>
  </p:cSld>
  <p:timing>
    <p:tnLst>
      <p:par>
        <p:cTn dur="indefinite" id="27" nodeType="tmRoot" restart="never">
          <p:childTnLst>
            <p:seq>
              <p:cTn dur="indefinite" id="28" nodeType="mainSeq">
                <p:childTnLst>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67">
                                            <p:txEl>
                                              <p:pRg end="289" st="18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Spillover Ratio</a:t>
            </a:r>
            <a:endParaRPr/>
          </a:p>
        </p:txBody>
      </p:sp>
      <p:sp>
        <p:nvSpPr>
          <p:cNvPr id="170" name="TextShape 2"/>
          <p:cNvSpPr txBox="1"/>
          <p:nvPr/>
        </p:nvSpPr>
        <p:spPr>
          <a:xfrm>
            <a:off x="457200" y="1523880"/>
            <a:ext cx="8229240" cy="480024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There exists a </a:t>
            </a:r>
            <a:r>
              <a:rPr b="1" lang="en-US" sz="2600">
                <a:solidFill>
                  <a:srgbClr val="000000"/>
                </a:solidFill>
                <a:latin typeface="Constantia"/>
              </a:rPr>
              <a:t>trade-off</a:t>
            </a:r>
            <a:r>
              <a:rPr lang="en-US" sz="2600">
                <a:solidFill>
                  <a:srgbClr val="000000"/>
                </a:solidFill>
                <a:latin typeface="Constantia"/>
              </a:rPr>
              <a:t> between an increased flow of invention and the distribution of the benefits to others (which result in higher overall living standards for everyone, not just the innovators); which means there is a tradeoff between the number of innovations actually produced and the standard of living of a majority of the population</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If the spillover ratio is too high, there must be projects that promise positive net benefits to society that no private industry will carry out because they are not profitable</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There appears to be a </a:t>
            </a:r>
            <a:r>
              <a:rPr b="1" lang="en-US" sz="2600">
                <a:solidFill>
                  <a:srgbClr val="000000"/>
                </a:solidFill>
                <a:latin typeface="Constantia"/>
              </a:rPr>
              <a:t>range </a:t>
            </a:r>
            <a:r>
              <a:rPr lang="en-US" sz="2600">
                <a:solidFill>
                  <a:srgbClr val="000000"/>
                </a:solidFill>
                <a:latin typeface="Constantia"/>
              </a:rPr>
              <a:t>for the spillover ratio that achieves the socially optimal level of innovation</a:t>
            </a:r>
            <a:endParaRPr/>
          </a:p>
          <a:p>
            <a:pPr>
              <a:lnSpc>
                <a:spcPct val="100000"/>
              </a:lnSpc>
            </a:pPr>
            <a:endParaRPr/>
          </a:p>
        </p:txBody>
      </p:sp>
    </p:spTree>
  </p:cSld>
  <p:timing>
    <p:tnLst>
      <p:par>
        <p:cTn dur="indefinite" id="33" nodeType="tmRoot" restart="never">
          <p:childTnLst>
            <p:seq>
              <p:cTn dur="indefinite" id="34" nodeType="mainSeq">
                <p:childTnLst>
                  <p:par>
                    <p:cTn fill="hold" id="35">
                      <p:stCondLst>
                        <p:cond delay="indefinite"/>
                      </p:stCondLst>
                      <p:childTnLst>
                        <p:par>
                          <p:cTn fill="hold" id="36">
                            <p:stCondLst>
                              <p:cond delay="0"/>
                            </p:stCondLst>
                            <p:childTnLst>
                              <p:par>
                                <p:cTn fill="hold" id="37" nodeType="clickEffect" presetClass="entr" presetID="1">
                                  <p:stCondLst>
                                    <p:cond delay="0"/>
                                  </p:stCondLst>
                                  <p:childTnLst>
                                    <p:set>
                                      <p:cBhvr>
                                        <p:cTn dur="1" fill="hold" id="38">
                                          <p:stCondLst>
                                            <p:cond delay="0"/>
                                          </p:stCondLst>
                                        </p:cTn>
                                        <p:tgtEl>
                                          <p:spTgt spid="170">
                                            <p:txEl>
                                              <p:pRg end="343" st="0"/>
                                            </p:txEl>
                                          </p:spTgt>
                                        </p:tgtEl>
                                        <p:attrNameLst>
                                          <p:attrName>style.visibility</p:attrName>
                                        </p:attrNameLst>
                                      </p:cBhvr>
                                      <p:to>
                                        <p:strVal val="visible"/>
                                      </p:to>
                                    </p:se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170">
                                            <p:txEl>
                                              <p:pRg end="521" st="344"/>
                                            </p:txEl>
                                          </p:spTgt>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stCondLst>
                                    <p:cond delay="0"/>
                                  </p:stCondLst>
                                  <p:childTnLst>
                                    <p:set>
                                      <p:cBhvr>
                                        <p:cTn dur="1" fill="hold" id="46">
                                          <p:stCondLst>
                                            <p:cond delay="0"/>
                                          </p:stCondLst>
                                        </p:cTn>
                                        <p:tgtEl>
                                          <p:spTgt spid="170">
                                            <p:txEl>
                                              <p:pRg end="629" st="52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Optimal Spillover Model</a:t>
            </a:r>
            <a:endParaRPr/>
          </a:p>
        </p:txBody>
      </p:sp>
      <p:sp>
        <p:nvSpPr>
          <p:cNvPr id="172" name="TextShape 2"/>
          <p:cNvSpPr txBox="1"/>
          <p:nvPr/>
        </p:nvSpPr>
        <p:spPr>
          <a:xfrm>
            <a:off x="457200" y="1371600"/>
            <a:ext cx="8229240" cy="4952520"/>
          </a:xfrm>
          <a:prstGeom prst="rect">
            <a:avLst/>
          </a:prstGeom>
        </p:spPr>
        <p:txBody>
          <a:bodyPr bIns="45000" lIns="90000" rIns="90000" tIns="45000"/>
          <a:p>
            <a:pPr>
              <a:lnSpc>
                <a:spcPct val="100000"/>
              </a:lnSpc>
              <a:buSzPct val="25000"/>
              <a:buFont charset="2" typeface="Wingdings 2"/>
              <a:buChar char=""/>
            </a:pPr>
            <a:r>
              <a:rPr lang="en-US" sz="2600">
                <a:solidFill>
                  <a:srgbClr val="000000"/>
                </a:solidFill>
                <a:latin typeface="Constantia"/>
              </a:rPr>
              <a:t>Each innovation </a:t>
            </a:r>
            <a:r>
              <a:rPr b="1" i="1" lang="en-US" sz="2600">
                <a:solidFill>
                  <a:srgbClr val="000000"/>
                </a:solidFill>
                <a:latin typeface="Constantia"/>
              </a:rPr>
              <a:t>I</a:t>
            </a:r>
            <a:r>
              <a:rPr i="1" lang="en-US" sz="2600">
                <a:solidFill>
                  <a:srgbClr val="000000"/>
                </a:solidFill>
                <a:latin typeface="Constantia"/>
              </a:rPr>
              <a:t> </a:t>
            </a:r>
            <a:r>
              <a:rPr lang="en-US" sz="2600">
                <a:solidFill>
                  <a:srgbClr val="000000"/>
                </a:solidFill>
                <a:latin typeface="Constantia"/>
              </a:rPr>
              <a:t> requires a given unrecoverable sunk cost </a:t>
            </a:r>
            <a:r>
              <a:rPr b="1" i="1" lang="en-US" sz="2600">
                <a:solidFill>
                  <a:srgbClr val="000000"/>
                </a:solidFill>
                <a:latin typeface="Constantia"/>
              </a:rPr>
              <a:t>C(i)</a:t>
            </a:r>
            <a:r>
              <a:rPr lang="en-US" sz="2600">
                <a:solidFill>
                  <a:srgbClr val="000000"/>
                </a:solidFill>
                <a:latin typeface="Constantia"/>
              </a:rPr>
              <a:t> and results in a discounted benefit </a:t>
            </a:r>
            <a:r>
              <a:rPr lang="en-US" sz="2600" u="sng">
                <a:solidFill>
                  <a:srgbClr val="000000"/>
                </a:solidFill>
                <a:latin typeface="Constantia"/>
              </a:rPr>
              <a:t>to society</a:t>
            </a:r>
            <a:r>
              <a:rPr lang="en-US" sz="2600">
                <a:solidFill>
                  <a:srgbClr val="000000"/>
                </a:solidFill>
                <a:latin typeface="Constantia"/>
              </a:rPr>
              <a:t> of </a:t>
            </a:r>
            <a:r>
              <a:rPr b="1" i="1" lang="en-US" sz="2600">
                <a:solidFill>
                  <a:srgbClr val="000000"/>
                </a:solidFill>
                <a:latin typeface="Constantia"/>
              </a:rPr>
              <a:t>B(i) </a:t>
            </a:r>
            <a:r>
              <a:rPr lang="en-US" sz="2600">
                <a:solidFill>
                  <a:srgbClr val="000000"/>
                </a:solidFill>
                <a:latin typeface="Constantia"/>
              </a:rPr>
              <a:t>(so that all future benefits are included), meaning that the economy </a:t>
            </a:r>
            <a:r>
              <a:rPr lang="en-US" sz="2600" u="sng">
                <a:solidFill>
                  <a:srgbClr val="000000"/>
                </a:solidFill>
                <a:latin typeface="Constantia"/>
              </a:rPr>
              <a:t>should</a:t>
            </a:r>
            <a:r>
              <a:rPr lang="en-US" sz="2600">
                <a:solidFill>
                  <a:srgbClr val="000000"/>
                </a:solidFill>
                <a:latin typeface="Constantia"/>
              </a:rPr>
              <a:t> carry out any innovation with positive societal net benefits (carry out any project where </a:t>
            </a:r>
            <a:r>
              <a:rPr b="1" i="1" lang="en-US" sz="2600">
                <a:solidFill>
                  <a:srgbClr val="000000"/>
                </a:solidFill>
                <a:latin typeface="Constantia"/>
              </a:rPr>
              <a:t>B(i) – C(i) &gt; 0</a:t>
            </a:r>
            <a:r>
              <a:rPr lang="en-US" sz="2600">
                <a:solidFill>
                  <a:srgbClr val="000000"/>
                </a:solidFill>
                <a:latin typeface="Constantia"/>
              </a:rPr>
              <a:t>)</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However, with the spillover ratio, private enterprise will only undertake the projects where </a:t>
            </a:r>
            <a:r>
              <a:rPr b="1" i="1" lang="en-US" sz="2600">
                <a:solidFill>
                  <a:srgbClr val="000000"/>
                </a:solidFill>
                <a:latin typeface="Constantia"/>
              </a:rPr>
              <a:t>B(i)(1-S) – C(i) &gt; 0</a:t>
            </a:r>
            <a:r>
              <a:rPr lang="en-US" sz="2600">
                <a:solidFill>
                  <a:srgbClr val="000000"/>
                </a:solidFill>
                <a:latin typeface="Constantia"/>
              </a:rPr>
              <a:t>, so there are a number of projects that would prove beneficial to society that are never undertaken</a:t>
            </a:r>
            <a:endParaRPr/>
          </a:p>
          <a:p>
            <a:pPr>
              <a:lnSpc>
                <a:spcPct val="100000"/>
              </a:lnSpc>
            </a:pPr>
            <a:endParaRPr/>
          </a:p>
          <a:p>
            <a:pPr>
              <a:lnSpc>
                <a:spcPct val="100000"/>
              </a:lnSpc>
              <a:buSzPct val="25000"/>
              <a:buFont charset="2" typeface="Wingdings 2"/>
              <a:buChar char=""/>
            </a:pPr>
            <a:r>
              <a:rPr lang="en-US" sz="2600">
                <a:solidFill>
                  <a:srgbClr val="000000"/>
                </a:solidFill>
                <a:latin typeface="Constantia"/>
              </a:rPr>
              <a:t>For the simplest version of the model assume </a:t>
            </a:r>
            <a:r>
              <a:rPr b="1" i="1" lang="en-US" sz="2600">
                <a:solidFill>
                  <a:srgbClr val="000000"/>
                </a:solidFill>
                <a:latin typeface="Constantia"/>
              </a:rPr>
              <a:t>S</a:t>
            </a:r>
            <a:r>
              <a:rPr lang="en-US" sz="2600">
                <a:solidFill>
                  <a:srgbClr val="000000"/>
                </a:solidFill>
                <a:latin typeface="Constantia"/>
              </a:rPr>
              <a:t> is fixed at some percentage and </a:t>
            </a:r>
            <a:r>
              <a:rPr b="1" i="1" lang="en-US" sz="2600">
                <a:solidFill>
                  <a:srgbClr val="000000"/>
                </a:solidFill>
                <a:latin typeface="Constantia"/>
              </a:rPr>
              <a:t>C(i) = C</a:t>
            </a:r>
            <a:r>
              <a:rPr lang="en-US" sz="2600">
                <a:solidFill>
                  <a:srgbClr val="000000"/>
                </a:solidFill>
                <a:latin typeface="Constantia"/>
              </a:rPr>
              <a:t>, where innovations are indexed in descending order of incremental </a:t>
            </a:r>
            <a:r>
              <a:rPr lang="en-US" sz="2600" u="sng">
                <a:solidFill>
                  <a:srgbClr val="000000"/>
                </a:solidFill>
                <a:latin typeface="Constantia"/>
              </a:rPr>
              <a:t>gross</a:t>
            </a:r>
            <a:r>
              <a:rPr lang="en-US" sz="2600">
                <a:solidFill>
                  <a:srgbClr val="000000"/>
                </a:solidFill>
                <a:latin typeface="Constantia"/>
              </a:rPr>
              <a:t> benefit (so that </a:t>
            </a:r>
            <a:r>
              <a:rPr b="1" i="1" lang="en-US" sz="2600">
                <a:solidFill>
                  <a:srgbClr val="000000"/>
                </a:solidFill>
                <a:latin typeface="Constantia"/>
              </a:rPr>
              <a:t>B(1) &gt; B(2) …&gt; (B(?)</a:t>
            </a:r>
            <a:r>
              <a:rPr lang="en-US" sz="2600">
                <a:solidFill>
                  <a:srgbClr val="000000"/>
                </a:solidFill>
                <a:latin typeface="Constantia"/>
              </a:rPr>
              <a:t> )</a:t>
            </a:r>
            <a:endParaRPr/>
          </a:p>
          <a:p>
            <a:pPr>
              <a:lnSpc>
                <a:spcPct val="100000"/>
              </a:lnSpc>
            </a:pPr>
            <a:endParaRPr/>
          </a:p>
        </p:txBody>
      </p:sp>
    </p:spTree>
  </p:cSld>
  <p:timing>
    <p:tnLst>
      <p:par>
        <p:cTn dur="indefinite" id="47" nodeType="tmRoot" restart="never">
          <p:childTnLst>
            <p:seq>
              <p:cTn dur="indefinite" id="48" nodeType="mainSeq">
                <p:childTnLst>
                  <p:par>
                    <p:cTn fill="hold" id="49">
                      <p:stCondLst>
                        <p:cond delay="indefinite"/>
                      </p:stCondLst>
                      <p:childTnLst>
                        <p:par>
                          <p:cTn fill="hold" id="50">
                            <p:stCondLst>
                              <p:cond delay="0"/>
                            </p:stCondLst>
                            <p:childTnLst>
                              <p:par>
                                <p:cTn fill="hold" id="51" nodeType="clickEffect" presetClass="entr" presetID="1">
                                  <p:stCondLst>
                                    <p:cond delay="0"/>
                                  </p:stCondLst>
                                  <p:childTnLst>
                                    <p:set>
                                      <p:cBhvr>
                                        <p:cTn dur="1" fill="hold" id="52">
                                          <p:stCondLst>
                                            <p:cond delay="0"/>
                                          </p:stCondLst>
                                        </p:cTn>
                                        <p:tgtEl>
                                          <p:spTgt spid="172">
                                            <p:txEl>
                                              <p:pRg end="303" st="0"/>
                                            </p:txEl>
                                          </p:spTgt>
                                        </p:tgtEl>
                                        <p:attrNameLst>
                                          <p:attrName>style.visibility</p:attrName>
                                        </p:attrNameLst>
                                      </p:cBhvr>
                                      <p:to>
                                        <p:strVal val="visible"/>
                                      </p:to>
                                    </p:set>
                                  </p:childTnLst>
                                </p:cTn>
                              </p:par>
                            </p:childTnLst>
                          </p:cTn>
                        </p:par>
                      </p:childTnLst>
                    </p:cTn>
                  </p:par>
                  <p:par>
                    <p:cTn fill="hold" id="53">
                      <p:stCondLst>
                        <p:cond delay="indefinite"/>
                      </p:stCondLst>
                      <p:childTnLst>
                        <p:par>
                          <p:cTn fill="hold" id="54">
                            <p:stCondLst>
                              <p:cond delay="0"/>
                            </p:stCondLst>
                            <p:childTnLst>
                              <p:par>
                                <p:cTn fill="hold" id="55" nodeType="clickEffect" presetClass="entr" presetID="1">
                                  <p:stCondLst>
                                    <p:cond delay="0"/>
                                  </p:stCondLst>
                                  <p:childTnLst>
                                    <p:set>
                                      <p:cBhvr>
                                        <p:cTn dur="1" fill="hold" id="56">
                                          <p:stCondLst>
                                            <p:cond delay="0"/>
                                          </p:stCondLst>
                                        </p:cTn>
                                        <p:tgtEl>
                                          <p:spTgt spid="172">
                                            <p:txEl>
                                              <p:pRg end="518" st="304"/>
                                            </p:txEl>
                                          </p:spTgt>
                                        </p:tgtEl>
                                        <p:attrNameLst>
                                          <p:attrName>style.visibility</p:attrName>
                                        </p:attrNameLst>
                                      </p:cBhvr>
                                      <p:to>
                                        <p:strVal val="visible"/>
                                      </p:to>
                                    </p:set>
                                  </p:childTnLst>
                                </p:cTn>
                              </p:par>
                            </p:childTnLst>
                          </p:cTn>
                        </p:par>
                      </p:childTnLst>
                    </p:cTn>
                  </p:par>
                  <p:par>
                    <p:cTn fill="hold" id="57">
                      <p:stCondLst>
                        <p:cond delay="indefinite"/>
                      </p:stCondLst>
                      <p:childTnLst>
                        <p:par>
                          <p:cTn fill="hold" id="58">
                            <p:stCondLst>
                              <p:cond delay="0"/>
                            </p:stCondLst>
                            <p:childTnLst>
                              <p:par>
                                <p:cTn fill="hold" id="59" nodeType="clickEffect" presetClass="entr" presetID="1">
                                  <p:stCondLst>
                                    <p:cond delay="0"/>
                                  </p:stCondLst>
                                  <p:childTnLst>
                                    <p:set>
                                      <p:cBhvr>
                                        <p:cTn dur="1" fill="hold" id="60">
                                          <p:stCondLst>
                                            <p:cond delay="0"/>
                                          </p:stCondLst>
                                        </p:cTn>
                                        <p:tgtEl>
                                          <p:spTgt spid="172">
                                            <p:txEl>
                                              <p:pRg end="719" st="51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TextShape 1"/>
          <p:cNvSpPr txBox="1"/>
          <p:nvPr/>
        </p:nvSpPr>
        <p:spPr>
          <a:xfrm>
            <a:off x="457200" y="609480"/>
            <a:ext cx="8229240" cy="591120"/>
          </a:xfrm>
          <a:prstGeom prst="rect">
            <a:avLst/>
          </a:prstGeom>
        </p:spPr>
        <p:txBody>
          <a:bodyPr anchor="b" bIns="0" lIns="0" rIns="0" tIns="45000"/>
          <a:p>
            <a:pPr>
              <a:lnSpc>
                <a:spcPct val="100000"/>
              </a:lnSpc>
            </a:pPr>
            <a:r>
              <a:rPr lang="en-US" sz="4000">
                <a:solidFill>
                  <a:srgbClr val="04617b"/>
                </a:solidFill>
                <a:latin typeface="Calibri"/>
              </a:rPr>
              <a:t>Optimal Spillover Model</a:t>
            </a:r>
            <a:endParaRPr/>
          </a:p>
        </p:txBody>
      </p:sp>
      <p:sp>
        <p:nvSpPr>
          <p:cNvPr id="174" name="TextShape 2"/>
          <p:cNvSpPr txBox="1"/>
          <p:nvPr/>
        </p:nvSpPr>
        <p:spPr>
          <a:xfrm>
            <a:off x="457200" y="1143000"/>
            <a:ext cx="8229240" cy="5181120"/>
          </a:xfrm>
          <a:prstGeom prst="rect">
            <a:avLst/>
          </a:prstGeom>
        </p:spPr>
        <p:txBody>
          <a:bodyPr bIns="45000" lIns="90000" rIns="90000" t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SzPct val="25000"/>
              <a:buFont charset="2" typeface="Wingdings 2"/>
              <a:buChar char=""/>
            </a:pPr>
            <a:r>
              <a:rPr lang="en-US" sz="2000">
                <a:solidFill>
                  <a:srgbClr val="000000"/>
                </a:solidFill>
                <a:latin typeface="Constantia"/>
              </a:rPr>
              <a:t>What is the socially optimal proportion of innovations that ought to be carried out?</a:t>
            </a:r>
            <a:endParaRPr/>
          </a:p>
          <a:p>
            <a:pPr>
              <a:lnSpc>
                <a:spcPct val="100000"/>
              </a:lnSpc>
              <a:buSzPct val="25000"/>
              <a:buFont charset="2" typeface="Wingdings 2"/>
              <a:buChar char=""/>
            </a:pPr>
            <a:r>
              <a:rPr lang="en-US" sz="2000">
                <a:solidFill>
                  <a:srgbClr val="000000"/>
                </a:solidFill>
                <a:latin typeface="Constantia"/>
              </a:rPr>
              <a:t>What is the level actually carried out by the private market?</a:t>
            </a:r>
            <a:endParaRPr/>
          </a:p>
        </p:txBody>
      </p:sp>
      <p:pic>
        <p:nvPicPr>
          <p:cNvPr descr="" id="175" name="Picture 4"/>
          <p:cNvPicPr/>
          <p:nvPr/>
        </p:nvPicPr>
        <p:blipFill>
          <a:blip r:embed="rId1"/>
          <a:stretch>
            <a:fillRect/>
          </a:stretch>
        </p:blipFill>
        <p:spPr>
          <a:xfrm>
            <a:off x="1828800" y="1143000"/>
            <a:ext cx="5105160" cy="3580920"/>
          </a:xfrm>
          <a:prstGeom prst="rect">
            <a:avLst/>
          </a:prstGeom>
        </p:spPr>
      </p:pic>
    </p:spTree>
  </p:cSld>
  <p:timing>
    <p:tnLst>
      <p:par>
        <p:cTn dur="indefinite" id="61" nodeType="tmRoot" restart="never">
          <p:childTnLst>
            <p:seq>
              <p:cTn dur="indefinite" id="62" nodeType="mainSeq">
                <p:childTnLst>
                  <p:par>
                    <p:cTn fill="hold" id="63">
                      <p:stCondLst>
                        <p:cond delay="indefinite"/>
                      </p:stCondLst>
                      <p:childTnLst>
                        <p:par>
                          <p:cTn fill="hold" id="64">
                            <p:stCondLst>
                              <p:cond delay="0"/>
                            </p:stCondLst>
                            <p:childTnLst>
                              <p:par>
                                <p:cTn fill="hold" id="65" nodeType="clickEffect" presetClass="entr" presetID="1">
                                  <p:stCondLst>
                                    <p:cond delay="0"/>
                                  </p:stCondLst>
                                  <p:childTnLst>
                                    <p:set>
                                      <p:cBhvr>
                                        <p:cTn dur="1" fill="hold" id="66">
                                          <p:stCondLst>
                                            <p:cond delay="0"/>
                                          </p:stCondLst>
                                        </p:cTn>
                                        <p:tgtEl>
                                          <p:spTgt spid="174">
                                            <p:txEl>
                                              <p:pRg end="93" st="8"/>
                                            </p:txEl>
                                          </p:spTgt>
                                        </p:tgtEl>
                                        <p:attrNameLst>
                                          <p:attrName>style.visibility</p:attrName>
                                        </p:attrNameLst>
                                      </p:cBhvr>
                                      <p:to>
                                        <p:strVal val="visible"/>
                                      </p:to>
                                    </p:set>
                                  </p:childTnLst>
                                </p:cTn>
                              </p:par>
                            </p:childTnLst>
                          </p:cTn>
                        </p:par>
                      </p:childTnLst>
                    </p:cTn>
                  </p:par>
                  <p:par>
                    <p:cTn fill="hold" id="67">
                      <p:stCondLst>
                        <p:cond delay="indefinite"/>
                      </p:stCondLst>
                      <p:childTnLst>
                        <p:par>
                          <p:cTn fill="hold" id="68">
                            <p:stCondLst>
                              <p:cond delay="0"/>
                            </p:stCondLst>
                            <p:childTnLst>
                              <p:par>
                                <p:cTn fill="hold" id="69" nodeType="clickEffect" presetClass="entr" presetID="1">
                                  <p:stCondLst>
                                    <p:cond delay="0"/>
                                  </p:stCondLst>
                                  <p:childTnLst>
                                    <p:set>
                                      <p:cBhvr>
                                        <p:cTn dur="1" fill="hold" id="70">
                                          <p:stCondLst>
                                            <p:cond delay="0"/>
                                          </p:stCondLst>
                                        </p:cTn>
                                        <p:tgtEl>
                                          <p:spTgt spid="174">
                                            <p:txEl>
                                              <p:pRg end="155" st="9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457200" y="704160"/>
            <a:ext cx="8229240" cy="667080"/>
          </a:xfrm>
          <a:prstGeom prst="rect">
            <a:avLst/>
          </a:prstGeom>
        </p:spPr>
        <p:txBody>
          <a:bodyPr anchor="b" bIns="0" lIns="0" rIns="0" tIns="45000"/>
          <a:p>
            <a:pPr>
              <a:lnSpc>
                <a:spcPct val="100000"/>
              </a:lnSpc>
            </a:pPr>
            <a:r>
              <a:rPr lang="en-US" sz="4000">
                <a:solidFill>
                  <a:srgbClr val="04617b"/>
                </a:solidFill>
                <a:latin typeface="Calibri"/>
              </a:rPr>
              <a:t>Optimal Spillover Model</a:t>
            </a:r>
            <a:endParaRPr/>
          </a:p>
        </p:txBody>
      </p:sp>
      <p:sp>
        <p:nvSpPr>
          <p:cNvPr id="177" name="TextShape 2"/>
          <p:cNvSpPr txBox="1"/>
          <p:nvPr/>
        </p:nvSpPr>
        <p:spPr>
          <a:xfrm>
            <a:off x="457200" y="1371600"/>
            <a:ext cx="8229240" cy="4922280"/>
          </a:xfrm>
          <a:prstGeom prst="rect">
            <a:avLst/>
          </a:prstGeom>
        </p:spPr>
        <p:txBody>
          <a:bodyPr bIns="45000" lIns="90000" rIns="90000" tIns="45000"/>
          <a:p>
            <a:pPr>
              <a:lnSpc>
                <a:spcPct val="100000"/>
              </a:lnSpc>
              <a:buSzPct val="25000"/>
              <a:buFont charset="2" typeface="Wingdings 2"/>
              <a:buChar char=""/>
            </a:pPr>
            <a:r>
              <a:rPr b="1" i="1" lang="en-US" sz="2600">
                <a:solidFill>
                  <a:srgbClr val="000000"/>
                </a:solidFill>
                <a:latin typeface="Constantia"/>
              </a:rPr>
              <a:t>What happens if the spillover ratio increases?</a:t>
            </a:r>
            <a:endParaRPr/>
          </a:p>
          <a:p>
            <a:pPr>
              <a:lnSpc>
                <a:spcPct val="100000"/>
              </a:lnSpc>
            </a:pPr>
            <a:endParaRPr/>
          </a:p>
          <a:p>
            <a:pPr lvl="1">
              <a:lnSpc>
                <a:spcPct val="100000"/>
              </a:lnSpc>
              <a:buSzPct val="25000"/>
              <a:buFont typeface="StarSymbol"/>
              <a:buChar char=""/>
            </a:pPr>
            <a:r>
              <a:rPr lang="en-US" sz="2400">
                <a:solidFill>
                  <a:srgbClr val="000000"/>
                </a:solidFill>
                <a:latin typeface="Constantia"/>
              </a:rPr>
              <a:t>If the spillover ratio increases then the innovators gross benefit curve shifts further down</a:t>
            </a:r>
            <a:endParaRPr/>
          </a:p>
        </p:txBody>
      </p:sp>
      <p:pic>
        <p:nvPicPr>
          <p:cNvPr descr="" id="178" name="Picture 3"/>
          <p:cNvPicPr/>
          <p:nvPr/>
        </p:nvPicPr>
        <p:blipFill>
          <a:blip r:embed="rId1"/>
          <a:stretch>
            <a:fillRect/>
          </a:stretch>
        </p:blipFill>
        <p:spPr>
          <a:xfrm>
            <a:off x="2438280" y="3200400"/>
            <a:ext cx="4038120" cy="3047760"/>
          </a:xfrm>
          <a:prstGeom prst="rect">
            <a:avLst/>
          </a:prstGeom>
        </p:spPr>
      </p:pic>
      <p:sp>
        <p:nvSpPr>
          <p:cNvPr id="179" name="Line 3"/>
          <p:cNvSpPr/>
          <p:nvPr/>
        </p:nvSpPr>
        <p:spPr>
          <a:xfrm>
            <a:off x="3124080" y="3733560"/>
            <a:ext cx="304920" cy="1676520"/>
          </a:xfrm>
          <a:prstGeom prst="line">
            <a:avLst/>
          </a:prstGeom>
          <a:ln w="38160">
            <a:solidFill>
              <a:srgbClr val="095294"/>
            </a:solidFill>
            <a:round/>
          </a:ln>
        </p:spPr>
      </p:sp>
      <p:sp>
        <p:nvSpPr>
          <p:cNvPr id="180" name="Line 4"/>
          <p:cNvSpPr/>
          <p:nvPr/>
        </p:nvSpPr>
        <p:spPr>
          <a:xfrm>
            <a:off x="3276360" y="4800600"/>
            <a:ext cx="0" cy="990360"/>
          </a:xfrm>
          <a:prstGeom prst="line">
            <a:avLst/>
          </a:prstGeom>
          <a:ln w="9360">
            <a:solidFill>
              <a:srgbClr val="095294"/>
            </a:solidFill>
            <a:custDash>
              <a:ds d="105000" sp="35000"/>
            </a:custDash>
            <a:round/>
          </a:ln>
        </p:spPr>
      </p:sp>
      <p:sp>
        <p:nvSpPr>
          <p:cNvPr id="181" name="CustomShape 5"/>
          <p:cNvSpPr/>
          <p:nvPr/>
        </p:nvSpPr>
        <p:spPr>
          <a:xfrm>
            <a:off x="3103200" y="5751000"/>
            <a:ext cx="609120" cy="272880"/>
          </a:xfrm>
          <a:prstGeom prst="rect">
            <a:avLst/>
          </a:prstGeom>
        </p:spPr>
        <p:txBody>
          <a:bodyPr bIns="45000" lIns="90000" rIns="90000" tIns="45000"/>
          <a:p>
            <a:pPr>
              <a:lnSpc>
                <a:spcPct val="100000"/>
              </a:lnSpc>
            </a:pPr>
            <a:r>
              <a:rPr lang="en-US" sz="1200">
                <a:solidFill>
                  <a:srgbClr val="0070c0"/>
                </a:solidFill>
                <a:latin typeface="Constantia"/>
              </a:rPr>
              <a:t>m*</a:t>
            </a:r>
            <a:endParaRPr/>
          </a:p>
        </p:txBody>
      </p:sp>
    </p:spTree>
  </p:cSld>
  <p:timing>
    <p:tnLst>
      <p:par>
        <p:cTn dur="indefinite" id="71" nodeType="tmRoot" restart="never">
          <p:childTnLst>
            <p:seq>
              <p:cTn dur="indefinite" id="72" nodeType="mainSeq">
                <p:childTnLst>
                  <p:par>
                    <p:cTn fill="hold" id="73">
                      <p:stCondLst>
                        <p:cond delay="indefinite"/>
                      </p:stCondLst>
                      <p:childTnLst>
                        <p:par>
                          <p:cTn fill="hold" id="74">
                            <p:stCondLst>
                              <p:cond delay="0"/>
                            </p:stCondLst>
                            <p:childTnLst>
                              <p:par>
                                <p:cTn fill="hold" id="75" nodeType="clickEffect" presetClass="entr" presetID="1">
                                  <p:stCondLst>
                                    <p:cond delay="0"/>
                                  </p:stCondLst>
                                  <p:childTnLst>
                                    <p:set>
                                      <p:cBhvr>
                                        <p:cTn dur="1" fill="hold" id="76">
                                          <p:stCondLst>
                                            <p:cond delay="0"/>
                                          </p:stCondLst>
                                        </p:cTn>
                                        <p:tgtEl>
                                          <p:spTgt spid="177">
                                            <p:txEl>
                                              <p:pRg end="141" st="48"/>
                                            </p:txEl>
                                          </p:spTgt>
                                        </p:tgtEl>
                                        <p:attrNameLst>
                                          <p:attrName>style.visibility</p:attrName>
                                        </p:attrNameLst>
                                      </p:cBhvr>
                                      <p:to>
                                        <p:strVal val="visible"/>
                                      </p:to>
                                    </p:set>
                                  </p:childTnLst>
                                </p:cTn>
                              </p:par>
                            </p:childTnLst>
                          </p:cTn>
                        </p:par>
                      </p:childTnLst>
                    </p:cTn>
                  </p:par>
                  <p:par>
                    <p:cTn fill="hold" id="77">
                      <p:stCondLst>
                        <p:cond delay="indefinite"/>
                      </p:stCondLst>
                      <p:childTnLst>
                        <p:par>
                          <p:cTn fill="hold" id="78">
                            <p:stCondLst>
                              <p:cond delay="0"/>
                            </p:stCondLst>
                            <p:childTnLst>
                              <p:par>
                                <p:cTn fill="hold" id="79" nodeType="clickEffect" presetClass="entr" presetID="1">
                                  <p:stCondLst>
                                    <p:cond delay="0"/>
                                  </p:stCondLst>
                                  <p:childTnLst>
                                    <p:set>
                                      <p:cBhvr>
                                        <p:cTn dur="1" fill="hold" id="80">
                                          <p:stCondLst>
                                            <p:cond delay="0"/>
                                          </p:stCondLst>
                                        </p:cTn>
                                        <p:tgtEl>
                                          <p:spTgt spid="179"/>
                                        </p:tgtEl>
                                        <p:attrNameLst>
                                          <p:attrName>style.visibility</p:attrName>
                                        </p:attrNameLst>
                                      </p:cBhvr>
                                      <p:to>
                                        <p:strVal val="visible"/>
                                      </p:to>
                                    </p:set>
                                  </p:childTnLst>
                                </p:cTn>
                              </p:par>
                              <p:par>
                                <p:cTn fill="hold" id="81" nodeType="withEffect" presetClass="entr" presetID="1">
                                  <p:stCondLst>
                                    <p:cond delay="0"/>
                                  </p:stCondLst>
                                  <p:childTnLst>
                                    <p:set>
                                      <p:cBhvr>
                                        <p:cTn dur="1" fill="hold" id="82">
                                          <p:stCondLst>
                                            <p:cond delay="0"/>
                                          </p:stCondLst>
                                        </p:cTn>
                                        <p:tgtEl>
                                          <p:spTgt spid="180"/>
                                        </p:tgtEl>
                                        <p:attrNameLst>
                                          <p:attrName>style.visibility</p:attrName>
                                        </p:attrNameLst>
                                      </p:cBhvr>
                                      <p:to>
                                        <p:strVal val="visible"/>
                                      </p:to>
                                    </p:set>
                                  </p:childTnLst>
                                </p:cTn>
                              </p:par>
                              <p:par>
                                <p:cTn fill="hold" id="83" nodeType="withEffect" presetClass="entr" presetID="1">
                                  <p:stCondLst>
                                    <p:cond delay="0"/>
                                  </p:stCondLst>
                                  <p:childTnLst>
                                    <p:set>
                                      <p:cBhvr>
                                        <p:cTn dur="1" fill="hold" id="84">
                                          <p:stCondLst>
                                            <p:cond delay="0"/>
                                          </p:stCondLst>
                                        </p:cTn>
                                        <p:tgtEl>
                                          <p:spTgt spid="1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57200" y="704160"/>
            <a:ext cx="8229240" cy="743400"/>
          </a:xfrm>
          <a:prstGeom prst="rect">
            <a:avLst/>
          </a:prstGeom>
        </p:spPr>
        <p:txBody>
          <a:bodyPr anchor="b" bIns="0" lIns="0" rIns="0" tIns="45000"/>
          <a:p>
            <a:pPr>
              <a:lnSpc>
                <a:spcPct val="100000"/>
              </a:lnSpc>
            </a:pPr>
            <a:r>
              <a:rPr lang="en-US" sz="5400">
                <a:solidFill>
                  <a:srgbClr val="04617b"/>
                </a:solidFill>
                <a:latin typeface="Calibri"/>
              </a:rPr>
              <a:t>Optimal Spillover Model</a:t>
            </a:r>
            <a:endParaRPr/>
          </a:p>
        </p:txBody>
      </p:sp>
      <p:sp>
        <p:nvSpPr>
          <p:cNvPr id="183" name="TextShape 2"/>
          <p:cNvSpPr txBox="1"/>
          <p:nvPr/>
        </p:nvSpPr>
        <p:spPr>
          <a:xfrm>
            <a:off x="457200" y="1600200"/>
            <a:ext cx="8229240" cy="4723920"/>
          </a:xfrm>
          <a:prstGeom prst="rect">
            <a:avLst/>
          </a:prstGeom>
        </p:spPr>
        <p:txBody>
          <a:bodyPr bIns="45000" lIns="90000" rIns="90000" tIns="45000"/>
          <a:p>
            <a:pPr>
              <a:lnSpc>
                <a:spcPct val="100000"/>
              </a:lnSpc>
              <a:buSzPct val="25000"/>
              <a:buFont charset="2" typeface="Wingdings 2"/>
              <a:buChar char=""/>
            </a:pPr>
            <a:r>
              <a:rPr b="1" i="1" lang="en-US" sz="2000">
                <a:solidFill>
                  <a:srgbClr val="000000"/>
                </a:solidFill>
                <a:latin typeface="Constantia"/>
              </a:rPr>
              <a:t>As presently constructed the model shows all spillovers as bad, so how might the graph be altered to show that spillovers themselves contribute to productivity and innovation, and, consequently add to the total benefits society gets from innovation? </a:t>
            </a:r>
            <a:endParaRPr/>
          </a:p>
        </p:txBody>
      </p:sp>
      <p:pic>
        <p:nvPicPr>
          <p:cNvPr descr="" id="184" name="Picture 3"/>
          <p:cNvPicPr/>
          <p:nvPr/>
        </p:nvPicPr>
        <p:blipFill>
          <a:blip r:embed="rId1"/>
          <a:stretch>
            <a:fillRect/>
          </a:stretch>
        </p:blipFill>
        <p:spPr>
          <a:xfrm>
            <a:off x="2438280" y="3200400"/>
            <a:ext cx="4038120" cy="3047760"/>
          </a:xfrm>
          <a:prstGeom prst="rect">
            <a:avLst/>
          </a:prstGeom>
        </p:spPr>
      </p:pic>
      <p:sp>
        <p:nvSpPr>
          <p:cNvPr id="185" name="Line 3"/>
          <p:cNvSpPr/>
          <p:nvPr/>
        </p:nvSpPr>
        <p:spPr>
          <a:xfrm>
            <a:off x="3108240" y="3747240"/>
            <a:ext cx="2362320" cy="1295280"/>
          </a:xfrm>
          <a:prstGeom prst="line">
            <a:avLst/>
          </a:prstGeom>
          <a:ln w="38160">
            <a:solidFill>
              <a:srgbClr val="095294"/>
            </a:solidFill>
            <a:round/>
          </a:ln>
        </p:spPr>
      </p:sp>
      <p:sp>
        <p:nvSpPr>
          <p:cNvPr id="186" name="Line 4"/>
          <p:cNvSpPr/>
          <p:nvPr/>
        </p:nvSpPr>
        <p:spPr>
          <a:xfrm>
            <a:off x="5029200" y="4813920"/>
            <a:ext cx="0" cy="990720"/>
          </a:xfrm>
          <a:prstGeom prst="line">
            <a:avLst/>
          </a:prstGeom>
          <a:ln w="9360">
            <a:solidFill>
              <a:srgbClr val="095294"/>
            </a:solidFill>
            <a:custDash>
              <a:ds d="105000" sp="35000"/>
            </a:custDash>
            <a:round/>
          </a:ln>
        </p:spPr>
      </p:sp>
      <p:sp>
        <p:nvSpPr>
          <p:cNvPr id="187" name="CustomShape 5"/>
          <p:cNvSpPr/>
          <p:nvPr/>
        </p:nvSpPr>
        <p:spPr>
          <a:xfrm>
            <a:off x="4952880" y="5794560"/>
            <a:ext cx="609120" cy="272880"/>
          </a:xfrm>
          <a:prstGeom prst="rect">
            <a:avLst/>
          </a:prstGeom>
        </p:spPr>
        <p:txBody>
          <a:bodyPr bIns="45000" lIns="90000" rIns="90000" tIns="45000"/>
          <a:p>
            <a:pPr>
              <a:lnSpc>
                <a:spcPct val="100000"/>
              </a:lnSpc>
            </a:pPr>
            <a:r>
              <a:rPr lang="en-US" sz="1200">
                <a:solidFill>
                  <a:srgbClr val="0070c0"/>
                </a:solidFill>
                <a:latin typeface="Constantia"/>
              </a:rPr>
              <a:t>n*</a:t>
            </a:r>
            <a:endParaRPr/>
          </a:p>
        </p:txBody>
      </p:sp>
      <p:sp>
        <p:nvSpPr>
          <p:cNvPr id="188" name="Line 6"/>
          <p:cNvSpPr/>
          <p:nvPr/>
        </p:nvSpPr>
        <p:spPr>
          <a:xfrm>
            <a:off x="3108240" y="4952880"/>
            <a:ext cx="2530440" cy="0"/>
          </a:xfrm>
          <a:prstGeom prst="line">
            <a:avLst/>
          </a:prstGeom>
          <a:ln w="28440">
            <a:solidFill>
              <a:srgbClr val="c00000"/>
            </a:solidFill>
            <a:round/>
          </a:ln>
        </p:spPr>
      </p:sp>
      <p:sp>
        <p:nvSpPr>
          <p:cNvPr id="189" name="CustomShape 7"/>
          <p:cNvSpPr/>
          <p:nvPr/>
        </p:nvSpPr>
        <p:spPr>
          <a:xfrm>
            <a:off x="5706720" y="4814640"/>
            <a:ext cx="609120" cy="272880"/>
          </a:xfrm>
          <a:prstGeom prst="rect">
            <a:avLst/>
          </a:prstGeom>
        </p:spPr>
        <p:txBody>
          <a:bodyPr bIns="45000" lIns="90000" rIns="90000" tIns="45000"/>
          <a:p>
            <a:pPr>
              <a:lnSpc>
                <a:spcPct val="100000"/>
              </a:lnSpc>
            </a:pPr>
            <a:r>
              <a:rPr lang="en-US" sz="1200">
                <a:solidFill>
                  <a:srgbClr val="ff0000"/>
                </a:solidFill>
                <a:latin typeface="Constantia"/>
              </a:rPr>
              <a:t>C*</a:t>
            </a:r>
            <a:endParaRPr/>
          </a:p>
        </p:txBody>
      </p:sp>
      <p:sp>
        <p:nvSpPr>
          <p:cNvPr id="190" name="Line 8"/>
          <p:cNvSpPr/>
          <p:nvPr/>
        </p:nvSpPr>
        <p:spPr>
          <a:xfrm>
            <a:off x="4800600" y="4952880"/>
            <a:ext cx="0" cy="841320"/>
          </a:xfrm>
          <a:prstGeom prst="line">
            <a:avLst/>
          </a:prstGeom>
          <a:ln w="9360">
            <a:solidFill>
              <a:srgbClr val="ff0000"/>
            </a:solidFill>
            <a:custDash>
              <a:ds d="105000" sp="35000"/>
            </a:custDash>
            <a:round/>
          </a:ln>
        </p:spPr>
      </p:sp>
      <p:sp>
        <p:nvSpPr>
          <p:cNvPr id="191" name="CustomShape 9"/>
          <p:cNvSpPr/>
          <p:nvPr/>
        </p:nvSpPr>
        <p:spPr>
          <a:xfrm>
            <a:off x="4640040" y="5794560"/>
            <a:ext cx="388800" cy="272880"/>
          </a:xfrm>
          <a:prstGeom prst="rect">
            <a:avLst/>
          </a:prstGeom>
        </p:spPr>
        <p:txBody>
          <a:bodyPr bIns="45000" lIns="90000" rIns="90000" tIns="45000"/>
          <a:p>
            <a:pPr>
              <a:lnSpc>
                <a:spcPct val="100000"/>
              </a:lnSpc>
            </a:pPr>
            <a:r>
              <a:rPr lang="en-US" sz="1200">
                <a:solidFill>
                  <a:srgbClr val="ff0000"/>
                </a:solidFill>
                <a:latin typeface="Constantia"/>
              </a:rPr>
              <a:t>n*</a:t>
            </a:r>
            <a:endParaRPr/>
          </a:p>
        </p:txBody>
      </p:sp>
      <p:sp>
        <p:nvSpPr>
          <p:cNvPr id="192" name="Line 10"/>
          <p:cNvSpPr/>
          <p:nvPr/>
        </p:nvSpPr>
        <p:spPr>
          <a:xfrm>
            <a:off x="3080160" y="3794760"/>
            <a:ext cx="1034640" cy="1295280"/>
          </a:xfrm>
          <a:prstGeom prst="line">
            <a:avLst/>
          </a:prstGeom>
          <a:ln w="38160">
            <a:solidFill>
              <a:srgbClr val="00b050"/>
            </a:solidFill>
            <a:round/>
          </a:ln>
        </p:spPr>
      </p:sp>
      <p:sp>
        <p:nvSpPr>
          <p:cNvPr id="193" name="Line 11"/>
          <p:cNvSpPr/>
          <p:nvPr/>
        </p:nvSpPr>
        <p:spPr>
          <a:xfrm>
            <a:off x="3886200" y="4813920"/>
            <a:ext cx="0" cy="1001160"/>
          </a:xfrm>
          <a:prstGeom prst="line">
            <a:avLst/>
          </a:prstGeom>
          <a:ln w="9360">
            <a:solidFill>
              <a:srgbClr val="387026"/>
            </a:solidFill>
            <a:custDash>
              <a:ds d="105000" sp="35000"/>
            </a:custDash>
            <a:round/>
          </a:ln>
        </p:spPr>
      </p:sp>
      <p:sp>
        <p:nvSpPr>
          <p:cNvPr id="194" name="CustomShape 12"/>
          <p:cNvSpPr/>
          <p:nvPr/>
        </p:nvSpPr>
        <p:spPr>
          <a:xfrm>
            <a:off x="3738240" y="5790960"/>
            <a:ext cx="609120" cy="272880"/>
          </a:xfrm>
          <a:prstGeom prst="rect">
            <a:avLst/>
          </a:prstGeom>
        </p:spPr>
        <p:txBody>
          <a:bodyPr bIns="45000" lIns="90000" rIns="90000" tIns="45000"/>
          <a:p>
            <a:pPr>
              <a:lnSpc>
                <a:spcPct val="100000"/>
              </a:lnSpc>
            </a:pPr>
            <a:r>
              <a:rPr lang="en-US" sz="1200">
                <a:solidFill>
                  <a:srgbClr val="387026"/>
                </a:solidFill>
                <a:latin typeface="Constantia"/>
              </a:rPr>
              <a:t>m*</a:t>
            </a:r>
            <a:endParaRPr/>
          </a:p>
        </p:txBody>
      </p:sp>
    </p:spTree>
  </p:cSld>
  <p:timing>
    <p:tnLst>
      <p:par>
        <p:cTn dur="indefinite" id="85" nodeType="tmRoot" restart="never">
          <p:childTnLst>
            <p:seq>
              <p:cTn dur="indefinite" id="86" nodeType="mainSeq">
                <p:childTnLst>
                  <p:par>
                    <p:cTn fill="hold" id="87">
                      <p:stCondLst>
                        <p:cond delay="indefinite"/>
                      </p:stCondLst>
                      <p:childTnLst>
                        <p:par>
                          <p:cTn fill="hold" id="88">
                            <p:stCondLst>
                              <p:cond delay="0"/>
                            </p:stCondLst>
                            <p:childTnLst>
                              <p:par>
                                <p:cTn fill="hold" id="89" nodeType="clickEffect" presetClass="entr" presetID="1">
                                  <p:stCondLst>
                                    <p:cond delay="0"/>
                                  </p:stCondLst>
                                  <p:childTnLst>
                                    <p:set>
                                      <p:cBhvr>
                                        <p:cTn dur="1" fill="hold" id="90">
                                          <p:stCondLst>
                                            <p:cond delay="0"/>
                                          </p:stCondLst>
                                        </p:cTn>
                                        <p:tgtEl>
                                          <p:spTgt spid="187"/>
                                        </p:tgtEl>
                                        <p:attrNameLst>
                                          <p:attrName>style.visibility</p:attrName>
                                        </p:attrNameLst>
                                      </p:cBhvr>
                                      <p:to>
                                        <p:strVal val="visible"/>
                                      </p:to>
                                    </p:set>
                                  </p:childTnLst>
                                </p:cTn>
                              </p:par>
                              <p:par>
                                <p:cTn fill="hold" id="91" nodeType="withEffect" presetClass="entr" presetID="1">
                                  <p:stCondLst>
                                    <p:cond delay="0"/>
                                  </p:stCondLst>
                                  <p:childTnLst>
                                    <p:set>
                                      <p:cBhvr>
                                        <p:cTn dur="1" fill="hold" id="92">
                                          <p:stCondLst>
                                            <p:cond delay="0"/>
                                          </p:stCondLst>
                                        </p:cTn>
                                        <p:tgtEl>
                                          <p:spTgt spid="186"/>
                                        </p:tgtEl>
                                        <p:attrNameLst>
                                          <p:attrName>style.visibility</p:attrName>
                                        </p:attrNameLst>
                                      </p:cBhvr>
                                      <p:to>
                                        <p:strVal val="visible"/>
                                      </p:to>
                                    </p:set>
                                  </p:childTnLst>
                                </p:cTn>
                              </p:par>
                              <p:par>
                                <p:cTn fill="hold" id="93" nodeType="withEffect" presetClass="entr" presetID="1">
                                  <p:stCondLst>
                                    <p:cond delay="0"/>
                                  </p:stCondLst>
                                  <p:childTnLst>
                                    <p:set>
                                      <p:cBhvr>
                                        <p:cTn dur="1" fill="hold" id="94">
                                          <p:stCondLst>
                                            <p:cond delay="0"/>
                                          </p:stCondLst>
                                        </p:cTn>
                                        <p:tgtEl>
                                          <p:spTgt spid="185"/>
                                        </p:tgtEl>
                                        <p:attrNameLst>
                                          <p:attrName>style.visibility</p:attrName>
                                        </p:attrNameLst>
                                      </p:cBhvr>
                                      <p:to>
                                        <p:strVal val="visible"/>
                                      </p:to>
                                    </p:set>
                                  </p:childTnLst>
                                </p:cTn>
                              </p:par>
                            </p:childTnLst>
                          </p:cTn>
                        </p:par>
                      </p:childTnLst>
                    </p:cTn>
                  </p:par>
                  <p:par>
                    <p:cTn fill="hold" id="95">
                      <p:stCondLst>
                        <p:cond delay="indefinite"/>
                      </p:stCondLst>
                      <p:childTnLst>
                        <p:par>
                          <p:cTn fill="hold" id="96">
                            <p:stCondLst>
                              <p:cond delay="0"/>
                            </p:stCondLst>
                            <p:childTnLst>
                              <p:par>
                                <p:cTn fill="hold" id="97" nodeType="clickEffect" presetClass="entr" presetID="1">
                                  <p:stCondLst>
                                    <p:cond delay="0"/>
                                  </p:stCondLst>
                                  <p:childTnLst>
                                    <p:set>
                                      <p:cBhvr>
                                        <p:cTn dur="1" fill="hold" id="98">
                                          <p:stCondLst>
                                            <p:cond delay="0"/>
                                          </p:stCondLst>
                                        </p:cTn>
                                        <p:tgtEl>
                                          <p:spTgt spid="192"/>
                                        </p:tgtEl>
                                        <p:attrNameLst>
                                          <p:attrName>style.visibility</p:attrName>
                                        </p:attrNameLst>
                                      </p:cBhvr>
                                      <p:to>
                                        <p:strVal val="visible"/>
                                      </p:to>
                                    </p:set>
                                  </p:childTnLst>
                                </p:cTn>
                              </p:par>
                              <p:par>
                                <p:cTn fill="hold" id="99" nodeType="withEffect" presetClass="entr" presetID="1">
                                  <p:stCondLst>
                                    <p:cond delay="0"/>
                                  </p:stCondLst>
                                  <p:childTnLst>
                                    <p:set>
                                      <p:cBhvr>
                                        <p:cTn dur="1" fill="hold" id="100">
                                          <p:stCondLst>
                                            <p:cond delay="0"/>
                                          </p:stCondLst>
                                        </p:cTn>
                                        <p:tgtEl>
                                          <p:spTgt spid="193"/>
                                        </p:tgtEl>
                                        <p:attrNameLst>
                                          <p:attrName>style.visibility</p:attrName>
                                        </p:attrNameLst>
                                      </p:cBhvr>
                                      <p:to>
                                        <p:strVal val="visible"/>
                                      </p:to>
                                    </p:set>
                                  </p:childTnLst>
                                </p:cTn>
                              </p:par>
                              <p:par>
                                <p:cTn fill="hold" id="101" nodeType="withEffect" presetClass="entr" presetID="1">
                                  <p:stCondLst>
                                    <p:cond delay="0"/>
                                  </p:stCondLst>
                                  <p:childTnLst>
                                    <p:set>
                                      <p:cBhvr>
                                        <p:cTn dur="1" fill="hold" id="102">
                                          <p:stCondLst>
                                            <p:cond delay="0"/>
                                          </p:stCondLst>
                                        </p:cTn>
                                        <p:tgtEl>
                                          <p:spTgt spid="194"/>
                                        </p:tgtEl>
                                        <p:attrNameLst>
                                          <p:attrName>style.visibility</p:attrName>
                                        </p:attrNameLst>
                                      </p:cBhvr>
                                      <p:to>
                                        <p:strVal val="visible"/>
                                      </p:to>
                                    </p:set>
                                  </p:childTnLst>
                                </p:cTn>
                              </p:par>
                            </p:childTnLst>
                          </p:cTn>
                        </p:par>
                      </p:childTnLst>
                    </p:cTn>
                  </p:par>
                  <p:par>
                    <p:cTn fill="hold" id="103">
                      <p:stCondLst>
                        <p:cond delay="indefinite"/>
                      </p:stCondLst>
                      <p:childTnLst>
                        <p:par>
                          <p:cTn fill="hold" id="104">
                            <p:stCondLst>
                              <p:cond delay="0"/>
                            </p:stCondLst>
                            <p:childTnLst>
                              <p:par>
                                <p:cTn fill="hold" id="105" nodeType="clickEffect" presetClass="entr" presetID="1">
                                  <p:stCondLst>
                                    <p:cond delay="0"/>
                                  </p:stCondLst>
                                  <p:childTnLst>
                                    <p:set>
                                      <p:cBhvr>
                                        <p:cTn dur="1" fill="hold" id="106">
                                          <p:stCondLst>
                                            <p:cond delay="0"/>
                                          </p:stCondLst>
                                        </p:cTn>
                                        <p:tgtEl>
                                          <p:spTgt spid="188"/>
                                        </p:tgtEl>
                                        <p:attrNameLst>
                                          <p:attrName>style.visibility</p:attrName>
                                        </p:attrNameLst>
                                      </p:cBhvr>
                                      <p:to>
                                        <p:strVal val="visible"/>
                                      </p:to>
                                    </p:set>
                                  </p:childTnLst>
                                </p:cTn>
                              </p:par>
                              <p:par>
                                <p:cTn fill="hold" id="107" nodeType="withEffect" presetClass="entr" presetID="1">
                                  <p:stCondLst>
                                    <p:cond delay="0"/>
                                  </p:stCondLst>
                                  <p:childTnLst>
                                    <p:set>
                                      <p:cBhvr>
                                        <p:cTn dur="1" fill="hold" id="108">
                                          <p:stCondLst>
                                            <p:cond delay="0"/>
                                          </p:stCondLst>
                                        </p:cTn>
                                        <p:tgtEl>
                                          <p:spTgt spid="190"/>
                                        </p:tgtEl>
                                        <p:attrNameLst>
                                          <p:attrName>style.visibility</p:attrName>
                                        </p:attrNameLst>
                                      </p:cBhvr>
                                      <p:to>
                                        <p:strVal val="visible"/>
                                      </p:to>
                                    </p:set>
                                  </p:childTnLst>
                                </p:cTn>
                              </p:par>
                              <p:par>
                                <p:cTn fill="hold" id="109" nodeType="withEffect" presetClass="entr" presetID="1">
                                  <p:stCondLst>
                                    <p:cond delay="0"/>
                                  </p:stCondLst>
                                  <p:childTnLst>
                                    <p:set>
                                      <p:cBhvr>
                                        <p:cTn dur="1" fill="hold" id="110">
                                          <p:stCondLst>
                                            <p:cond delay="0"/>
                                          </p:stCondLst>
                                        </p:cTn>
                                        <p:tgtEl>
                                          <p:spTgt spid="191"/>
                                        </p:tgtEl>
                                        <p:attrNameLst>
                                          <p:attrName>style.visibility</p:attrName>
                                        </p:attrNameLst>
                                      </p:cBhvr>
                                      <p:to>
                                        <p:strVal val="visible"/>
                                      </p:to>
                                    </p:set>
                                  </p:childTnLst>
                                </p:cTn>
                              </p:par>
                              <p:par>
                                <p:cTn fill="hold" id="111" nodeType="withEffect" presetClass="entr" presetID="1">
                                  <p:stCondLst>
                                    <p:cond delay="0"/>
                                  </p:stCondLst>
                                  <p:childTnLst>
                                    <p:set>
                                      <p:cBhvr>
                                        <p:cTn dur="1" fill="hold" id="112">
                                          <p:stCondLst>
                                            <p:cond delay="0"/>
                                          </p:stCondLst>
                                        </p:cTn>
                                        <p:tgtEl>
                                          <p:spTgt spid="1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457200" y="704160"/>
            <a:ext cx="8229240" cy="743400"/>
          </a:xfrm>
          <a:prstGeom prst="rect">
            <a:avLst/>
          </a:prstGeom>
        </p:spPr>
        <p:txBody>
          <a:bodyPr anchor="b" bIns="0" lIns="0" rIns="0" tIns="45000"/>
          <a:p>
            <a:pPr>
              <a:lnSpc>
                <a:spcPct val="80000"/>
              </a:lnSpc>
            </a:pPr>
            <a:r>
              <a:rPr b="1" i="1" lang="en-US" sz="2200">
                <a:solidFill>
                  <a:srgbClr val="000000"/>
                </a:solidFill>
                <a:latin typeface="Constantia"/>
              </a:rPr>
              <a:t>How can spillovers themselves add to productivity and the level of innovation in reality?</a:t>
            </a:r>
            <a:endParaRPr/>
          </a:p>
        </p:txBody>
      </p:sp>
      <p:sp>
        <p:nvSpPr>
          <p:cNvPr id="196" name="TextShape 2"/>
          <p:cNvSpPr txBox="1"/>
          <p:nvPr/>
        </p:nvSpPr>
        <p:spPr>
          <a:xfrm>
            <a:off x="457200" y="1600200"/>
            <a:ext cx="8229240" cy="4723920"/>
          </a:xfrm>
          <a:prstGeom prst="rect">
            <a:avLst/>
          </a:prstGeom>
        </p:spPr>
        <p:txBody>
          <a:bodyPr bIns="45000" lIns="90000" rIns="90000" tIns="45000"/>
          <a:p>
            <a:pPr>
              <a:lnSpc>
                <a:spcPct val="100000"/>
              </a:lnSpc>
              <a:buSzPct val="25000"/>
              <a:buFont typeface="Calibri"/>
              <a:buAutoNum type="alphaUcPeriod"/>
            </a:pPr>
            <a:r>
              <a:rPr b="1" lang="en-US" sz="2900">
                <a:solidFill>
                  <a:srgbClr val="000000"/>
                </a:solidFill>
                <a:latin typeface="Constantia"/>
              </a:rPr>
              <a:t>The spillovers from innovation trigger further innovation since:</a:t>
            </a:r>
            <a:endParaRPr/>
          </a:p>
          <a:p>
            <a:pPr lvl="1">
              <a:lnSpc>
                <a:spcPct val="100000"/>
              </a:lnSpc>
              <a:buSzPct val="25000"/>
              <a:buFont typeface="StarSymbol"/>
              <a:buChar char=""/>
            </a:pPr>
            <a:r>
              <a:rPr lang="en-US" sz="2900">
                <a:solidFill>
                  <a:srgbClr val="000000"/>
                </a:solidFill>
                <a:latin typeface="Constantia"/>
              </a:rPr>
              <a:t>They cut down on the need for - and the expenses involved in - the design of duplicate technology by competing firms</a:t>
            </a:r>
            <a:endParaRPr/>
          </a:p>
          <a:p>
            <a:endParaRPr/>
          </a:p>
          <a:p>
            <a:pPr lvl="1">
              <a:lnSpc>
                <a:spcPct val="100000"/>
              </a:lnSpc>
              <a:buSzPct val="25000"/>
              <a:buFont typeface="StarSymbol"/>
              <a:buChar char=""/>
            </a:pPr>
            <a:r>
              <a:rPr lang="en-US" sz="2900">
                <a:solidFill>
                  <a:srgbClr val="000000"/>
                </a:solidFill>
                <a:latin typeface="Constantia"/>
              </a:rPr>
              <a:t>Technical advance is cumulative, with one step facilitating the next (would we need electricity transmission systems without the ability to harness electricity for useful purposes?)</a:t>
            </a:r>
            <a:endParaRPr/>
          </a:p>
          <a:p>
            <a:pPr lvl="3">
              <a:lnSpc>
                <a:spcPct val="100000"/>
              </a:lnSpc>
              <a:buSzPct val="25000"/>
              <a:buFont typeface="StarSymbol"/>
              <a:buChar char=""/>
            </a:pPr>
            <a:r>
              <a:rPr lang="en-US" sz="2200">
                <a:solidFill>
                  <a:srgbClr val="000000"/>
                </a:solidFill>
                <a:latin typeface="Constantia"/>
              </a:rPr>
              <a:t>“</a:t>
            </a:r>
            <a:r>
              <a:rPr lang="en-US" sz="2200">
                <a:solidFill>
                  <a:srgbClr val="000000"/>
                </a:solidFill>
                <a:latin typeface="Constantia"/>
              </a:rPr>
              <a:t>We are like dwarfs sitting on the shoulders of giants. We see more, and things that are more distant, than they did, not because our sight is superior or because we are taller than they, but because they raise us up, and by their great stature add to ours." John of Salisbury (12th Century, used by Isaac Newton) </a:t>
            </a:r>
            <a:endParaRPr/>
          </a:p>
          <a:p>
            <a:endParaRPr/>
          </a:p>
          <a:p>
            <a:pPr lvl="1">
              <a:lnSpc>
                <a:spcPct val="100000"/>
              </a:lnSpc>
              <a:buSzPct val="25000"/>
              <a:buFont typeface="StarSymbol"/>
              <a:buChar char=""/>
            </a:pPr>
            <a:r>
              <a:rPr lang="en-US" sz="2900">
                <a:solidFill>
                  <a:srgbClr val="000000"/>
                </a:solidFill>
                <a:latin typeface="Constantia"/>
              </a:rPr>
              <a:t>Spillovers increase the number of inventors who can work effectively from the base provided by the new technology</a:t>
            </a:r>
            <a:endParaRPr/>
          </a:p>
          <a:p>
            <a:endParaRPr/>
          </a:p>
          <a:p>
            <a:pPr>
              <a:lnSpc>
                <a:spcPct val="100000"/>
              </a:lnSpc>
              <a:buSzPct val="25000"/>
              <a:buFont typeface="Calibri"/>
              <a:buAutoNum type="alphaUcPeriod"/>
            </a:pPr>
            <a:r>
              <a:rPr b="1" lang="en-US" sz="2900">
                <a:solidFill>
                  <a:srgbClr val="000000"/>
                </a:solidFill>
                <a:latin typeface="Constantia"/>
              </a:rPr>
              <a:t>Spillovers increase worker productivity by way of increased nutrition, education, and tools to work with</a:t>
            </a:r>
            <a:endParaRPr/>
          </a:p>
          <a:p>
            <a:pPr>
              <a:lnSpc>
                <a:spcPct val="100000"/>
              </a:lnSpc>
            </a:pPr>
            <a:endParaRPr/>
          </a:p>
        </p:txBody>
      </p:sp>
    </p:spTree>
  </p:cSld>
  <p:timing>
    <p:tnLst>
      <p:par>
        <p:cTn dur="indefinite" id="113" nodeType="tmRoot" restart="never">
          <p:childTnLst>
            <p:seq>
              <p:cTn dur="indefinite" id="114" nodeType="mainSeq">
                <p:childTnLst>
                  <p:par>
                    <p:cTn fill="hold" id="115">
                      <p:stCondLst>
                        <p:cond delay="indefinite"/>
                      </p:stCondLst>
                      <p:childTnLst>
                        <p:par>
                          <p:cTn fill="hold" id="116">
                            <p:stCondLst>
                              <p:cond delay="0"/>
                            </p:stCondLst>
                            <p:childTnLst>
                              <p:par>
                                <p:cTn fill="hold" id="117" nodeType="clickEffect" presetClass="entr" presetID="1">
                                  <p:stCondLst>
                                    <p:cond delay="0"/>
                                  </p:stCondLst>
                                  <p:childTnLst>
                                    <p:set>
                                      <p:cBhvr>
                                        <p:cTn dur="1" fill="hold" id="118">
                                          <p:stCondLst>
                                            <p:cond delay="0"/>
                                          </p:stCondLst>
                                        </p:cTn>
                                        <p:tgtEl>
                                          <p:spTgt spid="196">
                                            <p:txEl>
                                              <p:pRg end="65" st="0"/>
                                            </p:txEl>
                                          </p:spTgt>
                                        </p:tgtEl>
                                        <p:attrNameLst>
                                          <p:attrName>style.visibility</p:attrName>
                                        </p:attrNameLst>
                                      </p:cBhvr>
                                      <p:to>
                                        <p:strVal val="visible"/>
                                      </p:to>
                                    </p:set>
                                  </p:childTnLst>
                                </p:cTn>
                              </p:par>
                            </p:childTnLst>
                          </p:cTn>
                        </p:par>
                      </p:childTnLst>
                    </p:cTn>
                  </p:par>
                  <p:par>
                    <p:cTn fill="hold" id="119">
                      <p:stCondLst>
                        <p:cond delay="indefinite"/>
                      </p:stCondLst>
                      <p:childTnLst>
                        <p:par>
                          <p:cTn fill="hold" id="120">
                            <p:stCondLst>
                              <p:cond delay="0"/>
                            </p:stCondLst>
                            <p:childTnLst>
                              <p:par>
                                <p:cTn fill="hold" id="121" nodeType="clickEffect" presetClass="entr" presetID="1">
                                  <p:stCondLst>
                                    <p:cond delay="0"/>
                                  </p:stCondLst>
                                  <p:childTnLst>
                                    <p:set>
                                      <p:cBhvr>
                                        <p:cTn dur="1" fill="hold" id="122">
                                          <p:stCondLst>
                                            <p:cond delay="0"/>
                                          </p:stCondLst>
                                        </p:cTn>
                                        <p:tgtEl>
                                          <p:spTgt spid="196">
                                            <p:txEl>
                                              <p:pRg end="182" st="65"/>
                                            </p:txEl>
                                          </p:spTgt>
                                        </p:tgtEl>
                                        <p:attrNameLst>
                                          <p:attrName>style.visibility</p:attrName>
                                        </p:attrNameLst>
                                      </p:cBhvr>
                                      <p:to>
                                        <p:strVal val="visible"/>
                                      </p:to>
                                    </p:set>
                                  </p:childTnLst>
                                </p:cTn>
                              </p:par>
                            </p:childTnLst>
                          </p:cTn>
                        </p:par>
                      </p:childTnLst>
                    </p:cTn>
                  </p:par>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196">
                                            <p:txEl>
                                              <p:pRg end="365" st="183"/>
                                            </p:txEl>
                                          </p:spTgt>
                                        </p:tgtEl>
                                        <p:attrNameLst>
                                          <p:attrName>style.visibility</p:attrName>
                                        </p:attrNameLst>
                                      </p:cBhvr>
                                      <p:to>
                                        <p:strVal val="visible"/>
                                      </p:to>
                                    </p:set>
                                  </p:childTnLst>
                                </p:cTn>
                              </p:par>
                              <p:par>
                                <p:cTn fill="hold" id="127" nodeType="withEffect" presetClass="entr" presetID="1">
                                  <p:stCondLst>
                                    <p:cond delay="0"/>
                                  </p:stCondLst>
                                  <p:childTnLst>
                                    <p:set>
                                      <p:cBhvr>
                                        <p:cTn dur="1" fill="hold" id="128">
                                          <p:stCondLst>
                                            <p:cond delay="0"/>
                                          </p:stCondLst>
                                        </p:cTn>
                                        <p:tgtEl>
                                          <p:spTgt spid="196">
                                            <p:txEl>
                                              <p:pRg end="680" st="365"/>
                                            </p:txEl>
                                          </p:spTgt>
                                        </p:tgtEl>
                                        <p:attrNameLst>
                                          <p:attrName>style.visibility</p:attrName>
                                        </p:attrNameLst>
                                      </p:cBhvr>
                                      <p:to>
                                        <p:strVal val="visible"/>
                                      </p:to>
                                    </p:set>
                                  </p:childTnLst>
                                </p:cTn>
                              </p:par>
                            </p:childTnLst>
                          </p:cTn>
                        </p:par>
                      </p:childTnLst>
                    </p:cTn>
                  </p:par>
                  <p:par>
                    <p:cTn fill="hold" id="129">
                      <p:stCondLst>
                        <p:cond delay="indefinite"/>
                      </p:stCondLst>
                      <p:childTnLst>
                        <p:par>
                          <p:cTn fill="hold" id="130">
                            <p:stCondLst>
                              <p:cond delay="0"/>
                            </p:stCondLst>
                            <p:childTnLst>
                              <p:par>
                                <p:cTn fill="hold" id="131" nodeType="clickEffect" presetClass="entr" presetID="1">
                                  <p:stCondLst>
                                    <p:cond delay="0"/>
                                  </p:stCondLst>
                                  <p:childTnLst>
                                    <p:set>
                                      <p:cBhvr>
                                        <p:cTn dur="1" fill="hold" id="132">
                                          <p:stCondLst>
                                            <p:cond delay="0"/>
                                          </p:stCondLst>
                                        </p:cTn>
                                        <p:tgtEl>
                                          <p:spTgt spid="196">
                                            <p:txEl>
                                              <p:pRg end="795" st="681"/>
                                            </p:txEl>
                                          </p:spTgt>
                                        </p:tgtEl>
                                        <p:attrNameLst>
                                          <p:attrName>style.visibility</p:attrName>
                                        </p:attrNameLst>
                                      </p:cBhvr>
                                      <p:to>
                                        <p:strVal val="visible"/>
                                      </p:to>
                                    </p:set>
                                  </p:childTnLst>
                                </p:cTn>
                              </p:par>
                            </p:childTnLst>
                          </p:cTn>
                        </p:par>
                      </p:childTnLst>
                    </p:cTn>
                  </p:par>
                  <p:par>
                    <p:cTn fill="hold" id="133">
                      <p:stCondLst>
                        <p:cond delay="indefinite"/>
                      </p:stCondLst>
                      <p:childTnLst>
                        <p:par>
                          <p:cTn fill="hold" id="134">
                            <p:stCondLst>
                              <p:cond delay="0"/>
                            </p:stCondLst>
                            <p:childTnLst>
                              <p:par>
                                <p:cTn fill="hold" id="135" nodeType="clickEffect" presetClass="entr" presetID="1">
                                  <p:stCondLst>
                                    <p:cond delay="0"/>
                                  </p:stCondLst>
                                  <p:childTnLst>
                                    <p:set>
                                      <p:cBhvr>
                                        <p:cTn dur="1" fill="hold" id="136">
                                          <p:stCondLst>
                                            <p:cond delay="0"/>
                                          </p:stCondLst>
                                        </p:cTn>
                                        <p:tgtEl>
                                          <p:spTgt spid="196">
                                            <p:txEl>
                                              <p:pRg end="901" st="79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