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7.xml.rels" ContentType="application/vnd.openxmlformats-package.relationships+xml"/>
  <Override PartName="/ppt/notesSlides/notesSlide27.xml" ContentType="application/vnd.openxmlformats-officedocument.presentationml.notesSlide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22.wmf" ContentType="image/x-wmf"/>
  <Override PartName="/ppt/media/image20.png" ContentType="image/png"/>
  <Override PartName="/ppt/media/image21.wmf" ContentType="image/x-wmf"/>
  <Override PartName="/ppt/media/image19.wmf" ContentType="image/x-wmf"/>
  <Override PartName="/ppt/media/image18.wmf" ContentType="image/x-wmf"/>
  <Override PartName="/ppt/media/image17.wmf" ContentType="image/x-wmf"/>
  <Override PartName="/ppt/media/image1.jpeg" ContentType="image/jpeg"/>
  <Override PartName="/ppt/media/image15.wmf" ContentType="image/x-wmf"/>
  <Override PartName="/ppt/media/image14.wmf" ContentType="image/x-wmf"/>
  <Override PartName="/ppt/media/image12.wmf" ContentType="image/x-wmf"/>
  <Override PartName="/ppt/media/image11.wmf" ContentType="image/x-wmf"/>
  <Override PartName="/ppt/media/image9.wmf" ContentType="image/x-wmf"/>
  <Override PartName="/ppt/media/image6.wmf" ContentType="image/x-wmf"/>
  <Override PartName="/ppt/media/image2.jpeg" ContentType="image/jpeg"/>
  <Override PartName="/ppt/media/image4.jpeg" ContentType="image/jpeg"/>
  <Override PartName="/ppt/media/image10.wmf" ContentType="image/x-wmf"/>
  <Override PartName="/ppt/media/image5.wmf" ContentType="image/x-wmf"/>
  <Override PartName="/ppt/media/image8.wmf" ContentType="image/x-wmf"/>
  <Override PartName="/ppt/media/image16.wmf" ContentType="image/x-wmf"/>
  <Override PartName="/ppt/media/image13.wmf" ContentType="image/x-wmf"/>
  <Override PartName="/ppt/media/image3.jpeg" ContentType="image/jpeg"/>
  <Override PartName="/ppt/media/image7.wmf" ContentType="image/x-wmf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6858000"/>
  <p:notesSz cx="6858000" cy="931386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85800" y="4423680"/>
            <a:ext cx="5486040" cy="41907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654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247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6548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248" name="PlaceHolder 4"/>
          <p:cNvSpPr>
            <a:spLocks noGrp="1"/>
          </p:cNvSpPr>
          <p:nvPr>
            <p:ph type="ftr"/>
          </p:nvPr>
        </p:nvSpPr>
        <p:spPr>
          <a:xfrm>
            <a:off x="0" y="8848080"/>
            <a:ext cx="2976120" cy="46548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249" name="PlaceHolder 5"/>
          <p:cNvSpPr>
            <a:spLocks noGrp="1"/>
          </p:cNvSpPr>
          <p:nvPr>
            <p:ph type="sldNum"/>
          </p:nvPr>
        </p:nvSpPr>
        <p:spPr>
          <a:xfrm>
            <a:off x="3881520" y="8848080"/>
            <a:ext cx="2976120" cy="46548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05037D1-6EA0-44A0-9225-F1FED54AA6B0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3884760" y="8847000"/>
            <a:ext cx="2971440" cy="46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E6E240D7-1DB5-4517-9C97-8B22EFD968A2}" type="slidenum">
              <a:rPr lang="en-US" sz="12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24400"/>
            <a:ext cx="5486040" cy="41907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5600">
                <a:solidFill>
                  <a:srgbClr val="50e0ea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d1eaed"/>
                </a:solidFill>
                <a:latin typeface="Constantia"/>
              </a:rPr>
              <a:t>5/6/13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DD7E07C8-735C-4BB0-930A-4367DAEA1237}" type="slidenum">
              <a:rPr lang="en-US" sz="1200">
                <a:solidFill>
                  <a:srgbClr val="d1eaed"/>
                </a:solidFill>
                <a:latin typeface="Constantia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42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43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44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5/6/13</a:t>
            </a:r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808FCB20-523A-4794-8A25-3DF616739DB9}" type="slidenum">
              <a:rPr lang="en-US" sz="1200">
                <a:solidFill>
                  <a:srgbClr val="035c75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83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84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85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44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642200" y="1600200"/>
            <a:ext cx="4044240" cy="4525560"/>
          </a:xfrm>
          <a:prstGeom prst="rect">
            <a:avLst/>
          </a:prstGeom>
        </p:spPr>
        <p:txBody>
          <a:bodyPr anchor="b" bIns="0" lIns="0" rIns="0" tIns="0"/>
          <a:p>
            <a:pPr>
              <a:buSzPct val="2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89" name="PlaceHolder 8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90" name="PlaceHolder 9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91" name="PlaceHolder 10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E0FAD401-E06C-4D61-9B7D-1F0804119EEE}" type="slidenum">
              <a:rPr lang="en-US" sz="1200">
                <a:solidFill>
                  <a:srgbClr val="035c75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25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126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127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128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44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4642200" y="1600200"/>
            <a:ext cx="4044240" cy="2185560"/>
          </a:xfrm>
          <a:prstGeom prst="rect">
            <a:avLst/>
          </a:prstGeom>
        </p:spPr>
        <p:txBody>
          <a:bodyPr anchor="b" bIns="0" lIns="0" rIns="0" tIns="0"/>
          <a:p>
            <a:pPr>
              <a:buSzPct val="2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131" name="PlaceHolder 8"/>
          <p:cNvSpPr>
            <a:spLocks noGrp="1"/>
          </p:cNvSpPr>
          <p:nvPr>
            <p:ph type="body"/>
          </p:nvPr>
        </p:nvSpPr>
        <p:spPr>
          <a:xfrm>
            <a:off x="4642200" y="3938760"/>
            <a:ext cx="4044240" cy="2187360"/>
          </a:xfrm>
          <a:prstGeom prst="rect">
            <a:avLst/>
          </a:prstGeom>
        </p:spPr>
        <p:txBody>
          <a:bodyPr anchor="b" bIns="0" lIns="0" rIns="0" tIns="0"/>
          <a:p>
            <a:pPr>
              <a:buSzPct val="2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132" name="PlaceHolder 9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133" name="PlaceHolder 10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134" name="PlaceHolder 11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BD7143AF-38B5-4C7F-843C-7F30D793C0EE}" type="slidenum">
              <a:rPr lang="en-US" sz="1200">
                <a:solidFill>
                  <a:srgbClr val="035c75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68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169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170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171" name="PlaceHolder 5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5/6/13</a:t>
            </a:r>
            <a:endParaRPr/>
          </a:p>
        </p:txBody>
      </p:sp>
      <p:sp>
        <p:nvSpPr>
          <p:cNvPr id="172" name="PlaceHolder 6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173" name="PlaceHolder 7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3E30400A-8DAC-47C9-A2D0-BD5D3CD50819}" type="slidenum">
              <a:rPr lang="en-US" sz="1200">
                <a:solidFill>
                  <a:srgbClr val="035c75"/>
                </a:solidFill>
                <a:latin typeface="Constantia"/>
              </a:rPr>
              <a:t>&lt;number&gt;</a:t>
            </a:fld>
            <a:endParaRPr/>
          </a:p>
        </p:txBody>
      </p:sp>
      <p:sp>
        <p:nvSpPr>
          <p:cNvPr id="174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75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10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211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212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FC735F3-EDAF-45D7-AE49-27BFD2A11344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6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6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hdr.undp.org/en/reports/global/hdr2011/" TargetMode="External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3200">
                <a:solidFill>
                  <a:srgbClr val="50e0ea"/>
                </a:solidFill>
                <a:latin typeface="Calibri"/>
              </a:rPr>
              <a:t>EBGN 320 – Economics and Technology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Constantia"/>
              </a:rPr>
              <a:t>Innovation and Economic Growth 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onstantia"/>
              </a:rPr>
              <a:t>March 25, 2013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704160"/>
            <a:ext cx="8229240" cy="7434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Neoclassical Growth Theory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Developed by Nobel prize winner Robert Solow (1956), but similar paper also published by Trevor Swan in the same year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Concerned about the long term or “trend” in per capita income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Based on Ricardo’s diminishing returns to K (capital)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An economy with a low capital-labor ratio will have a high marginal product of capital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If a constant fraction of income generated by new capital is saved then it can be used to purchase more capital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Over time, capital per worker will rise, but the marginal product of capital will fall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The return to new capital will fall until it just covers the cost of replacing worn out equipment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At this point, the economy enters a steady state with an unchanging standard of living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dur="indefinite" id="20" nodeType="mainSeq">
                <p:childTnLst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1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80" st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34" st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21" st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33" st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20" st="4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18" st="5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id="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05" st="6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704160"/>
            <a:ext cx="8229240" cy="591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Neoclassical Growth Theory</a:t>
            </a:r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Solow examined the period form 1909 – 1949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He concluded that 19% of growth was a result of increases in the capital stock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81% to another factor he called “technical change”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Later neoclassical growth models included knowledge as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human capital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increasing the contribution of capital (k + hk) to 80%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However, no explanation of what determines technical change -&gt; innovation exogenous!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dur="indefinite" id="54" nodeType="mainSeq">
                <p:childTnLst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>
                      <p:stCondLst>
                        <p:cond delay="indefinite"/>
                      </p:stCondLst>
                      <p:childTnLst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23" st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74" st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>
                      <p:stCondLst>
                        <p:cond delay="indefinite"/>
                      </p:stCondLst>
                      <p:childTnLst>
                        <p:par>
                          <p:cTn fill="hold" id="68">
                            <p:stCondLst>
                              <p:cond delay="0"/>
                            </p:stCondLst>
                            <p:childTnLst>
                              <p:par>
                                <p:cTn fill="hold" id="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98" st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1">
                      <p:stCondLst>
                        <p:cond delay="indefinite"/>
                      </p:stCondLst>
                      <p:childTnLst>
                        <p:par>
                          <p:cTn fill="hold" id="72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83" st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57200" y="274680"/>
            <a:ext cx="8229240" cy="10202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Neoclassical growth model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153720" y="1371600"/>
            <a:ext cx="8989920" cy="4984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Model growth of GDP per worker via capital accumulation</a:t>
            </a:r>
            <a:endParaRPr/>
          </a:p>
          <a:p>
            <a:pPr>
              <a:lnSpc>
                <a:spcPct val="90000"/>
              </a:lnSpc>
            </a:pPr>
            <a:r>
              <a:rPr lang="en-US" sz="2600" u="sng">
                <a:solidFill>
                  <a:srgbClr val="000000"/>
                </a:solidFill>
                <a:latin typeface="Constantia"/>
              </a:rPr>
              <a:t>Key elements: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Production function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(GDP depends on technology, labour and physical capital)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Capital accumulation equation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(change in net capital stock equals gross investment [=savings] less depreciation)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Questions: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How does capital accumulation (net investment) affect growth?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What is role of savings, depreciation and population growth?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What is role of technology?</a:t>
            </a:r>
            <a:endParaRPr/>
          </a:p>
        </p:txBody>
      </p:sp>
    </p:spTree>
  </p:cSld>
  <p:timing>
    <p:tnLst>
      <p:par>
        <p:cTn dur="indefinite" id="75" nodeType="tmRoot" restart="never">
          <p:childTnLst>
            <p:seq>
              <p:cTn dur="indefinite" id="76" nodeType="mainSeq">
                <p:childTnLst>
                  <p:par>
                    <p:cTn fill="hold" id="77">
                      <p:stCondLst>
                        <p:cond delay="indefinite"/>
                      </p:stCondLst>
                      <p:childTnLst>
                        <p:par>
                          <p:cTn fill="hold" id="78">
                            <p:stCondLst>
                              <p:cond delay="0"/>
                            </p:stCondLst>
                            <p:childTnLst>
                              <p:par>
                                <p:cTn fill="hold" id="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>
                      <p:stCondLst>
                        <p:cond delay="indefinite"/>
                      </p:stCondLst>
                      <p:childTnLst>
                        <p:par>
                          <p:cTn fill="hold" id="82">
                            <p:stCondLst>
                              <p:cond delay="0"/>
                            </p:stCondLst>
                            <p:childTnLst>
                              <p:par>
                                <p:cTn fill="hold" id="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0" st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48" st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61" st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9">
                      <p:stCondLst>
                        <p:cond delay="indefinite"/>
                      </p:stCondLst>
                      <p:childTnLst>
                        <p:par>
                          <p:cTn fill="hold" id="90">
                            <p:stCondLst>
                              <p:cond delay="0"/>
                            </p:stCondLst>
                            <p:childTnLst>
                              <p:par>
                                <p:cTn fill="hold" id="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72" st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>
                      <p:stCondLst>
                        <p:cond delay="indefinite"/>
                      </p:stCondLst>
                      <p:childTnLst>
                        <p:par>
                          <p:cTn fill="hold" id="94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34" st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7">
                      <p:stCondLst>
                        <p:cond delay="indefinite"/>
                      </p:stCondLst>
                      <p:childTnLst>
                        <p:par>
                          <p:cTn fill="hold" id="98">
                            <p:stCondLst>
                              <p:cond delay="0"/>
                            </p:stCondLst>
                            <p:childTnLst>
                              <p:par>
                                <p:cTn fill="hold" id="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95" st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1">
                      <p:stCondLst>
                        <p:cond delay="indefinite"/>
                      </p:stCondLst>
                      <p:childTnLst>
                        <p:par>
                          <p:cTn fill="hold" id="102">
                            <p:stCondLst>
                              <p:cond delay="0"/>
                            </p:stCondLst>
                            <p:childTnLst>
                              <p:par>
                                <p:cTn fill="hold" id="10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23" st="3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95640" y="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Solow-Swan equations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184680" y="4424400"/>
            <a:ext cx="8819640" cy="2762280"/>
          </a:xfrm>
          <a:prstGeom prst="rect">
            <a:avLst/>
          </a:prstGeom>
        </p:spPr>
        <p:txBody>
          <a:bodyPr bIns="47880" lIns="95760" rIns="95760" tIns="47880"/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Solow-Swan analyze how these two equations interact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Y and K are endogenous variables; s, δ  and growth rate of L and/or A are exogenous (parameters)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Outcome depends on the exact functional form of production function and parameter values</a:t>
            </a:r>
            <a:endParaRPr/>
          </a:p>
        </p:txBody>
      </p:sp>
      <p:pic>
        <p:nvPicPr>
          <p:cNvPr descr="" id="28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1360" y="1219320"/>
            <a:ext cx="5715000" cy="306072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457200" y="274680"/>
            <a:ext cx="8229240" cy="9936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200">
                <a:solidFill>
                  <a:srgbClr val="04617b"/>
                </a:solidFill>
                <a:latin typeface="Calibri"/>
              </a:rPr>
              <a:t>Neoclassical production functions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395640" y="1341360"/>
            <a:ext cx="8567640" cy="2404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000000"/>
                </a:solidFill>
                <a:latin typeface="Constantia"/>
              </a:rPr>
              <a:t>Solow-Swan assume: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AutoNum type="alphaLcParenR"/>
            </a:pPr>
            <a:r>
              <a:rPr lang="en-US" sz="2500">
                <a:solidFill>
                  <a:srgbClr val="000000"/>
                </a:solidFill>
                <a:latin typeface="Constantia"/>
              </a:rPr>
              <a:t>diminishing returns to capital or labour (the ‘law’ of diminishing returns), and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AutoNum type="alphaLcParenR"/>
            </a:pPr>
            <a:r>
              <a:rPr lang="en-US" sz="2500">
                <a:solidFill>
                  <a:srgbClr val="000000"/>
                </a:solidFill>
                <a:latin typeface="Constantia"/>
              </a:rPr>
              <a:t>constant returns to scale (e.g. doubling </a:t>
            </a:r>
            <a:r>
              <a:rPr i="1" lang="en-US" sz="2500">
                <a:solidFill>
                  <a:srgbClr val="000000"/>
                </a:solidFill>
                <a:latin typeface="Constantia"/>
              </a:rPr>
              <a:t>K</a:t>
            </a:r>
            <a:r>
              <a:rPr lang="en-US" sz="2500">
                <a:solidFill>
                  <a:srgbClr val="000000"/>
                </a:solidFill>
                <a:latin typeface="Constantia"/>
              </a:rPr>
              <a:t> and </a:t>
            </a:r>
            <a:r>
              <a:rPr i="1" lang="en-US" sz="2500">
                <a:solidFill>
                  <a:srgbClr val="000000"/>
                </a:solidFill>
                <a:latin typeface="Constantia"/>
              </a:rPr>
              <a:t>L</a:t>
            </a:r>
            <a:r>
              <a:rPr lang="en-US" sz="2500">
                <a:solidFill>
                  <a:srgbClr val="000000"/>
                </a:solidFill>
                <a:latin typeface="Constantia"/>
              </a:rPr>
              <a:t>, doubles </a:t>
            </a:r>
            <a:r>
              <a:rPr i="1" lang="en-US" sz="2500">
                <a:solidFill>
                  <a:srgbClr val="000000"/>
                </a:solidFill>
                <a:latin typeface="Constantia"/>
              </a:rPr>
              <a:t>Y</a:t>
            </a:r>
            <a:r>
              <a:rPr lang="en-US" sz="2500">
                <a:solidFill>
                  <a:srgbClr val="000000"/>
                </a:solidFill>
                <a:latin typeface="Constantia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000000"/>
                </a:solidFill>
                <a:latin typeface="Constantia"/>
              </a:rPr>
              <a:t>For example, the Cobb-Douglas production function </a:t>
            </a:r>
            <a:endParaRPr/>
          </a:p>
        </p:txBody>
      </p:sp>
      <p:sp>
        <p:nvSpPr>
          <p:cNvPr id="284" name="CustomShape 3"/>
          <p:cNvSpPr/>
          <p:nvPr/>
        </p:nvSpPr>
        <p:spPr>
          <a:xfrm>
            <a:off x="384480" y="5589360"/>
            <a:ext cx="8424000" cy="857880"/>
          </a:xfrm>
          <a:prstGeom prst="rect">
            <a:avLst/>
          </a:prstGeom>
        </p:spPr>
        <p:txBody>
          <a:bodyPr bIns="47880" lIns="95760" rIns="95760" tIns="47880"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onstantia"/>
              </a:rPr>
              <a:t>Hence, now have y = output (GDP) per worker as function of capital to labour ratio (k)</a:t>
            </a:r>
            <a:endParaRPr/>
          </a:p>
        </p:txBody>
      </p:sp>
      <p:pic>
        <p:nvPicPr>
          <p:cNvPr descr="" id="28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38360" y="3924360"/>
            <a:ext cx="5270400" cy="1523880"/>
          </a:xfrm>
          <a:prstGeom prst="rect">
            <a:avLst/>
          </a:prstGeom>
        </p:spPr>
      </p:pic>
    </p:spTree>
  </p:cSld>
  <p:timing>
    <p:tnLst>
      <p:par>
        <p:cTn dur="indefinite" id="105" nodeType="tmRoot" restart="never">
          <p:childTnLst>
            <p:seq>
              <p:cTn dur="indefinite" id="106" nodeType="mainSeq">
                <p:childTnLst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>
                      <p:stCondLst>
                        <p:cond delay="indefinite"/>
                      </p:stCondLst>
                      <p:childTnLst>
                        <p:par>
                          <p:cTn fill="hold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02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5">
                      <p:stCondLst>
                        <p:cond delay="indefinite"/>
                      </p:stCondLst>
                      <p:childTnLst>
                        <p:par>
                          <p:cTn fill="hold" id="116">
                            <p:stCondLst>
                              <p:cond delay="0"/>
                            </p:stCondLst>
                            <p:childTnLst>
                              <p:par>
                                <p:cTn fill="hold" id="1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63" st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9">
                      <p:stCondLst>
                        <p:cond delay="indefinite"/>
                      </p:stCondLst>
                      <p:childTnLst>
                        <p:par>
                          <p:cTn fill="hold" id="120">
                            <p:stCondLst>
                              <p:cond delay="0"/>
                            </p:stCondLst>
                            <p:childTnLst>
                              <p:par>
                                <p:cTn fill="hold" id="1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14" st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>
                      <p:stCondLst>
                        <p:cond delay="indefinite"/>
                      </p:stCondLst>
                      <p:childTnLst>
                        <p:par>
                          <p:cTn fill="hold" id="124">
                            <p:stCondLst>
                              <p:cond delay="0"/>
                            </p:stCondLst>
                            <p:childTnLst>
                              <p:par>
                                <p:cTn fill="hold" id="1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398880" y="11664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GDP per worker and </a:t>
            </a:r>
            <a:r>
              <a:rPr i="1" lang="en-US" sz="5000">
                <a:solidFill>
                  <a:srgbClr val="04617b"/>
                </a:solidFill>
                <a:latin typeface="Calibri"/>
              </a:rPr>
              <a:t>k</a:t>
            </a: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451080" y="1268640"/>
            <a:ext cx="8290800" cy="964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900">
                <a:solidFill>
                  <a:srgbClr val="000000"/>
                </a:solidFill>
                <a:latin typeface="Constantia"/>
              </a:rPr>
              <a:t>Assume </a:t>
            </a:r>
            <a:r>
              <a:rPr i="1" lang="en-US" sz="2900">
                <a:solidFill>
                  <a:srgbClr val="000000"/>
                </a:solidFill>
                <a:latin typeface="Constantia"/>
              </a:rPr>
              <a:t>A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 and </a:t>
            </a:r>
            <a:r>
              <a:rPr i="1" lang="en-US" sz="2900">
                <a:solidFill>
                  <a:srgbClr val="000000"/>
                </a:solidFill>
                <a:latin typeface="Constantia"/>
              </a:rPr>
              <a:t>L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 constant (no technology growth or labour force growth)</a:t>
            </a:r>
            <a:endParaRPr/>
          </a:p>
        </p:txBody>
      </p:sp>
      <p:pic>
        <p:nvPicPr>
          <p:cNvPr descr="" id="288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248480" y="2190240"/>
            <a:ext cx="6729480" cy="436356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4428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Accumulation equation</a:t>
            </a:r>
            <a:endParaRPr/>
          </a:p>
        </p:txBody>
      </p:sp>
      <p:sp>
        <p:nvSpPr>
          <p:cNvPr id="290" name="TextShape 2"/>
          <p:cNvSpPr txBox="1"/>
          <p:nvPr/>
        </p:nvSpPr>
        <p:spPr>
          <a:xfrm>
            <a:off x="395640" y="1341360"/>
            <a:ext cx="5338080" cy="864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900">
                <a:solidFill>
                  <a:srgbClr val="000000"/>
                </a:solidFill>
                <a:latin typeface="Constantia"/>
              </a:rPr>
              <a:t>If </a:t>
            </a:r>
            <a:r>
              <a:rPr i="1" lang="en-US" sz="2900">
                <a:solidFill>
                  <a:srgbClr val="000000"/>
                </a:solidFill>
                <a:latin typeface="Constantia"/>
              </a:rPr>
              <a:t>A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 and </a:t>
            </a:r>
            <a:r>
              <a:rPr i="1" lang="en-US" sz="2900">
                <a:solidFill>
                  <a:srgbClr val="000000"/>
                </a:solidFill>
                <a:latin typeface="Constantia"/>
              </a:rPr>
              <a:t>L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 constant, can show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1" name="CustomShape 3"/>
          <p:cNvSpPr/>
          <p:nvPr/>
        </p:nvSpPr>
        <p:spPr>
          <a:xfrm>
            <a:off x="377280" y="2438280"/>
            <a:ext cx="8350920" cy="3864240"/>
          </a:xfrm>
          <a:prstGeom prst="rect">
            <a:avLst/>
          </a:prstGeom>
        </p:spPr>
        <p:txBody>
          <a:bodyPr bIns="47880" lIns="95760" rIns="95760" tIns="47880"/>
          <a:p>
            <a:pPr>
              <a:lnSpc>
                <a:spcPct val="13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This is a differential equation. In words, the change in capital to labour ratio over time = investment (saving) per worker minus depreciation per worker</a:t>
            </a:r>
            <a:endParaRPr/>
          </a:p>
          <a:p>
            <a:pPr>
              <a:lnSpc>
                <a:spcPct val="13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Any positive change in k will increase y and generate economic growth. Growth will stop if dk/dt=0</a:t>
            </a:r>
            <a:endParaRPr/>
          </a:p>
        </p:txBody>
      </p:sp>
      <p:pic>
        <p:nvPicPr>
          <p:cNvPr descr="" id="29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02400" y="1066680"/>
            <a:ext cx="3009960" cy="146052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716760" y="198360"/>
            <a:ext cx="783612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Graphical analysis of</a:t>
            </a:r>
            <a:endParaRPr/>
          </a:p>
        </p:txBody>
      </p:sp>
      <p:pic>
        <p:nvPicPr>
          <p:cNvPr descr="" id="294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84360" y="2205000"/>
            <a:ext cx="8278920" cy="4460400"/>
          </a:xfrm>
          <a:prstGeom prst="rect">
            <a:avLst/>
          </a:prstGeom>
        </p:spPr>
      </p:pic>
      <p:sp>
        <p:nvSpPr>
          <p:cNvPr id="295" name="CustomShape 2"/>
          <p:cNvSpPr/>
          <p:nvPr/>
        </p:nvSpPr>
        <p:spPr>
          <a:xfrm>
            <a:off x="849600" y="1412640"/>
            <a:ext cx="4968720" cy="416160"/>
          </a:xfrm>
          <a:prstGeom prst="rect">
            <a:avLst/>
          </a:prstGeom>
        </p:spPr>
        <p:txBody>
          <a:bodyPr bIns="47880" lIns="95760" rIns="95760" tIns="47880"/>
          <a:p>
            <a:pPr>
              <a:lnSpc>
                <a:spcPct val="100000"/>
              </a:lnSpc>
            </a:pPr>
            <a:r>
              <a:rPr lang="en-US" sz="2100">
                <a:solidFill>
                  <a:srgbClr val="000000"/>
                </a:solidFill>
                <a:latin typeface="Arial"/>
              </a:rPr>
              <a:t>(Note: </a:t>
            </a:r>
            <a:r>
              <a:rPr i="1" lang="en-US" sz="2100">
                <a:solidFill>
                  <a:srgbClr val="000000"/>
                </a:solidFill>
                <a:latin typeface="Arial"/>
              </a:rPr>
              <a:t>s</a:t>
            </a:r>
            <a:r>
              <a:rPr lang="en-US" sz="2100">
                <a:solidFill>
                  <a:srgbClr val="000000"/>
                </a:solidFill>
                <a:latin typeface="Arial"/>
              </a:rPr>
              <a:t> and </a:t>
            </a:r>
            <a:r>
              <a:rPr i="1" lang="en-US" sz="2100">
                <a:solidFill>
                  <a:srgbClr val="000000"/>
                </a:solidFill>
                <a:latin typeface="Symbol"/>
              </a:rPr>
              <a:t>d</a:t>
            </a:r>
            <a:r>
              <a:rPr lang="en-US" sz="2100">
                <a:solidFill>
                  <a:srgbClr val="000000"/>
                </a:solidFill>
                <a:latin typeface="Arial"/>
              </a:rPr>
              <a:t>  constants)</a:t>
            </a:r>
            <a:endParaRPr/>
          </a:p>
        </p:txBody>
      </p:sp>
      <p:pic>
        <p:nvPicPr>
          <p:cNvPr descr="" id="29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08840" y="469800"/>
            <a:ext cx="2590920" cy="125748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395640" y="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Solow-Swan equilibrium</a:t>
            </a:r>
            <a:endParaRPr/>
          </a:p>
        </p:txBody>
      </p:sp>
      <p:pic>
        <p:nvPicPr>
          <p:cNvPr descr="" id="29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617480" y="1219320"/>
            <a:ext cx="5980320" cy="3823920"/>
          </a:xfrm>
          <a:prstGeom prst="rect">
            <a:avLst/>
          </a:prstGeom>
        </p:spPr>
      </p:pic>
      <p:sp>
        <p:nvSpPr>
          <p:cNvPr id="299" name="CustomShape 2"/>
          <p:cNvSpPr/>
          <p:nvPr/>
        </p:nvSpPr>
        <p:spPr>
          <a:xfrm>
            <a:off x="467280" y="5257800"/>
            <a:ext cx="8280360" cy="128340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bIns="47880" lIns="95760" rIns="95760" tIns="4788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GDP p.w. converges to y* =A(k*)α. If A (technology) and L constant, y* is also constant: 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no long run growth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1080" y="188640"/>
            <a:ext cx="849600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200">
                <a:solidFill>
                  <a:srgbClr val="04617b"/>
                </a:solidFill>
                <a:latin typeface="Calibri"/>
              </a:rPr>
              <a:t>What happens if savings increased?</a:t>
            </a:r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451080" y="1484640"/>
            <a:ext cx="8496000" cy="2333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8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Raising saving increases k* and y*, but long run growth still zero (e.g. s1&gt;s0 below)</a:t>
            </a:r>
            <a:endParaRPr/>
          </a:p>
          <a:p>
            <a:pPr>
              <a:lnSpc>
                <a:spcPct val="8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Call this a “levels effect”</a:t>
            </a:r>
            <a:endParaRPr/>
          </a:p>
          <a:p>
            <a:pPr>
              <a:lnSpc>
                <a:spcPct val="8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Growth increases in short run (as economy moves to new steady state), but </a:t>
            </a:r>
            <a:r>
              <a:rPr lang="en-US" sz="2600" u="sng">
                <a:solidFill>
                  <a:srgbClr val="000000"/>
                </a:solidFill>
                <a:latin typeface="Constantia"/>
              </a:rPr>
              <a:t>no permanent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‘growth effect’</a:t>
            </a:r>
            <a:endParaRPr/>
          </a:p>
        </p:txBody>
      </p:sp>
      <p:pic>
        <p:nvPicPr>
          <p:cNvPr descr="" id="30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913400" y="3573000"/>
            <a:ext cx="4651920" cy="3005280"/>
          </a:xfrm>
          <a:prstGeom prst="rect">
            <a:avLst/>
          </a:prstGeom>
        </p:spPr>
      </p:pic>
    </p:spTree>
  </p:cSld>
  <p:timing>
    <p:tnLst>
      <p:par>
        <p:cTn dur="indefinite" id="129" nodeType="tmRoot" restart="never">
          <p:childTnLst>
            <p:seq>
              <p:cTn dur="indefinite" id="130" nodeType="mainSeq">
                <p:childTnLst>
                  <p:par>
                    <p:cTn fill="hold" id="131" nodeType="clickEffect">
                      <p:stCondLst>
                        <p:cond delay="indefinite"/>
                      </p:stCondLst>
                      <p:childTnLst>
                        <p:par>
                          <p:cTn fill="hold" id="132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1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5">
                      <p:stCondLst>
                        <p:cond delay="indefinite"/>
                      </p:stCondLst>
                      <p:childTnLst>
                        <p:par>
                          <p:cTn fill="hold" id="136">
                            <p:stCondLst>
                              <p:cond delay="0"/>
                            </p:stCondLst>
                            <p:childTnLst>
                              <p:par>
                                <p:cTn fill="hold" id="1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14" st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9">
                      <p:stCondLst>
                        <p:cond delay="indefinite"/>
                      </p:stCondLst>
                      <p:childTnLst>
                        <p:par>
                          <p:cTn fill="hold" id="140">
                            <p:stCondLst>
                              <p:cond delay="0"/>
                            </p:stCondLst>
                            <p:childTnLst>
                              <p:par>
                                <p:cTn fill="hold" id="1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17" st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3">
                      <p:stCondLst>
                        <p:cond delay="indefinite"/>
                      </p:stCondLst>
                      <p:childTnLst>
                        <p:par>
                          <p:cTn fill="hold" id="144">
                            <p:stCondLst>
                              <p:cond delay="0"/>
                            </p:stCondLst>
                            <p:childTnLst>
                              <p:par>
                                <p:cTn fill="hold" id="1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704160"/>
            <a:ext cx="8229240" cy="6670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Economic Growth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Fundamental macroeconomic questions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Can economic growth be sustained in the long run?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What determines long run growth?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67280" y="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What if labour force grows?</a:t>
            </a:r>
            <a:endParaRPr/>
          </a:p>
        </p:txBody>
      </p:sp>
      <p:pic>
        <p:nvPicPr>
          <p:cNvPr descr="" id="304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2844360" y="1743120"/>
            <a:ext cx="6022440" cy="5070240"/>
          </a:xfrm>
          <a:prstGeom prst="rect">
            <a:avLst/>
          </a:prstGeom>
        </p:spPr>
      </p:pic>
      <p:sp>
        <p:nvSpPr>
          <p:cNvPr id="305" name="CustomShape 2"/>
          <p:cNvSpPr/>
          <p:nvPr/>
        </p:nvSpPr>
        <p:spPr>
          <a:xfrm>
            <a:off x="304920" y="2120400"/>
            <a:ext cx="2624040" cy="4445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Population growth reduces equilibrium level of GDP per worker (but long run growth still zero) if technology static</a:t>
            </a:r>
            <a:endParaRPr/>
          </a:p>
        </p:txBody>
      </p:sp>
      <p:sp>
        <p:nvSpPr>
          <p:cNvPr id="306" name="TextShape 3"/>
          <p:cNvSpPr txBox="1"/>
          <p:nvPr/>
        </p:nvSpPr>
        <p:spPr>
          <a:xfrm>
            <a:off x="457200" y="1600200"/>
            <a:ext cx="4044240" cy="45255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07" name="TextShape 4"/>
          <p:cNvSpPr txBox="1"/>
          <p:nvPr/>
        </p:nvSpPr>
        <p:spPr>
          <a:xfrm>
            <a:off x="4642200" y="1600200"/>
            <a:ext cx="4044240" cy="452556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</p:spTree>
  </p:cSld>
  <p:timing>
    <p:tnLst>
      <p:par>
        <p:cTn dur="indefinite" id="147" nodeType="tmRoot" restart="never">
          <p:childTnLst>
            <p:seq>
              <p:cTn dur="indefinite" id="148" nodeType="mainSeq">
                <p:childTnLst>
                  <p:par>
                    <p:cTn fill="hold" id="149" nodeType="clickEffect">
                      <p:stCondLst>
                        <p:cond delay="indefinite"/>
                      </p:stCondLst>
                      <p:childTnLst>
                        <p:par>
                          <p:cTn fill="hold" id="150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1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3">
                      <p:stCondLst>
                        <p:cond delay="indefinite"/>
                      </p:stCondLst>
                      <p:childTnLst>
                        <p:par>
                          <p:cTn fill="hold" id="154">
                            <p:stCondLst>
                              <p:cond delay="0"/>
                            </p:stCondLst>
                            <p:childTnLst>
                              <p:par>
                                <p:cTn fill="hold" id="1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Golden rule</a:t>
            </a:r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383760" y="1052640"/>
            <a:ext cx="821916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900">
                <a:solidFill>
                  <a:srgbClr val="000000"/>
                </a:solidFill>
                <a:latin typeface="Constantia"/>
              </a:rPr>
              <a:t>The ‘golden rule’ is the ‘optimal’ saving rate (</a:t>
            </a:r>
            <a:r>
              <a:rPr i="1" lang="en-US" sz="2900">
                <a:solidFill>
                  <a:srgbClr val="000000"/>
                </a:solidFill>
                <a:latin typeface="Constantia"/>
              </a:rPr>
              <a:t>sG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) that maximises consumption per head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900">
                <a:solidFill>
                  <a:srgbClr val="000000"/>
                </a:solidFill>
                <a:latin typeface="Constantia"/>
              </a:rPr>
              <a:t>Assume </a:t>
            </a:r>
            <a:r>
              <a:rPr i="1" lang="en-US" sz="2900">
                <a:solidFill>
                  <a:srgbClr val="000000"/>
                </a:solidFill>
                <a:latin typeface="Constantia"/>
              </a:rPr>
              <a:t>A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 is constant, but population growth is </a:t>
            </a:r>
            <a:r>
              <a:rPr i="1" lang="en-US" sz="2900">
                <a:solidFill>
                  <a:srgbClr val="000000"/>
                </a:solidFill>
                <a:latin typeface="Constantia"/>
              </a:rPr>
              <a:t>n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900">
                <a:solidFill>
                  <a:srgbClr val="000000"/>
                </a:solidFill>
                <a:latin typeface="Constantia"/>
              </a:rPr>
              <a:t>Can show that this occurs where the marginal product of capital equals (</a:t>
            </a:r>
            <a:r>
              <a:rPr i="1" lang="en-US" sz="2900">
                <a:solidFill>
                  <a:srgbClr val="000000"/>
                </a:solidFill>
                <a:latin typeface="Symbol"/>
              </a:rPr>
              <a:t>d + </a:t>
            </a:r>
            <a:r>
              <a:rPr i="1" lang="en-US" sz="2900">
                <a:solidFill>
                  <a:srgbClr val="000000"/>
                </a:solidFill>
                <a:latin typeface="Constantia"/>
              </a:rPr>
              <a:t>n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)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Graphically find the maximal distance between two lines</a:t>
            </a:r>
            <a:endParaRPr/>
          </a:p>
        </p:txBody>
      </p:sp>
      <p:pic>
        <p:nvPicPr>
          <p:cNvPr descr="" id="31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47360" y="1500120"/>
            <a:ext cx="7648920" cy="5032080"/>
          </a:xfrm>
          <a:prstGeom prst="rect">
            <a:avLst/>
          </a:prstGeom>
        </p:spPr>
      </p:pic>
      <p:pic>
        <p:nvPicPr>
          <p:cNvPr descr="" id="312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6640" y="3857760"/>
            <a:ext cx="5563800" cy="193176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67280" y="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… </a:t>
            </a:r>
            <a:r>
              <a:rPr lang="en-US" sz="5000">
                <a:solidFill>
                  <a:srgbClr val="04617b"/>
                </a:solidFill>
                <a:latin typeface="Calibri"/>
              </a:rPr>
              <a:t>over saving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304920" y="5359320"/>
            <a:ext cx="8645400" cy="142128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bIns="47880" lIns="95760" rIns="95760" tIns="47880"/>
          <a:p>
            <a:pPr>
              <a:lnSpc>
                <a:spcPct val="100000"/>
              </a:lnSpc>
            </a:pPr>
            <a:r>
              <a:rPr lang="en-US" sz="2900">
                <a:solidFill>
                  <a:srgbClr val="000000"/>
                </a:solidFill>
                <a:latin typeface="Constantia"/>
              </a:rPr>
              <a:t>Economies can over save. Higher saving does increase GDP per worker, but real objective is </a:t>
            </a:r>
            <a:r>
              <a:rPr b="1" lang="en-US" sz="2900">
                <a:solidFill>
                  <a:srgbClr val="000000"/>
                </a:solidFill>
                <a:latin typeface="Constantia"/>
              </a:rPr>
              <a:t>consumption per worker.</a:t>
            </a:r>
            <a:endParaRPr/>
          </a:p>
        </p:txBody>
      </p:sp>
      <p:pic>
        <p:nvPicPr>
          <p:cNvPr descr="" id="315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1073520" y="1219320"/>
            <a:ext cx="6859080" cy="4139640"/>
          </a:xfrm>
          <a:prstGeom prst="rect">
            <a:avLst/>
          </a:prstGeom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457200" y="704160"/>
            <a:ext cx="8229240" cy="708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Solow’s surprise</a:t>
            </a:r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250560" y="1484280"/>
            <a:ext cx="8676360" cy="5068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Solow’s model states that investment in capital cannot drive long run growth in GDP per worker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Need technological change (growth in A) to avoid diminishing returns to capital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Easterly (2001) argues that “capital fundamentalism” view widely held in World Bank/IMF from 60s to 90s, despite lessons of Solow model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Policy lesson: don’t advise poor countries to invest without due regard for technology and incentives</a:t>
            </a:r>
            <a:endParaRPr/>
          </a:p>
        </p:txBody>
      </p:sp>
    </p:spTree>
  </p:cSld>
  <p:timing>
    <p:tnLst>
      <p:par>
        <p:cTn dur="indefinite" id="157" nodeType="tmRoot" restart="never">
          <p:childTnLst>
            <p:seq>
              <p:cTn dur="indefinite" id="158" nodeType="mainSeq">
                <p:childTnLst>
                  <p:par>
                    <p:cTn fill="hold" id="159">
                      <p:stCondLst>
                        <p:cond delay="indefinite"/>
                      </p:stCondLst>
                      <p:childTnLst>
                        <p:par>
                          <p:cTn fill="hold" id="160">
                            <p:stCondLst>
                              <p:cond delay="0"/>
                            </p:stCondLst>
                            <p:childTnLst>
                              <p:par>
                                <p:cTn fill="hold" id="1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9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3">
                      <p:stCondLst>
                        <p:cond delay="indefinite"/>
                      </p:stCondLst>
                      <p:childTnLst>
                        <p:par>
                          <p:cTn fill="hold" id="164">
                            <p:stCondLst>
                              <p:cond delay="0"/>
                            </p:stCondLst>
                            <p:childTnLst>
                              <p:par>
                                <p:cTn fill="hold" id="1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76" st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7">
                      <p:stCondLst>
                        <p:cond delay="indefinite"/>
                      </p:stCondLst>
                      <p:childTnLst>
                        <p:par>
                          <p:cTn fill="hold" id="168">
                            <p:stCondLst>
                              <p:cond delay="0"/>
                            </p:stCondLst>
                            <p:childTnLst>
                              <p:par>
                                <p:cTn fill="hold" id="1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12" st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1">
                      <p:stCondLst>
                        <p:cond delay="indefinite"/>
                      </p:stCondLst>
                      <p:childTnLst>
                        <p:par>
                          <p:cTn fill="hold" id="172">
                            <p:stCondLst>
                              <p:cond delay="0"/>
                            </p:stCondLst>
                            <p:childTnLst>
                              <p:par>
                                <p:cTn fill="hold" id="1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14" st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2286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onstantia"/>
              </a:rPr>
              <a:t>What if technology (</a:t>
            </a:r>
            <a:r>
              <a:rPr i="1" lang="en-US" sz="4000">
                <a:solidFill>
                  <a:srgbClr val="04617b"/>
                </a:solidFill>
                <a:latin typeface="Constantia"/>
              </a:rPr>
              <a:t>A</a:t>
            </a:r>
            <a:r>
              <a:rPr lang="en-US" sz="4000">
                <a:solidFill>
                  <a:srgbClr val="04617b"/>
                </a:solidFill>
                <a:latin typeface="Constantia"/>
              </a:rPr>
              <a:t>) grows?</a:t>
            </a:r>
            <a:endParaRPr/>
          </a:p>
        </p:txBody>
      </p:sp>
      <p:sp>
        <p:nvSpPr>
          <p:cNvPr id="319" name="CustomShape 2"/>
          <p:cNvSpPr/>
          <p:nvPr/>
        </p:nvSpPr>
        <p:spPr>
          <a:xfrm>
            <a:off x="395640" y="1341360"/>
            <a:ext cx="8229240" cy="5257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onstantia"/>
              </a:rPr>
              <a:t>Consider y=Ak α, and sy=sAk α, these imply that output can go on increasing</a:t>
            </a:r>
            <a:endParaRPr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onstantia"/>
              </a:rPr>
              <a:t>Consider marginal product of capital (MPk)</a:t>
            </a:r>
            <a:endParaRPr/>
          </a:p>
          <a:p>
            <a:pPr>
              <a:lnSpc>
                <a:spcPct val="110000"/>
              </a:lnSpc>
            </a:pPr>
            <a:r>
              <a:rPr lang="en-US" sz="2600">
                <a:solidFill>
                  <a:srgbClr val="ffffff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ffffff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ffffff"/>
                </a:solidFill>
                <a:latin typeface="Constantia"/>
              </a:rPr>
              <a:t>	</a:t>
            </a:r>
            <a:r>
              <a:rPr lang="en-US" sz="2600">
                <a:solidFill>
                  <a:srgbClr val="ffffff"/>
                </a:solidFill>
                <a:latin typeface="Constantia"/>
              </a:rPr>
              <a:t>MPk=dy/dk =Ak α-1, </a:t>
            </a:r>
            <a:endParaRPr/>
          </a:p>
          <a:p>
            <a:pPr>
              <a:lnSpc>
                <a:spcPct val="110000"/>
              </a:lnSpc>
            </a:pPr>
            <a:r>
              <a:rPr lang="en-US" sz="2600">
                <a:solidFill>
                  <a:srgbClr val="ffffff"/>
                </a:solidFill>
                <a:latin typeface="Constantia"/>
              </a:rPr>
              <a:t>if A increases then MPk can keep increasing (no ‘diminishing returns’ to capital)</a:t>
            </a:r>
            <a:endParaRPr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onstantia"/>
              </a:rPr>
              <a:t>Implies </a:t>
            </a:r>
            <a:r>
              <a:rPr b="1" lang="en-US" sz="2600">
                <a:solidFill>
                  <a:srgbClr val="ffffff"/>
                </a:solidFill>
                <a:latin typeface="Constantia"/>
              </a:rPr>
              <a:t>positive long run growth </a:t>
            </a:r>
            <a:endParaRPr/>
          </a:p>
        </p:txBody>
      </p:sp>
      <p:sp>
        <p:nvSpPr>
          <p:cNvPr id="320" name="CustomShape 3"/>
          <p:cNvSpPr/>
          <p:nvPr/>
        </p:nvSpPr>
        <p:spPr>
          <a:xfrm>
            <a:off x="395640" y="1341360"/>
            <a:ext cx="8229240" cy="525744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nstantia"/>
              </a:rPr>
              <a:t> </a:t>
            </a:r>
            <a:endParaRPr/>
          </a:p>
        </p:txBody>
      </p:sp>
    </p:spTree>
  </p:cSld>
  <p:timing>
    <p:tnLst>
      <p:par>
        <p:cTn dur="indefinite" id="175" nodeType="tmRoot" restart="never">
          <p:childTnLst>
            <p:seq>
              <p:cTn dur="indefinite" id="176" nodeType="mainSeq">
                <p:childTnLst>
                  <p:par>
                    <p:cTn fill="hold" id="177">
                      <p:stCondLst>
                        <p:cond delay="indefinite"/>
                      </p:stCondLst>
                      <p:childTnLst>
                        <p:par>
                          <p:cTn fill="hold" id="178">
                            <p:stCondLst>
                              <p:cond delay="0"/>
                            </p:stCondLst>
                            <p:childTnLst>
                              <p:par>
                                <p:cTn fill="hold" id="1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1">
                      <p:stCondLst>
                        <p:cond delay="indefinite"/>
                      </p:stCondLst>
                      <p:childTnLst>
                        <p:par>
                          <p:cTn fill="hold" id="182">
                            <p:stCondLst>
                              <p:cond delay="0"/>
                            </p:stCondLst>
                            <p:childTnLst>
                              <p:par>
                                <p:cTn fill="hold" id="1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9">
                      <p:stCondLst>
                        <p:cond delay="indefinite"/>
                      </p:stCondLst>
                      <p:childTnLst>
                        <p:par>
                          <p:cTn fill="hold" id="190">
                            <p:stCondLst>
                              <p:cond delay="0"/>
                            </p:stCondLst>
                            <p:childTnLst>
                              <p:par>
                                <p:cTn fill="hold" id="1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228600" y="22860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4617b"/>
                </a:solidFill>
                <a:latin typeface="Constantia"/>
              </a:rPr>
              <a:t>…</a:t>
            </a:r>
            <a:r>
              <a:rPr lang="en-US" sz="2400">
                <a:solidFill>
                  <a:srgbClr val="04617b"/>
                </a:solidFill>
                <a:latin typeface="Constantia"/>
              </a:rPr>
              <a:t>. graphically, the production function simply shifts up</a:t>
            </a:r>
            <a:endParaRPr/>
          </a:p>
        </p:txBody>
      </p:sp>
      <p:pic>
        <p:nvPicPr>
          <p:cNvPr descr="" id="322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1066680"/>
            <a:ext cx="5926320" cy="4495320"/>
          </a:xfrm>
          <a:prstGeom prst="rect">
            <a:avLst/>
          </a:prstGeom>
        </p:spPr>
      </p:pic>
      <p:sp>
        <p:nvSpPr>
          <p:cNvPr id="323" name="CustomShape 2"/>
          <p:cNvSpPr/>
          <p:nvPr/>
        </p:nvSpPr>
        <p:spPr>
          <a:xfrm>
            <a:off x="990720" y="5562720"/>
            <a:ext cx="6095520" cy="91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Constantia"/>
              </a:rPr>
              <a:t>Output per worker increases due to: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onstantia"/>
              </a:rPr>
              <a:t>Direct technology effect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onstantia"/>
              </a:rPr>
              <a:t>Capital accumulation effect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57200" y="704880"/>
            <a:ext cx="8229240" cy="7790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The innovation process</a:t>
            </a:r>
            <a:endParaRPr/>
          </a:p>
        </p:txBody>
      </p:sp>
      <p:pic>
        <p:nvPicPr>
          <p:cNvPr descr="" id="32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14200" y="1857240"/>
            <a:ext cx="8857800" cy="3485880"/>
          </a:xfrm>
          <a:prstGeom prst="rect">
            <a:avLst/>
          </a:prstGeom>
        </p:spPr>
      </p:pic>
      <p:sp>
        <p:nvSpPr>
          <p:cNvPr id="326" name="CustomShape 2"/>
          <p:cNvSpPr/>
          <p:nvPr/>
        </p:nvSpPr>
        <p:spPr>
          <a:xfrm>
            <a:off x="285840" y="5715000"/>
            <a:ext cx="70005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Figure 1.1 Greenhalgh and Rogers (2010)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83480" y="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Summary of Solow-Swan</a:t>
            </a:r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380880" y="1143000"/>
            <a:ext cx="8229240" cy="5068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Solow-Swan, or neoclassical, growth model, implies countries converge to steady state GDP per worker (if 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no growth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in technology)</a:t>
            </a:r>
            <a:endParaRPr/>
          </a:p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If countries have same steady states, poorer countries grow faster and ‘converge’ by adopting foreign technology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call this classical convergence or ‘convergence to steady state in Solow model’</a:t>
            </a:r>
            <a:endParaRPr/>
          </a:p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Changes in savings ratio causes “level effect”, 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but no long run growth effect</a:t>
            </a:r>
            <a:endParaRPr/>
          </a:p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Higher labour force growth, ceteris paribus, implies lower GDP per worker</a:t>
            </a:r>
            <a:endParaRPr/>
          </a:p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Golden rule: economies can over- or under-save</a:t>
            </a:r>
            <a:endParaRPr/>
          </a:p>
        </p:txBody>
      </p:sp>
    </p:spTree>
  </p:cSld>
  <p:timing>
    <p:tnLst>
      <p:par>
        <p:cTn dur="indefinite" id="193" nodeType="tmRoot" restart="never">
          <p:childTnLst>
            <p:seq>
              <p:cTn dur="indefinite" id="194" nodeType="mainSeq">
                <p:childTnLst>
                  <p:par>
                    <p:cTn fill="hold" id="195">
                      <p:stCondLst>
                        <p:cond delay="indefinite"/>
                      </p:stCondLst>
                      <p:childTnLst>
                        <p:par>
                          <p:cTn fill="hold" id="196">
                            <p:stCondLst>
                              <p:cond delay="0"/>
                            </p:stCondLst>
                            <p:childTnLst>
                              <p:par>
                                <p:cTn fill="hold" id="19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3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9">
                      <p:stCondLst>
                        <p:cond delay="indefinite"/>
                      </p:stCondLst>
                      <p:childTnLst>
                        <p:par>
                          <p:cTn fill="hold" id="200">
                            <p:stCondLst>
                              <p:cond delay="0"/>
                            </p:stCondLst>
                            <p:childTnLst>
                              <p:par>
                                <p:cTn fill="hold" id="2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43" st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23" st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5">
                      <p:stCondLst>
                        <p:cond delay="indefinite"/>
                      </p:stCondLst>
                      <p:childTnLst>
                        <p:par>
                          <p:cTn fill="hold" id="206">
                            <p:stCondLst>
                              <p:cond delay="0"/>
                            </p:stCondLst>
                            <p:childTnLst>
                              <p:par>
                                <p:cTn fill="hold" id="2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01" st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9">
                      <p:stCondLst>
                        <p:cond delay="indefinite"/>
                      </p:stCondLst>
                      <p:childTnLst>
                        <p:par>
                          <p:cTn fill="hold" id="210">
                            <p:stCondLst>
                              <p:cond delay="0"/>
                            </p:stCondLst>
                            <p:childTnLst>
                              <p:par>
                                <p:cTn fill="hold" id="2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75" st="4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3">
                      <p:stCondLst>
                        <p:cond delay="indefinite"/>
                      </p:stCondLst>
                      <p:childTnLst>
                        <p:par>
                          <p:cTn fill="hold" id="214">
                            <p:stCondLst>
                              <p:cond delay="0"/>
                            </p:stCondLst>
                            <p:childTnLst>
                              <p:par>
                                <p:cTn fill="hold" id="2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22" st="4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38088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Economic Growth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Today</a:t>
            </a:r>
            <a:endParaRPr/>
          </a:p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Introduction – trends in growth</a:t>
            </a:r>
            <a:endParaRPr/>
          </a:p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Neoclassical (Exogenous) growth models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Wednesday</a:t>
            </a:r>
            <a:endParaRPr/>
          </a:p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Endogenous growth models</a:t>
            </a:r>
            <a:endParaRPr/>
          </a:p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The convergence debate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704160"/>
            <a:ext cx="8229240" cy="6670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457200" y="1523880"/>
            <a:ext cx="822924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Economic growth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: growth in GDP per capita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 u="sng">
                <a:solidFill>
                  <a:srgbClr val="000000"/>
                </a:solidFill>
                <a:latin typeface="Constantia"/>
              </a:rPr>
              <a:t>From 1870 – 1990: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U.S. production has increased by a factor of 58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African countries’ production has only increased by a factor of 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Note: small differences in growth rates can have a great affect over time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2% growth per year =&gt; GDP p.c. increases 7.4 fold in 100 years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0.6% =&gt; GDP per capita increase 1.8 times in 100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72 / growth rate = no. of years to double, hence China’s 10% p.a. implies 7.2 years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274680"/>
            <a:ext cx="8229240" cy="9442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The very long run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-713520" y="1692000"/>
            <a:ext cx="9845640" cy="416520"/>
          </a:xfrm>
          <a:prstGeom prst="rect">
            <a:avLst/>
          </a:prstGeom>
        </p:spPr>
        <p:txBody>
          <a:bodyPr anchor="ctr" bIns="47880" lIns="95760" rIns="95760" tIns="47880" wrap="none"/>
          <a:p>
            <a:pPr algn="just">
              <a:lnSpc>
                <a:spcPct val="100000"/>
              </a:lnSpc>
            </a:pPr>
            <a:r>
              <a:rPr b="1" lang="en-US" sz="2100">
                <a:solidFill>
                  <a:srgbClr val="ffffff"/>
                </a:solidFill>
                <a:latin typeface="Constantia"/>
              </a:rPr>
              <a:t>Growth of GDP per capita (average annual percentage changes)</a:t>
            </a:r>
            <a:endParaRPr/>
          </a:p>
        </p:txBody>
      </p:sp>
      <p:graphicFrame>
        <p:nvGraphicFramePr>
          <p:cNvPr id="260" name="Table 3"/>
          <p:cNvGraphicFramePr/>
          <p:nvPr/>
        </p:nvGraphicFramePr>
        <p:xfrm>
          <a:off x="747360" y="2277000"/>
          <a:ext cx="7416000" cy="1968120"/>
        </p:xfrm>
        <a:graphic>
          <a:graphicData uri="http://schemas.openxmlformats.org/drawingml/2006/table">
            <a:tbl>
              <a:tblPr/>
              <a:tblGrid>
                <a:gridCol w="1853640"/>
                <a:gridCol w="1853640"/>
                <a:gridCol w="1855080"/>
                <a:gridCol w="1853640"/>
              </a:tblGrid>
              <a:tr h="492120">
                <a:tc>
                  <a:tcPr/>
                </a:tc>
                <a:tc>
                  <a:txBody>
                    <a:bodyPr bIns="47880" lIns="88200" rIns="88200" tIns="4788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/>
                        </a:rPr>
                        <a:t>1500-1820</a:t>
                      </a:r>
                      <a:endParaRPr/>
                    </a:p>
                  </a:txBody>
                  <a:tcPr/>
                </a:tc>
                <a:tc>
                  <a:txBody>
                    <a:bodyPr bIns="47880" lIns="88200" rIns="88200" tIns="4788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/>
                        </a:rPr>
                        <a:t>1820-1900</a:t>
                      </a:r>
                      <a:endParaRPr/>
                    </a:p>
                  </a:txBody>
                  <a:tcPr/>
                </a:tc>
                <a:tc>
                  <a:txBody>
                    <a:bodyPr bIns="47880" lIns="88200" rIns="88200" tIns="4788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/>
                        </a:rPr>
                        <a:t>1900-2000</a:t>
                      </a:r>
                      <a:endParaRPr/>
                    </a:p>
                  </a:txBody>
                  <a:tcPr/>
                </a:tc>
              </a:tr>
              <a:tr h="492120">
                <a:tc>
                  <a:txBody>
                    <a:bodyPr bIns="47880" lIns="88200" rIns="88200" tIns="4788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/>
                        </a:rPr>
                        <a:t>OECD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bIns="47880" lIns="88200" rIns="88200" tIns="4788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/>
                        </a:rPr>
                        <a:t>1.2</a:t>
                      </a:r>
                      <a:endParaRPr/>
                    </a:p>
                  </a:txBody>
                  <a:tcPr/>
                </a:tc>
                <a:tc>
                  <a:txBody>
                    <a:bodyPr bIns="47880" lIns="88200" rIns="88200" tIns="4788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/>
                        </a:rPr>
                        <a:t>2.0</a:t>
                      </a:r>
                      <a:endParaRPr/>
                    </a:p>
                  </a:txBody>
                  <a:tcPr/>
                </a:tc>
              </a:tr>
              <a:tr h="492120">
                <a:tc>
                  <a:txBody>
                    <a:bodyPr bIns="47880" lIns="88200" rIns="88200" tIns="4788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/>
                        </a:rPr>
                        <a:t>Non-OECD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bIns="47880" lIns="88200" rIns="88200" tIns="4788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/>
                        </a:rPr>
                        <a:t>0.4</a:t>
                      </a:r>
                      <a:endParaRPr/>
                    </a:p>
                  </a:txBody>
                  <a:tcPr/>
                </a:tc>
                <a:tc>
                  <a:txBody>
                    <a:bodyPr bIns="47880" lIns="88200" rIns="88200" tIns="4788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/>
                        </a:rPr>
                        <a:t>0.6</a:t>
                      </a:r>
                      <a:endParaRPr/>
                    </a:p>
                  </a:txBody>
                  <a:tcPr/>
                </a:tc>
              </a:tr>
              <a:tr h="492120">
                <a:tc>
                  <a:txBody>
                    <a:bodyPr bIns="47880" lIns="88200" rIns="88200" tIns="4788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/>
                        </a:rPr>
                        <a:t>World</a:t>
                      </a:r>
                      <a:endParaRPr/>
                    </a:p>
                  </a:txBody>
                  <a:tcPr/>
                </a:tc>
                <a:tc>
                  <a:txBody>
                    <a:bodyPr bIns="47880" lIns="88200" rIns="88200" tIns="4788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/>
                        </a:rPr>
                        <a:t>0.04</a:t>
                      </a:r>
                      <a:endParaRPr/>
                    </a:p>
                  </a:txBody>
                  <a:tcPr/>
                </a:tc>
                <a:tc>
                  <a:txBody>
                    <a:bodyPr bIns="47880" lIns="88200" rIns="88200" tIns="4788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/>
                        </a:rPr>
                        <a:t>0.8</a:t>
                      </a:r>
                      <a:endParaRPr/>
                    </a:p>
                  </a:txBody>
                  <a:tcPr/>
                </a:tc>
                <a:tc>
                  <a:txBody>
                    <a:bodyPr bIns="47880" lIns="88200" rIns="88200" tIns="4788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/>
                        </a:rPr>
                        <a:t>1.9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1" name="CustomShape 4"/>
          <p:cNvSpPr/>
          <p:nvPr/>
        </p:nvSpPr>
        <p:spPr>
          <a:xfrm>
            <a:off x="467280" y="3730320"/>
            <a:ext cx="8548560" cy="1193760"/>
          </a:xfrm>
          <a:prstGeom prst="rect">
            <a:avLst/>
          </a:prstGeom>
        </p:spPr>
        <p:txBody>
          <a:bodyPr anchor="ctr" bIns="47880" lIns="95760" rIns="95760" tIns="4788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nstantia"/>
              </a:rPr>
              <a:t>Source: Boltho and Toniolo (1999, Table 1) OECD refers to North America, Western Europe, Japan, Australia and New Zealand.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67280" y="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USA, UK and Ireland</a:t>
            </a:r>
            <a:endParaRPr/>
          </a:p>
        </p:txBody>
      </p:sp>
      <p:pic>
        <p:nvPicPr>
          <p:cNvPr descr="" id="26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49600" y="1124640"/>
            <a:ext cx="6986160" cy="5110200"/>
          </a:xfrm>
          <a:prstGeom prst="rect">
            <a:avLst/>
          </a:prstGeom>
        </p:spPr>
      </p:pic>
      <p:sp>
        <p:nvSpPr>
          <p:cNvPr id="264" name="CustomShape 2"/>
          <p:cNvSpPr/>
          <p:nvPr/>
        </p:nvSpPr>
        <p:spPr>
          <a:xfrm>
            <a:off x="380880" y="6019920"/>
            <a:ext cx="8819640" cy="679680"/>
          </a:xfrm>
          <a:prstGeom prst="rect">
            <a:avLst/>
          </a:prstGeom>
        </p:spPr>
        <p:txBody>
          <a:bodyPr bIns="47880" lIns="95760" rIns="95760" tIns="47880"/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</a:rPr>
              <a:t>Growth of GDP p.c: USA=2.2%, GBR=2.0%, Ireland=3.7% (but post-93, 8.5%)</a:t>
            </a:r>
            <a:endParaRPr/>
          </a:p>
          <a:p>
            <a:pPr>
              <a:lnSpc>
                <a:spcPct val="6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</a:rPr>
              <a:t>GDP per capita is US$ 1996 constant prices. Source: Penn World Table 6.1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67280" y="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China  and India</a:t>
            </a:r>
            <a:endParaRPr/>
          </a:p>
        </p:txBody>
      </p:sp>
      <p:pic>
        <p:nvPicPr>
          <p:cNvPr descr="" id="266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99640" y="981000"/>
            <a:ext cx="7127280" cy="5214600"/>
          </a:xfrm>
          <a:prstGeom prst="rect">
            <a:avLst/>
          </a:prstGeom>
        </p:spPr>
      </p:pic>
      <p:sp>
        <p:nvSpPr>
          <p:cNvPr id="267" name="CustomShape 2"/>
          <p:cNvSpPr/>
          <p:nvPr/>
        </p:nvSpPr>
        <p:spPr>
          <a:xfrm>
            <a:off x="324000" y="6021360"/>
            <a:ext cx="8819640" cy="709200"/>
          </a:xfrm>
          <a:prstGeom prst="rect">
            <a:avLst/>
          </a:prstGeom>
        </p:spPr>
        <p:txBody>
          <a:bodyPr bIns="47880" lIns="95760" rIns="95760" tIns="47880"/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</a:rPr>
              <a:t>Growth: pre-90 China 3.7%, India 4.4%. 1990-2000: China 7.0%, India 4.4%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Arial"/>
              </a:rPr>
              <a:t>Source: Penn World Table 6.1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704160"/>
            <a:ext cx="8229240" cy="636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Brazil, S. Korea, Philippines</a:t>
            </a:r>
            <a:endParaRPr/>
          </a:p>
        </p:txBody>
      </p:sp>
      <p:pic>
        <p:nvPicPr>
          <p:cNvPr descr="" id="269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916200" y="1340640"/>
            <a:ext cx="6907680" cy="5053320"/>
          </a:xfrm>
          <a:prstGeom prst="rect">
            <a:avLst/>
          </a:prstGeom>
        </p:spPr>
      </p:pic>
      <p:sp>
        <p:nvSpPr>
          <p:cNvPr id="270" name="CustomShape 2"/>
          <p:cNvSpPr/>
          <p:nvPr/>
        </p:nvSpPr>
        <p:spPr>
          <a:xfrm>
            <a:off x="-162000" y="6345360"/>
            <a:ext cx="7589160" cy="333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onstantia"/>
              </a:rPr>
              <a:t>Source: Penn World Table 6.1 (http://pwt.econ.upenn.edu/aboutpwt.html)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704160"/>
            <a:ext cx="8229240" cy="6670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GDP per capita growth not everything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Focusing on ‘economic growth’ does neglect health, the environment, education, etc.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UN’s Human Development Index (HDI) gives equal weight to life expectancy, education and GDP per capita </a:t>
            </a:r>
            <a:r>
              <a:rPr lang="en-US" sz="2600" u="sng">
                <a:solidFill>
                  <a:srgbClr val="f49100"/>
                </a:solidFill>
                <a:latin typeface="Constantia"/>
                <a:hlinkClick r:id="rId1"/>
              </a:rPr>
              <a:t>http://hdr.undp.org/en/reports/global/hdr2011/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GDP measures aggregate value added – whether coal power station or wind farm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Ben Friedman (2005), The Moral Consequences of Economic Growth argues growth is important for ‘stable’ societies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8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34" st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11" st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24" st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