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2.wmf" ContentType="image/x-wmf"/>
  <Override PartName="/ppt/media/image11.wmf" ContentType="image/x-wmf"/>
  <Override PartName="/ppt/media/image2.jpeg" ContentType="image/jpeg"/>
  <Override PartName="/ppt/media/image10.wmf" ContentType="image/x-wmf"/>
  <Override PartName="/ppt/media/image9.wmf" ContentType="image/x-wmf"/>
  <Override PartName="/ppt/media/image6.wmf" ContentType="image/x-wmf"/>
  <Override PartName="/ppt/media/image5.jpeg" ContentType="image/jpeg"/>
  <Override PartName="/ppt/media/image8.wmf" ContentType="image/x-wmf"/>
  <Override PartName="/ppt/media/image4.jpeg" ContentType="image/jpeg"/>
  <Override PartName="/ppt/media/image13.wmf" ContentType="image/x-wmf"/>
  <Override PartName="/ppt/media/image3.jpeg" ContentType="image/jpeg"/>
  <Override PartName="/ppt/media/image7.wmf" ContentType="image/x-wmf"/>
  <Override PartName="/ppt/media/image1.jpeg" ContentType="image/jpeg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906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95000" y="273240"/>
            <a:ext cx="89150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4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95000" y="273240"/>
            <a:ext cx="89150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4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95000" y="273240"/>
            <a:ext cx="89150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4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495000" y="273240"/>
            <a:ext cx="89150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4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95000" y="273240"/>
            <a:ext cx="89150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95000" y="273240"/>
            <a:ext cx="89150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4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495000" y="273240"/>
            <a:ext cx="89150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4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50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506304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914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0440" y="-7200"/>
            <a:ext cx="992628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746600" y="-7200"/>
            <a:ext cx="515916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 rot="21448200">
            <a:off x="-21960" y="201960"/>
            <a:ext cx="9924480" cy="64908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48200">
            <a:off x="-16200" y="275400"/>
            <a:ext cx="99385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77800" y="1371600"/>
            <a:ext cx="850572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GB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889360" y="6356520"/>
            <a:ext cx="363168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585280" y="6356520"/>
            <a:ext cx="82512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86C96A12-6CCA-4272-AF3D-DDF2DECCB863}" type="slidenum">
              <a:rPr lang="en-US" sz="1200">
                <a:solidFill>
                  <a:srgbClr val="d1eaed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10440" y="-7200"/>
            <a:ext cx="992628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746600" y="-7200"/>
            <a:ext cx="515916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 rot="21448200">
            <a:off x="-21960" y="201960"/>
            <a:ext cx="9924480" cy="64908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 rot="21448200">
            <a:off x="-16200" y="275400"/>
            <a:ext cx="99385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95360" y="704160"/>
            <a:ext cx="89150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GB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95360" y="1935360"/>
            <a:ext cx="89150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2889360" y="6356520"/>
            <a:ext cx="363168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8585280" y="6356520"/>
            <a:ext cx="82512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DEAF74DA-90E4-4B73-BDB0-991F4A14DED1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0440" y="-7200"/>
            <a:ext cx="992628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83" name="CustomShape 2"/>
          <p:cNvSpPr/>
          <p:nvPr/>
        </p:nvSpPr>
        <p:spPr>
          <a:xfrm>
            <a:off x="4746600" y="-7200"/>
            <a:ext cx="515916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84" name="CustomShape 3"/>
          <p:cNvSpPr/>
          <p:nvPr/>
        </p:nvSpPr>
        <p:spPr>
          <a:xfrm rot="21448200">
            <a:off x="-21960" y="201960"/>
            <a:ext cx="9924480" cy="64908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85" name="CustomShape 4"/>
          <p:cNvSpPr/>
          <p:nvPr/>
        </p:nvSpPr>
        <p:spPr>
          <a:xfrm rot="21448200">
            <a:off x="-16200" y="275400"/>
            <a:ext cx="99385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495360" y="704160"/>
            <a:ext cx="8997480" cy="114264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GB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2889360" y="6356520"/>
            <a:ext cx="363168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585280" y="6356520"/>
            <a:ext cx="82512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A9C0E83A-51AB-426F-A38A-DB12341E2821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-10440" y="-7200"/>
            <a:ext cx="992628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24" name="CustomShape 2"/>
          <p:cNvSpPr/>
          <p:nvPr/>
        </p:nvSpPr>
        <p:spPr>
          <a:xfrm>
            <a:off x="4746600" y="-7200"/>
            <a:ext cx="515916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125" name="CustomShape 3"/>
          <p:cNvSpPr/>
          <p:nvPr/>
        </p:nvSpPr>
        <p:spPr>
          <a:xfrm rot="21448200">
            <a:off x="-21960" y="201960"/>
            <a:ext cx="9924480" cy="64908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126" name="CustomShape 4"/>
          <p:cNvSpPr/>
          <p:nvPr/>
        </p:nvSpPr>
        <p:spPr>
          <a:xfrm rot="21448200">
            <a:off x="-16200" y="275400"/>
            <a:ext cx="99385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GB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8120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29200" y="1600200"/>
            <a:ext cx="4381200" cy="4525560"/>
          </a:xfrm>
          <a:prstGeom prst="rect">
            <a:avLst/>
          </a:prstGeom>
        </p:spPr>
        <p:txBody>
          <a:bodyPr anchor="b" bIns="0" lIns="0" rIns="0" tIns="0"/>
          <a:p>
            <a:pPr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30" name="PlaceHolder 8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31" name="PlaceHolder 9"/>
          <p:cNvSpPr>
            <a:spLocks noGrp="1"/>
          </p:cNvSpPr>
          <p:nvPr>
            <p:ph type="ftr"/>
          </p:nvPr>
        </p:nvSpPr>
        <p:spPr>
          <a:xfrm>
            <a:off x="2889360" y="6356520"/>
            <a:ext cx="363168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32" name="PlaceHolder 10"/>
          <p:cNvSpPr>
            <a:spLocks noGrp="1"/>
          </p:cNvSpPr>
          <p:nvPr>
            <p:ph type="sldNum"/>
          </p:nvPr>
        </p:nvSpPr>
        <p:spPr>
          <a:xfrm>
            <a:off x="8585280" y="6356520"/>
            <a:ext cx="82512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76D5821B-FBF0-4F6C-AF3C-B6479EEE9EB2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-10440" y="-7200"/>
            <a:ext cx="992628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66" name="CustomShape 2"/>
          <p:cNvSpPr/>
          <p:nvPr/>
        </p:nvSpPr>
        <p:spPr>
          <a:xfrm>
            <a:off x="4746600" y="-7200"/>
            <a:ext cx="515916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167" name="CustomShape 3"/>
          <p:cNvSpPr/>
          <p:nvPr/>
        </p:nvSpPr>
        <p:spPr>
          <a:xfrm rot="21448200">
            <a:off x="-21960" y="201960"/>
            <a:ext cx="9924480" cy="64908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168" name="CustomShape 4"/>
          <p:cNvSpPr/>
          <p:nvPr/>
        </p:nvSpPr>
        <p:spPr>
          <a:xfrm rot="21448200">
            <a:off x="-16200" y="275400"/>
            <a:ext cx="99385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169" name="PlaceHolder 5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GB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8120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5029200" y="1600200"/>
            <a:ext cx="4381200" cy="2185560"/>
          </a:xfrm>
          <a:prstGeom prst="rect">
            <a:avLst/>
          </a:prstGeom>
        </p:spPr>
        <p:txBody>
          <a:bodyPr anchor="b" bIns="0" lIns="0" rIns="0" tIns="0"/>
          <a:p>
            <a:pPr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72" name="PlaceHolder 8"/>
          <p:cNvSpPr>
            <a:spLocks noGrp="1"/>
          </p:cNvSpPr>
          <p:nvPr>
            <p:ph type="body"/>
          </p:nvPr>
        </p:nvSpPr>
        <p:spPr>
          <a:xfrm>
            <a:off x="5029200" y="3938760"/>
            <a:ext cx="4381200" cy="2187360"/>
          </a:xfrm>
          <a:prstGeom prst="rect">
            <a:avLst/>
          </a:prstGeom>
        </p:spPr>
        <p:txBody>
          <a:bodyPr anchor="b" bIns="0" lIns="0" rIns="0" tIns="0"/>
          <a:p>
            <a:pPr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73" name="PlaceHolder 9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74" name="PlaceHolder 10"/>
          <p:cNvSpPr>
            <a:spLocks noGrp="1"/>
          </p:cNvSpPr>
          <p:nvPr>
            <p:ph type="ftr"/>
          </p:nvPr>
        </p:nvSpPr>
        <p:spPr>
          <a:xfrm>
            <a:off x="2889360" y="6356520"/>
            <a:ext cx="363168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75" name="PlaceHolder 11"/>
          <p:cNvSpPr>
            <a:spLocks noGrp="1"/>
          </p:cNvSpPr>
          <p:nvPr>
            <p:ph type="sldNum"/>
          </p:nvPr>
        </p:nvSpPr>
        <p:spPr>
          <a:xfrm>
            <a:off x="8585280" y="6356520"/>
            <a:ext cx="82512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D25797C8-9859-4912-833F-239A6D7E6604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-10440" y="-7200"/>
            <a:ext cx="992628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209" name="CustomShape 2"/>
          <p:cNvSpPr/>
          <p:nvPr/>
        </p:nvSpPr>
        <p:spPr>
          <a:xfrm>
            <a:off x="4746600" y="-7200"/>
            <a:ext cx="515916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10" name="CustomShape 3"/>
          <p:cNvSpPr/>
          <p:nvPr/>
        </p:nvSpPr>
        <p:spPr>
          <a:xfrm rot="21448200">
            <a:off x="-21960" y="201960"/>
            <a:ext cx="9924480" cy="64908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 rot="21448200">
            <a:off x="-16200" y="275400"/>
            <a:ext cx="99385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212" name="PlaceHolder 5"/>
          <p:cNvSpPr>
            <a:spLocks noGrp="1"/>
          </p:cNvSpPr>
          <p:nvPr>
            <p:ph type="title"/>
          </p:nvPr>
        </p:nvSpPr>
        <p:spPr>
          <a:xfrm>
            <a:off x="495720" y="274680"/>
            <a:ext cx="891396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GB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495720" y="1600200"/>
            <a:ext cx="438048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5029560" y="1600200"/>
            <a:ext cx="4380480" cy="2185560"/>
          </a:xfrm>
          <a:prstGeom prst="rect">
            <a:avLst/>
          </a:prstGeom>
        </p:spPr>
        <p:txBody>
          <a:bodyPr anchor="b" bIns="0" lIns="0" rIns="0" tIns="0"/>
          <a:p>
            <a:pPr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215" name="PlaceHolder 8"/>
          <p:cNvSpPr>
            <a:spLocks noGrp="1"/>
          </p:cNvSpPr>
          <p:nvPr>
            <p:ph type="body"/>
          </p:nvPr>
        </p:nvSpPr>
        <p:spPr>
          <a:xfrm>
            <a:off x="5029560" y="3938760"/>
            <a:ext cx="4380480" cy="2187360"/>
          </a:xfrm>
          <a:prstGeom prst="rect">
            <a:avLst/>
          </a:prstGeom>
        </p:spPr>
        <p:txBody>
          <a:bodyPr anchor="b" bIns="0" lIns="0" rIns="0" tIns="0"/>
          <a:p>
            <a:pPr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216" name="PlaceHolder 9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217" name="PlaceHolder 10"/>
          <p:cNvSpPr>
            <a:spLocks noGrp="1"/>
          </p:cNvSpPr>
          <p:nvPr>
            <p:ph type="ftr"/>
          </p:nvPr>
        </p:nvSpPr>
        <p:spPr>
          <a:xfrm>
            <a:off x="2889360" y="6356520"/>
            <a:ext cx="363168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218" name="PlaceHolder 11"/>
          <p:cNvSpPr>
            <a:spLocks noGrp="1"/>
          </p:cNvSpPr>
          <p:nvPr>
            <p:ph type="sldNum"/>
          </p:nvPr>
        </p:nvSpPr>
        <p:spPr>
          <a:xfrm>
            <a:off x="8585280" y="6356520"/>
            <a:ext cx="82512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A168324F-31BC-4E10-B3F9-FC17CA87D489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dt"/>
          </p:nvPr>
        </p:nvSpPr>
        <p:spPr>
          <a:xfrm>
            <a:off x="495000" y="6247440"/>
            <a:ext cx="230760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ftr"/>
          </p:nvPr>
        </p:nvSpPr>
        <p:spPr>
          <a:xfrm>
            <a:off x="3387600" y="6247440"/>
            <a:ext cx="313992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255" name="PlaceHolder 5"/>
          <p:cNvSpPr>
            <a:spLocks noGrp="1"/>
          </p:cNvSpPr>
          <p:nvPr>
            <p:ph type="sldNum"/>
          </p:nvPr>
        </p:nvSpPr>
        <p:spPr>
          <a:xfrm>
            <a:off x="7102440" y="6247440"/>
            <a:ext cx="230760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FB01DFA-EA97-4E0C-A88D-FD50BEED4B62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8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7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77800" y="1371600"/>
            <a:ext cx="850572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577800" y="3228480"/>
            <a:ext cx="8508960" cy="175212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onstantia"/>
              </a:rPr>
              <a:t>Endogenous Economic Growth Models 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onstantia"/>
              </a:rPr>
              <a:t>March 27,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Increasing returns to scale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488520" y="2637000"/>
            <a:ext cx="9065880" cy="3340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“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Problem” with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Y = K1L1-a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is that it exhibits increasing returns to scale (doubling K and L, more than doubles Y)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IRS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large firms dominate, no perfect competition (no P=MC, no first welfare theorem, …..)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…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. solution, assume feedback from investment to A is external to firms (note this is positive externality, or spillover, from microeconomics)</a:t>
            </a:r>
            <a:endParaRPr/>
          </a:p>
        </p:txBody>
      </p:sp>
      <p:pic>
        <p:nvPicPr>
          <p:cNvPr descr="" id="31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41680" y="1905120"/>
            <a:ext cx="3594240" cy="444600"/>
          </a:xfrm>
          <a:prstGeom prst="rect">
            <a:avLst/>
          </a:prstGeom>
        </p:spPr>
      </p:pic>
    </p:spTree>
  </p:cSld>
  <p:timing>
    <p:tnLst>
      <p:par>
        <p:cTn dur="indefinite" id="101" nodeType="tmRoot" restart="never">
          <p:childTnLst>
            <p:seq>
              <p:cTn dur="indefinite" id="102" nodeType="mainSeq">
                <p:childTnLst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1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06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48" st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Knowledge externalities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495360" y="1600200"/>
            <a:ext cx="928188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Romer (1986) paper formally proves such a model has a competitive equilibrium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However, the importance of externalities in knowledge (R&amp;D, technology) long recognised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Endogenous growth theory combines IRS, knowledge externalities and competitive behaviour in (dynamic optimising) models</a:t>
            </a:r>
            <a:endParaRPr/>
          </a:p>
        </p:txBody>
      </p:sp>
      <p:pic>
        <p:nvPicPr>
          <p:cNvPr descr="" id="3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54360" y="4788000"/>
            <a:ext cx="5613480" cy="1257480"/>
          </a:xfrm>
          <a:prstGeom prst="rect">
            <a:avLst/>
          </a:prstGeom>
        </p:spPr>
      </p:pic>
    </p:spTree>
  </p:cSld>
  <p:timing>
    <p:tnLst>
      <p:par>
        <p:cTn dur="indefinite" id="115" nodeType="tmRoot" restart="never">
          <p:childTnLst>
            <p:seq>
              <p:cTn dur="indefinite" id="116" nodeType="mainSeq">
                <p:childTnLst>
                  <p:par>
                    <p:cTn fill="hold" id="117">
                      <p:stCondLst>
                        <p:cond delay="indefinite"/>
                      </p:stCondLst>
                      <p:childTnLst>
                        <p:par>
                          <p:cTn fill="hold" id="118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1">
                      <p:stCondLst>
                        <p:cond delay="indefinite"/>
                      </p:stCondLst>
                      <p:childTnLst>
                        <p:par>
                          <p:cTn fill="hold" id="122">
                            <p:stCondLst>
                              <p:cond delay="0"/>
                            </p:stCondLst>
                            <p:childTnLst>
                              <p:par>
                                <p:cTn fill="hold" id="1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66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5">
                      <p:stCondLst>
                        <p:cond delay="indefinite"/>
                      </p:stCondLst>
                      <p:childTnLst>
                        <p:par>
                          <p:cTn fill="hold" id="126">
                            <p:stCondLst>
                              <p:cond delay="0"/>
                            </p:stCondLst>
                            <p:childTnLst>
                              <p:par>
                                <p:cTn fill="hold" id="1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86" st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>
                      <p:stCondLst>
                        <p:cond delay="indefinite"/>
                      </p:stCondLst>
                      <p:childTnLst>
                        <p:par>
                          <p:cTn fill="hold" id="130">
                            <p:stCondLst>
                              <p:cond delay="0"/>
                            </p:stCondLst>
                            <p:childTnLst>
                              <p:par>
                                <p:cTn fill="hold" id="1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95360" y="704160"/>
            <a:ext cx="8915040" cy="780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More formal endogenous growth models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95360" y="1628640"/>
            <a:ext cx="89150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Romer (1990), Jones (1995) and others use a model of profit-seeking firms investing in R&amp;D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 firm’s R&amp;D raises its profits, but also has a positive externality on other firms’ R&amp;D productivity (can have competitive behaviour at firm-level, but IRS overall)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Assume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Y=Ka(ALY)1-a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Labour used either to produce output (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LY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) or technology (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LA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)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As before,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is technology (also called ‘ideas’ or ‘knowledge’)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Note total labour supply is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L = LY + LA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3" nodeType="tmRoot" restart="never">
          <p:childTnLst>
            <p:seq>
              <p:cTn dur="indefinite" id="134" nodeType="mainSeq">
                <p:childTnLst>
                  <p:par>
                    <p:cTn fill="hold" id="135">
                      <p:stCondLst>
                        <p:cond delay="indefinite"/>
                      </p:stCondLst>
                      <p:childTnLst>
                        <p:par>
                          <p:cTn fill="hold" id="136">
                            <p:stCondLst>
                              <p:cond delay="0"/>
                            </p:stCondLst>
                            <p:childTnLst>
                              <p:par>
                                <p:cTn fill="hold" id="1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9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9">
                      <p:stCondLst>
                        <p:cond delay="indefinite"/>
                      </p:stCondLst>
                      <p:childTnLst>
                        <p:par>
                          <p:cTn fill="hold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57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78" st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7">
                      <p:stCondLst>
                        <p:cond delay="indefinite"/>
                      </p:stCondLst>
                      <p:childTnLst>
                        <p:par>
                          <p:cTn fill="hold" id="148">
                            <p:stCondLst>
                              <p:cond delay="0"/>
                            </p:stCondLst>
                            <p:childTnLst>
                              <p:par>
                                <p:cTn fill="hold" id="1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40" st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1">
                      <p:stCondLst>
                        <p:cond delay="indefinite"/>
                      </p:stCondLst>
                      <p:childTnLst>
                        <p:par>
                          <p:cTn fill="hold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05" st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45" st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95720" y="274680"/>
            <a:ext cx="8913960" cy="9216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Romer model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506520" y="5734080"/>
            <a:ext cx="9204120" cy="76068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</a:rPr>
              <a:t>Note ‘</a:t>
            </a:r>
            <a:r>
              <a:rPr b="1" lang="en-US" sz="2200">
                <a:solidFill>
                  <a:srgbClr val="000000"/>
                </a:solidFill>
                <a:latin typeface="Arial"/>
              </a:rPr>
              <a:t>knife edge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’ property of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f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=1. If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f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&gt;1, growth rate will accelerate over time; if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f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&lt;1, growth rate falls.</a:t>
            </a:r>
            <a:endParaRPr/>
          </a:p>
        </p:txBody>
      </p:sp>
      <p:pic>
        <p:nvPicPr>
          <p:cNvPr descr="" id="32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860640"/>
            <a:ext cx="7378560" cy="1650960"/>
          </a:xfrm>
          <a:prstGeom prst="rect">
            <a:avLst/>
          </a:prstGeom>
        </p:spPr>
      </p:pic>
      <p:pic>
        <p:nvPicPr>
          <p:cNvPr descr="" id="32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193760"/>
            <a:ext cx="7175520" cy="252720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88520" y="476640"/>
            <a:ext cx="8915040" cy="852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Human capital – the Lucas model 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495360" y="1484640"/>
            <a:ext cx="8915040" cy="483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Lucas defines human capital as the skill embodied in workers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Constant number of workers in economy is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N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Each one has a human capital level of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h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Human capital can be used either to produce output (proportion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u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) or to accumulate new human capital (proportion 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1-u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Human capital grows at a constant rate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dh/dt = h(1-u)</a:t>
            </a:r>
            <a:endParaRPr/>
          </a:p>
        </p:txBody>
      </p:sp>
    </p:spTree>
  </p:cSld>
  <p:timing>
    <p:tnLst>
      <p:par>
        <p:cTn dur="indefinite" id="159" nodeType="tmRoot" restart="never">
          <p:childTnLst>
            <p:seq>
              <p:cTn dur="indefinite" id="160" nodeType="mainSeq">
                <p:childTnLst>
                  <p:par>
                    <p:cTn fill="hold" id="161">
                      <p:stCondLst>
                        <p:cond delay="indefinite"/>
                      </p:stCondLst>
                      <p:childTnLst>
                        <p:par>
                          <p:cTn fill="hold" id="162">
                            <p:stCondLst>
                              <p:cond delay="0"/>
                            </p:stCondLst>
                            <p:childTnLst>
                              <p:par>
                                <p:cTn fill="hold" id="1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5">
                      <p:stCondLst>
                        <p:cond delay="indefinite"/>
                      </p:stCondLst>
                      <p:childTnLst>
                        <p:par>
                          <p:cTn fill="hold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06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47" st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3">
                      <p:stCondLst>
                        <p:cond delay="indefinite"/>
                      </p:stCondLst>
                      <p:childTnLst>
                        <p:par>
                          <p:cTn fill="hold" id="174">
                            <p:stCondLst>
                              <p:cond delay="0"/>
                            </p:stCondLst>
                            <p:childTnLst>
                              <p:par>
                                <p:cTn fill="hold" id="1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66" st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7">
                      <p:stCondLst>
                        <p:cond delay="indefinite"/>
                      </p:stCondLst>
                      <p:childTnLst>
                        <p:par>
                          <p:cTn fill="hold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06" st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24" st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88520" y="620640"/>
            <a:ext cx="8915040" cy="780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Lucas model in detail</a:t>
            </a:r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495360" y="1628640"/>
            <a:ext cx="89150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production of output (Y) is given by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Y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 = AKα (uhN)1-αhag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where 0 &lt;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&lt; 1  and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g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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0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Lucas assumed that technology (A) was constant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Note the presence of the extra term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hag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 - this is defined as the ‘average human capital level’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This allows for external effect of human capital that can also influence other firms, e.g. higher average skills allow workers to communicate better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Main driver of growth - As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h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grows the effect is to scale up the input of workers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N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, so raising output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Y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and raising marginal product of capital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K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</p:txBody>
      </p:sp>
    </p:spTree>
  </p:cSld>
  <p:timing>
    <p:tnLst>
      <p:par>
        <p:cTn dur="indefinite" id="185" nodeType="tmRoot" restart="never">
          <p:childTnLst>
            <p:seq>
              <p:cTn dur="indefinite" id="186" nodeType="mainSeq">
                <p:childTnLst>
                  <p:par>
                    <p:cTn fill="hold" id="187">
                      <p:stCondLst>
                        <p:cond delay="indefinite"/>
                      </p:stCondLst>
                      <p:childTnLst>
                        <p:par>
                          <p:cTn fill="hold" id="188">
                            <p:stCondLst>
                              <p:cond delay="0"/>
                            </p:stCondLst>
                            <p:childTnLst>
                              <p:par>
                                <p:cTn fill="hold" id="1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1">
                      <p:stCondLst>
                        <p:cond delay="indefinite"/>
                      </p:stCondLst>
                      <p:childTnLst>
                        <p:par>
                          <p:cTn fill="hold" id="192">
                            <p:stCondLst>
                              <p:cond delay="0"/>
                            </p:stCondLst>
                            <p:childTnLst>
                              <p:par>
                                <p:cTn fill="hold" id="1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5" st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5">
                      <p:stCondLst>
                        <p:cond delay="indefinite"/>
                      </p:stCondLst>
                      <p:childTnLst>
                        <p:par>
                          <p:cTn fill="hold" id="196">
                            <p:stCondLst>
                              <p:cond delay="0"/>
                            </p:stCondLst>
                            <p:childTnLst>
                              <p:par>
                                <p:cTn fill="hold" id="1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96" st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9">
                      <p:stCondLst>
                        <p:cond delay="indefinite"/>
                      </p:stCondLst>
                      <p:childTnLst>
                        <p:par>
                          <p:cTn fill="hold" id="200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44" st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3">
                      <p:stCondLst>
                        <p:cond delay="indefinite"/>
                      </p:stCondLst>
                      <p:childTnLst>
                        <p:par>
                          <p:cTn fill="hold" id="204">
                            <p:stCondLst>
                              <p:cond delay="0"/>
                            </p:stCondLst>
                            <p:childTnLst>
                              <p:par>
                                <p:cTn fill="hold" id="2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41" st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7">
                      <p:stCondLst>
                        <p:cond delay="indefinite"/>
                      </p:stCondLst>
                      <p:childTnLst>
                        <p:par>
                          <p:cTn fill="hold" id="208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90" st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38" st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95360" y="704160"/>
            <a:ext cx="8915040" cy="636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Creative destruction and firm-level activity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495360" y="1484640"/>
            <a:ext cx="8915040" cy="483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Many endogenous growth models assume profit-seeking firms invest in R&amp;D (ideas, knowledge)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Incentives: expected monopoly profits on new product or process. This depends on probability of inventing and, if successful, expected length of monopoly (strength of intellectual property rights e.g. patents)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Cost: expected labour cost (note that ‘cost’ depends on productivity, which depends on extent of spillovers)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Models are ‘monopolistic competitive’ i.e. free entry into R&amp;D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zero profits (fixed cost of R&amp;D=monopoly profits). ‘Creative destruction’ since new inventions destroy markets of (some) existing products.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Without ‘knowledge spillovers’ such firms run into diminishing returns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Such models have three potential market failures, which make policy implications unclear</a:t>
            </a:r>
            <a:endParaRPr/>
          </a:p>
        </p:txBody>
      </p:sp>
    </p:spTree>
  </p:cSld>
  <p:timing>
    <p:tnLst>
      <p:par>
        <p:cTn dur="indefinite" id="215" nodeType="tmRoot" restart="never">
          <p:childTnLst>
            <p:seq>
              <p:cTn dur="indefinite" id="216" nodeType="mainSeq">
                <p:childTnLst>
                  <p:par>
                    <p:cTn fill="hold" id="217">
                      <p:stCondLst>
                        <p:cond delay="indefinite"/>
                      </p:stCondLst>
                      <p:childTnLst>
                        <p:par>
                          <p:cTn fill="hold" id="218">
                            <p:stCondLst>
                              <p:cond delay="0"/>
                            </p:stCondLst>
                            <p:childTnLst>
                              <p:par>
                                <p:cTn fill="hold" id="2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9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01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10" st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5">
                      <p:stCondLst>
                        <p:cond delay="indefinite"/>
                      </p:stCondLst>
                      <p:childTnLst>
                        <p:par>
                          <p:cTn fill="hold" id="226">
                            <p:stCondLst>
                              <p:cond delay="0"/>
                            </p:stCondLst>
                            <p:childTnLst>
                              <p:par>
                                <p:cTn fill="hold" id="2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15" st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9">
                      <p:stCondLst>
                        <p:cond delay="indefinite"/>
                      </p:stCondLst>
                      <p:childTnLst>
                        <p:par>
                          <p:cTn fill="hold" id="230">
                            <p:stCondLst>
                              <p:cond delay="0"/>
                            </p:stCondLst>
                            <p:childTnLst>
                              <p:par>
                                <p:cTn fill="hold" id="2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86" st="6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3">
                      <p:stCondLst>
                        <p:cond delay="indefinite"/>
                      </p:stCondLst>
                      <p:childTnLst>
                        <p:par>
                          <p:cTn fill="hold" id="234">
                            <p:stCondLst>
                              <p:cond delay="0"/>
                            </p:stCondLst>
                            <p:childTnLst>
                              <p:par>
                                <p:cTn fill="hold" id="2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75" st="6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95360" y="704160"/>
            <a:ext cx="8915040" cy="70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Market failures in R&amp;D growth models</a:t>
            </a:r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495360" y="1628640"/>
            <a:ext cx="89150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Appropriability effect (monopoly profits of a new innovation &lt; consumer surplus)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too little R&amp;D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Creative-destruction, or business stealing, effect (new innovation destroys profits of existing firms), which private innovator ignores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too much R&amp;D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Knowledge spillover effect (each firm’s R&amp;D helps reduce costs of others innovations; positive externality)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too little R&amp;D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overall outcome depends on parameters and functional form of model</a:t>
            </a:r>
            <a:endParaRPr/>
          </a:p>
        </p:txBody>
      </p:sp>
    </p:spTree>
  </p:cSld>
  <p:timing>
    <p:tnLst>
      <p:par>
        <p:cTn dur="indefinite" id="237" nodeType="tmRoot" restart="never">
          <p:childTnLst>
            <p:seq>
              <p:cTn dur="indefinite" id="238" nodeType="mainSeq">
                <p:childTnLst>
                  <p:par>
                    <p:cTn fill="hold" id="239">
                      <p:stCondLst>
                        <p:cond delay="indefinite"/>
                      </p:stCondLst>
                      <p:childTnLst>
                        <p:par>
                          <p:cTn fill="hold" id="240">
                            <p:stCondLst>
                              <p:cond delay="0"/>
                            </p:stCondLst>
                            <p:childTnLst>
                              <p:par>
                                <p:cTn fill="hold" id="2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9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3">
                      <p:stCondLst>
                        <p:cond delay="indefinite"/>
                      </p:stCondLst>
                      <p:childTnLst>
                        <p:par>
                          <p:cTn fill="hold" id="244">
                            <p:stCondLst>
                              <p:cond delay="0"/>
                            </p:stCondLst>
                            <p:childTnLst>
                              <p:par>
                                <p:cTn fill="hold" id="2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49" st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7">
                      <p:stCondLst>
                        <p:cond delay="indefinite"/>
                      </p:stCondLst>
                      <p:childTnLst>
                        <p:par>
                          <p:cTn fill="hold" id="248">
                            <p:stCondLst>
                              <p:cond delay="0"/>
                            </p:stCondLst>
                            <p:childTnLst>
                              <p:par>
                                <p:cTn fill="hold" id="2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74" st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1">
                      <p:stCondLst>
                        <p:cond delay="indefinite"/>
                      </p:stCondLst>
                      <p:childTnLst>
                        <p:par>
                          <p:cTn fill="hold" id="252">
                            <p:stCondLst>
                              <p:cond delay="0"/>
                            </p:stCondLst>
                            <p:childTnLst>
                              <p:par>
                                <p:cTn fill="hold" id="2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45" st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95360" y="704160"/>
            <a:ext cx="8915040" cy="852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What do we learn from such models?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495360" y="1700640"/>
            <a:ext cx="8915040" cy="462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Growth of technology via ‘knowledge spillovers’ vital for economic growth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Competitive profit-seeking firms can generate investment &amp; growth, but can be market failures (‘social planner’ wants to invest more since spillovers not part of private optimisation)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Spillovers, clusters, networks, business-university links all potentially vital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But models too generalised to offer specific policy guidance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Also, these models are ahistorical – Recent work by Galor to develop a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unified growth theory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that can explain historical trends in growth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55" nodeType="tmRoot" restart="never">
          <p:childTnLst>
            <p:seq>
              <p:cTn dur="indefinite" id="256" nodeType="mainSeq">
                <p:childTnLst>
                  <p:par>
                    <p:cTn fill="hold" id="257">
                      <p:stCondLst>
                        <p:cond delay="indefinite"/>
                      </p:stCondLst>
                      <p:childTnLst>
                        <p:par>
                          <p:cTn fill="hold" id="258">
                            <p:stCondLst>
                              <p:cond delay="0"/>
                            </p:stCondLst>
                            <p:childTnLst>
                              <p:par>
                                <p:cTn fill="hold" id="2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1">
                      <p:stCondLst>
                        <p:cond delay="indefinite"/>
                      </p:stCondLst>
                      <p:childTnLst>
                        <p:par>
                          <p:cTn fill="hold" id="262">
                            <p:stCondLst>
                              <p:cond delay="0"/>
                            </p:stCondLst>
                            <p:childTnLst>
                              <p:par>
                                <p:cTn fill="hold" id="2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58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5">
                      <p:stCondLst>
                        <p:cond delay="indefinite"/>
                      </p:stCondLst>
                      <p:childTnLst>
                        <p:par>
                          <p:cTn fill="hold" id="266">
                            <p:stCondLst>
                              <p:cond delay="0"/>
                            </p:stCondLst>
                            <p:childTnLst>
                              <p:par>
                                <p:cTn fill="hold" id="2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38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9">
                      <p:stCondLst>
                        <p:cond delay="indefinite"/>
                      </p:stCondLst>
                      <p:childTnLst>
                        <p:par>
                          <p:cTn fill="hold" id="270">
                            <p:stCondLst>
                              <p:cond delay="0"/>
                            </p:stCondLst>
                            <p:childTnLst>
                              <p:par>
                                <p:cTn fill="hold" id="2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99" st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3">
                      <p:stCondLst>
                        <p:cond delay="indefinite"/>
                      </p:stCondLst>
                      <p:childTnLst>
                        <p:par>
                          <p:cTn fill="hold" id="274">
                            <p:stCondLst>
                              <p:cond delay="0"/>
                            </p:stCondLst>
                            <p:childTnLst>
                              <p:par>
                                <p:cTn fill="hold" id="2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37" st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95360" y="704160"/>
            <a:ext cx="8915040" cy="70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Competition and growth</a:t>
            </a:r>
            <a:endParaRPr/>
          </a:p>
        </p:txBody>
      </p:sp>
      <p:sp>
        <p:nvSpPr>
          <p:cNvPr id="335" name="TextShape 2"/>
          <p:cNvSpPr txBox="1"/>
          <p:nvPr/>
        </p:nvSpPr>
        <p:spPr>
          <a:xfrm>
            <a:off x="495360" y="1628640"/>
            <a:ext cx="89150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Endogenous growth models imply greater competition, lower profits, lower incentive to do R&amp;D and lower growth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But this conflicts with economists’ basic belief that competition is ‘good’!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Intuitive idea is that ‘monopolies’ don’t innovate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Theoretical solution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Build models that have optimal ‘competition’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E.g., contestable markets model</a:t>
            </a:r>
            <a:endParaRPr/>
          </a:p>
          <a:p>
            <a:endParaRPr/>
          </a:p>
        </p:txBody>
      </p:sp>
    </p:spTree>
  </p:cSld>
  <p:timing>
    <p:tnLst>
      <p:par>
        <p:cTn dur="indefinite" id="277" nodeType="tmRoot" restart="never">
          <p:childTnLst>
            <p:seq>
              <p:cTn dur="indefinite" id="278" nodeType="mainSeq">
                <p:childTnLst>
                  <p:par>
                    <p:cTn fill="hold" id="279">
                      <p:stCondLst>
                        <p:cond delay="indefinite"/>
                      </p:stCondLst>
                      <p:childTnLst>
                        <p:par>
                          <p:cTn fill="hold" id="280">
                            <p:stCondLst>
                              <p:cond delay="0"/>
                            </p:stCondLst>
                            <p:childTnLst>
                              <p:par>
                                <p:cTn fill="hold" id="2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3">
                      <p:stCondLst>
                        <p:cond delay="indefinite"/>
                      </p:stCondLst>
                      <p:childTnLst>
                        <p:par>
                          <p:cTn fill="hold" id="284">
                            <p:stCondLst>
                              <p:cond delay="0"/>
                            </p:stCondLst>
                            <p:childTnLst>
                              <p:par>
                                <p:cTn fill="hold" id="2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87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7">
                      <p:stCondLst>
                        <p:cond delay="indefinite"/>
                      </p:stCondLst>
                      <p:childTnLst>
                        <p:par>
                          <p:cTn fill="hold" id="288">
                            <p:stCondLst>
                              <p:cond delay="0"/>
                            </p:stCondLst>
                            <p:childTnLst>
                              <p:par>
                                <p:cTn fill="hold" id="2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38" st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1">
                      <p:stCondLst>
                        <p:cond delay="indefinite"/>
                      </p:stCondLst>
                      <p:childTnLst>
                        <p:par>
                          <p:cTn fill="hold" id="292">
                            <p:stCondLst>
                              <p:cond delay="0"/>
                            </p:stCondLst>
                            <p:childTnLst>
                              <p:par>
                                <p:cTn fill="hold" id="2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59" st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04" st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36" st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95360" y="704160"/>
            <a:ext cx="8915040" cy="852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Endogenous growth models - topics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495360" y="1700640"/>
            <a:ext cx="8915040" cy="462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Recap on growth of technology (A) in Solow model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Endogenous growth models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Non-diminishing returns to ‘capital’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Role of human capital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Creative destruction models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Competition and growth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Scale effects on growth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95360" y="704160"/>
            <a:ext cx="8915040" cy="70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Do ‘scale effects’ exist?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95360" y="1484640"/>
            <a:ext cx="8915040" cy="483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Romer model implies countries that have more ‘labour’ in knowledge-sector (e.g. R&amp;D) should grow faster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Jones argues this not the case (since researchers in US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5x (1950-90) but growth still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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2% p.a.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Hence, Jones claims his semi-endogenous model better fits the ‘facts’, BUT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‘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scale effects’ occur via knowledge externalities (these may be regional-, industry-, or network-specific)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Kremer (1993) suggests higher population (scale) does increase growth rates over last 1000+ years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anyhow…. both models show </a:t>
            </a:r>
            <a:r>
              <a:rPr b="1" i="1" lang="en-US" sz="2600">
                <a:solidFill>
                  <a:srgbClr val="000000"/>
                </a:solidFill>
                <a:latin typeface="Constantia"/>
              </a:rPr>
              <a:t>f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(the ‘knowledge spillover’ parameter) is important </a:t>
            </a:r>
            <a:endParaRPr/>
          </a:p>
        </p:txBody>
      </p:sp>
    </p:spTree>
  </p:cSld>
  <p:timing>
    <p:tnLst>
      <p:par>
        <p:cTn dur="indefinite" id="299" nodeType="tmRoot" restart="never">
          <p:childTnLst>
            <p:seq>
              <p:cTn dur="indefinite" id="300" nodeType="mainSeq">
                <p:childTnLst>
                  <p:par>
                    <p:cTn fill="hold" id="301">
                      <p:stCondLst>
                        <p:cond delay="indefinite"/>
                      </p:stCondLst>
                      <p:childTnLst>
                        <p:par>
                          <p:cTn fill="hold" id="302">
                            <p:stCondLst>
                              <p:cond delay="0"/>
                            </p:stCondLst>
                            <p:childTnLst>
                              <p:par>
                                <p:cTn fill="hold" id="3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0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5">
                      <p:stCondLst>
                        <p:cond delay="indefinite"/>
                      </p:stCondLst>
                      <p:childTnLst>
                        <p:par>
                          <p:cTn fill="hold" id="306">
                            <p:stCondLst>
                              <p:cond delay="0"/>
                            </p:stCondLst>
                            <p:childTnLst>
                              <p:par>
                                <p:cTn fill="hold" id="3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02" st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9">
                      <p:stCondLst>
                        <p:cond delay="indefinite"/>
                      </p:stCondLst>
                      <p:childTnLst>
                        <p:par>
                          <p:cTn fill="hold" id="310">
                            <p:stCondLst>
                              <p:cond delay="0"/>
                            </p:stCondLst>
                            <p:childTnLst>
                              <p:par>
                                <p:cTn fill="hold" id="3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77" st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84" st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82" st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7">
                      <p:stCondLst>
                        <p:cond delay="indefinite"/>
                      </p:stCondLst>
                      <p:childTnLst>
                        <p:par>
                          <p:cTn fill="hold" id="318">
                            <p:stCondLst>
                              <p:cond delay="0"/>
                            </p:stCondLst>
                            <p:childTnLst>
                              <p:par>
                                <p:cTn fill="hold" id="3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62" st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28760" y="0"/>
            <a:ext cx="89150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Solow-Swan equilibrium</a:t>
            </a:r>
            <a:endParaRPr/>
          </a:p>
        </p:txBody>
      </p:sp>
      <p:pic>
        <p:nvPicPr>
          <p:cNvPr descr="" id="29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120" y="1219320"/>
            <a:ext cx="6478920" cy="3823920"/>
          </a:xfrm>
          <a:prstGeom prst="rect">
            <a:avLst/>
          </a:prstGeom>
        </p:spPr>
      </p:pic>
      <p:sp>
        <p:nvSpPr>
          <p:cNvPr id="294" name="CustomShape 2"/>
          <p:cNvSpPr/>
          <p:nvPr/>
        </p:nvSpPr>
        <p:spPr>
          <a:xfrm>
            <a:off x="506520" y="5257800"/>
            <a:ext cx="8970480" cy="12834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bIns="47880" lIns="95760" rIns="95760" tIns="4788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GDP p.w. converges to y* =A(k*)a. If A (technology) and L constant, y* is also constant: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no long run growth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88520" y="476640"/>
            <a:ext cx="8915040" cy="780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Exogenous technology growth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560520" y="1412640"/>
            <a:ext cx="8915040" cy="489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Solow (and Swan) models show that technological change drives growth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But growth of technology is not determined within the model (it is exogenous)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Note that it does not show that capital investment is unimportant ( A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y and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MPk, hence </a:t>
            </a:r>
            <a:r>
              <a:rPr lang="en-US" sz="26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k)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 words …. better technology raises output, but also creates new capital investment opportunities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Endogenous growth models try to make endogenous the driving force(s) of growth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Can be technology or other factors like learning by workers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47" st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44" st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43" st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22" st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82" st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95360" y="704160"/>
            <a:ext cx="8915040" cy="70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AK model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495360" y="1556640"/>
            <a:ext cx="8915040" cy="4767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‘AK model’ is sometimes termed an ‘endogenous growth model’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model has Y = AK where K can be thought of as some composite ‘capital and labour’ input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Clearly this has constant marginal product of capital (MPk = dY/dK=A), hence long run growth is possible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Thus, the ‘AK model’ is a simple way of illustrating endogenous growth concept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However, it is very simple! ‘A’ is poorly defined, yet critical to growth rate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Also composite ‘K’ is unappealing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dur="indefinite" id="28" nodeType="mainSeq">
                <p:childTnLst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56" st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61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41" st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21" st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55" st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95360" y="704160"/>
            <a:ext cx="8997480" cy="78048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AK model in a diagram 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2087640" y="1806480"/>
            <a:ext cx="9905760" cy="360"/>
          </a:xfrm>
          <a:prstGeom prst="rect">
            <a:avLst/>
          </a:prstGeom>
        </p:spPr>
      </p:sp>
      <p:pic>
        <p:nvPicPr>
          <p:cNvPr descr="" id="30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32520" y="1806480"/>
            <a:ext cx="8000640" cy="4532040"/>
          </a:xfrm>
          <a:prstGeom prst="rect">
            <a:avLst/>
          </a:prstGeom>
        </p:spPr>
      </p:pic>
      <p:sp>
        <p:nvSpPr>
          <p:cNvPr id="302" name="CustomShape 3"/>
          <p:cNvSpPr/>
          <p:nvPr/>
        </p:nvSpPr>
        <p:spPr>
          <a:xfrm>
            <a:off x="7329240" y="2709000"/>
            <a:ext cx="2376000" cy="729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70c0"/>
                </a:solidFill>
                <a:latin typeface="Arial"/>
              </a:rPr>
              <a:t>Savings ratio and depreciation rate are constant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95360" y="704160"/>
            <a:ext cx="8915040" cy="780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AK model insights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495360" y="1628640"/>
            <a:ext cx="89150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Weakness of model is defining capital input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K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without any real justification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Model highlights the role of the marginal product of capital in capital accumulation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Changes in the parameters of the model can have permanent long-run effect on the economy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Note: Neoclassical model parameter changes only cause short run shocks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Note: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All endogenous make assumptions that allow a long-run incentive to accumulate one of the inputs into the production function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dur="indefinite" id="54" nodeType="mainSeq">
                <p:childTnLst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62" st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51" st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22" st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53" st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Endogenous technology growth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495360" y="1600200"/>
            <a:ext cx="8633880" cy="1612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Suppose that technology depends on past investment (i.e. the process of investment generates new ideas, knowledge and learning).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841320" y="5661360"/>
            <a:ext cx="8129160" cy="94356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If </a:t>
            </a:r>
            <a:r>
              <a:rPr lang="en-US" sz="2800">
                <a:solidFill>
                  <a:srgbClr val="000000"/>
                </a:solidFill>
                <a:latin typeface="Symbol"/>
              </a:rPr>
              <a:t>a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>
                <a:solidFill>
                  <a:srgbClr val="000000"/>
                </a:solidFill>
                <a:latin typeface="Symbol"/>
              </a:rPr>
              <a:t>b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= 1 then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marginal product of capital is constant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(dY/dK = L1-</a:t>
            </a:r>
            <a:r>
              <a:rPr lang="en-US" sz="2800">
                <a:solidFill>
                  <a:srgbClr val="000000"/>
                </a:solidFill>
                <a:latin typeface="Symbol"/>
              </a:rPr>
              <a:t>a ).</a:t>
            </a:r>
            <a:endParaRPr/>
          </a:p>
        </p:txBody>
      </p:sp>
      <p:pic>
        <p:nvPicPr>
          <p:cNvPr descr="" id="3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2984400"/>
            <a:ext cx="4813200" cy="2222640"/>
          </a:xfrm>
          <a:prstGeom prst="rect">
            <a:avLst/>
          </a:prstGeom>
        </p:spPr>
      </p:pic>
    </p:spTree>
  </p:cSld>
  <p:timing>
    <p:tnLst>
      <p:par>
        <p:cTn dur="indefinite" id="73" nodeType="tmRoot" restart="never">
          <p:childTnLst>
            <p:seq>
              <p:cTn dur="indefinite" id="74" nodeType="mainSeq">
                <p:childTnLst>
                  <p:par>
                    <p:cTn fill="hold" id="75" nodeType="clickEffect">
                      <p:stCondLst>
                        <p:cond delay="indefinite"/>
                      </p:stCondLst>
                      <p:childTnLst>
                        <p:par>
                          <p:cTn fill="hold" id="76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2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 nodeType="clickEffect">
                      <p:stCondLst>
                        <p:cond delay="indefinite"/>
                      </p:stCondLst>
                      <p:childTnLst>
                        <p:par>
                          <p:cTn fill="hold" id="80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88520" y="620640"/>
            <a:ext cx="8915040" cy="852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Endogenous technology growth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495360" y="1484640"/>
            <a:ext cx="8915040" cy="483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Assuming A=g(K) is Ken Arrow’s (1962) learning-by-doing paper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Intuition is that learning about technology prevents marginal product declining</a:t>
            </a:r>
            <a:endParaRPr/>
          </a:p>
        </p:txBody>
      </p:sp>
      <p:pic>
        <p:nvPicPr>
          <p:cNvPr descr="" id="31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360880" y="3411720"/>
            <a:ext cx="6204960" cy="3234600"/>
          </a:xfrm>
          <a:prstGeom prst="rect">
            <a:avLst/>
          </a:prstGeom>
        </p:spPr>
      </p:pic>
    </p:spTree>
  </p:cSld>
  <p:timing>
    <p:tnLst>
      <p:par>
        <p:cTn dur="indefinite" id="87" nodeType="tmRoot" restart="never">
          <p:childTnLst>
            <p:seq>
              <p:cTn dur="indefinite" id="88" nodeType="mainSeq">
                <p:childTnLst>
                  <p:par>
                    <p:cTn fill="hold" id="89" nodeType="clickEffect">
                      <p:stCondLst>
                        <p:cond delay="indefinite"/>
                      </p:stCondLst>
                      <p:childTnLst>
                        <p:par>
                          <p:cTn fill="hold" id="90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Effect">
                      <p:stCondLst>
                        <p:cond delay="indefinite"/>
                      </p:stCondLst>
                      <p:childTnLst>
                        <p:par>
                          <p:cTn fill="hold" id="94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42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 nodeType="clickEffect">
                      <p:stCondLst>
                        <p:cond delay="indefinite"/>
                      </p:stCondLst>
                      <p:childTnLst>
                        <p:par>
                          <p:cTn fill="hold" id="98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