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6.png" ContentType="image/png"/>
  <Override PartName="/ppt/media/image1.jpeg" ContentType="image/jpe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5600">
                <a:solidFill>
                  <a:srgbClr val="50e0ea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1eaed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B3C950C-37D5-4B00-B423-2EB577CBF520}" type="slidenum">
              <a:rPr lang="en-US" sz="1200">
                <a:solidFill>
                  <a:srgbClr val="d1eaed"/>
                </a:solidFill>
                <a:latin typeface="Constantia"/>
              </a:rPr>
              <a:t>&lt;number&gt;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Fifth level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35c75"/>
                </a:solidFill>
                <a:latin typeface="Constantia"/>
              </a:rPr>
              <a:t>5/6/13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6DE3599D-89C1-40CE-95F7-79EFFC429E31}" type="slidenum">
              <a:rPr lang="en-US" sz="1200">
                <a:solidFill>
                  <a:srgbClr val="035c75"/>
                </a:solidFill>
                <a:latin typeface="Constantia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D6C5B7-6634-4528-82BB-7D86219AE1C6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n-US" sz="3200">
                <a:solidFill>
                  <a:srgbClr val="50e0ea"/>
                </a:solidFill>
                <a:latin typeface="Calibri"/>
              </a:rPr>
              <a:t>EBGN 320 – Economics and Technology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33520" y="3228480"/>
            <a:ext cx="7854480" cy="1752120"/>
          </a:xfrm>
          <a:prstGeom prst="rect">
            <a:avLst/>
          </a:prstGeom>
        </p:spPr>
        <p:txBody>
          <a:bodyPr bIns="45000" lIns="0" rIns="18360" t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ffffff"/>
                </a:solidFill>
                <a:latin typeface="Constantia"/>
              </a:rPr>
              <a:t>Venture Capital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Constantia"/>
              </a:rPr>
              <a:t>April 1, 2013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704160"/>
            <a:ext cx="8229240" cy="7434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Geographic Spread of VC Investment 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676520"/>
            <a:ext cx="7287840" cy="44193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242800" y="1334880"/>
            <a:ext cx="4658040" cy="4658040"/>
          </a:xfrm>
          <a:prstGeom prst="circularArrow">
            <a:avLst>
              <a:gd fmla="val 4668" name="adj1"/>
              <a:gd fmla="val 272909" name="adj2"/>
              <a:gd fmla="val 12887266" name="adj3"/>
              <a:gd fmla="val 17992851" name="adj4"/>
              <a:gd fmla="val 4847" name="adj5"/>
            </a:avLst>
          </a:prstGeom>
          <a:solidFill>
            <a:srgbClr val="ccd4ea"/>
          </a:solidFill>
        </p:spPr>
      </p:sp>
      <p:sp>
        <p:nvSpPr>
          <p:cNvPr id="145" name="CustomShape 2"/>
          <p:cNvSpPr/>
          <p:nvPr/>
        </p:nvSpPr>
        <p:spPr>
          <a:xfrm>
            <a:off x="3043080" y="1449000"/>
            <a:ext cx="3057480" cy="1528560"/>
          </a:xfrm>
          <a:prstGeom prst="roundRect">
            <a:avLst>
              <a:gd fmla="val 16667" name="adj"/>
            </a:avLst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02960" lIns="177480" rIns="102960" tIns="177480"/>
          <a:p>
            <a:pPr algn="ctr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Constantia"/>
              </a:rPr>
              <a:t>Raise Funds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4715640" y="3121560"/>
            <a:ext cx="3057480" cy="1528560"/>
          </a:xfrm>
          <a:prstGeom prst="roundRect">
            <a:avLst>
              <a:gd fmla="val 16667" name="adj"/>
            </a:avLst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02960" lIns="177480" rIns="102960" tIns="177480"/>
          <a:p>
            <a:pPr algn="ctr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Constantia"/>
              </a:rPr>
              <a:t>Invest Funds in Firms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3043080" y="4794480"/>
            <a:ext cx="3057480" cy="1528560"/>
          </a:xfrm>
          <a:prstGeom prst="roundRect">
            <a:avLst>
              <a:gd fmla="val 16667" name="adj"/>
            </a:avLst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02960" lIns="177480" rIns="102960" tIns="177480"/>
          <a:p>
            <a:pPr algn="ctr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Constantia"/>
              </a:rPr>
              <a:t>Monitor Firms and Add Value </a:t>
            </a:r>
            <a:endParaRPr/>
          </a:p>
        </p:txBody>
      </p:sp>
      <p:sp>
        <p:nvSpPr>
          <p:cNvPr id="148" name="CustomShape 5"/>
          <p:cNvSpPr/>
          <p:nvPr/>
        </p:nvSpPr>
        <p:spPr>
          <a:xfrm>
            <a:off x="1370160" y="3121560"/>
            <a:ext cx="3057480" cy="1528560"/>
          </a:xfrm>
          <a:prstGeom prst="roundRect">
            <a:avLst>
              <a:gd fmla="val 16667" name="adj"/>
            </a:avLst>
          </a:prstGeom>
          <a:solidFill>
            <a:srgbClr val="0f6fc6"/>
          </a:solidFill>
          <a:ln w="25560">
            <a:solidFill>
              <a:srgbClr val="ffffff"/>
            </a:solidFill>
            <a:round/>
          </a:ln>
        </p:spPr>
        <p:txBody>
          <a:bodyPr anchor="ctr" bIns="102960" lIns="177480" rIns="102960" tIns="177480"/>
          <a:p>
            <a:pPr algn="ctr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  <a:latin typeface="Constantia"/>
              </a:rPr>
              <a:t>Sell Firms, Close Fund, and Return Investment</a:t>
            </a:r>
            <a:endParaRPr/>
          </a:p>
        </p:txBody>
      </p:sp>
      <p:sp>
        <p:nvSpPr>
          <p:cNvPr id="149" name="TextShape 6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Venture Capital Cycle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704160"/>
            <a:ext cx="8229240" cy="5148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Fundraising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Bulk of investors are institutional and tax-exempt, e.g., pension funds, university endowments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Investors expect a typical return of 25-35%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General partners invest 1% of the capital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VC firms typically charge a 2% management fee and partners keep 30% of the funds return for themselves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This creates the incentives that investors like!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A VC general partner can expect very high compensation for his efforts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The same effort by a middle-manager in a corporation would not receive anywhere near the same reward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Monitoring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VC firms can take a number of steps to add value to or monitor a firm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, they can: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Release cash to the firm in stages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Syndicate with other VC firms for second opinions and to share risk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Hire better executives for the firm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Sit on the board of the companies in which they invest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Control future compensation, e.g., stock options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Hold the right to any assets in the event of firm failure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Walk away from the failing firms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Exiting Venture Capital Investments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371600"/>
            <a:ext cx="822924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Investments can be terminated by: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VC can walk away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Firms can be acquired or merged with by other established firms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Initial public offering (IPO)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This is the most profitable option!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Sell shares in the firm to the public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Share prices are rarely under-priced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VC firm can time this to happen at the height of the market during a boom to maximize the value of their fund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nstantia"/>
              </a:rPr>
              <a:t>VC cannot “cash-out” too quickly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Once the fund is closed, investors receive their return in cash or shares and the VC initiates another fund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IPOs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5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4600" y="1371600"/>
            <a:ext cx="6590880" cy="460188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The be continued…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Short video on what VCs look for: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https://www.youtube.com/watch?v=K8g52xaShus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Next time: VC and innovation</a:t>
            </a:r>
            <a:endParaRPr/>
          </a:p>
        </p:txBody>
      </p:sp>
      <p:pic>
        <p:nvPicPr>
          <p:cNvPr descr="" id="161" name="K8g52xaShus?&amp;hl=en_US&amp;rel=0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1828800"/>
            <a:ext cx="4419360" cy="33145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“</a:t>
            </a:r>
            <a:r>
              <a:rPr lang="en-US" sz="5000">
                <a:solidFill>
                  <a:srgbClr val="04617b"/>
                </a:solidFill>
                <a:latin typeface="Calibri"/>
              </a:rPr>
              <a:t>Start-up” Companies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Typically small and young firms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started by entrepreneurs leaving universities or corporations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Few tangible assets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High levels of uncertainty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– particularly in high-tech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High risk of failure, but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Chance of high rewards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Asymmetric information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- Large differences between what the entrepreneur and the investors know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Financing Young Firms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Potential sources of capital for young firms: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Debt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</a:t>
            </a:r>
            <a:r>
              <a:rPr i="1" lang="en-US" sz="2400">
                <a:solidFill>
                  <a:srgbClr val="000000"/>
                </a:solidFill>
                <a:latin typeface="Constantia"/>
              </a:rPr>
              <a:t>Borrow cash and pay back with interest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Friends, family, credit cards, etc.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Bank loans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nstantia"/>
              </a:rPr>
              <a:t>Equity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– </a:t>
            </a:r>
            <a:r>
              <a:rPr i="1" lang="en-US" sz="2400">
                <a:solidFill>
                  <a:srgbClr val="000000"/>
                </a:solidFill>
                <a:latin typeface="Constantia"/>
              </a:rPr>
              <a:t>Trade shares of ownership for cash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Angel investors – </a:t>
            </a:r>
            <a:r>
              <a:rPr i="1" lang="en-US" sz="2100">
                <a:solidFill>
                  <a:srgbClr val="000000"/>
                </a:solidFill>
                <a:latin typeface="Constantia"/>
              </a:rPr>
              <a:t>Rich individuals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Strategic investors </a:t>
            </a:r>
            <a:r>
              <a:rPr i="1" lang="en-US" sz="2100">
                <a:solidFill>
                  <a:srgbClr val="000000"/>
                </a:solidFill>
                <a:latin typeface="Constantia"/>
              </a:rPr>
              <a:t>– Corporations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100">
                <a:solidFill>
                  <a:srgbClr val="000000"/>
                </a:solidFill>
                <a:latin typeface="Constantia"/>
              </a:rPr>
              <a:t>Venture capital – </a:t>
            </a:r>
            <a:r>
              <a:rPr i="1" lang="en-US" sz="2100">
                <a:solidFill>
                  <a:srgbClr val="000000"/>
                </a:solidFill>
                <a:latin typeface="Constantia"/>
              </a:rPr>
              <a:t>Investment funds</a:t>
            </a:r>
            <a:endParaRPr/>
          </a:p>
          <a:p>
            <a:endParaRPr/>
          </a:p>
          <a:p>
            <a:r>
              <a:rPr b="1" lang="en-US" sz="2400">
                <a:solidFill>
                  <a:srgbClr val="000000"/>
                </a:solidFill>
                <a:latin typeface="Constantia"/>
              </a:rPr>
              <a:t>Venture capital: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Independent, professionally managed, dedicated pools of capital that focus on equity or equity-linked investments in privately held, high growth companies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The Role of Venture Capital (VC)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Venture capital firms target firms that have high growth potential but also high risk of failure and have difficulty raising capital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Banks and other traditional sources of capital are often limited in their ability to charge a high enough interest rate to justify the risk of investment in such young firms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Traditional sources of equity may be reluctant to invest a firm because they are unsure of how the money will be spent as they have no say in the business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Such an </a:t>
            </a:r>
            <a:r>
              <a:rPr b="1" i="1" lang="en-US" sz="2400">
                <a:solidFill>
                  <a:srgbClr val="000000"/>
                </a:solidFill>
                <a:latin typeface="Constantia"/>
              </a:rPr>
              <a:t>agency problem </a:t>
            </a:r>
            <a:r>
              <a:rPr lang="en-US" sz="2400">
                <a:solidFill>
                  <a:srgbClr val="000000"/>
                </a:solidFill>
                <a:latin typeface="Constantia"/>
              </a:rPr>
              <a:t>would occur when the manager engages in wasteful expenditure, e.g., lavish offices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b="1" lang="en-US" sz="2600">
                <a:solidFill>
                  <a:srgbClr val="000000"/>
                </a:solidFill>
                <a:latin typeface="Constantia"/>
              </a:rPr>
              <a:t>VC fills a gap in the capital markets </a:t>
            </a:r>
            <a:r>
              <a:rPr lang="en-US" sz="2600">
                <a:solidFill>
                  <a:srgbClr val="000000"/>
                </a:solidFill>
                <a:latin typeface="Constantia"/>
              </a:rPr>
              <a:t>by providing funding to start-ups while expecting to see a ten times return from their investment over a short period (3-10) years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What are VCs?</a:t>
            </a:r>
            <a:endParaRPr/>
          </a:p>
        </p:txBody>
      </p:sp>
      <p:pic>
        <p:nvPicPr>
          <p:cNvPr descr="" id="12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0840" y="1447920"/>
            <a:ext cx="7385760" cy="46404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704160"/>
            <a:ext cx="8229240" cy="51480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4617b"/>
                </a:solidFill>
                <a:latin typeface="Calibri"/>
              </a:rPr>
              <a:t>How VCs Operate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295280"/>
            <a:ext cx="822924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A VC typically focuses on a particular industry, e.g., high-tech, life-sciences, clean energy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VC focuses on the middle of the technology S-Curve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VCs rarely provide seed money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VCs focus on growth stage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VC firms are mostly private funds and so are exempt from many SEC regulations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n-US" sz="2600">
                <a:solidFill>
                  <a:srgbClr val="000000"/>
                </a:solidFill>
                <a:latin typeface="Constantia"/>
              </a:rPr>
              <a:t>Firms are often partnerships or limited partnerships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General partners manage the fund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onstantia"/>
              </a:rPr>
              <a:t>Investors are limited partners with no management power</a:t>
            </a:r>
            <a:endParaRPr/>
          </a:p>
        </p:txBody>
      </p:sp>
      <p:pic>
        <p:nvPicPr>
          <p:cNvPr descr="" id="13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19920" y="2590920"/>
            <a:ext cx="2080800" cy="153144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704160"/>
            <a:ext cx="8229240" cy="66708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Historical Investment in VC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3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600200"/>
            <a:ext cx="6562440" cy="45248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704160"/>
            <a:ext cx="8229240" cy="5911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4617b"/>
                </a:solidFill>
                <a:latin typeface="Calibri"/>
              </a:rPr>
              <a:t>Historical Returns to Investment from VC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447920"/>
            <a:ext cx="8229240" cy="48765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523880"/>
            <a:ext cx="7859880" cy="441936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704160"/>
            <a:ext cx="8229240" cy="81972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4617b"/>
                </a:solidFill>
                <a:latin typeface="Calibri"/>
              </a:rPr>
              <a:t>Recent Investment in VC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081160"/>
            <a:ext cx="7801200" cy="38239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