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2.jpeg" ContentType="image/jpeg"/>
  <Override PartName="/ppt/media/image6.png" ContentType="image/pn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0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d1eaed"/>
                </a:solidFill>
                <a:latin typeface="Constantia"/>
              </a:rPr>
              <a:t>5/6/13</a:t>
            </a:r>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690817E2-E49B-4D65-971C-5451350217CE}" type="slidenum">
              <a:rPr lang="en-US" sz="1200">
                <a:solidFill>
                  <a:srgbClr val="d1eaed"/>
                </a:solidFill>
                <a:latin typeface="Constantia"/>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100">
                <a:solidFill>
                  <a:srgbClr val="000000"/>
                </a:solidFill>
                <a:latin typeface="Constantia"/>
              </a:rPr>
              <a:t>Third level</a:t>
            </a:r>
            <a:endParaRPr/>
          </a:p>
          <a:p>
            <a:pPr lvl="3">
              <a:lnSpc>
                <a:spcPct val="100000"/>
              </a:lnSpc>
              <a:buSzPct val="25000"/>
              <a:buFont typeface="StarSymbol"/>
              <a:buChar char=""/>
            </a:pPr>
            <a:r>
              <a:rPr lang="en-US" sz="2000">
                <a:solidFill>
                  <a:srgbClr val="000000"/>
                </a:solidFill>
                <a:latin typeface="Constantia"/>
              </a:rPr>
              <a:t>Fourth level</a:t>
            </a:r>
            <a:endParaRPr/>
          </a:p>
          <a:p>
            <a:pPr lvl="4">
              <a:lnSpc>
                <a:spcPct val="100000"/>
              </a:lnSpc>
              <a:buSzPct val="25000"/>
              <a:buFont typeface="StarSymbol"/>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035c75"/>
                </a:solidFill>
                <a:latin typeface="Constantia"/>
              </a:rPr>
              <a:t>5/6/13</a:t>
            </a:r>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573E0AEA-7FB0-4BB8-88E1-C1933A765C16}"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84"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85"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25000"/>
              <a:buFont typeface="StarSymbol"/>
              <a:buChar char=""/>
            </a:pPr>
            <a:r>
              <a:rPr lang="en-US" sz="2600">
                <a:solidFill>
                  <a:srgbClr val="035c75"/>
                </a:solidFill>
                <a:latin typeface="Constantia"/>
              </a:rPr>
              <a:t>Click to edit the outline text format</a:t>
            </a:r>
            <a:endParaRPr/>
          </a:p>
          <a:p>
            <a:pPr lvl="1">
              <a:buSzPct val="25000"/>
              <a:buFont typeface="StarSymbol"/>
              <a:buChar char=""/>
            </a:pPr>
            <a:r>
              <a:rPr lang="en-US" sz="2600">
                <a:solidFill>
                  <a:srgbClr val="035c75"/>
                </a:solidFill>
                <a:latin typeface="Constantia"/>
              </a:rPr>
              <a:t>Second Outline Level</a:t>
            </a:r>
            <a:endParaRPr/>
          </a:p>
          <a:p>
            <a:pPr lvl="2">
              <a:buSzPct val="25000"/>
              <a:buFont typeface="StarSymbol"/>
              <a:buChar char=""/>
            </a:pPr>
            <a:r>
              <a:rPr lang="en-US" sz="2600">
                <a:solidFill>
                  <a:srgbClr val="035c75"/>
                </a:solidFill>
                <a:latin typeface="Constantia"/>
              </a:rPr>
              <a:t>Third Outline Level</a:t>
            </a:r>
            <a:endParaRPr/>
          </a:p>
          <a:p>
            <a:pPr lvl="3">
              <a:buSzPct val="25000"/>
              <a:buFont typeface="StarSymbol"/>
              <a:buChar char=""/>
            </a:pPr>
            <a:r>
              <a:rPr lang="en-US" sz="2600">
                <a:solidFill>
                  <a:srgbClr val="035c75"/>
                </a:solidFill>
                <a:latin typeface="Constantia"/>
              </a:rPr>
              <a:t>Fourth Outline Level</a:t>
            </a:r>
            <a:endParaRPr/>
          </a:p>
          <a:p>
            <a:pPr lvl="4">
              <a:buSzPct val="25000"/>
              <a:buFont typeface="StarSymbol"/>
              <a:buChar char=""/>
            </a:pPr>
            <a:r>
              <a:rPr lang="en-US" sz="2600">
                <a:solidFill>
                  <a:srgbClr val="035c75"/>
                </a:solidFill>
                <a:latin typeface="Constantia"/>
              </a:rPr>
              <a:t>Fifth Outline Level</a:t>
            </a:r>
            <a:endParaRPr/>
          </a:p>
          <a:p>
            <a:pPr lvl="5">
              <a:buSzPct val="25000"/>
              <a:buFont typeface="StarSymbol"/>
              <a:buChar char=""/>
            </a:pPr>
            <a:r>
              <a:rPr lang="en-US" sz="2600">
                <a:solidFill>
                  <a:srgbClr val="035c75"/>
                </a:solidFill>
                <a:latin typeface="Constantia"/>
              </a:rPr>
              <a:t>Sixth Outline Level</a:t>
            </a:r>
            <a:endParaRPr/>
          </a:p>
          <a:p>
            <a:pPr>
              <a:lnSpc>
                <a:spcPct val="100000"/>
              </a:lnSpc>
              <a:buSzPct val="2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9" name="PlaceHolder 8"/>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2600">
                <a:solidFill>
                  <a:srgbClr val="035c75"/>
                </a:solidFill>
                <a:latin typeface="Constantia"/>
              </a:rPr>
              <a:t>5/6/13</a:t>
            </a:r>
            <a:endParaRPr/>
          </a:p>
        </p:txBody>
      </p:sp>
      <p:sp>
        <p:nvSpPr>
          <p:cNvPr id="90" name="PlaceHolder 9"/>
          <p:cNvSpPr>
            <a:spLocks noGrp="1"/>
          </p:cNvSpPr>
          <p:nvPr>
            <p:ph type="ftr"/>
          </p:nvPr>
        </p:nvSpPr>
        <p:spPr>
          <a:xfrm>
            <a:off x="2666880" y="6356520"/>
            <a:ext cx="3352320" cy="364680"/>
          </a:xfrm>
          <a:prstGeom prst="rect">
            <a:avLst/>
          </a:prstGeom>
        </p:spPr>
        <p:txBody>
          <a:bodyPr anchor="b" bIns="0" lIns="0" rIns="0" tIns="0"/>
          <a:p>
            <a:endParaRPr/>
          </a:p>
        </p:txBody>
      </p:sp>
      <p:sp>
        <p:nvSpPr>
          <p:cNvPr id="91" name="PlaceHolder 10"/>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3F425613-5EC4-46AA-BCDE-529B1ADC7EBF}"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B32024B7-1545-4D19-B7AF-AFE246FC5971}"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ffffff"/>
                </a:solidFill>
                <a:latin typeface="Constantia"/>
              </a:rPr>
              <a:t>Venture Capital, Innovation and Growth </a:t>
            </a:r>
            <a:endParaRPr/>
          </a:p>
          <a:p>
            <a:pPr algn="r">
              <a:lnSpc>
                <a:spcPct val="100000"/>
              </a:lnSpc>
            </a:pPr>
            <a:r>
              <a:rPr lang="en-US" sz="1600">
                <a:solidFill>
                  <a:srgbClr val="ffffff"/>
                </a:solidFill>
                <a:latin typeface="Constantia"/>
              </a:rPr>
              <a:t>November 12, 2012</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Consequences for Innovation</a:t>
            </a:r>
            <a:endParaRPr/>
          </a:p>
        </p:txBody>
      </p:sp>
      <p:sp>
        <p:nvSpPr>
          <p:cNvPr id="208" name="TextShape 2"/>
          <p:cNvSpPr txBox="1"/>
          <p:nvPr/>
        </p:nvSpPr>
        <p:spPr>
          <a:xfrm>
            <a:off x="457200" y="1295280"/>
            <a:ext cx="8229240" cy="5028840"/>
          </a:xfrm>
          <a:prstGeom prst="rect">
            <a:avLst/>
          </a:prstGeom>
        </p:spPr>
        <p:txBody>
          <a:bodyPr bIns="45000" lIns="90000" rIns="90000" tIns="45000"/>
          <a:p>
            <a:pPr>
              <a:lnSpc>
                <a:spcPct val="100000"/>
              </a:lnSpc>
            </a:pPr>
            <a:r>
              <a:rPr lang="en-US" sz="2600">
                <a:solidFill>
                  <a:srgbClr val="000000"/>
                </a:solidFill>
                <a:latin typeface="Constantia"/>
              </a:rPr>
              <a:t>VC has a role to play in alleviating investment related problems of</a:t>
            </a:r>
            <a:endParaRPr/>
          </a:p>
          <a:p>
            <a:pPr lvl="1">
              <a:lnSpc>
                <a:spcPct val="100000"/>
              </a:lnSpc>
              <a:buSzPct val="25000"/>
              <a:buFont typeface="StarSymbol"/>
              <a:buChar char=""/>
            </a:pPr>
            <a:r>
              <a:rPr b="1" lang="en-US" sz="2400">
                <a:solidFill>
                  <a:srgbClr val="000000"/>
                </a:solidFill>
                <a:latin typeface="Constantia"/>
              </a:rPr>
              <a:t>Moral hazard </a:t>
            </a:r>
            <a:r>
              <a:rPr lang="en-US" sz="2400">
                <a:solidFill>
                  <a:srgbClr val="000000"/>
                </a:solidFill>
                <a:latin typeface="Constantia"/>
              </a:rPr>
              <a:t>– when the risks of an action are fall on another than the one performing the action</a:t>
            </a:r>
            <a:endParaRPr/>
          </a:p>
          <a:p>
            <a:pPr lvl="1">
              <a:lnSpc>
                <a:spcPct val="100000"/>
              </a:lnSpc>
              <a:buSzPct val="25000"/>
              <a:buFont typeface="StarSymbol"/>
              <a:buChar char=""/>
            </a:pPr>
            <a:r>
              <a:rPr b="1" lang="en-US" sz="2400">
                <a:solidFill>
                  <a:srgbClr val="000000"/>
                </a:solidFill>
                <a:latin typeface="Constantia"/>
              </a:rPr>
              <a:t>Information asymmetries </a:t>
            </a:r>
            <a:r>
              <a:rPr lang="en-US" sz="2400">
                <a:solidFill>
                  <a:srgbClr val="000000"/>
                </a:solidFill>
                <a:latin typeface="Constantia"/>
              </a:rPr>
              <a:t>– the gap between what the entrepreneur knows and what investors know </a:t>
            </a:r>
            <a:endParaRPr/>
          </a:p>
          <a:p>
            <a:pPr>
              <a:lnSpc>
                <a:spcPct val="100000"/>
              </a:lnSpc>
            </a:pPr>
            <a:endParaRPr/>
          </a:p>
          <a:p>
            <a:pPr>
              <a:lnSpc>
                <a:spcPct val="100000"/>
              </a:lnSpc>
            </a:pPr>
            <a:r>
              <a:rPr b="1" lang="en-US" sz="2600">
                <a:solidFill>
                  <a:srgbClr val="000000"/>
                </a:solidFill>
                <a:latin typeface="Constantia"/>
              </a:rPr>
              <a:t>Do VC firms encourage innovation or do innovative firms just look to VC for capital?</a:t>
            </a:r>
            <a:endParaRPr/>
          </a:p>
          <a:p>
            <a:pPr>
              <a:lnSpc>
                <a:spcPct val="100000"/>
              </a:lnSpc>
            </a:pPr>
            <a:endParaRPr/>
          </a:p>
          <a:p>
            <a:pPr>
              <a:lnSpc>
                <a:spcPct val="100000"/>
              </a:lnSpc>
            </a:pPr>
            <a:r>
              <a:rPr lang="en-US" sz="2600">
                <a:solidFill>
                  <a:srgbClr val="000000"/>
                </a:solidFill>
                <a:latin typeface="Constantia"/>
              </a:rPr>
              <a:t>Lack of good data makes it difficult to accurately asses VCs contribution to growth, however some studies indicate that it has an overall positive contribution</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Firms with VC backing tend to bring products to market faster than others (Hellman and Purri, 2000)</a:t>
            </a:r>
            <a:endParaRPr/>
          </a:p>
          <a:p>
            <a:pPr lvl="1">
              <a:lnSpc>
                <a:spcPct val="100000"/>
              </a:lnSpc>
              <a:buSzPct val="25000"/>
              <a:buFont typeface="StarSymbol"/>
              <a:buChar char=""/>
            </a:pPr>
            <a:r>
              <a:rPr lang="en-US" sz="2400">
                <a:solidFill>
                  <a:srgbClr val="000000"/>
                </a:solidFill>
                <a:latin typeface="Constantia"/>
              </a:rPr>
              <a:t>A dollar of VC tends to be 3-4 times more potent in stimulating patenting (Lerner 2000) than other sources of capital</a:t>
            </a:r>
            <a:endParaRPr/>
          </a:p>
          <a:p>
            <a:pPr lvl="1">
              <a:lnSpc>
                <a:spcPct val="100000"/>
              </a:lnSpc>
              <a:buSzPct val="25000"/>
              <a:buFont typeface="StarSymbol"/>
              <a:buChar char=""/>
            </a:pPr>
            <a:r>
              <a:rPr lang="en-US" sz="2400">
                <a:solidFill>
                  <a:srgbClr val="000000"/>
                </a:solidFill>
                <a:latin typeface="Constantia"/>
              </a:rPr>
              <a:t>1983-192 VC less than 3% R&amp;D but responsible for ~8-10% growth (Lerner 2000)</a:t>
            </a:r>
            <a:endParaRPr/>
          </a:p>
        </p:txBody>
      </p:sp>
    </p:spTree>
  </p:cSld>
  <p:timing>
    <p:tnLst>
      <p:par>
        <p:cTn dur="indefinite" id="175" nodeType="tmRoot" restart="never">
          <p:childTnLst>
            <p:seq>
              <p:cTn dur="indefinite" id="176" nodeType="mainSeq">
                <p:childTnLst>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208">
                                            <p:txEl>
                                              <p:pRg end="166" st="68"/>
                                            </p:txEl>
                                          </p:spTgt>
                                        </p:tgtEl>
                                        <p:attrNameLst>
                                          <p:attrName>style.visibility</p:attrName>
                                        </p:attrNameLst>
                                      </p:cBhvr>
                                      <p:to>
                                        <p:strVal val="visible"/>
                                      </p:to>
                                    </p:set>
                                  </p:childTnLst>
                                </p:cTn>
                              </p:par>
                            </p:childTnLst>
                          </p:cTn>
                        </p:par>
                      </p:childTnLst>
                    </p:cTn>
                  </p:par>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208">
                                            <p:txEl>
                                              <p:pRg end="261" st="166"/>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208">
                                            <p:txEl>
                                              <p:pRg end="347" st="262"/>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208">
                                            <p:txEl>
                                              <p:pRg end="508" st="348"/>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208">
                                            <p:txEl>
                                              <p:pRg end="609" st="509"/>
                                            </p:txEl>
                                          </p:spTgt>
                                        </p:tgtEl>
                                        <p:attrNameLst>
                                          <p:attrName>style.visibility</p:attrName>
                                        </p:attrNameLst>
                                      </p:cBhvr>
                                      <p:to>
                                        <p:strVal val="visible"/>
                                      </p:to>
                                    </p:set>
                                  </p:childTnLst>
                                </p:cTn>
                              </p:par>
                            </p:childTnLst>
                          </p:cTn>
                        </p:par>
                      </p:childTnLst>
                    </p:cTn>
                  </p:par>
                  <p:par>
                    <p:cTn fill="hold" id="197">
                      <p:stCondLst>
                        <p:cond delay="indefinite"/>
                      </p:stCondLst>
                      <p:childTnLst>
                        <p:par>
                          <p:cTn fill="hold" id="198">
                            <p:stCondLst>
                              <p:cond delay="0"/>
                            </p:stCondLst>
                            <p:childTnLst>
                              <p:par>
                                <p:cTn fill="hold" id="199" nodeType="clickEffect" presetClass="entr" presetID="1">
                                  <p:stCondLst>
                                    <p:cond delay="0"/>
                                  </p:stCondLst>
                                  <p:childTnLst>
                                    <p:set>
                                      <p:cBhvr>
                                        <p:cTn dur="1" fill="hold" id="200">
                                          <p:stCondLst>
                                            <p:cond delay="0"/>
                                          </p:stCondLst>
                                        </p:cTn>
                                        <p:tgtEl>
                                          <p:spTgt spid="208">
                                            <p:txEl>
                                              <p:pRg end="727" st="609"/>
                                            </p:txEl>
                                          </p:spTgt>
                                        </p:tgtEl>
                                        <p:attrNameLst>
                                          <p:attrName>style.visibility</p:attrName>
                                        </p:attrNameLst>
                                      </p:cBhvr>
                                      <p:to>
                                        <p:strVal val="visible"/>
                                      </p:to>
                                    </p:set>
                                  </p:childTnLst>
                                </p:cTn>
                              </p:par>
                            </p:childTnLst>
                          </p:cTn>
                        </p:par>
                      </p:childTnLst>
                    </p:cTn>
                  </p:par>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208">
                                            <p:txEl>
                                              <p:pRg end="804" st="72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Policy and VC</a:t>
            </a:r>
            <a:endParaRPr/>
          </a:p>
        </p:txBody>
      </p:sp>
      <p:sp>
        <p:nvSpPr>
          <p:cNvPr id="210" name="TextShape 2"/>
          <p:cNvSpPr txBox="1"/>
          <p:nvPr/>
        </p:nvSpPr>
        <p:spPr>
          <a:xfrm>
            <a:off x="380880" y="1371600"/>
            <a:ext cx="8229240" cy="46173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VC tends to pool in popular investment areas, leading to duplication, bidding wars and many times poor performance that can scare away investors for a period</a:t>
            </a:r>
            <a:endParaRPr/>
          </a:p>
          <a:p>
            <a:pPr>
              <a:lnSpc>
                <a:spcPct val="100000"/>
              </a:lnSpc>
              <a:buSzPct val="25000"/>
              <a:buFont charset="2" typeface="Wingdings 2"/>
              <a:buChar char=""/>
            </a:pPr>
            <a:r>
              <a:rPr lang="en-US" sz="2600">
                <a:solidFill>
                  <a:srgbClr val="000000"/>
                </a:solidFill>
                <a:latin typeface="Constantia"/>
              </a:rPr>
              <a:t>VC tends to be </a:t>
            </a:r>
            <a:r>
              <a:rPr i="1" lang="en-US" sz="2600">
                <a:solidFill>
                  <a:srgbClr val="000000"/>
                </a:solidFill>
                <a:latin typeface="Constantia"/>
              </a:rPr>
              <a:t>least effective during boom </a:t>
            </a:r>
            <a:r>
              <a:rPr lang="en-US" sz="2600">
                <a:solidFill>
                  <a:srgbClr val="000000"/>
                </a:solidFill>
                <a:latin typeface="Constantia"/>
              </a:rPr>
              <a:t>periods and most effective during cold periods</a:t>
            </a:r>
            <a:endParaRPr/>
          </a:p>
          <a:p>
            <a:pPr>
              <a:lnSpc>
                <a:spcPct val="100000"/>
              </a:lnSpc>
            </a:pPr>
            <a:r>
              <a:rPr b="1" lang="en-US" sz="2600">
                <a:solidFill>
                  <a:srgbClr val="000000"/>
                </a:solidFill>
                <a:latin typeface="Constantia"/>
              </a:rPr>
              <a:t>Government polices should thus focus on:</a:t>
            </a:r>
            <a:endParaRPr/>
          </a:p>
          <a:p>
            <a:pPr lvl="1">
              <a:lnSpc>
                <a:spcPct val="100000"/>
              </a:lnSpc>
              <a:buSzPct val="25000"/>
              <a:buFont typeface="StarSymbol"/>
              <a:buChar char=""/>
            </a:pPr>
            <a:r>
              <a:rPr lang="en-US" sz="2400">
                <a:solidFill>
                  <a:srgbClr val="000000"/>
                </a:solidFill>
                <a:latin typeface="Constantia"/>
              </a:rPr>
              <a:t>Providing support to technology areas that are not currently popular with VC firms – avoid funding same areas leading to overinvestment!</a:t>
            </a:r>
            <a:endParaRPr/>
          </a:p>
          <a:p>
            <a:pPr lvl="1">
              <a:lnSpc>
                <a:spcPct val="100000"/>
              </a:lnSpc>
              <a:buSzPct val="25000"/>
              <a:buFont typeface="StarSymbol"/>
              <a:buChar char=""/>
            </a:pPr>
            <a:r>
              <a:rPr lang="en-US" sz="2400">
                <a:solidFill>
                  <a:srgbClr val="000000"/>
                </a:solidFill>
                <a:latin typeface="Constantia"/>
              </a:rPr>
              <a:t>Provide follow up funding to firms already funded by VC during periods when inflows to VC are falling</a:t>
            </a:r>
            <a:endParaRPr/>
          </a:p>
        </p:txBody>
      </p:sp>
    </p:spTree>
  </p:cSld>
  <p:timing>
    <p:tnLst>
      <p:par>
        <p:cTn dur="indefinite" id="205" nodeType="tmRoot" restart="never">
          <p:childTnLst>
            <p:seq>
              <p:cTn dur="indefinite" id="206" nodeType="mainSeq">
                <p:childTnLst>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210">
                                            <p:txEl>
                                              <p:pRg end="158" st="0"/>
                                            </p:txEl>
                                          </p:spTgt>
                                        </p:tgtEl>
                                        <p:attrNameLst>
                                          <p:attrName>style.visibility</p:attrName>
                                        </p:attrNameLst>
                                      </p:cBhvr>
                                      <p:to>
                                        <p:strVal val="visible"/>
                                      </p:to>
                                    </p:set>
                                  </p:childTnLst>
                                </p:cTn>
                              </p:par>
                            </p:childTnLst>
                          </p:cTn>
                        </p:par>
                      </p:childTnLst>
                    </p:cTn>
                  </p:par>
                  <p:par>
                    <p:cTn fill="hold" id="211">
                      <p:stCondLst>
                        <p:cond delay="indefinite"/>
                      </p:stCondLst>
                      <p:childTnLst>
                        <p:par>
                          <p:cTn fill="hold" id="212">
                            <p:stCondLst>
                              <p:cond delay="0"/>
                            </p:stCondLst>
                            <p:childTnLst>
                              <p:par>
                                <p:cTn fill="hold" id="213" nodeType="clickEffect" presetClass="entr" presetID="1">
                                  <p:stCondLst>
                                    <p:cond delay="0"/>
                                  </p:stCondLst>
                                  <p:childTnLst>
                                    <p:set>
                                      <p:cBhvr>
                                        <p:cTn dur="1" fill="hold" id="214">
                                          <p:stCondLst>
                                            <p:cond delay="0"/>
                                          </p:stCondLst>
                                        </p:cTn>
                                        <p:tgtEl>
                                          <p:spTgt spid="210">
                                            <p:txEl>
                                              <p:pRg end="248" st="158"/>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210">
                                            <p:txEl>
                                              <p:pRg end="289" st="248"/>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210">
                                            <p:txEl>
                                              <p:pRg end="426" st="289"/>
                                            </p:txEl>
                                          </p:spTgt>
                                        </p:tgtEl>
                                        <p:attrNameLst>
                                          <p:attrName>style.visibility</p:attrName>
                                        </p:attrNameLst>
                                      </p:cBhvr>
                                      <p:to>
                                        <p:strVal val="visible"/>
                                      </p:to>
                                    </p:set>
                                  </p:childTnLst>
                                </p:cTn>
                              </p:par>
                            </p:childTnLst>
                          </p:cTn>
                        </p:par>
                      </p:childTnLst>
                    </p:cTn>
                  </p:par>
                  <p:par>
                    <p:cTn fill="hold" id="223">
                      <p:stCondLst>
                        <p:cond delay="indefinite"/>
                      </p:stCondLst>
                      <p:childTnLst>
                        <p:par>
                          <p:cTn fill="hold" id="224">
                            <p:stCondLst>
                              <p:cond delay="0"/>
                            </p:stCondLst>
                            <p:childTnLst>
                              <p:par>
                                <p:cTn fill="hold" id="225" nodeType="clickEffect" presetClass="entr" presetID="1">
                                  <p:stCondLst>
                                    <p:cond delay="0"/>
                                  </p:stCondLst>
                                  <p:childTnLst>
                                    <p:set>
                                      <p:cBhvr>
                                        <p:cTn dur="1" fill="hold" id="226">
                                          <p:stCondLst>
                                            <p:cond delay="0"/>
                                          </p:stCondLst>
                                        </p:cTn>
                                        <p:tgtEl>
                                          <p:spTgt spid="210">
                                            <p:txEl>
                                              <p:pRg end="528" st="42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819720"/>
          </a:xfrm>
          <a:prstGeom prst="rect">
            <a:avLst/>
          </a:prstGeom>
        </p:spPr>
        <p:txBody>
          <a:bodyPr anchor="b" bIns="0" lIns="0" rIns="0" tIns="45000"/>
          <a:p>
            <a:pPr>
              <a:lnSpc>
                <a:spcPct val="100000"/>
              </a:lnSpc>
            </a:pPr>
            <a:r>
              <a:rPr lang="en-US" sz="3600">
                <a:solidFill>
                  <a:srgbClr val="04617b"/>
                </a:solidFill>
                <a:latin typeface="Calibri"/>
              </a:rPr>
              <a:t>Venture Capital and Growth</a:t>
            </a:r>
            <a:endParaRPr/>
          </a:p>
        </p:txBody>
      </p:sp>
      <p:sp>
        <p:nvSpPr>
          <p:cNvPr id="164" name="TextShape 2"/>
          <p:cNvSpPr txBox="1"/>
          <p:nvPr/>
        </p:nvSpPr>
        <p:spPr>
          <a:xfrm>
            <a:off x="457200" y="1935360"/>
            <a:ext cx="8229240" cy="43887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What role does venture capital (VC) play in America’s growth?</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How should the government interact with the venture capital industry to enhance growth?</a:t>
            </a:r>
            <a:endParaRPr/>
          </a:p>
          <a:p>
            <a:pPr>
              <a:lnSpc>
                <a:spcPct val="100000"/>
              </a:lnSpc>
            </a:pP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4">
                                            <p:txEl>
                                              <p:pRg end="62"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4">
                                            <p:txEl>
                                              <p:pRg end="151" st="6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The Cyclical Nature of VC</a:t>
            </a:r>
            <a:endParaRPr/>
          </a:p>
        </p:txBody>
      </p:sp>
      <p:sp>
        <p:nvSpPr>
          <p:cNvPr id="166" name="TextShape 2"/>
          <p:cNvSpPr txBox="1"/>
          <p:nvPr/>
        </p:nvSpPr>
        <p:spPr>
          <a:xfrm>
            <a:off x="457200" y="1447920"/>
            <a:ext cx="4129200" cy="4906800"/>
          </a:xfrm>
          <a:prstGeom prst="rect">
            <a:avLst/>
          </a:prstGeom>
        </p:spPr>
        <p:txBody>
          <a:bodyPr bIns="45000" lIns="90000" rIns="90000" tIns="45000"/>
          <a:p>
            <a:pPr>
              <a:lnSpc>
                <a:spcPct val="100000"/>
              </a:lnSpc>
            </a:pPr>
            <a:r>
              <a:rPr b="1" lang="en-US" sz="2600">
                <a:solidFill>
                  <a:srgbClr val="000000"/>
                </a:solidFill>
                <a:latin typeface="Constantia"/>
              </a:rPr>
              <a:t>A simple framework for the VC market</a:t>
            </a:r>
            <a:endParaRPr/>
          </a:p>
          <a:p>
            <a:pPr>
              <a:lnSpc>
                <a:spcPct val="100000"/>
              </a:lnSpc>
            </a:pPr>
            <a:endParaRPr/>
          </a:p>
          <a:p>
            <a:pPr>
              <a:lnSpc>
                <a:spcPct val="100000"/>
              </a:lnSpc>
            </a:pPr>
            <a:r>
              <a:rPr b="1" lang="en-US" sz="2600">
                <a:solidFill>
                  <a:srgbClr val="000000"/>
                </a:solidFill>
                <a:latin typeface="Constantia"/>
              </a:rPr>
              <a:t>Supply?</a:t>
            </a:r>
            <a:endParaRPr/>
          </a:p>
          <a:p>
            <a:pPr>
              <a:lnSpc>
                <a:spcPct val="100000"/>
              </a:lnSpc>
            </a:pPr>
            <a:r>
              <a:rPr lang="en-US" sz="2600">
                <a:solidFill>
                  <a:srgbClr val="000000"/>
                </a:solidFill>
                <a:latin typeface="Constantia"/>
              </a:rPr>
              <a:t>Funds from i</a:t>
            </a:r>
            <a:r>
              <a:rPr b="1" i="1" lang="en-US" sz="2600">
                <a:solidFill>
                  <a:srgbClr val="000000"/>
                </a:solidFill>
                <a:latin typeface="Constantia"/>
              </a:rPr>
              <a:t>nvestors </a:t>
            </a:r>
            <a:r>
              <a:rPr lang="en-US" sz="2600">
                <a:solidFill>
                  <a:srgbClr val="000000"/>
                </a:solidFill>
                <a:latin typeface="Constantia"/>
              </a:rPr>
              <a:t>(pension funds, etc.)</a:t>
            </a:r>
            <a:endParaRPr/>
          </a:p>
          <a:p>
            <a:pPr lvl="1">
              <a:lnSpc>
                <a:spcPct val="100000"/>
              </a:lnSpc>
              <a:buSzPct val="25000"/>
              <a:buFont typeface="StarSymbol"/>
              <a:buChar char=""/>
            </a:pPr>
            <a:r>
              <a:rPr lang="en-US" sz="2400">
                <a:solidFill>
                  <a:srgbClr val="000000"/>
                </a:solidFill>
                <a:latin typeface="Constantia"/>
              </a:rPr>
              <a:t>Depends on expected return from VC fund against other potential investments</a:t>
            </a:r>
            <a:endParaRPr/>
          </a:p>
          <a:p>
            <a:endParaRPr/>
          </a:p>
          <a:p>
            <a:pPr>
              <a:lnSpc>
                <a:spcPct val="100000"/>
              </a:lnSpc>
            </a:pPr>
            <a:r>
              <a:rPr b="1" lang="en-US" sz="2600">
                <a:solidFill>
                  <a:srgbClr val="000000"/>
                </a:solidFill>
                <a:latin typeface="Constantia"/>
              </a:rPr>
              <a:t>Demand? </a:t>
            </a:r>
            <a:endParaRPr/>
          </a:p>
          <a:p>
            <a:pPr>
              <a:lnSpc>
                <a:spcPct val="100000"/>
              </a:lnSpc>
            </a:pPr>
            <a:r>
              <a:rPr lang="en-US" sz="2600">
                <a:solidFill>
                  <a:srgbClr val="000000"/>
                </a:solidFill>
                <a:latin typeface="Constantia"/>
              </a:rPr>
              <a:t>The number of </a:t>
            </a:r>
            <a:r>
              <a:rPr b="1" i="1" lang="en-US" sz="2600">
                <a:solidFill>
                  <a:srgbClr val="000000"/>
                </a:solidFill>
                <a:latin typeface="Constantia"/>
              </a:rPr>
              <a:t>entrepreneurial firms </a:t>
            </a:r>
            <a:r>
              <a:rPr lang="en-US" sz="2600">
                <a:solidFill>
                  <a:srgbClr val="000000"/>
                </a:solidFill>
                <a:latin typeface="Constantia"/>
              </a:rPr>
              <a:t>seeking funding</a:t>
            </a:r>
            <a:endParaRPr/>
          </a:p>
        </p:txBody>
      </p:sp>
      <p:sp>
        <p:nvSpPr>
          <p:cNvPr id="167" name="TextShape 3"/>
          <p:cNvSpPr txBox="1"/>
          <p:nvPr/>
        </p:nvSpPr>
        <p:spPr>
          <a:xfrm>
            <a:off x="4648320" y="1676520"/>
            <a:ext cx="4038120" cy="4678200"/>
          </a:xfrm>
          <a:prstGeom prst="rect">
            <a:avLst/>
          </a:prstGeom>
        </p:spPr>
        <p:txBody>
          <a:bodyPr anchor="b" bIns="0" lIns="0" rIns="0" tIns="0"/>
          <a:p>
            <a:endParaRPr/>
          </a:p>
        </p:txBody>
      </p:sp>
      <p:pic>
        <p:nvPicPr>
          <p:cNvPr descr="" id="168" name="Picture 2"/>
          <p:cNvPicPr/>
          <p:nvPr/>
        </p:nvPicPr>
        <p:blipFill>
          <a:blip r:embed="rId1"/>
          <a:stretch>
            <a:fillRect/>
          </a:stretch>
        </p:blipFill>
        <p:spPr>
          <a:xfrm>
            <a:off x="4586760" y="1600200"/>
            <a:ext cx="4203000" cy="4419360"/>
          </a:xfrm>
          <a:prstGeom prst="rect">
            <a:avLst/>
          </a:prstGeom>
        </p:spPr>
      </p:pic>
    </p:spTree>
  </p:cSld>
  <p:timing>
    <p:tnLst>
      <p:par>
        <p:cTn dur="indefinite" id="11" nodeType="tmRoot" restart="never">
          <p:childTnLst>
            <p:seq>
              <p:cTn dur="indefinite" id="12" nodeType="mainSeq">
                <p:childTnLst>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166">
                                            <p:txEl>
                                              <p:pRg end="46" st="38"/>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166">
                                            <p:txEl>
                                              <p:pRg end="89" st="46"/>
                                            </p:txEl>
                                          </p:spTgt>
                                        </p:tgtEl>
                                        <p:attrNameLst>
                                          <p:attrName>style.visibility</p:attrName>
                                        </p:attrNameLst>
                                      </p:cBhvr>
                                      <p:to>
                                        <p:strVal val="visible"/>
                                      </p:to>
                                    </p:set>
                                  </p:childTnLst>
                                </p:cTn>
                              </p:par>
                              <p:par>
                                <p:cTn fill="hold" id="21" nodeType="withEffect" presetClass="entr" presetID="1">
                                  <p:stCondLst>
                                    <p:cond delay="0"/>
                                  </p:stCondLst>
                                  <p:childTnLst>
                                    <p:set>
                                      <p:cBhvr>
                                        <p:cTn dur="1" fill="hold" id="22">
                                          <p:stCondLst>
                                            <p:cond delay="0"/>
                                          </p:stCondLst>
                                        </p:cTn>
                                        <p:tgtEl>
                                          <p:spTgt spid="166">
                                            <p:txEl>
                                              <p:pRg end="165" st="89"/>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66">
                                            <p:txEl>
                                              <p:pRg end="175" st="166"/>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166">
                                            <p:txEl>
                                              <p:pRg end="227" st="17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The Cyclical Nature of VC</a:t>
            </a:r>
            <a:endParaRPr/>
          </a:p>
        </p:txBody>
      </p:sp>
      <p:sp>
        <p:nvSpPr>
          <p:cNvPr id="170" name="TextShape 2"/>
          <p:cNvSpPr txBox="1"/>
          <p:nvPr/>
        </p:nvSpPr>
        <p:spPr>
          <a:xfrm>
            <a:off x="457200" y="1295280"/>
            <a:ext cx="8229240" cy="5028840"/>
          </a:xfrm>
          <a:prstGeom prst="rect">
            <a:avLst/>
          </a:prstGeom>
        </p:spPr>
        <p:txBody>
          <a:bodyPr bIns="45000" lIns="90000" rIns="90000" tIns="45000"/>
          <a:p>
            <a:pPr>
              <a:lnSpc>
                <a:spcPct val="100000"/>
              </a:lnSpc>
            </a:pPr>
            <a:r>
              <a:rPr b="1" lang="en-US" sz="2600">
                <a:solidFill>
                  <a:srgbClr val="000000"/>
                </a:solidFill>
                <a:latin typeface="Constantia"/>
              </a:rPr>
              <a:t>What happens if we have many sudden technological breakthroughs in a high-tech industry?</a:t>
            </a:r>
            <a:endParaRPr/>
          </a:p>
          <a:p>
            <a:pPr lvl="1">
              <a:lnSpc>
                <a:spcPct val="100000"/>
              </a:lnSpc>
              <a:buSzPct val="25000"/>
              <a:buFont typeface="StarSymbol"/>
              <a:buChar char=""/>
            </a:pPr>
            <a:r>
              <a:rPr lang="en-US" sz="2400">
                <a:solidFill>
                  <a:srgbClr val="000000"/>
                </a:solidFill>
                <a:latin typeface="Constantia"/>
              </a:rPr>
              <a:t>We get a demand shock – many new firms seeking capital</a:t>
            </a:r>
            <a:endParaRPr/>
          </a:p>
          <a:p>
            <a:endParaRPr/>
          </a:p>
          <a:p>
            <a:endParaRPr/>
          </a:p>
          <a:p>
            <a:endParaRPr/>
          </a:p>
          <a:p>
            <a:endParaRPr/>
          </a:p>
          <a:p>
            <a:endParaRPr/>
          </a:p>
          <a:p>
            <a:endParaRPr/>
          </a:p>
          <a:p>
            <a:endParaRPr/>
          </a:p>
          <a:p>
            <a:endParaRPr/>
          </a:p>
          <a:p>
            <a:endParaRPr/>
          </a:p>
          <a:p>
            <a:endParaRPr/>
          </a:p>
          <a:p>
            <a:r>
              <a:rPr b="1" lang="en-US" sz="2400">
                <a:solidFill>
                  <a:srgbClr val="000000"/>
                </a:solidFill>
                <a:latin typeface="Constantia"/>
              </a:rPr>
              <a:t>VC may be slow to respond or </a:t>
            </a:r>
            <a:r>
              <a:rPr b="1" i="1" lang="en-US" sz="2400">
                <a:solidFill>
                  <a:srgbClr val="000000"/>
                </a:solidFill>
                <a:latin typeface="Constantia"/>
              </a:rPr>
              <a:t>sticky</a:t>
            </a:r>
            <a:endParaRPr/>
          </a:p>
          <a:p>
            <a:endParaRPr/>
          </a:p>
        </p:txBody>
      </p:sp>
      <p:sp>
        <p:nvSpPr>
          <p:cNvPr id="171" name="Line 3"/>
          <p:cNvSpPr/>
          <p:nvPr/>
        </p:nvSpPr>
        <p:spPr>
          <a:xfrm>
            <a:off x="3539160" y="2508480"/>
            <a:ext cx="0" cy="2666880"/>
          </a:xfrm>
          <a:prstGeom prst="line">
            <a:avLst/>
          </a:prstGeom>
          <a:ln w="12600">
            <a:solidFill>
              <a:srgbClr val="000000"/>
            </a:solidFill>
            <a:round/>
          </a:ln>
        </p:spPr>
      </p:sp>
      <p:sp>
        <p:nvSpPr>
          <p:cNvPr id="172" name="Line 4"/>
          <p:cNvSpPr/>
          <p:nvPr/>
        </p:nvSpPr>
        <p:spPr>
          <a:xfrm>
            <a:off x="3539160" y="5175360"/>
            <a:ext cx="3657600" cy="0"/>
          </a:xfrm>
          <a:prstGeom prst="line">
            <a:avLst/>
          </a:prstGeom>
          <a:ln w="12600">
            <a:solidFill>
              <a:srgbClr val="000000"/>
            </a:solidFill>
            <a:round/>
          </a:ln>
        </p:spPr>
      </p:sp>
      <p:sp>
        <p:nvSpPr>
          <p:cNvPr id="173" name="CustomShape 5"/>
          <p:cNvSpPr/>
          <p:nvPr/>
        </p:nvSpPr>
        <p:spPr>
          <a:xfrm>
            <a:off x="2756520" y="2299320"/>
            <a:ext cx="735480" cy="591840"/>
          </a:xfrm>
          <a:prstGeom prst="rect">
            <a:avLst/>
          </a:prstGeom>
        </p:spPr>
        <p:txBody>
          <a:bodyPr bIns="45000" lIns="90000" rIns="90000" tIns="45000"/>
          <a:p>
            <a:pPr>
              <a:lnSpc>
                <a:spcPct val="100000"/>
              </a:lnSpc>
            </a:pPr>
            <a:r>
              <a:rPr lang="en-US" sz="1100">
                <a:solidFill>
                  <a:srgbClr val="ffffff"/>
                </a:solidFill>
                <a:latin typeface="Constantia"/>
              </a:rPr>
              <a:t>Expected Return</a:t>
            </a:r>
            <a:endParaRPr/>
          </a:p>
        </p:txBody>
      </p:sp>
      <p:sp>
        <p:nvSpPr>
          <p:cNvPr id="174" name="Line 6"/>
          <p:cNvSpPr/>
          <p:nvPr/>
        </p:nvSpPr>
        <p:spPr>
          <a:xfrm>
            <a:off x="3882240" y="2765160"/>
            <a:ext cx="2400120" cy="2250720"/>
          </a:xfrm>
          <a:prstGeom prst="line">
            <a:avLst/>
          </a:prstGeom>
          <a:ln w="19080">
            <a:solidFill>
              <a:srgbClr val="095294"/>
            </a:solidFill>
            <a:round/>
          </a:ln>
        </p:spPr>
      </p:sp>
      <p:sp>
        <p:nvSpPr>
          <p:cNvPr id="175" name="CustomShape 7"/>
          <p:cNvSpPr/>
          <p:nvPr/>
        </p:nvSpPr>
        <p:spPr>
          <a:xfrm>
            <a:off x="6328080" y="4758840"/>
            <a:ext cx="510480" cy="333720"/>
          </a:xfrm>
          <a:prstGeom prst="rect">
            <a:avLst/>
          </a:prstGeom>
        </p:spPr>
        <p:txBody>
          <a:bodyPr bIns="45000" lIns="90000" rIns="90000" tIns="45000"/>
          <a:p>
            <a:pPr>
              <a:lnSpc>
                <a:spcPct val="100000"/>
              </a:lnSpc>
            </a:pPr>
            <a:r>
              <a:rPr lang="en-US" sz="1600">
                <a:solidFill>
                  <a:srgbClr val="ffffff"/>
                </a:solidFill>
                <a:latin typeface="Constantia"/>
              </a:rPr>
              <a:t>D1</a:t>
            </a:r>
            <a:endParaRPr/>
          </a:p>
        </p:txBody>
      </p:sp>
      <p:sp>
        <p:nvSpPr>
          <p:cNvPr id="176" name="Line 8"/>
          <p:cNvSpPr/>
          <p:nvPr/>
        </p:nvSpPr>
        <p:spPr>
          <a:xfrm flipV="1">
            <a:off x="3729960" y="2853720"/>
            <a:ext cx="2552400" cy="1798200"/>
          </a:xfrm>
          <a:prstGeom prst="line">
            <a:avLst/>
          </a:prstGeom>
          <a:ln w="19080">
            <a:solidFill>
              <a:srgbClr val="ff0000"/>
            </a:solidFill>
            <a:round/>
          </a:ln>
        </p:spPr>
      </p:sp>
      <p:sp>
        <p:nvSpPr>
          <p:cNvPr id="177" name="CustomShape 9"/>
          <p:cNvSpPr/>
          <p:nvPr/>
        </p:nvSpPr>
        <p:spPr>
          <a:xfrm>
            <a:off x="6332400" y="2659680"/>
            <a:ext cx="799920" cy="333720"/>
          </a:xfrm>
          <a:prstGeom prst="rect">
            <a:avLst/>
          </a:prstGeom>
        </p:spPr>
        <p:txBody>
          <a:bodyPr bIns="45000" lIns="90000" rIns="90000" tIns="45000"/>
          <a:p>
            <a:pPr>
              <a:lnSpc>
                <a:spcPct val="100000"/>
              </a:lnSpc>
            </a:pPr>
            <a:r>
              <a:rPr lang="en-US" sz="1600">
                <a:solidFill>
                  <a:srgbClr val="ffffff"/>
                </a:solidFill>
                <a:latin typeface="Constantia"/>
              </a:rPr>
              <a:t>SL</a:t>
            </a:r>
            <a:endParaRPr/>
          </a:p>
        </p:txBody>
      </p:sp>
      <p:sp>
        <p:nvSpPr>
          <p:cNvPr id="178" name="Line 10"/>
          <p:cNvSpPr/>
          <p:nvPr/>
        </p:nvSpPr>
        <p:spPr>
          <a:xfrm>
            <a:off x="5489640" y="4961880"/>
            <a:ext cx="0" cy="306360"/>
          </a:xfrm>
          <a:prstGeom prst="line">
            <a:avLst/>
          </a:prstGeom>
          <a:ln w="9360">
            <a:solidFill>
              <a:srgbClr val="000000"/>
            </a:solidFill>
            <a:custDash>
              <a:ds d="280000" sp="105000"/>
            </a:custDash>
            <a:round/>
          </a:ln>
        </p:spPr>
      </p:sp>
      <p:sp>
        <p:nvSpPr>
          <p:cNvPr id="179" name="Line 11"/>
          <p:cNvSpPr/>
          <p:nvPr/>
        </p:nvSpPr>
        <p:spPr>
          <a:xfrm flipH="1" flipV="1">
            <a:off x="3492000" y="3745080"/>
            <a:ext cx="237960" cy="7920"/>
          </a:xfrm>
          <a:prstGeom prst="line">
            <a:avLst/>
          </a:prstGeom>
          <a:ln w="9360">
            <a:solidFill>
              <a:srgbClr val="000000"/>
            </a:solidFill>
            <a:custDash>
              <a:ds d="280000" sp="105000"/>
            </a:custDash>
            <a:round/>
          </a:ln>
        </p:spPr>
      </p:sp>
      <p:sp>
        <p:nvSpPr>
          <p:cNvPr id="180" name="CustomShape 12"/>
          <p:cNvSpPr/>
          <p:nvPr/>
        </p:nvSpPr>
        <p:spPr>
          <a:xfrm>
            <a:off x="3124080" y="3614400"/>
            <a:ext cx="367560" cy="257760"/>
          </a:xfrm>
          <a:prstGeom prst="rect">
            <a:avLst/>
          </a:prstGeom>
        </p:spPr>
        <p:txBody>
          <a:bodyPr bIns="45000" lIns="90000" rIns="90000" tIns="45000"/>
          <a:p>
            <a:pPr>
              <a:lnSpc>
                <a:spcPct val="100000"/>
              </a:lnSpc>
            </a:pPr>
            <a:r>
              <a:rPr lang="en-US" sz="1100">
                <a:solidFill>
                  <a:srgbClr val="ffffff"/>
                </a:solidFill>
                <a:latin typeface="Constantia"/>
              </a:rPr>
              <a:t>R1</a:t>
            </a:r>
            <a:endParaRPr/>
          </a:p>
        </p:txBody>
      </p:sp>
      <p:sp>
        <p:nvSpPr>
          <p:cNvPr id="181" name="CustomShape 13"/>
          <p:cNvSpPr/>
          <p:nvPr/>
        </p:nvSpPr>
        <p:spPr>
          <a:xfrm>
            <a:off x="4703400" y="5249520"/>
            <a:ext cx="574920" cy="591840"/>
          </a:xfrm>
          <a:prstGeom prst="rect">
            <a:avLst/>
          </a:prstGeom>
        </p:spPr>
        <p:txBody>
          <a:bodyPr bIns="45000" lIns="90000" rIns="90000" tIns="45000"/>
          <a:p>
            <a:pPr>
              <a:lnSpc>
                <a:spcPct val="100000"/>
              </a:lnSpc>
            </a:pPr>
            <a:r>
              <a:rPr lang="en-US" sz="1100">
                <a:solidFill>
                  <a:srgbClr val="ffffff"/>
                </a:solidFill>
                <a:latin typeface="Constantia"/>
              </a:rPr>
              <a:t>Q1,Q2</a:t>
            </a:r>
            <a:endParaRPr/>
          </a:p>
          <a:p>
            <a:pPr>
              <a:lnSpc>
                <a:spcPct val="100000"/>
              </a:lnSpc>
            </a:pPr>
            <a:endParaRPr/>
          </a:p>
        </p:txBody>
      </p:sp>
      <p:sp>
        <p:nvSpPr>
          <p:cNvPr id="182" name="CustomShape 14"/>
          <p:cNvSpPr/>
          <p:nvPr/>
        </p:nvSpPr>
        <p:spPr>
          <a:xfrm>
            <a:off x="6732360" y="5183640"/>
            <a:ext cx="837720" cy="591840"/>
          </a:xfrm>
          <a:prstGeom prst="rect">
            <a:avLst/>
          </a:prstGeom>
        </p:spPr>
        <p:txBody>
          <a:bodyPr bIns="45000" lIns="90000" rIns="90000" tIns="45000"/>
          <a:p>
            <a:pPr>
              <a:lnSpc>
                <a:spcPct val="100000"/>
              </a:lnSpc>
            </a:pPr>
            <a:r>
              <a:rPr lang="en-US" sz="1100">
                <a:solidFill>
                  <a:srgbClr val="ffffff"/>
                </a:solidFill>
                <a:latin typeface="Constantia"/>
              </a:rPr>
              <a:t>Quantity of Capital</a:t>
            </a:r>
            <a:endParaRPr/>
          </a:p>
        </p:txBody>
      </p:sp>
      <p:sp>
        <p:nvSpPr>
          <p:cNvPr id="183" name="Line 15"/>
          <p:cNvSpPr/>
          <p:nvPr/>
        </p:nvSpPr>
        <p:spPr>
          <a:xfrm>
            <a:off x="4453560" y="2489040"/>
            <a:ext cx="2400480" cy="2250720"/>
          </a:xfrm>
          <a:prstGeom prst="line">
            <a:avLst/>
          </a:prstGeom>
          <a:ln w="19080">
            <a:solidFill>
              <a:srgbClr val="095294"/>
            </a:solidFill>
            <a:round/>
          </a:ln>
        </p:spPr>
      </p:sp>
      <p:sp>
        <p:nvSpPr>
          <p:cNvPr id="184" name="CustomShape 16"/>
          <p:cNvSpPr/>
          <p:nvPr/>
        </p:nvSpPr>
        <p:spPr>
          <a:xfrm>
            <a:off x="6899400" y="4482720"/>
            <a:ext cx="510480" cy="333720"/>
          </a:xfrm>
          <a:prstGeom prst="rect">
            <a:avLst/>
          </a:prstGeom>
        </p:spPr>
        <p:txBody>
          <a:bodyPr bIns="45000" lIns="90000" rIns="90000" tIns="45000"/>
          <a:p>
            <a:pPr>
              <a:lnSpc>
                <a:spcPct val="100000"/>
              </a:lnSpc>
            </a:pPr>
            <a:r>
              <a:rPr lang="en-US" sz="1600">
                <a:solidFill>
                  <a:srgbClr val="ffffff"/>
                </a:solidFill>
                <a:latin typeface="Constantia"/>
              </a:rPr>
              <a:t>D2</a:t>
            </a:r>
            <a:endParaRPr/>
          </a:p>
        </p:txBody>
      </p:sp>
      <p:sp>
        <p:nvSpPr>
          <p:cNvPr id="185" name="Line 17"/>
          <p:cNvSpPr/>
          <p:nvPr/>
        </p:nvSpPr>
        <p:spPr>
          <a:xfrm flipV="1">
            <a:off x="4991040" y="2266560"/>
            <a:ext cx="0" cy="2695320"/>
          </a:xfrm>
          <a:prstGeom prst="line">
            <a:avLst/>
          </a:prstGeom>
          <a:ln w="19080">
            <a:solidFill>
              <a:srgbClr val="ff0000"/>
            </a:solidFill>
            <a:round/>
          </a:ln>
        </p:spPr>
      </p:sp>
      <p:sp>
        <p:nvSpPr>
          <p:cNvPr id="186" name="CustomShape 18"/>
          <p:cNvSpPr/>
          <p:nvPr/>
        </p:nvSpPr>
        <p:spPr>
          <a:xfrm>
            <a:off x="5089680" y="2277360"/>
            <a:ext cx="799920" cy="333720"/>
          </a:xfrm>
          <a:prstGeom prst="rect">
            <a:avLst/>
          </a:prstGeom>
        </p:spPr>
        <p:txBody>
          <a:bodyPr bIns="45000" lIns="90000" rIns="90000" tIns="45000"/>
          <a:p>
            <a:pPr>
              <a:lnSpc>
                <a:spcPct val="100000"/>
              </a:lnSpc>
            </a:pPr>
            <a:r>
              <a:rPr lang="en-US" sz="1600">
                <a:solidFill>
                  <a:srgbClr val="ffffff"/>
                </a:solidFill>
                <a:latin typeface="Constantia"/>
              </a:rPr>
              <a:t>SS</a:t>
            </a:r>
            <a:endParaRPr/>
          </a:p>
        </p:txBody>
      </p:sp>
      <p:sp>
        <p:nvSpPr>
          <p:cNvPr id="187" name="CustomShape 19"/>
          <p:cNvSpPr/>
          <p:nvPr/>
        </p:nvSpPr>
        <p:spPr>
          <a:xfrm>
            <a:off x="5368320" y="5268600"/>
            <a:ext cx="367560" cy="424440"/>
          </a:xfrm>
          <a:prstGeom prst="rect">
            <a:avLst/>
          </a:prstGeom>
        </p:spPr>
        <p:txBody>
          <a:bodyPr bIns="45000" lIns="90000" rIns="90000" tIns="45000"/>
          <a:p>
            <a:pPr>
              <a:lnSpc>
                <a:spcPct val="100000"/>
              </a:lnSpc>
            </a:pPr>
            <a:r>
              <a:rPr lang="en-US" sz="1100">
                <a:solidFill>
                  <a:srgbClr val="ffffff"/>
                </a:solidFill>
                <a:latin typeface="Constantia"/>
              </a:rPr>
              <a:t>Q3</a:t>
            </a:r>
            <a:endParaRPr/>
          </a:p>
        </p:txBody>
      </p:sp>
      <p:sp>
        <p:nvSpPr>
          <p:cNvPr id="188" name="Line 20"/>
          <p:cNvSpPr/>
          <p:nvPr/>
        </p:nvSpPr>
        <p:spPr>
          <a:xfrm>
            <a:off x="4991040" y="5015880"/>
            <a:ext cx="0" cy="281520"/>
          </a:xfrm>
          <a:prstGeom prst="line">
            <a:avLst/>
          </a:prstGeom>
          <a:ln w="9360">
            <a:solidFill>
              <a:srgbClr val="000000"/>
            </a:solidFill>
            <a:custDash>
              <a:ds d="280000" sp="105000"/>
            </a:custDash>
            <a:round/>
          </a:ln>
        </p:spPr>
      </p:sp>
      <p:sp>
        <p:nvSpPr>
          <p:cNvPr id="189" name="Line 21"/>
          <p:cNvSpPr/>
          <p:nvPr/>
        </p:nvSpPr>
        <p:spPr>
          <a:xfrm flipH="1" flipV="1">
            <a:off x="3492000" y="3475800"/>
            <a:ext cx="237960" cy="7920"/>
          </a:xfrm>
          <a:prstGeom prst="line">
            <a:avLst/>
          </a:prstGeom>
          <a:ln w="9360">
            <a:solidFill>
              <a:srgbClr val="000000"/>
            </a:solidFill>
            <a:custDash>
              <a:ds d="280000" sp="105000"/>
            </a:custDash>
            <a:round/>
          </a:ln>
        </p:spPr>
      </p:sp>
      <p:sp>
        <p:nvSpPr>
          <p:cNvPr id="190" name="CustomShape 22"/>
          <p:cNvSpPr/>
          <p:nvPr/>
        </p:nvSpPr>
        <p:spPr>
          <a:xfrm>
            <a:off x="3124080" y="3345120"/>
            <a:ext cx="367560" cy="257760"/>
          </a:xfrm>
          <a:prstGeom prst="rect">
            <a:avLst/>
          </a:prstGeom>
        </p:spPr>
        <p:txBody>
          <a:bodyPr bIns="45000" lIns="90000" rIns="90000" tIns="45000"/>
          <a:p>
            <a:pPr>
              <a:lnSpc>
                <a:spcPct val="100000"/>
              </a:lnSpc>
            </a:pPr>
            <a:r>
              <a:rPr lang="en-US" sz="1100">
                <a:solidFill>
                  <a:srgbClr val="ffffff"/>
                </a:solidFill>
                <a:latin typeface="Constantia"/>
              </a:rPr>
              <a:t>R3</a:t>
            </a:r>
            <a:endParaRPr/>
          </a:p>
        </p:txBody>
      </p:sp>
      <p:sp>
        <p:nvSpPr>
          <p:cNvPr id="191" name="Line 23"/>
          <p:cNvSpPr/>
          <p:nvPr/>
        </p:nvSpPr>
        <p:spPr>
          <a:xfrm flipH="1" flipV="1">
            <a:off x="3476160" y="2964600"/>
            <a:ext cx="237600" cy="7560"/>
          </a:xfrm>
          <a:prstGeom prst="line">
            <a:avLst/>
          </a:prstGeom>
          <a:ln w="9360">
            <a:solidFill>
              <a:srgbClr val="000000"/>
            </a:solidFill>
            <a:custDash>
              <a:ds d="280000" sp="105000"/>
            </a:custDash>
            <a:round/>
          </a:ln>
        </p:spPr>
      </p:sp>
      <p:sp>
        <p:nvSpPr>
          <p:cNvPr id="192" name="CustomShape 24"/>
          <p:cNvSpPr/>
          <p:nvPr/>
        </p:nvSpPr>
        <p:spPr>
          <a:xfrm>
            <a:off x="3108240" y="2833920"/>
            <a:ext cx="367560" cy="257760"/>
          </a:xfrm>
          <a:prstGeom prst="rect">
            <a:avLst/>
          </a:prstGeom>
        </p:spPr>
        <p:txBody>
          <a:bodyPr bIns="45000" lIns="90000" rIns="90000" tIns="45000"/>
          <a:p>
            <a:pPr>
              <a:lnSpc>
                <a:spcPct val="100000"/>
              </a:lnSpc>
            </a:pPr>
            <a:r>
              <a:rPr lang="en-US" sz="1100">
                <a:solidFill>
                  <a:srgbClr val="ffffff"/>
                </a:solidFill>
                <a:latin typeface="Constantia"/>
              </a:rPr>
              <a:t>R2</a:t>
            </a:r>
            <a:endParaRPr/>
          </a:p>
        </p:txBody>
      </p:sp>
    </p:spTree>
  </p:cSld>
  <p:timing>
    <p:tnLst>
      <p:par>
        <p:cTn dur="indefinite" id="31" nodeType="tmRoot" restart="never">
          <p:childTnLst>
            <p:seq>
              <p:cTn dur="indefinite" id="32" nodeType="mainSeq">
                <p:childTnLst>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71"/>
                                        </p:tgtEl>
                                        <p:attrNameLst>
                                          <p:attrName>style.visibility</p:attrName>
                                        </p:attrNameLst>
                                      </p:cBhvr>
                                      <p:to>
                                        <p:strVal val="visible"/>
                                      </p:to>
                                    </p:set>
                                  </p:childTnLst>
                                </p:cTn>
                              </p:par>
                              <p:par>
                                <p:cTn fill="hold" id="37" nodeType="withEffect" presetClass="entr" presetID="1">
                                  <p:stCondLst>
                                    <p:cond delay="0"/>
                                  </p:stCondLst>
                                  <p:childTnLst>
                                    <p:set>
                                      <p:cBhvr>
                                        <p:cTn dur="1" fill="hold" id="38">
                                          <p:stCondLst>
                                            <p:cond delay="0"/>
                                          </p:stCondLst>
                                        </p:cTn>
                                        <p:tgtEl>
                                          <p:spTgt spid="172"/>
                                        </p:tgtEl>
                                        <p:attrNameLst>
                                          <p:attrName>style.visibility</p:attrName>
                                        </p:attrNameLst>
                                      </p:cBhvr>
                                      <p:to>
                                        <p:strVal val="visible"/>
                                      </p:to>
                                    </p:set>
                                  </p:childTnLst>
                                </p:cTn>
                              </p:par>
                              <p:par>
                                <p:cTn fill="hold" id="39" nodeType="withEffect" presetClass="entr" presetID="1">
                                  <p:stCondLst>
                                    <p:cond delay="0"/>
                                  </p:stCondLst>
                                  <p:childTnLst>
                                    <p:set>
                                      <p:cBhvr>
                                        <p:cTn dur="1" fill="hold" id="40">
                                          <p:stCondLst>
                                            <p:cond delay="0"/>
                                          </p:stCondLst>
                                        </p:cTn>
                                        <p:tgtEl>
                                          <p:spTgt spid="173"/>
                                        </p:tgtEl>
                                        <p:attrNameLst>
                                          <p:attrName>style.visibility</p:attrName>
                                        </p:attrNameLst>
                                      </p:cBhvr>
                                      <p:to>
                                        <p:strVal val="visible"/>
                                      </p:to>
                                    </p:se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stCondLst>
                                    <p:cond delay="0"/>
                                  </p:stCondLst>
                                  <p:childTnLst>
                                    <p:set>
                                      <p:cBhvr>
                                        <p:cTn dur="1" fill="hold" id="44">
                                          <p:stCondLst>
                                            <p:cond delay="0"/>
                                          </p:stCondLst>
                                        </p:cTn>
                                        <p:tgtEl>
                                          <p:spTgt spid="174"/>
                                        </p:tgtEl>
                                        <p:attrNameLst>
                                          <p:attrName>style.visibility</p:attrName>
                                        </p:attrNameLst>
                                      </p:cBhvr>
                                      <p:to>
                                        <p:strVal val="visible"/>
                                      </p:to>
                                    </p:set>
                                  </p:childTnLst>
                                </p:cTn>
                              </p:par>
                              <p:par>
                                <p:cTn fill="hold" id="45" nodeType="withEffect" presetClass="entr" presetID="1">
                                  <p:stCondLst>
                                    <p:cond delay="0"/>
                                  </p:stCondLst>
                                  <p:childTnLst>
                                    <p:set>
                                      <p:cBhvr>
                                        <p:cTn dur="1" fill="hold" id="46">
                                          <p:stCondLst>
                                            <p:cond delay="0"/>
                                          </p:stCondLst>
                                        </p:cTn>
                                        <p:tgtEl>
                                          <p:spTgt spid="175"/>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76"/>
                                        </p:tgtEl>
                                        <p:attrNameLst>
                                          <p:attrName>style.visibility</p:attrName>
                                        </p:attrNameLst>
                                      </p:cBhvr>
                                      <p:to>
                                        <p:strVal val="visible"/>
                                      </p:to>
                                    </p:set>
                                  </p:childTnLst>
                                </p:cTn>
                              </p:par>
                              <p:par>
                                <p:cTn fill="hold" id="51" nodeType="withEffect" presetClass="entr" presetID="1">
                                  <p:stCondLst>
                                    <p:cond delay="0"/>
                                  </p:stCondLst>
                                  <p:childTnLst>
                                    <p:set>
                                      <p:cBhvr>
                                        <p:cTn dur="1" fill="hold" id="52">
                                          <p:stCondLst>
                                            <p:cond delay="0"/>
                                          </p:stCondLst>
                                        </p:cTn>
                                        <p:tgtEl>
                                          <p:spTgt spid="177"/>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79"/>
                                        </p:tgtEl>
                                        <p:attrNameLst>
                                          <p:attrName>style.visibility</p:attrName>
                                        </p:attrNameLst>
                                      </p:cBhvr>
                                      <p:to>
                                        <p:strVal val="visible"/>
                                      </p:to>
                                    </p:set>
                                  </p:childTnLst>
                                </p:cTn>
                              </p:par>
                              <p:par>
                                <p:cTn fill="hold" id="57" nodeType="withEffect" presetClass="entr" presetID="1">
                                  <p:stCondLst>
                                    <p:cond delay="0"/>
                                  </p:stCondLst>
                                  <p:childTnLst>
                                    <p:set>
                                      <p:cBhvr>
                                        <p:cTn dur="1" fill="hold" id="58">
                                          <p:stCondLst>
                                            <p:cond delay="0"/>
                                          </p:stCondLst>
                                        </p:cTn>
                                        <p:tgtEl>
                                          <p:spTgt spid="180"/>
                                        </p:tgtEl>
                                        <p:attrNameLst>
                                          <p:attrName>style.visibility</p:attrName>
                                        </p:attrNameLst>
                                      </p:cBhvr>
                                      <p:to>
                                        <p:strVal val="visible"/>
                                      </p:to>
                                    </p:set>
                                  </p:childTnLst>
                                </p:cTn>
                              </p:par>
                              <p:par>
                                <p:cTn fill="hold" id="59" nodeType="withEffect" presetClass="entr" presetID="1">
                                  <p:stCondLst>
                                    <p:cond delay="0"/>
                                  </p:stCondLst>
                                  <p:childTnLst>
                                    <p:set>
                                      <p:cBhvr>
                                        <p:cTn dur="1" fill="hold" id="60">
                                          <p:stCondLst>
                                            <p:cond delay="0"/>
                                          </p:stCondLst>
                                        </p:cTn>
                                        <p:tgtEl>
                                          <p:spTgt spid="178"/>
                                        </p:tgtEl>
                                        <p:attrNameLst>
                                          <p:attrName>style.visibility</p:attrName>
                                        </p:attrNameLst>
                                      </p:cBhvr>
                                      <p:to>
                                        <p:strVal val="visible"/>
                                      </p:to>
                                    </p:set>
                                  </p:childTnLst>
                                </p:cTn>
                              </p:par>
                              <p:par>
                                <p:cTn fill="hold" id="61" nodeType="withEffect" presetClass="entr" presetID="1">
                                  <p:stCondLst>
                                    <p:cond delay="0"/>
                                  </p:stCondLst>
                                  <p:childTnLst>
                                    <p:set>
                                      <p:cBhvr>
                                        <p:cTn dur="1" fill="hold" id="62">
                                          <p:stCondLst>
                                            <p:cond delay="0"/>
                                          </p:stCondLst>
                                        </p:cTn>
                                        <p:tgtEl>
                                          <p:spTgt spid="181"/>
                                        </p:tgtEl>
                                        <p:attrNameLst>
                                          <p:attrName>style.visibility</p:attrName>
                                        </p:attrNameLst>
                                      </p:cBhvr>
                                      <p:to>
                                        <p:strVal val="visible"/>
                                      </p:to>
                                    </p:set>
                                  </p:childTnLst>
                                </p:cTn>
                              </p:par>
                              <p:par>
                                <p:cTn fill="hold" id="63" nodeType="withEffect" presetClass="entr" presetID="1">
                                  <p:stCondLst>
                                    <p:cond delay="0"/>
                                  </p:stCondLst>
                                  <p:childTnLst>
                                    <p:set>
                                      <p:cBhvr>
                                        <p:cTn dur="1" fill="hold" id="64">
                                          <p:stCondLst>
                                            <p:cond delay="0"/>
                                          </p:stCondLst>
                                        </p:cTn>
                                        <p:tgtEl>
                                          <p:spTgt spid="182"/>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83"/>
                                        </p:tgtEl>
                                        <p:attrNameLst>
                                          <p:attrName>style.visibility</p:attrName>
                                        </p:attrNameLst>
                                      </p:cBhvr>
                                      <p:to>
                                        <p:strVal val="visible"/>
                                      </p:to>
                                    </p:set>
                                  </p:childTnLst>
                                </p:cTn>
                              </p:par>
                              <p:par>
                                <p:cTn fill="hold" id="69" nodeType="withEffect" presetClass="entr" presetID="1">
                                  <p:stCondLst>
                                    <p:cond delay="0"/>
                                  </p:stCondLst>
                                  <p:childTnLst>
                                    <p:set>
                                      <p:cBhvr>
                                        <p:cTn dur="1" fill="hold" id="70">
                                          <p:stCondLst>
                                            <p:cond delay="0"/>
                                          </p:stCondLst>
                                        </p:cTn>
                                        <p:tgtEl>
                                          <p:spTgt spid="184"/>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85"/>
                                        </p:tgtEl>
                                        <p:attrNameLst>
                                          <p:attrName>style.visibility</p:attrName>
                                        </p:attrNameLst>
                                      </p:cBhvr>
                                      <p:to>
                                        <p:strVal val="visible"/>
                                      </p:to>
                                    </p:set>
                                  </p:childTnLst>
                                </p:cTn>
                              </p:par>
                              <p:par>
                                <p:cTn fill="hold" id="75" nodeType="withEffect" presetClass="entr" presetID="1">
                                  <p:stCondLst>
                                    <p:cond delay="0"/>
                                  </p:stCondLst>
                                  <p:childTnLst>
                                    <p:set>
                                      <p:cBhvr>
                                        <p:cTn dur="1" fill="hold" id="76">
                                          <p:stCondLst>
                                            <p:cond delay="0"/>
                                          </p:stCondLst>
                                        </p:cTn>
                                        <p:tgtEl>
                                          <p:spTgt spid="186"/>
                                        </p:tgtEl>
                                        <p:attrNameLst>
                                          <p:attrName>style.visibility</p:attrName>
                                        </p:attrNameLst>
                                      </p:cBhvr>
                                      <p:to>
                                        <p:strVal val="visible"/>
                                      </p:to>
                                    </p:set>
                                  </p:childTnLst>
                                </p:cTn>
                              </p:par>
                              <p:par>
                                <p:cTn fill="hold" id="77" nodeType="withEffect" presetClass="entr" presetID="1">
                                  <p:stCondLst>
                                    <p:cond delay="0"/>
                                  </p:stCondLst>
                                  <p:childTnLst>
                                    <p:set>
                                      <p:cBhvr>
                                        <p:cTn dur="1" fill="hold" id="78">
                                          <p:stCondLst>
                                            <p:cond delay="0"/>
                                          </p:stCondLst>
                                        </p:cTn>
                                        <p:tgtEl>
                                          <p:spTgt spid="187"/>
                                        </p:tgtEl>
                                        <p:attrNameLst>
                                          <p:attrName>style.visibility</p:attrName>
                                        </p:attrNameLst>
                                      </p:cBhvr>
                                      <p:to>
                                        <p:strVal val="visible"/>
                                      </p:to>
                                    </p:set>
                                  </p:childTnLst>
                                </p:cTn>
                              </p:par>
                              <p:par>
                                <p:cTn fill="hold" id="79" nodeType="withEffect" presetClass="entr" presetID="1">
                                  <p:stCondLst>
                                    <p:cond delay="0"/>
                                  </p:stCondLst>
                                  <p:childTnLst>
                                    <p:set>
                                      <p:cBhvr>
                                        <p:cTn dur="1" fill="hold" id="80">
                                          <p:stCondLst>
                                            <p:cond delay="0"/>
                                          </p:stCondLst>
                                        </p:cTn>
                                        <p:tgtEl>
                                          <p:spTgt spid="188"/>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89"/>
                                        </p:tgtEl>
                                        <p:attrNameLst>
                                          <p:attrName>style.visibility</p:attrName>
                                        </p:attrNameLst>
                                      </p:cBhvr>
                                      <p:to>
                                        <p:strVal val="visible"/>
                                      </p:to>
                                    </p:set>
                                  </p:childTnLst>
                                </p:cTn>
                              </p:par>
                              <p:par>
                                <p:cTn fill="hold" id="85" nodeType="withEffect" presetClass="entr" presetID="1">
                                  <p:stCondLst>
                                    <p:cond delay="0"/>
                                  </p:stCondLst>
                                  <p:childTnLst>
                                    <p:set>
                                      <p:cBhvr>
                                        <p:cTn dur="1" fill="hold" id="86">
                                          <p:stCondLst>
                                            <p:cond delay="0"/>
                                          </p:stCondLst>
                                        </p:cTn>
                                        <p:tgtEl>
                                          <p:spTgt spid="190"/>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91"/>
                                        </p:tgtEl>
                                        <p:attrNameLst>
                                          <p:attrName>style.visibility</p:attrName>
                                        </p:attrNameLst>
                                      </p:cBhvr>
                                      <p:to>
                                        <p:strVal val="visible"/>
                                      </p:to>
                                    </p:set>
                                  </p:childTnLst>
                                </p:cTn>
                              </p:par>
                              <p:par>
                                <p:cTn fill="hold" id="91" nodeType="withEffect" presetClass="entr" presetID="1">
                                  <p:stCondLst>
                                    <p:cond delay="0"/>
                                  </p:stCondLst>
                                  <p:childTnLst>
                                    <p:set>
                                      <p:cBhvr>
                                        <p:cTn dur="1" fill="hold" id="92">
                                          <p:stCondLst>
                                            <p:cond delay="0"/>
                                          </p:stCondLst>
                                        </p:cTn>
                                        <p:tgtEl>
                                          <p:spTgt spid="192"/>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170">
                                            <p:txEl>
                                              <p:pRg end="190" st="15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838080"/>
            <a:ext cx="8229240" cy="438480"/>
          </a:xfrm>
          <a:prstGeom prst="rect">
            <a:avLst/>
          </a:prstGeom>
        </p:spPr>
        <p:txBody>
          <a:bodyPr anchor="b" bIns="0" lIns="0" rIns="0" tIns="45000"/>
          <a:p>
            <a:pPr>
              <a:lnSpc>
                <a:spcPct val="100000"/>
              </a:lnSpc>
            </a:pPr>
            <a:r>
              <a:rPr lang="en-US" sz="3600">
                <a:solidFill>
                  <a:srgbClr val="04617b"/>
                </a:solidFill>
                <a:latin typeface="Calibri"/>
              </a:rPr>
              <a:t>Why is VC sticky?</a:t>
            </a:r>
            <a:endParaRPr/>
          </a:p>
        </p:txBody>
      </p:sp>
      <p:sp>
        <p:nvSpPr>
          <p:cNvPr id="194" name="TextShape 2"/>
          <p:cNvSpPr txBox="1"/>
          <p:nvPr/>
        </p:nvSpPr>
        <p:spPr>
          <a:xfrm>
            <a:off x="533520" y="1371600"/>
            <a:ext cx="8229240" cy="5105160"/>
          </a:xfrm>
          <a:prstGeom prst="rect">
            <a:avLst/>
          </a:prstGeom>
        </p:spPr>
        <p:txBody>
          <a:bodyPr bIns="45000" lIns="90000" rIns="90000" tIns="45000"/>
          <a:p>
            <a:pPr>
              <a:lnSpc>
                <a:spcPct val="100000"/>
              </a:lnSpc>
              <a:buSzPct val="25000"/>
              <a:buFont typeface="Calibri"/>
              <a:buAutoNum type="arabicPeriod"/>
            </a:pPr>
            <a:r>
              <a:rPr b="1" lang="en-US" sz="2600">
                <a:solidFill>
                  <a:srgbClr val="000000"/>
                </a:solidFill>
                <a:latin typeface="Constantia"/>
              </a:rPr>
              <a:t>The structure of VC funds</a:t>
            </a:r>
            <a:endParaRPr/>
          </a:p>
          <a:p>
            <a:pPr>
              <a:lnSpc>
                <a:spcPct val="100000"/>
              </a:lnSpc>
              <a:buSzPct val="25000"/>
              <a:buFont typeface="Calibri"/>
              <a:buAutoNum type="arabicPeriod"/>
            </a:pPr>
            <a:r>
              <a:rPr b="1" lang="en-US" sz="2600">
                <a:solidFill>
                  <a:srgbClr val="000000"/>
                </a:solidFill>
                <a:latin typeface="Constantia"/>
              </a:rPr>
              <a:t>Information Lags</a:t>
            </a:r>
            <a:endParaRPr/>
          </a:p>
          <a:p>
            <a:pPr>
              <a:lnSpc>
                <a:spcPct val="100000"/>
              </a:lnSpc>
            </a:pPr>
            <a:endParaRPr/>
          </a:p>
        </p:txBody>
      </p:sp>
      <p:pic>
        <p:nvPicPr>
          <p:cNvPr descr="" id="195" name="Picture 3"/>
          <p:cNvPicPr/>
          <p:nvPr/>
        </p:nvPicPr>
        <p:blipFill>
          <a:blip r:embed="rId1"/>
          <a:stretch>
            <a:fillRect/>
          </a:stretch>
        </p:blipFill>
        <p:spPr>
          <a:xfrm>
            <a:off x="3962520" y="2438280"/>
            <a:ext cx="4419360" cy="390348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704160"/>
            <a:ext cx="8229240" cy="743400"/>
          </a:xfrm>
          <a:prstGeom prst="rect">
            <a:avLst/>
          </a:prstGeom>
        </p:spPr>
        <p:txBody>
          <a:bodyPr anchor="b" bIns="0" lIns="0" rIns="0" tIns="45000"/>
          <a:p>
            <a:pPr>
              <a:lnSpc>
                <a:spcPct val="100000"/>
              </a:lnSpc>
            </a:pPr>
            <a:r>
              <a:rPr lang="en-US" sz="5400">
                <a:solidFill>
                  <a:srgbClr val="04617b"/>
                </a:solidFill>
                <a:latin typeface="Calibri"/>
              </a:rPr>
              <a:t>Why is VC sticky?</a:t>
            </a:r>
            <a:endParaRPr/>
          </a:p>
        </p:txBody>
      </p:sp>
      <p:sp>
        <p:nvSpPr>
          <p:cNvPr id="197"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The structure of VC funds</a:t>
            </a:r>
            <a:endParaRPr/>
          </a:p>
          <a:p>
            <a:pPr lvl="1">
              <a:lnSpc>
                <a:spcPct val="100000"/>
              </a:lnSpc>
              <a:buSzPct val="25000"/>
              <a:buFont typeface="StarSymbol"/>
              <a:buChar char=""/>
            </a:pPr>
            <a:r>
              <a:rPr lang="en-US" sz="2400">
                <a:solidFill>
                  <a:srgbClr val="000000"/>
                </a:solidFill>
                <a:latin typeface="Constantia"/>
              </a:rPr>
              <a:t>Unlike traditional equity (stocks) that have high </a:t>
            </a:r>
            <a:r>
              <a:rPr i="1" lang="en-US" sz="2400">
                <a:solidFill>
                  <a:srgbClr val="000000"/>
                </a:solidFill>
                <a:latin typeface="Constantia"/>
              </a:rPr>
              <a:t>liquidity </a:t>
            </a:r>
            <a:r>
              <a:rPr lang="en-US" sz="2400">
                <a:solidFill>
                  <a:srgbClr val="000000"/>
                </a:solidFill>
                <a:latin typeface="Constantia"/>
              </a:rPr>
              <a:t>(they can be bought and sold quickly for cash), VC funds are structured in a way that only allows contributions during at the beginning of a fund and only returns investments when the fund closes</a:t>
            </a:r>
            <a:endParaRPr/>
          </a:p>
          <a:p>
            <a:pPr lvl="2">
              <a:lnSpc>
                <a:spcPct val="100000"/>
              </a:lnSpc>
              <a:buSzPct val="25000"/>
              <a:buFont typeface="StarSymbol"/>
              <a:buChar char=""/>
            </a:pPr>
            <a:r>
              <a:rPr lang="en-US" sz="2100">
                <a:solidFill>
                  <a:srgbClr val="000000"/>
                </a:solidFill>
                <a:latin typeface="Constantia"/>
              </a:rPr>
              <a:t>This makes it difficult for investors to respond quickly to changing market conditions</a:t>
            </a:r>
            <a:endParaRPr/>
          </a:p>
          <a:p>
            <a:pPr lvl="2">
              <a:lnSpc>
                <a:spcPct val="100000"/>
              </a:lnSpc>
              <a:buSzPct val="25000"/>
              <a:buFont typeface="StarSymbol"/>
              <a:buChar char=""/>
            </a:pPr>
            <a:r>
              <a:rPr lang="en-US" sz="2100">
                <a:solidFill>
                  <a:srgbClr val="000000"/>
                </a:solidFill>
                <a:latin typeface="Constantia"/>
              </a:rPr>
              <a:t>Investors are often locked into staged payments to the fund even when the market in very poor, e.g., After 1987 stock market crash VC investment continued to increase and peaked in 1989!</a:t>
            </a:r>
            <a:endParaRPr/>
          </a:p>
          <a:p>
            <a:pPr lvl="1">
              <a:lnSpc>
                <a:spcPct val="100000"/>
              </a:lnSpc>
              <a:buSzPct val="25000"/>
              <a:buFont typeface="StarSymbol"/>
              <a:buChar char=""/>
            </a:pPr>
            <a:r>
              <a:rPr lang="en-US" sz="2400">
                <a:solidFill>
                  <a:srgbClr val="000000"/>
                </a:solidFill>
                <a:latin typeface="Constantia"/>
              </a:rPr>
              <a:t>Established VC firms are reluctant to expand their business or accept more money than they can manage effectively</a:t>
            </a:r>
            <a:endParaRPr/>
          </a:p>
          <a:p>
            <a:pPr lvl="1">
              <a:lnSpc>
                <a:spcPct val="100000"/>
              </a:lnSpc>
              <a:buSzPct val="25000"/>
              <a:buFont typeface="StarSymbol"/>
              <a:buChar char=""/>
            </a:pPr>
            <a:r>
              <a:rPr lang="en-US" sz="2400">
                <a:solidFill>
                  <a:srgbClr val="000000"/>
                </a:solidFill>
                <a:latin typeface="Constantia"/>
              </a:rPr>
              <a:t>New VC firms are slow to enter the market because the business must be learned through an apprenticeship</a:t>
            </a:r>
            <a:endParaRPr/>
          </a:p>
          <a:p>
            <a:endParaRPr/>
          </a:p>
          <a:p>
            <a:pPr>
              <a:lnSpc>
                <a:spcPct val="100000"/>
              </a:lnSpc>
            </a:pPr>
            <a:endParaRPr/>
          </a:p>
        </p:txBody>
      </p:sp>
    </p:spTree>
  </p:cSld>
  <p:timing>
    <p:tnLst>
      <p:par>
        <p:cTn dur="indefinite" id="97" nodeType="tmRoot" restart="never">
          <p:childTnLst>
            <p:seq>
              <p:cTn dur="indefinite" id="98" nodeType="mainSeq">
                <p:childTnLst>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97">
                                            <p:txEl>
                                              <p:pRg end="282" st="26"/>
                                            </p:txEl>
                                          </p:spTgt>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97">
                                            <p:txEl>
                                              <p:pRg end="369" st="282"/>
                                            </p:txEl>
                                          </p:spTgt>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97">
                                            <p:txEl>
                                              <p:pRg end="556" st="369"/>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97">
                                            <p:txEl>
                                              <p:pRg end="670" st="556"/>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97">
                                            <p:txEl>
                                              <p:pRg end="775" st="67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57200" y="704160"/>
            <a:ext cx="8229240" cy="743400"/>
          </a:xfrm>
          <a:prstGeom prst="rect">
            <a:avLst/>
          </a:prstGeom>
        </p:spPr>
        <p:txBody>
          <a:bodyPr anchor="b" bIns="0" lIns="0" rIns="0" tIns="45000"/>
          <a:p>
            <a:pPr>
              <a:lnSpc>
                <a:spcPct val="100000"/>
              </a:lnSpc>
            </a:pPr>
            <a:r>
              <a:rPr lang="en-US" sz="4800">
                <a:solidFill>
                  <a:srgbClr val="04617b"/>
                </a:solidFill>
                <a:latin typeface="Calibri"/>
              </a:rPr>
              <a:t>Why is VC sticky?</a:t>
            </a:r>
            <a:endParaRPr/>
          </a:p>
        </p:txBody>
      </p:sp>
      <p:sp>
        <p:nvSpPr>
          <p:cNvPr id="199"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Information Lags</a:t>
            </a:r>
            <a:endParaRPr/>
          </a:p>
          <a:p>
            <a:pPr lvl="1">
              <a:lnSpc>
                <a:spcPct val="100000"/>
              </a:lnSpc>
              <a:buSzPct val="25000"/>
              <a:buFont typeface="StarSymbol"/>
              <a:buChar char=""/>
            </a:pPr>
            <a:r>
              <a:rPr lang="en-US" sz="2400">
                <a:solidFill>
                  <a:srgbClr val="000000"/>
                </a:solidFill>
                <a:latin typeface="Constantia"/>
              </a:rPr>
              <a:t>It is difficult for investors to know what the state of a market is when they try to observe it ,e.g., internet related technology was very profitable in the mid 1990s but many investors failed to enter the market until the late 1990</a:t>
            </a:r>
            <a:endParaRPr/>
          </a:p>
          <a:p>
            <a:pPr lvl="1">
              <a:lnSpc>
                <a:spcPct val="100000"/>
              </a:lnSpc>
              <a:buSzPct val="25000"/>
              <a:buFont typeface="StarSymbol"/>
              <a:buChar char=""/>
            </a:pPr>
            <a:r>
              <a:rPr lang="en-US" sz="2400">
                <a:solidFill>
                  <a:srgbClr val="000000"/>
                </a:solidFill>
                <a:latin typeface="Constantia"/>
              </a:rPr>
              <a:t>Part of this problem arises because VC firms do not report the </a:t>
            </a:r>
            <a:r>
              <a:rPr i="1" lang="en-US" sz="2400">
                <a:solidFill>
                  <a:srgbClr val="000000"/>
                </a:solidFill>
                <a:latin typeface="Constantia"/>
              </a:rPr>
              <a:t>market-value</a:t>
            </a:r>
            <a:r>
              <a:rPr lang="en-US" sz="2400">
                <a:solidFill>
                  <a:srgbClr val="000000"/>
                </a:solidFill>
                <a:latin typeface="Constantia"/>
              </a:rPr>
              <a:t> of the companies they invest in but their </a:t>
            </a:r>
            <a:r>
              <a:rPr i="1" lang="en-US" sz="2400">
                <a:solidFill>
                  <a:srgbClr val="000000"/>
                </a:solidFill>
                <a:latin typeface="Constantia"/>
              </a:rPr>
              <a:t>book-value</a:t>
            </a:r>
            <a:r>
              <a:rPr lang="en-US" sz="2400">
                <a:solidFill>
                  <a:srgbClr val="000000"/>
                </a:solidFill>
                <a:latin typeface="Constantia"/>
              </a:rPr>
              <a:t>, thus even though a company may be growing and increasing in value this will not be seen until the company is sold</a:t>
            </a:r>
            <a:endParaRPr/>
          </a:p>
          <a:p>
            <a:pPr>
              <a:lnSpc>
                <a:spcPct val="100000"/>
              </a:lnSpc>
            </a:pPr>
            <a:r>
              <a:rPr b="1" lang="en-US" sz="2600">
                <a:solidFill>
                  <a:srgbClr val="000000"/>
                </a:solidFill>
                <a:latin typeface="Constantia"/>
              </a:rPr>
              <a:t>Stickiness can lead to underinvestment/overinvestment in a technology sector</a:t>
            </a:r>
            <a:endParaRPr/>
          </a:p>
        </p:txBody>
      </p:sp>
    </p:spTree>
  </p:cSld>
  <p:timing>
    <p:tnLst>
      <p:par>
        <p:cTn dur="indefinite" id="119" nodeType="tmRoot" restart="never">
          <p:childTnLst>
            <p:seq>
              <p:cTn dur="indefinite" id="120" nodeType="mainSeq">
                <p:childTnLst>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199">
                                            <p:txEl>
                                              <p:pRg end="251" st="17"/>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199">
                                            <p:txEl>
                                              <p:pRg end="495" st="251"/>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99">
                                            <p:txEl>
                                              <p:pRg end="572" st="4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Why does VC Overreact?</a:t>
            </a:r>
            <a:endParaRPr/>
          </a:p>
        </p:txBody>
      </p:sp>
      <p:sp>
        <p:nvSpPr>
          <p:cNvPr id="201" name="TextShape 2"/>
          <p:cNvSpPr txBox="1"/>
          <p:nvPr/>
        </p:nvSpPr>
        <p:spPr>
          <a:xfrm>
            <a:off x="457200" y="1676520"/>
            <a:ext cx="4038120" cy="467820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VC fails to account for the impact of competitors (they overestimate demand!)</a:t>
            </a:r>
            <a:endParaRPr/>
          </a:p>
          <a:p>
            <a:pPr>
              <a:lnSpc>
                <a:spcPct val="100000"/>
              </a:lnSpc>
              <a:buSzPct val="25000"/>
              <a:buFont charset="2" typeface="Wingdings 2"/>
              <a:buChar char=""/>
            </a:pPr>
            <a:r>
              <a:rPr lang="en-US" sz="2600">
                <a:solidFill>
                  <a:srgbClr val="000000"/>
                </a:solidFill>
                <a:latin typeface="Constantia"/>
              </a:rPr>
              <a:t>VC firms may be overloaded with investment</a:t>
            </a:r>
            <a:endParaRPr/>
          </a:p>
          <a:p>
            <a:pPr>
              <a:lnSpc>
                <a:spcPct val="100000"/>
              </a:lnSpc>
              <a:buSzPct val="25000"/>
              <a:buFont charset="2" typeface="Wingdings 2"/>
              <a:buChar char=""/>
            </a:pPr>
            <a:r>
              <a:rPr lang="en-US" sz="2600">
                <a:solidFill>
                  <a:srgbClr val="000000"/>
                </a:solidFill>
                <a:latin typeface="Constantia"/>
              </a:rPr>
              <a:t>Overinvestment leads to poor returns for VC!</a:t>
            </a:r>
            <a:endParaRPr/>
          </a:p>
          <a:p>
            <a:pPr>
              <a:lnSpc>
                <a:spcPct val="100000"/>
              </a:lnSpc>
            </a:pPr>
            <a:endParaRPr/>
          </a:p>
        </p:txBody>
      </p:sp>
      <p:sp>
        <p:nvSpPr>
          <p:cNvPr id="202" name="TextShape 3"/>
          <p:cNvSpPr txBox="1"/>
          <p:nvPr/>
        </p:nvSpPr>
        <p:spPr>
          <a:xfrm>
            <a:off x="4648320" y="1920240"/>
            <a:ext cx="4038120" cy="4434480"/>
          </a:xfrm>
          <a:prstGeom prst="rect">
            <a:avLst/>
          </a:prstGeom>
        </p:spPr>
        <p:txBody>
          <a:bodyPr anchor="b" bIns="0" lIns="0" rIns="0" tIns="0"/>
          <a:p>
            <a:endParaRPr/>
          </a:p>
        </p:txBody>
      </p:sp>
      <p:pic>
        <p:nvPicPr>
          <p:cNvPr descr="" id="203" name="Picture 2"/>
          <p:cNvPicPr/>
          <p:nvPr/>
        </p:nvPicPr>
        <p:blipFill>
          <a:blip r:embed="rId1"/>
          <a:stretch>
            <a:fillRect/>
          </a:stretch>
        </p:blipFill>
        <p:spPr>
          <a:xfrm>
            <a:off x="4419720" y="1905120"/>
            <a:ext cx="4157280" cy="4145040"/>
          </a:xfrm>
          <a:prstGeom prst="rect">
            <a:avLst/>
          </a:prstGeom>
        </p:spPr>
      </p:pic>
    </p:spTree>
  </p:cSld>
  <p:timing>
    <p:tnLst>
      <p:par>
        <p:cTn dur="indefinite" id="133" nodeType="tmRoot" restart="never">
          <p:childTnLst>
            <p:seq>
              <p:cTn dur="indefinite" id="134" nodeType="mainSeq">
                <p:childTnLst>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201">
                                            <p:txEl>
                                              <p:pRg end="78" st="0"/>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201">
                                            <p:txEl>
                                              <p:pRg end="121" st="78"/>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201">
                                            <p:txEl>
                                              <p:pRg end="166" st="1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VC Overload</a:t>
            </a:r>
            <a:endParaRPr/>
          </a:p>
        </p:txBody>
      </p:sp>
      <p:sp>
        <p:nvSpPr>
          <p:cNvPr id="205" name="TextShape 2"/>
          <p:cNvSpPr txBox="1"/>
          <p:nvPr/>
        </p:nvSpPr>
        <p:spPr>
          <a:xfrm>
            <a:off x="457200" y="1295280"/>
            <a:ext cx="8229240" cy="5028840"/>
          </a:xfrm>
          <a:prstGeom prst="rect">
            <a:avLst/>
          </a:prstGeom>
        </p:spPr>
        <p:txBody>
          <a:bodyPr bIns="45000" lIns="90000" rIns="90000" tIns="45000"/>
          <a:p>
            <a:pPr>
              <a:lnSpc>
                <a:spcPct val="100000"/>
              </a:lnSpc>
            </a:pPr>
            <a:r>
              <a:rPr lang="en-US" sz="2000">
                <a:solidFill>
                  <a:srgbClr val="000000"/>
                </a:solidFill>
                <a:latin typeface="Constantia"/>
              </a:rPr>
              <a:t>Institutional investors try to maintain a fixed ratio in their portfolios and may overinvest in VC as a consequence, this results in:</a:t>
            </a:r>
            <a:endParaRPr/>
          </a:p>
          <a:p>
            <a:pPr lvl="1">
              <a:lnSpc>
                <a:spcPct val="100000"/>
              </a:lnSpc>
              <a:buSzPct val="25000"/>
              <a:buFont typeface="StarSymbol"/>
              <a:buChar char=""/>
            </a:pPr>
            <a:r>
              <a:rPr lang="en-US" sz="2000">
                <a:solidFill>
                  <a:srgbClr val="000000"/>
                </a:solidFill>
                <a:latin typeface="Constantia"/>
              </a:rPr>
              <a:t>VC investing more capital per start-up and more capital upfront rather than staging investments</a:t>
            </a:r>
            <a:endParaRPr/>
          </a:p>
          <a:p>
            <a:pPr lvl="3">
              <a:lnSpc>
                <a:spcPct val="100000"/>
              </a:lnSpc>
              <a:buSzPct val="25000"/>
              <a:buFont typeface="StarSymbol"/>
              <a:buChar char=""/>
            </a:pPr>
            <a:r>
              <a:rPr lang="en-US" sz="2000">
                <a:solidFill>
                  <a:srgbClr val="000000"/>
                </a:solidFill>
                <a:latin typeface="Constantia"/>
              </a:rPr>
              <a:t>This limits the VCs power to steer the firm</a:t>
            </a:r>
            <a:endParaRPr/>
          </a:p>
          <a:p>
            <a:pPr lvl="1">
              <a:lnSpc>
                <a:spcPct val="100000"/>
              </a:lnSpc>
              <a:buSzPct val="25000"/>
              <a:buFont typeface="StarSymbol"/>
              <a:buChar char=""/>
            </a:pPr>
            <a:r>
              <a:rPr lang="en-US" sz="2000">
                <a:solidFill>
                  <a:srgbClr val="000000"/>
                </a:solidFill>
                <a:latin typeface="Constantia"/>
              </a:rPr>
              <a:t>Less synchronization with other VC firms on projects</a:t>
            </a:r>
            <a:endParaRPr/>
          </a:p>
          <a:p>
            <a:pPr lvl="1">
              <a:lnSpc>
                <a:spcPct val="100000"/>
              </a:lnSpc>
              <a:buSzPct val="25000"/>
              <a:buFont typeface="StarSymbol"/>
              <a:buChar char=""/>
            </a:pPr>
            <a:r>
              <a:rPr lang="en-US" sz="2000">
                <a:solidFill>
                  <a:srgbClr val="000000"/>
                </a:solidFill>
                <a:latin typeface="Constantia"/>
              </a:rPr>
              <a:t>Management overload</a:t>
            </a:r>
            <a:endParaRPr/>
          </a:p>
          <a:p>
            <a:endParaRPr/>
          </a:p>
          <a:p>
            <a:endParaRPr/>
          </a:p>
          <a:p>
            <a:r>
              <a:rPr lang="en-US" sz="2000">
                <a:solidFill>
                  <a:srgbClr val="000000"/>
                </a:solidFill>
                <a:latin typeface="Constantia"/>
              </a:rPr>
              <a:t>Rapid sector growth =&gt; </a:t>
            </a:r>
            <a:endParaRPr/>
          </a:p>
          <a:p>
            <a:r>
              <a:rPr lang="en-US" sz="2000">
                <a:solidFill>
                  <a:srgbClr val="000000"/>
                </a:solidFill>
                <a:latin typeface="Constantia"/>
              </a:rPr>
              <a:t>high investment =&gt; </a:t>
            </a:r>
            <a:endParaRPr/>
          </a:p>
          <a:p>
            <a:r>
              <a:rPr lang="en-US" sz="2000">
                <a:solidFill>
                  <a:srgbClr val="000000"/>
                </a:solidFill>
                <a:latin typeface="Constantia"/>
              </a:rPr>
              <a:t>bad returns!</a:t>
            </a:r>
            <a:endParaRPr/>
          </a:p>
          <a:p>
            <a:pPr>
              <a:lnSpc>
                <a:spcPct val="100000"/>
              </a:lnSpc>
            </a:pPr>
            <a:endParaRPr/>
          </a:p>
        </p:txBody>
      </p:sp>
      <p:pic>
        <p:nvPicPr>
          <p:cNvPr descr="" id="206" name="Picture 2"/>
          <p:cNvPicPr/>
          <p:nvPr/>
        </p:nvPicPr>
        <p:blipFill>
          <a:blip r:embed="rId1"/>
          <a:stretch>
            <a:fillRect/>
          </a:stretch>
        </p:blipFill>
        <p:spPr>
          <a:xfrm>
            <a:off x="4046400" y="3604320"/>
            <a:ext cx="4530240" cy="2590560"/>
          </a:xfrm>
          <a:prstGeom prst="rect">
            <a:avLst/>
          </a:prstGeom>
        </p:spPr>
      </p:pic>
    </p:spTree>
  </p:cSld>
  <p:timing>
    <p:tnLst>
      <p:par>
        <p:cTn dur="indefinite" id="147" nodeType="tmRoot" restart="never">
          <p:childTnLst>
            <p:seq>
              <p:cTn dur="indefinite" id="148" nodeType="mainSeq">
                <p:childTnLst>
                  <p:par>
                    <p:cTn fill="hold" id="149">
                      <p:stCondLst>
                        <p:cond delay="indefinite"/>
                      </p:stCondLst>
                      <p:childTnLst>
                        <p:par>
                          <p:cTn fill="hold" id="150">
                            <p:stCondLst>
                              <p:cond delay="0"/>
                            </p:stCondLst>
                            <p:childTnLst>
                              <p:par>
                                <p:cTn fill="hold" id="151" nodeType="clickEffect" presetClass="entr" presetID="1">
                                  <p:stCondLst>
                                    <p:cond delay="0"/>
                                  </p:stCondLst>
                                  <p:childTnLst>
                                    <p:set>
                                      <p:cBhvr>
                                        <p:cTn dur="1" fill="hold" id="152">
                                          <p:stCondLst>
                                            <p:cond delay="0"/>
                                          </p:stCondLst>
                                        </p:cTn>
                                        <p:tgtEl>
                                          <p:spTgt spid="205">
                                            <p:txEl>
                                              <p:pRg end="230" st="134"/>
                                            </p:txEl>
                                          </p:spTgt>
                                        </p:tgtEl>
                                        <p:attrNameLst>
                                          <p:attrName>style.visibility</p:attrName>
                                        </p:attrNameLst>
                                      </p:cBhvr>
                                      <p:to>
                                        <p:strVal val="visible"/>
                                      </p:to>
                                    </p:set>
                                  </p:childTnLst>
                                </p:cTn>
                              </p:par>
                              <p:par>
                                <p:cTn fill="hold" id="153" nodeType="withEffect" presetClass="entr" presetID="1">
                                  <p:stCondLst>
                                    <p:cond delay="0"/>
                                  </p:stCondLst>
                                  <p:childTnLst>
                                    <p:set>
                                      <p:cBhvr>
                                        <p:cTn dur="1" fill="hold" id="154">
                                          <p:stCondLst>
                                            <p:cond delay="0"/>
                                          </p:stCondLst>
                                        </p:cTn>
                                        <p:tgtEl>
                                          <p:spTgt spid="205">
                                            <p:txEl>
                                              <p:pRg end="274" st="230"/>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205">
                                            <p:txEl>
                                              <p:pRg end="327" st="274"/>
                                            </p:txEl>
                                          </p:spTgt>
                                        </p:tgtEl>
                                        <p:attrNameLst>
                                          <p:attrName>style.visibility</p:attrName>
                                        </p:attrNameLst>
                                      </p:cBhvr>
                                      <p:to>
                                        <p:strVal val="visible"/>
                                      </p:to>
                                    </p:set>
                                  </p:childTnLst>
                                </p:cTn>
                              </p:par>
                            </p:childTnLst>
                          </p:cTn>
                        </p:par>
                      </p:childTnLst>
                    </p:cTn>
                  </p:par>
                  <p:par>
                    <p:cTn fill="hold" id="159">
                      <p:stCondLst>
                        <p:cond delay="indefinite"/>
                      </p:stCondLst>
                      <p:childTnLst>
                        <p:par>
                          <p:cTn fill="hold" id="160">
                            <p:stCondLst>
                              <p:cond delay="0"/>
                            </p:stCondLst>
                            <p:childTnLst>
                              <p:par>
                                <p:cTn fill="hold" id="161" nodeType="clickEffect" presetClass="entr" presetID="1">
                                  <p:stCondLst>
                                    <p:cond delay="0"/>
                                  </p:stCondLst>
                                  <p:childTnLst>
                                    <p:set>
                                      <p:cBhvr>
                                        <p:cTn dur="1" fill="hold" id="162">
                                          <p:stCondLst>
                                            <p:cond delay="0"/>
                                          </p:stCondLst>
                                        </p:cTn>
                                        <p:tgtEl>
                                          <p:spTgt spid="205">
                                            <p:txEl>
                                              <p:pRg end="347" st="327"/>
                                            </p:txEl>
                                          </p:spTgt>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206"/>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205">
                                            <p:txEl>
                                              <p:pRg end="373" st="349"/>
                                            </p:txEl>
                                          </p:spTgt>
                                        </p:tgtEl>
                                        <p:attrNameLst>
                                          <p:attrName>style.visibility</p:attrName>
                                        </p:attrNameLst>
                                      </p:cBhvr>
                                      <p:to>
                                        <p:strVal val="visible"/>
                                      </p:to>
                                    </p:set>
                                  </p:childTnLst>
                                </p:cTn>
                              </p:par>
                              <p:par>
                                <p:cTn fill="hold" id="171" nodeType="withEffect" presetClass="entr" presetID="1">
                                  <p:stCondLst>
                                    <p:cond delay="0"/>
                                  </p:stCondLst>
                                  <p:childTnLst>
                                    <p:set>
                                      <p:cBhvr>
                                        <p:cTn dur="1" fill="hold" id="172">
                                          <p:stCondLst>
                                            <p:cond delay="0"/>
                                          </p:stCondLst>
                                        </p:cTn>
                                        <p:tgtEl>
                                          <p:spTgt spid="205">
                                            <p:txEl>
                                              <p:pRg end="393" st="373"/>
                                            </p:txEl>
                                          </p:spTgt>
                                        </p:tgtEl>
                                        <p:attrNameLst>
                                          <p:attrName>style.visibility</p:attrName>
                                        </p:attrNameLst>
                                      </p:cBhvr>
                                      <p:to>
                                        <p:strVal val="visible"/>
                                      </p:to>
                                    </p:set>
                                  </p:childTnLst>
                                </p:cTn>
                              </p:par>
                              <p:par>
                                <p:cTn fill="hold" id="173" nodeType="withEffect" presetClass="entr" presetID="1">
                                  <p:stCondLst>
                                    <p:cond delay="0"/>
                                  </p:stCondLst>
                                  <p:childTnLst>
                                    <p:set>
                                      <p:cBhvr>
                                        <p:cTn dur="1" fill="hold" id="174">
                                          <p:stCondLst>
                                            <p:cond delay="0"/>
                                          </p:stCondLst>
                                        </p:cTn>
                                        <p:tgtEl>
                                          <p:spTgt spid="205">
                                            <p:txEl>
                                              <p:pRg end="406" st="39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