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1.wmf" ContentType="image/x-wmf"/>
  <Override PartName="/ppt/media/image12.jpeg" ContentType="image/jpeg"/>
  <Override PartName="/ppt/media/image10.gif" ContentType="image/gif"/>
  <Override PartName="/ppt/media/image9.wmf" ContentType="image/x-wmf"/>
  <Override PartName="/ppt/media/image6.jpeg" ContentType="image/jpeg"/>
  <Override PartName="/ppt/media/image8.wmf" ContentType="image/x-wmf"/>
  <Override PartName="/ppt/media/image5.jpeg" ContentType="image/jpeg"/>
  <Override PartName="/ppt/media/image4.png" ContentType="image/png"/>
  <Override PartName="/ppt/media/image3.jpeg" ContentType="image/jpeg"/>
  <Override PartName="/ppt/media/image16.jpeg" ContentType="image/jpeg"/>
  <Override PartName="/ppt/media/image2.jpeg" ContentType="image/jpeg"/>
  <Override PartName="/ppt/media/image14.jpeg" ContentType="image/jpeg"/>
  <Override PartName="/ppt/media/image7.wmf" ContentType="image/x-wmf"/>
  <Override PartName="/ppt/media/image15.jpeg" ContentType="image/jpeg"/>
  <Override PartName="/ppt/media/image1.jpeg" ContentType="image/jpeg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1eaed"/>
                </a:solidFill>
                <a:latin typeface="Arial"/>
              </a:rPr>
              <a:t>5/6/13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686924BE-861A-4BAB-B7A4-0D9186A3AFB8}" type="slidenum">
              <a:rPr lang="en-US" sz="1200">
                <a:solidFill>
                  <a:srgbClr val="d1eaed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Arial"/>
              </a:rPr>
              <a:t>5/6/13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76CD52E7-A396-4CD4-99F6-DE06AE10AC4E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3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4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52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560" y="1600200"/>
            <a:ext cx="404352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642560" y="1600200"/>
            <a:ext cx="4043520" cy="4525560"/>
          </a:xfrm>
          <a:prstGeom prst="rect">
            <a:avLst/>
          </a:prstGeom>
        </p:spPr>
        <p:txBody>
          <a:bodyPr anchor="b" bIns="0" lIns="0" rIns="0" tIns="0"/>
          <a:p>
            <a:pPr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91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20202C05-BA2F-428D-A7DD-02F73309B9D9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25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26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7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Arial"/>
              </a:rPr>
              <a:t>5/6/13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1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3AF12A07-7BBB-4256-B219-B39D57947D10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CA77526-E8F3-4BB7-B3BF-C3DDC3974BAE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nstantia"/>
              </a:rPr>
              <a:t>Innovation and globalization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April 8,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67640" y="980640"/>
            <a:ext cx="82292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Implications of technological catch-up models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67640" y="1845000"/>
            <a:ext cx="82292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Assume growth in </a:t>
            </a:r>
            <a:r>
              <a:rPr i="1" lang="en-US" sz="28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drives growth in GDP per capita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Then technological catch-up model implies: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poorer countries grow faster initially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but converge to growth rates of leader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poorer countries have lower level of technology (and GDP p.c. in ‘steady state’)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higher absorptive capability (</a:t>
            </a:r>
            <a:r>
              <a:rPr i="1" lang="en-US" sz="24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)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faster short run growth &amp; higher long run level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9" nodeType="tmRoot" restart="never">
          <p:childTnLst>
            <p:seq>
              <p:cTn dur="indefinite" id="180" nodeType="mainSeq">
                <p:childTnLst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4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33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3">
                      <p:stCondLst>
                        <p:cond delay="indefinite"/>
                      </p:stCondLst>
                      <p:childTnLst>
                        <p:par>
                          <p:cTn fill="hold" id="194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72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7">
                      <p:stCondLst>
                        <p:cond delay="indefinite"/>
                      </p:stCondLst>
                      <p:childTnLst>
                        <p:par>
                          <p:cTn fill="hold" id="198">
                            <p:stCondLst>
                              <p:cond delay="0"/>
                            </p:stCondLst>
                            <p:childTnLst>
                              <p:par>
                                <p:cTn fill="hold" id="1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53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36" st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Graphical illustration</a:t>
            </a:r>
            <a:endParaRPr/>
          </a:p>
        </p:txBody>
      </p:sp>
      <p:pic>
        <p:nvPicPr>
          <p:cNvPr descr="" id="22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640" y="1362600"/>
            <a:ext cx="6408000" cy="3902760"/>
          </a:xfrm>
          <a:prstGeom prst="rect">
            <a:avLst/>
          </a:prstGeom>
        </p:spPr>
      </p:pic>
      <p:sp>
        <p:nvSpPr>
          <p:cNvPr id="228" name="CustomShape 2"/>
          <p:cNvSpPr/>
          <p:nvPr/>
        </p:nvSpPr>
        <p:spPr>
          <a:xfrm>
            <a:off x="539640" y="5300640"/>
            <a:ext cx="8135640" cy="131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Assuming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&gt;0, poorest countries grow fastest. Converge in growth rates to g (lead country growth rate). Do not converge in levels. Note this model could apply to recent China/India growth, but implies decline in their growth rates in future. </a:t>
            </a:r>
            <a:endParaRPr/>
          </a:p>
        </p:txBody>
      </p:sp>
      <p:pic>
        <p:nvPicPr>
          <p:cNvPr descr="" id="22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72080" y="1473120"/>
            <a:ext cx="5105520" cy="1270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Catching-up and falling behind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484640"/>
            <a:ext cx="8435520" cy="5112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Above model predicts all poor countries catch-up but many show very low growth rates (Africa)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To avoid this, can assume some countries have   </a:t>
            </a:r>
            <a:r>
              <a:rPr i="1" lang="en-US" sz="28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=0, or that very poor countries find lead country technology inappropriate (i.e. can’t learn from it)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Either will modify the model to allow countries to ‘fall behind’ – and be closer to empirical realities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More formal endogenous growth models also include ‘catch-up’ idea. They model as: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Firms in poorer countries invest in </a:t>
            </a:r>
            <a:r>
              <a:rPr b="1" lang="en-US" sz="2400">
                <a:solidFill>
                  <a:srgbClr val="000000"/>
                </a:solidFill>
                <a:latin typeface="Constantia"/>
              </a:rPr>
              <a:t>imitating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products or technologies in lead countries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Costs and benefits of imitation drive growth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(as in R&amp;D models)</a:t>
            </a:r>
            <a:endParaRPr/>
          </a:p>
        </p:txBody>
      </p:sp>
    </p:spTree>
  </p:cSld>
  <p:timing>
    <p:tnLst>
      <p:par>
        <p:cTn dur="indefinite" id="205" nodeType="tmRoot" restart="never">
          <p:childTnLst>
            <p:seq>
              <p:cTn dur="indefinite" id="206" nodeType="mainSeq">
                <p:childTnLst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47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>
                      <p:stCondLst>
                        <p:cond delay="indefinite"/>
                      </p:stCondLst>
                      <p:childTnLst>
                        <p:par>
                          <p:cTn fill="hold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52" st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9">
                      <p:stCondLst>
                        <p:cond delay="indefinite"/>
                      </p:stCondLst>
                      <p:childTnLst>
                        <p:par>
                          <p:cTn fill="hold" id="220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35" st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24" st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88" st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23640" y="12240"/>
            <a:ext cx="9143640" cy="12682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What determines absorptive capability?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57120" y="1556640"/>
            <a:ext cx="8507160" cy="498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250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Appropriate ‘institutions’</a:t>
            </a:r>
            <a:endParaRPr/>
          </a:p>
          <a:p>
            <a:pPr>
              <a:lnSpc>
                <a:spcPct val="90000"/>
              </a:lnSpc>
              <a:buSzPct val="250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Accessibility to overseas technology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involves business, educational, trade, FDI links with other countries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influenced by geography and transport</a:t>
            </a:r>
            <a:endParaRPr/>
          </a:p>
          <a:p>
            <a:pPr>
              <a:lnSpc>
                <a:spcPct val="90000"/>
              </a:lnSpc>
              <a:buSzPct val="250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Ability to learn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includes broad human capital, but also specialist language and technical skills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schooling, higher education, training, management</a:t>
            </a:r>
            <a:endParaRPr/>
          </a:p>
          <a:p>
            <a:pPr>
              <a:lnSpc>
                <a:spcPct val="90000"/>
              </a:lnSpc>
              <a:buSzPct val="250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Incentives to implement new technologies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combination of institutional and macroeconomic factors that allow firms to invest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stable inflation, interest rates; taxation system; property rights  </a:t>
            </a:r>
            <a:endParaRPr/>
          </a:p>
        </p:txBody>
      </p:sp>
    </p:spTree>
  </p:cSld>
  <p:timing>
    <p:tnLst>
      <p:par>
        <p:cTn dur="indefinite" id="227" nodeType="tmRoot" restart="never">
          <p:childTnLst>
            <p:seq>
              <p:cTn dur="indefinite" id="228" nodeType="mainSeq">
                <p:childTnLst>
                  <p:par>
                    <p:cTn fill="hold" id="229">
                      <p:stCondLst>
                        <p:cond delay="indefinite"/>
                      </p:stCondLst>
                      <p:childTnLst>
                        <p:par>
                          <p:cTn fill="hold" id="230">
                            <p:stCondLst>
                              <p:cond delay="0"/>
                            </p:stCondLst>
                            <p:childTnLst>
                              <p:par>
                                <p:cTn fill="hold" id="2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4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4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72" st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89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69" st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19" st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9">
                      <p:stCondLst>
                        <p:cond delay="indefinite"/>
                      </p:stCondLst>
                      <p:childTnLst>
                        <p:par>
                          <p:cTn fill="hold" id="250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60" st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42" st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11" st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International financial flows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539640" y="1268640"/>
            <a:ext cx="799236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AutoNum type="alphaLcParenR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Long-term foreign direct investment flows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E.g., build a factory</a:t>
            </a:r>
            <a:endParaRPr/>
          </a:p>
          <a:p>
            <a:pPr>
              <a:lnSpc>
                <a:spcPct val="120000"/>
              </a:lnSpc>
              <a:buSzPct val="25000"/>
              <a:buFont charset="2" typeface="Wingdings 2"/>
              <a:buAutoNum type="alphaLcParenR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Short-term capital flows (shares, bonds, etc)</a:t>
            </a:r>
            <a:endParaRPr/>
          </a:p>
          <a:p>
            <a:endParaRPr/>
          </a:p>
        </p:txBody>
      </p:sp>
      <p:pic>
        <p:nvPicPr>
          <p:cNvPr descr="" id="23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640" y="2818800"/>
            <a:ext cx="4104000" cy="3632040"/>
          </a:xfrm>
          <a:prstGeom prst="rect">
            <a:avLst/>
          </a:prstGeom>
        </p:spPr>
      </p:pic>
    </p:spTree>
  </p:cSld>
  <p:timing>
    <p:tnLst>
      <p:par>
        <p:cTn dur="indefinite" id="257" nodeType="tmRoot" restart="never">
          <p:childTnLst>
            <p:seq>
              <p:cTn dur="indefinite" id="258" nodeType="mainSeq">
                <p:childTnLst>
                  <p:par>
                    <p:cTn fill="hold" id="259">
                      <p:stCondLst>
                        <p:cond delay="indefinite"/>
                      </p:stCondLst>
                      <p:childTnLst>
                        <p:par>
                          <p:cTn fill="hold" id="260">
                            <p:stCondLst>
                              <p:cond delay="0"/>
                            </p:stCondLst>
                            <p:childTnLst>
                              <p:par>
                                <p:cTn fill="hold" id="2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4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10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95640" y="836640"/>
            <a:ext cx="835272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Private capital flows into emerging markets and developing countries</a:t>
            </a:r>
            <a:endParaRPr/>
          </a:p>
        </p:txBody>
      </p:sp>
      <p:pic>
        <p:nvPicPr>
          <p:cNvPr descr="" id="2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514600"/>
            <a:ext cx="8407440" cy="307332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548640"/>
            <a:ext cx="8229240" cy="647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Foreign direct investment (FDI): 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196640"/>
            <a:ext cx="8229240" cy="512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“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If the lights were to go out in California, Dublin would maintain Google worldwide.”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Nelson Mattos, Vice-President of Engineering for Google EMEA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 2003, Google opened its EMEA (Europe, Middle East, and Africa) Head Quarters in Dublin. Google’s largest operation outside of the US, it employs over 1,700 staff from 40 different countries.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5940000" y="2475360"/>
            <a:ext cx="2735280" cy="1823400"/>
          </a:xfrm>
          <a:prstGeom prst="rect">
            <a:avLst/>
          </a:prstGeom>
        </p:spPr>
      </p:pic>
      <p:pic>
        <p:nvPicPr>
          <p:cNvPr descr="" id="242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2510280"/>
            <a:ext cx="2808000" cy="1868760"/>
          </a:xfrm>
          <a:prstGeom prst="rect">
            <a:avLst/>
          </a:prstGeom>
        </p:spPr>
      </p:pic>
      <p:pic>
        <p:nvPicPr>
          <p:cNvPr descr="" id="24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6000" y="2415240"/>
            <a:ext cx="2332800" cy="19440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704160"/>
            <a:ext cx="8229240" cy="63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Google Ireland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251640" y="1412640"/>
            <a:ext cx="8434800" cy="491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Benefits of locating in Ireland: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Favorable labor market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Strong ICT and engineering professionals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Capital investment relief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Corporate tax rate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88% of sales outside US through Dublin office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Google Ireland licenses technology from Google headquarters in USA to avoid paying high US taxes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Google paid 0.14% tax in Ireland over seven years – Google transfers 80% of global profits to Bermuda which has no corporate tax!  They saved 2 billion last year!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Research opportunities and collaborations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5652000" y="404640"/>
            <a:ext cx="2735280" cy="182340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67640" y="476640"/>
            <a:ext cx="82292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Foreign direct investment (FDI): 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628640"/>
            <a:ext cx="82292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Effect of FDI for the host country: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FDI should directly raise domestic productivity (i.e. GDP p.w.), and some of this retained in domestic economy (suggests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rate of economic growth)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FDI may transfer skills or knowledge to domestic firms (suggests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growth)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FDI may increase competition for domestic firms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or ↓ economic growth)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67640" y="116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Short term financial flows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95640" y="1700640"/>
            <a:ext cx="8229240" cy="4752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Controversy over role of short term flows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 u="sng">
                <a:solidFill>
                  <a:srgbClr val="000000"/>
                </a:solidFill>
                <a:latin typeface="Constantia"/>
              </a:rPr>
              <a:t>Positive effects: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ease capital market constraints and raise competition in financial markets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 u="sng">
                <a:solidFill>
                  <a:srgbClr val="000000"/>
                </a:solidFill>
                <a:latin typeface="Constantia"/>
              </a:rPr>
              <a:t>Negative effects: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focus on short run, introduce instability (via asset prices and exchange rates)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Stiglitz (2000): capital market liberalization needs to be done slowly and with care. Asian crisis reduced growth rates. China and India less affected, both had capital controls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Credit crunch and collapse of confidence in global banking supports Stiglitz</a:t>
            </a:r>
            <a:endParaRPr/>
          </a:p>
        </p:txBody>
      </p:sp>
      <p:pic>
        <p:nvPicPr>
          <p:cNvPr descr="" id="2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360" y="740520"/>
            <a:ext cx="2392560" cy="1794240"/>
          </a:xfrm>
          <a:prstGeom prst="rect">
            <a:avLst/>
          </a:prstGeom>
        </p:spPr>
      </p:pic>
    </p:spTree>
  </p:cSld>
  <p:timing>
    <p:tnLst>
      <p:par>
        <p:cTn dur="indefinite" id="269" nodeType="tmRoot" restart="never">
          <p:childTnLst>
            <p:seq>
              <p:cTn dur="indefinite" id="270" nodeType="mainSeq">
                <p:childTnLst>
                  <p:par>
                    <p:cTn fill="hold" id="271">
                      <p:stCondLst>
                        <p:cond delay="indefinite"/>
                      </p:stCondLst>
                      <p:childTnLst>
                        <p:par>
                          <p:cTn fill="hold" id="272">
                            <p:stCondLst>
                              <p:cond delay="0"/>
                            </p:stCondLst>
                            <p:childTnLst>
                              <p:par>
                                <p:cTn fill="hold" id="2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>
                      <p:stCondLst>
                        <p:cond delay="indefinite"/>
                      </p:stCondLst>
                      <p:childTnLst>
                        <p:par>
                          <p:cTn fill="hold" id="276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37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9">
                      <p:stCondLst>
                        <p:cond delay="indefinite"/>
                      </p:stCondLst>
                      <p:childTnLst>
                        <p:par>
                          <p:cTn fill="hold" id="280">
                            <p:stCondLst>
                              <p:cond delay="0"/>
                            </p:stCondLst>
                            <p:childTnLst>
                              <p:par>
                                <p:cTn fill="hold" id="2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36" st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15" st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93" st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28760" y="0"/>
            <a:ext cx="8229240" cy="11242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What is globalisation?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23640" y="1196640"/>
            <a:ext cx="8686440" cy="525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“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The increased interdependence of economies across the world”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Dimensions of globalization include trade, technology, finance and labor migration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Rise of Internet and falling costs of transport and communications make it easier/cheaper for firms of any size to gain access to foreign markets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Firms may export their products, source inputs from abroad, outsource part of their production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Financial flows lead to investment in any country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Most importantly, technology transfers across boundaries can be increased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45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91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86" st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36" st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10" st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95640" y="260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Trade openness and growth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214200" y="1628640"/>
            <a:ext cx="8686440" cy="4962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There are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four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key mechanisms at work in models of trade and growth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Trade increases potential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market size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(via exports) 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Increasing market size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more profits and, possibly, ‘scale effects’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growth)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Trade increases domestic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competition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(via imports)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Increasing competition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less profits (↓ growth) … although there may be an incentive effect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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growth)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Trade and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factor price equalisation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(FPE)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FPE, if it holds,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 marginal product of capital equal across countries (diminishing returns reflect world averages, growth rates convergence)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25000"/>
              <a:buFont charset="2" typeface="Wingdings 2"/>
              <a:buChar char=""/>
            </a:pPr>
            <a:r>
              <a:rPr b="1" lang="en-US" sz="2800">
                <a:solidFill>
                  <a:srgbClr val="000000"/>
                </a:solidFill>
                <a:latin typeface="Constantia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Dynamic comparative advantage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(DCA)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A changing pattern of comparative advantage over time due to changes in factor endowments or technology</a:t>
            </a:r>
            <a:endParaRPr/>
          </a:p>
        </p:txBody>
      </p:sp>
    </p:spTree>
  </p:cSld>
  <p:timing>
    <p:tnLst>
      <p:par>
        <p:cTn dur="indefinite" id="291" nodeType="tmRoot" restart="never">
          <p:childTnLst>
            <p:seq>
              <p:cTn dur="indefinite" id="292" nodeType="mainSeq">
                <p:childTnLst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7">
                      <p:stCondLst>
                        <p:cond delay="indefinite"/>
                      </p:stCondLst>
                      <p:childTnLst>
                        <p:par>
                          <p:cTn fill="hold" id="298">
                            <p:stCondLst>
                              <p:cond delay="0"/>
                            </p:stCondLst>
                            <p:childTnLst>
                              <p:par>
                                <p:cTn fill="hold" id="2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23" st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03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3">
                      <p:stCondLst>
                        <p:cond delay="indefinite"/>
                      </p:stCondLst>
                      <p:childTnLst>
                        <p:par>
                          <p:cTn fill="hold" id="304">
                            <p:stCondLst>
                              <p:cond delay="0"/>
                            </p:stCondLst>
                            <p:childTnLst>
                              <p:par>
                                <p:cTn fill="hold" id="3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56" st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60" st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9">
                      <p:stCondLst>
                        <p:cond delay="indefinite"/>
                      </p:stCondLst>
                      <p:childTnLst>
                        <p:par>
                          <p:cTn fill="hold" id="310">
                            <p:stCondLst>
                              <p:cond delay="0"/>
                            </p:stCondLst>
                            <p:childTnLst>
                              <p:par>
                                <p:cTn fill="hold" id="3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04" st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46" st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5">
                      <p:stCondLst>
                        <p:cond delay="indefinite"/>
                      </p:stCondLst>
                      <p:childTnLst>
                        <p:par>
                          <p:cTn fill="hold" id="316">
                            <p:stCondLst>
                              <p:cond delay="0"/>
                            </p:stCondLst>
                            <p:childTnLst>
                              <p:par>
                                <p:cTn fill="hold" id="3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84" st="5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88" st="5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67640" y="836640"/>
            <a:ext cx="8229240" cy="935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International aspects of intellectual property rights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0" y="1917000"/>
            <a:ext cx="9143640" cy="45597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Historically each country choose IPRs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This gives incentive to ‘free ride’ on others inventions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Solution was introduction of “national treatment” (i.e. give foreigners same rights as domestic inventors) in 19th Century by various international agreements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However, “national treatment” on its own leads to sub-optimal length of protection (since we assume countries ignore welfare in other countries).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Solution is introduction of TRIPs, but this also means poorer countries have to pay more </a:t>
            </a:r>
            <a:endParaRPr/>
          </a:p>
        </p:txBody>
      </p:sp>
    </p:spTree>
  </p:cSld>
  <p:timing>
    <p:tnLst>
      <p:par>
        <p:cTn dur="indefinite" id="321" nodeType="tmRoot" restart="never">
          <p:childTnLst>
            <p:seq>
              <p:cTn dur="indefinite" id="322" nodeType="mainSeq">
                <p:childTnLst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7">
                      <p:stCondLst>
                        <p:cond delay="indefinite"/>
                      </p:stCondLst>
                      <p:childTnLst>
                        <p:par>
                          <p:cTn fill="hold" id="328">
                            <p:stCondLst>
                              <p:cond delay="0"/>
                            </p:stCondLst>
                            <p:childTnLst>
                              <p:par>
                                <p:cTn fill="hold" id="3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5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54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3">
                      <p:stCondLst>
                        <p:cond delay="indefinite"/>
                      </p:stCondLst>
                      <p:childTnLst>
                        <p:par>
                          <p:cTn fill="hold" id="334">
                            <p:stCondLst>
                              <p:cond delay="0"/>
                            </p:stCondLst>
                            <p:childTnLst>
                              <p:par>
                                <p:cTn fill="hold" id="3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00" st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90" st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0"/>
            <a:ext cx="8686440" cy="12189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World trade in historical perspective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295280"/>
            <a:ext cx="8229240" cy="53337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400">
                <a:solidFill>
                  <a:srgbClr val="000000"/>
                </a:solidFill>
                <a:latin typeface="Constantia"/>
              </a:rPr>
              <a:t>International trade as a proportion of world GDP has risen very rapidly in last forty years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World Trade/GDP ratio: 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1970 13% -&gt; 1990 20% -&gt; 2005 28%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These trends differ greatly from historical levels of trade/GDP: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1870 5% -&gt; 1914 8% -&gt; 1930 5%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000000"/>
                </a:solidFill>
                <a:latin typeface="Constantia"/>
              </a:rPr>
              <a:t>Large rise in trade between rich countries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Countries with high growth rates often experienced rapid growth in trade</a:t>
            </a:r>
            <a:endParaRPr/>
          </a:p>
        </p:txBody>
      </p:sp>
      <p:pic>
        <p:nvPicPr>
          <p:cNvPr descr="" id="20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588360" y="1815480"/>
            <a:ext cx="1880280" cy="159444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17" st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51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17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48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92" st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65" st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28760" y="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Theories of trade and growth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28760" y="1268640"/>
            <a:ext cx="8229240" cy="49888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Theory of comparative advantage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Product cycle models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Learning by doing models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Technology catch-up models</a:t>
            </a:r>
            <a:endParaRPr/>
          </a:p>
        </p:txBody>
      </p:sp>
      <p:pic>
        <p:nvPicPr>
          <p:cNvPr descr="" id="21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228360" y="1628640"/>
            <a:ext cx="1760760" cy="1584360"/>
          </a:xfrm>
          <a:prstGeom prst="rect">
            <a:avLst/>
          </a:prstGeom>
        </p:spPr>
      </p:pic>
      <p:pic>
        <p:nvPicPr>
          <p:cNvPr descr=""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7280" y="4293000"/>
            <a:ext cx="3404880" cy="216000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dur="indefinite" id="48" nodeType="mainSeq">
                <p:childTnLst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3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4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9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06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704160"/>
            <a:ext cx="82292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Comparative Advantage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412640"/>
            <a:ext cx="8229240" cy="4911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Constantia"/>
              </a:rPr>
              <a:t>Theory of comparative advantage, Ricardo 18th Century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Countries specialize in their area of comparative advantage, e.g., natural resources, climate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Geographical variety led to differences in productivity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HOS model (Heckscher, Ohlin, Samuelson)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Factor endowments (capital and labor) led to differences in productivity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Identical production technology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Both models are static – once specialization is reached growth will stop! 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This is similar to the neoclassical growth model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3" nodeType="tmRoot" restart="never">
          <p:childTnLst>
            <p:seq>
              <p:cTn dur="indefinite" id="74" nodeType="mainSeq">
                <p:childTnLst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48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04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45" st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18" st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50" st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27" st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76" st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704160"/>
            <a:ext cx="82292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Product Cycle Models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556640"/>
            <a:ext cx="8229240" cy="476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Vernon ,1966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Every product progresses through three stages: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New product – Suited to advanced countries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Maturing product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Standardized product – suited to developing countries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Posner, 1961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Trade between advanced countries explained by demand for variety of similar goods</a:t>
            </a:r>
            <a:endParaRPr/>
          </a:p>
        </p:txBody>
      </p:sp>
    </p:spTree>
  </p:cSld>
  <p:timing>
    <p:tnLst>
      <p:par>
        <p:cTn dur="indefinite" id="97" nodeType="tmRoot" restart="never">
          <p:childTnLst>
            <p:seq>
              <p:cTn dur="indefinite" id="98" nodeType="mainSeq">
                <p:childTnLst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3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0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74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88" st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70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704160"/>
            <a:ext cx="8229240" cy="70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Learning by doing models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700640"/>
            <a:ext cx="8229240" cy="462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Young, 1991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Incorporates spillovers – depends on the size of the industry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Spillovers confined within a region – </a:t>
            </a:r>
            <a:r>
              <a:rPr b="1" lang="en-US" sz="2400">
                <a:solidFill>
                  <a:srgbClr val="000000"/>
                </a:solidFill>
                <a:latin typeface="Constantia"/>
              </a:rPr>
              <a:t>Tacit knowledge!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Advanced economies focus on high-growth new tech products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Developing economies focus on low-growth industries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Result: Divergence of GDP per capita between advanced and developing economies!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Note: Developing economies are still better off!</a:t>
            </a:r>
            <a:endParaRPr/>
          </a:p>
        </p:txBody>
      </p:sp>
    </p:spTree>
  </p:cSld>
  <p:timing>
    <p:tnLst>
      <p:par>
        <p:cTn dur="indefinite" id="113" nodeType="tmRoot" restart="never">
          <p:childTnLst>
            <p:seq>
              <p:cTn dur="indefinite" id="114" nodeType="mainSeq">
                <p:childTnLst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5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30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>
                      <p:stCondLst>
                        <p:cond delay="indefinite"/>
                      </p:stCondLst>
                      <p:childTnLst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88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40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21" st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70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704160"/>
            <a:ext cx="82292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Catch-up models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57200" y="1628640"/>
            <a:ext cx="82292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Gerschenkron, 1962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Developing economies look to develop products to leap-frog into the product space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Two aspects to consider: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size of the technology gap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The absorptive capacity of the follower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Poor countries may have an absorptive capacity of zero!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Governments may need to protect new </a:t>
            </a:r>
            <a:r>
              <a:rPr i="1" lang="en-US" sz="2400">
                <a:solidFill>
                  <a:srgbClr val="000000"/>
                </a:solidFill>
                <a:latin typeface="Constantia"/>
              </a:rPr>
              <a:t>infant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industries, but this is controversial as it may lead to trade barriers</a:t>
            </a:r>
            <a:endParaRPr/>
          </a:p>
        </p:txBody>
      </p:sp>
    </p:spTree>
  </p:cSld>
  <p:timing>
    <p:tnLst>
      <p:par>
        <p:cTn dur="indefinite" id="141" nodeType="tmRoot" restart="never">
          <p:childTnLst>
            <p:seq>
              <p:cTn dur="indefinite" id="142" nodeType="mainSeq">
                <p:childTnLst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26" st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57" st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97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53" st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>
                      <p:stCondLst>
                        <p:cond delay="indefinite"/>
                      </p:stCondLst>
                      <p:childTnLst>
                        <p:par>
                          <p:cTn fill="hold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68" st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39640" y="548640"/>
            <a:ext cx="8461080" cy="11242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Poorer countries : technological catch-up models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95640" y="1700640"/>
            <a:ext cx="8291160" cy="4454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Assume growth rate of technology (</a:t>
            </a:r>
            <a:r>
              <a:rPr i="1" lang="en-US" sz="28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i) in a poorer country depends on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technology gap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with leading country (e.g. (</a:t>
            </a:r>
            <a:r>
              <a:rPr i="1" lang="en-US" sz="28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usa – </a:t>
            </a:r>
            <a:r>
              <a:rPr i="1" lang="en-US" sz="28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i)/</a:t>
            </a:r>
            <a:r>
              <a:rPr i="1" lang="en-US" sz="2800">
                <a:solidFill>
                  <a:srgbClr val="000000"/>
                </a:solidFill>
                <a:latin typeface="Constantia"/>
              </a:rPr>
              <a:t>A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Further, assume that the ability to learn, absorb and implement overseas technology is a critical factor. Call this 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absorptive capability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, </a:t>
            </a:r>
            <a:r>
              <a:rPr i="1" lang="en-US" sz="2800">
                <a:solidFill>
                  <a:srgbClr val="000000"/>
                </a:solidFill>
                <a:latin typeface="Symbol"/>
              </a:rPr>
              <a:t>f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800">
                <a:solidFill>
                  <a:srgbClr val="000000"/>
                </a:solidFill>
                <a:latin typeface="Constantia"/>
              </a:rPr>
              <a:t>This ‘model’ implies growth of follower country is ‘pulled up’ to level of leader country (</a:t>
            </a:r>
            <a:r>
              <a:rPr b="1" lang="en-US" sz="2800">
                <a:solidFill>
                  <a:srgbClr val="000000"/>
                </a:solidFill>
                <a:latin typeface="Constantia"/>
              </a:rPr>
              <a:t>convergence in growth rates of technology</a:t>
            </a:r>
            <a:r>
              <a:rPr lang="en-US" sz="2800">
                <a:solidFill>
                  <a:srgbClr val="000000"/>
                </a:solidFill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860640"/>
            <a:ext cx="7696080" cy="977760"/>
          </a:xfrm>
          <a:prstGeom prst="rect">
            <a:avLst/>
          </a:prstGeom>
        </p:spPr>
      </p:pic>
    </p:spTree>
  </p:cSld>
  <p:timing>
    <p:tnLst>
      <p:par>
        <p:cTn dur="indefinite" id="161" nodeType="tmRoot" restart="never">
          <p:childTnLst>
            <p:seq>
              <p:cTn dur="indefinite" id="162" nodeType="mainSeq">
                <p:childTnLst>
                  <p:par>
                    <p:cTn fill="hold" id="163">
                      <p:stCondLst>
                        <p:cond delay="indefinite"/>
                      </p:stCondLst>
                      <p:childTnLst>
                        <p:par>
                          <p:cTn fill="hold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2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70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08" st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