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wmf" ContentType="image/x-wmf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7.wmf" ContentType="image/x-wmf"/>
  <Override PartName="/ppt/media/image1.jpeg" ContentType="image/jpeg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GB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7F82B742-B74D-4D5A-878D-B47095D8B916}" type="slidenum">
              <a:rPr lang="en-US" sz="1200">
                <a:solidFill>
                  <a:srgbClr val="d1eaed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GB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GB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F6215324-E026-4931-A35B-BEB4A92208D8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83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84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85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560" cy="114264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GB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639B6464-B4B5-4B1A-A485-11570EF30276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24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125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126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127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GB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129" name="PlaceHolder 7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130" name="PlaceHolder 8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131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fld id="{23F654FB-6EE6-4221-9AC7-7C901434E5E6}" type="slidenum">
              <a:rPr lang="en-US" sz="1200">
                <a:solidFill>
                  <a:srgbClr val="035c75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97BCFBD9-1DE0-4A4A-A915-C379D4390B78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3600">
                <a:solidFill>
                  <a:srgbClr val="50e0ea"/>
                </a:solidFill>
                <a:latin typeface="Calibri"/>
              </a:rPr>
              <a:t>EBGN 320 – Economics and Technology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latin typeface="Constantia"/>
              </a:rPr>
              <a:t>Technology, wages and jobs 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600">
                <a:solidFill>
                  <a:srgbClr val="ffffff"/>
                </a:solidFill>
                <a:latin typeface="Constantia"/>
              </a:rPr>
              <a:t>April 17, 2013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67640" y="548640"/>
            <a:ext cx="8229240" cy="719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Innovation, jobs and wages - the macro picture</a:t>
            </a:r>
            <a:endParaRPr/>
          </a:p>
        </p:txBody>
      </p:sp>
      <p:graphicFrame>
        <p:nvGraphicFramePr>
          <p:cNvPr id="223" name="Table 2"/>
          <p:cNvGraphicFramePr/>
          <p:nvPr/>
        </p:nvGraphicFramePr>
        <p:xfrm>
          <a:off x="539640" y="1917000"/>
          <a:ext cx="8229240" cy="4212720"/>
        </p:xfrm>
        <a:graphic>
          <a:graphicData uri="http://schemas.openxmlformats.org/drawingml/2006/table">
            <a:tbl>
              <a:tblPr/>
              <a:tblGrid>
                <a:gridCol w="1661760"/>
                <a:gridCol w="1503360"/>
                <a:gridCol w="1628640"/>
                <a:gridCol w="1645920"/>
                <a:gridCol w="1789560"/>
              </a:tblGrid>
              <a:tr h="2212200"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Share of graduates in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total employment (%)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    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US               UK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Relative wages of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graduates to non-graduates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     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US             UK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583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1980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19.3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5.0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1.36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1.48</a:t>
                      </a:r>
                      <a:endParaRPr/>
                    </a:p>
                  </a:txBody>
                  <a:tcPr/>
                </a:tc>
              </a:tr>
              <a:tr h="621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1990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23.8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10.2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1.55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1.60</a:t>
                      </a:r>
                      <a:endParaRPr/>
                    </a:p>
                  </a:txBody>
                  <a:tcPr/>
                </a:tc>
              </a:tr>
              <a:tr h="7963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2000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27.5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17.2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1.66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al"/>
                        </a:rPr>
                        <a:t>1.64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67640" y="836640"/>
            <a:ext cx="8229240" cy="924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Reasons for the shift in demand towards the skilled workers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We consider three possible sources of skill shift in demand for labor in rich countries: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Skill-biased technological change</a:t>
            </a: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Globalisation and specialisation in trade</a:t>
            </a: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Changes in composition of final demand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Perhaps all three have operated at once?</a:t>
            </a:r>
            <a:endParaRPr/>
          </a:p>
        </p:txBody>
      </p:sp>
    </p:spTree>
  </p:cSld>
  <p:timing>
    <p:tnLst>
      <p:par>
        <p:cTn dur="indefinite" id="151" nodeType="tmRoot" restart="never">
          <p:childTnLst>
            <p:seq>
              <p:cTn dur="indefinite" id="152" nodeType="mainSeq">
                <p:childTnLst>
                  <p:par>
                    <p:cTn fill="hold" id="153">
                      <p:stCondLst>
                        <p:cond delay="indefinite"/>
                      </p:stCondLst>
                      <p:childTnLst>
                        <p:par>
                          <p:cTn fill="hold" id="154">
                            <p:stCondLst>
                              <p:cond delay="0"/>
                            </p:stCondLst>
                            <p:childTnLst>
                              <p:par>
                                <p:cTn fill="hold" id="1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7">
                      <p:stCondLst>
                        <p:cond delay="indefinite"/>
                      </p:stCondLst>
                      <p:childTnLst>
                        <p:par>
                          <p:cTn fill="hold" id="158">
                            <p:stCondLst>
                              <p:cond delay="0"/>
                            </p:stCondLst>
                            <p:childTnLst>
                              <p:par>
                                <p:cTn fill="hold" id="1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24" st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1">
                      <p:stCondLst>
                        <p:cond delay="indefinite"/>
                      </p:stCondLst>
                      <p:childTnLst>
                        <p:par>
                          <p:cTn fill="hold" id="162">
                            <p:stCondLst>
                              <p:cond delay="0"/>
                            </p:stCondLst>
                            <p:childTnLst>
                              <p:par>
                                <p:cTn fill="hold" id="1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66" st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5">
                      <p:stCondLst>
                        <p:cond delay="indefinite"/>
                      </p:stCondLst>
                      <p:childTnLst>
                        <p:par>
                          <p:cTn fill="hold" id="166">
                            <p:stCondLst>
                              <p:cond delay="0"/>
                            </p:stCondLst>
                            <p:childTnLst>
                              <p:par>
                                <p:cTn fill="hold" id="1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05" st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47" st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692640"/>
            <a:ext cx="8229240" cy="996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Relative wages, differential productivity and supply growth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57200" y="1845000"/>
            <a:ext cx="8229240" cy="447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Simple Labor Model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- Katz and Murphy (1992):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Assume two types of labor, skilled and unskilled with wages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ws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and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wu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 respectively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Relative wage of skilled to unskilled labor is driven by two ratios: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Difference in productivity growth of each type of labor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Relative supply of each type of labor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Predictions from model: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If productivity of skilled labor rises faster than that of unskilled labor, the relative wage for skilled workers will rise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If supply of skilled labor rises faster than that of unskilled, then relative wage will fall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</p:spPr>
      </p:sp>
      <p:sp>
        <p:nvSpPr>
          <p:cNvPr id="229" name="CustomShape 4"/>
          <p:cNvSpPr/>
          <p:nvPr/>
        </p:nvSpPr>
        <p:spPr>
          <a:xfrm>
            <a:off x="0" y="42840"/>
            <a:ext cx="9143640" cy="360"/>
          </a:xfrm>
          <a:prstGeom prst="rect">
            <a:avLst/>
          </a:prstGeom>
        </p:spPr>
      </p:sp>
      <p:pic>
        <p:nvPicPr>
          <p:cNvPr descr="" id="23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72600" y="5486400"/>
            <a:ext cx="63360" cy="1359000"/>
          </a:xfrm>
          <a:prstGeom prst="rect">
            <a:avLst/>
          </a:prstGeom>
        </p:spPr>
      </p:pic>
    </p:spTree>
  </p:cSld>
  <p:timing>
    <p:tnLst>
      <p:par>
        <p:cTn dur="indefinite" id="173" nodeType="tmRoot" restart="never">
          <p:childTnLst>
            <p:seq>
              <p:cTn dur="indefinite" id="174" nodeType="mainSeq">
                <p:childTnLst>
                  <p:par>
                    <p:cTn fill="hold" id="175">
                      <p:stCondLst>
                        <p:cond delay="indefinite"/>
                      </p:stCondLst>
                      <p:childTnLst>
                        <p:par>
                          <p:cTn fill="hold" id="176">
                            <p:stCondLst>
                              <p:cond delay="0"/>
                            </p:stCondLst>
                            <p:childTnLst>
                              <p:par>
                                <p:cTn fill="hold" id="1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9">
                      <p:stCondLst>
                        <p:cond delay="indefinite"/>
                      </p:stCondLst>
                      <p:childTnLst>
                        <p:par>
                          <p:cTn fill="hold" id="180">
                            <p:stCondLst>
                              <p:cond delay="0"/>
                            </p:stCondLst>
                            <p:childTnLst>
                              <p:par>
                                <p:cTn fill="hold" id="1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1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3">
                      <p:stCondLst>
                        <p:cond delay="indefinite"/>
                      </p:stCondLst>
                      <p:childTnLst>
                        <p:par>
                          <p:cTn fill="hold" id="184">
                            <p:stCondLst>
                              <p:cond delay="0"/>
                            </p:stCondLst>
                            <p:childTnLst>
                              <p:par>
                                <p:cTn fill="hold" id="1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02" st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58" st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8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96" st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1">
                      <p:stCondLst>
                        <p:cond delay="indefinite"/>
                      </p:stCondLst>
                      <p:childTnLst>
                        <p:par>
                          <p:cTn fill="hold" id="192">
                            <p:stCondLst>
                              <p:cond delay="0"/>
                            </p:stCondLst>
                            <p:childTnLst>
                              <p:par>
                                <p:cTn fill="hold" id="1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21" st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5">
                      <p:stCondLst>
                        <p:cond delay="indefinite"/>
                      </p:stCondLst>
                      <p:childTnLst>
                        <p:par>
                          <p:cTn fill="hold" id="196">
                            <p:stCondLst>
                              <p:cond delay="0"/>
                            </p:stCondLst>
                            <p:childTnLst>
                              <p:par>
                                <p:cTn fill="hold" id="19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46" st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9">
                      <p:stCondLst>
                        <p:cond delay="indefinite"/>
                      </p:stCondLst>
                      <p:childTnLst>
                        <p:par>
                          <p:cTn fill="hold" id="200">
                            <p:stCondLst>
                              <p:cond delay="0"/>
                            </p:stCondLst>
                            <p:childTnLst>
                              <p:par>
                                <p:cTn fill="hold" id="2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41" st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704160"/>
            <a:ext cx="8229240" cy="924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4617b"/>
                </a:solidFill>
                <a:latin typeface="Calibri"/>
              </a:rPr>
              <a:t>Relative wages, differential productivity and supply growth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Three-input model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- two types of labor and capital equipment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Assume in this framework that unskilled labor is more easily substitutable with equipment than is skilled labor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relative wage equation is now driven by three elements: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Difference in productivity growth of each type of labor as above</a:t>
            </a: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Relative supply of each type of labor as above</a:t>
            </a: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The added effect driving demand for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skilled labor is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that it is </a:t>
            </a:r>
            <a:r>
              <a:rPr b="1" lang="en-US" sz="2600">
                <a:solidFill>
                  <a:srgbClr val="000000"/>
                </a:solidFill>
                <a:latin typeface="Constantia"/>
              </a:rPr>
              <a:t>complementary with capital equipment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</p:spPr>
      </p:sp>
      <p:pic>
        <p:nvPicPr>
          <p:cNvPr descr="" id="23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0" y="6858000"/>
            <a:ext cx="76320" cy="1625760"/>
          </a:xfrm>
          <a:prstGeom prst="rect">
            <a:avLst/>
          </a:prstGeom>
        </p:spPr>
      </p:pic>
    </p:spTree>
  </p:cSld>
  <p:timing>
    <p:tnLst>
      <p:par>
        <p:cTn dur="indefinite" id="203" nodeType="tmRoot" restart="never">
          <p:childTnLst>
            <p:seq>
              <p:cTn dur="indefinite" id="204" nodeType="mainSeq">
                <p:childTnLst>
                  <p:par>
                    <p:cTn fill="hold" id="205">
                      <p:stCondLst>
                        <p:cond delay="indefinite"/>
                      </p:stCondLst>
                      <p:childTnLst>
                        <p:par>
                          <p:cTn fill="hold" id="206">
                            <p:stCondLst>
                              <p:cond delay="0"/>
                            </p:stCondLst>
                            <p:childTnLst>
                              <p:par>
                                <p:cTn fill="hold" id="20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9">
                      <p:stCondLst>
                        <p:cond delay="indefinite"/>
                      </p:stCondLst>
                      <p:childTnLst>
                        <p:par>
                          <p:cTn fill="hold" id="210">
                            <p:stCondLst>
                              <p:cond delay="0"/>
                            </p:stCondLst>
                            <p:childTnLst>
                              <p:par>
                                <p:cTn fill="hold" id="2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75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3">
                      <p:stCondLst>
                        <p:cond delay="indefinite"/>
                      </p:stCondLst>
                      <p:childTnLst>
                        <p:par>
                          <p:cTn fill="hold" id="214">
                            <p:stCondLst>
                              <p:cond delay="0"/>
                            </p:stCondLst>
                            <p:childTnLst>
                              <p:par>
                                <p:cTn fill="hold" id="2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35" st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7">
                      <p:stCondLst>
                        <p:cond delay="indefinite"/>
                      </p:stCondLst>
                      <p:childTnLst>
                        <p:par>
                          <p:cTn fill="hold" id="218">
                            <p:stCondLst>
                              <p:cond delay="0"/>
                            </p:stCondLst>
                            <p:childTnLst>
                              <p:par>
                                <p:cTn fill="hold" id="2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01" st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1">
                      <p:stCondLst>
                        <p:cond delay="indefinite"/>
                      </p:stCondLst>
                      <p:childTnLst>
                        <p:par>
                          <p:cTn fill="hold" id="222">
                            <p:stCondLst>
                              <p:cond delay="0"/>
                            </p:stCondLst>
                            <p:childTnLst>
                              <p:par>
                                <p:cTn fill="hold" id="2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48" st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5">
                      <p:stCondLst>
                        <p:cond delay="indefinite"/>
                      </p:stCondLst>
                      <p:childTnLst>
                        <p:par>
                          <p:cTn fill="hold" id="226">
                            <p:stCondLst>
                              <p:cond delay="0"/>
                            </p:stCondLst>
                            <p:childTnLst>
                              <p:par>
                                <p:cTn fill="hold" id="2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50" st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67640" y="548640"/>
            <a:ext cx="8229240" cy="996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4617b"/>
                </a:solidFill>
                <a:latin typeface="Calibri"/>
              </a:rPr>
              <a:t>Predictions of three-input model for relative wages of skilled/unskilled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700640"/>
            <a:ext cx="8229240" cy="462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Relative wage of skilled workers rises with any increase in ratio of equipment to skilled labor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Innovation has improved productivity of capital, so an increase in capital intensity has occurred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Big rise in computer use, especially in services sector, has increased demand for skilled labor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In manufacturing the use of robots and other automation has reduced demand for unskilled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Evidence for US - these factors explain much of change in relative wages from 1960s to 1990s</a:t>
            </a:r>
            <a:endParaRPr/>
          </a:p>
        </p:txBody>
      </p:sp>
    </p:spTree>
  </p:cSld>
  <p:timing>
    <p:tnLst>
      <p:par>
        <p:cTn dur="indefinite" id="229" nodeType="tmRoot" restart="never">
          <p:childTnLst>
            <p:seq>
              <p:cTn dur="indefinite" id="230" nodeType="mainSeq">
                <p:childTnLst>
                  <p:par>
                    <p:cTn fill="hold" id="231">
                      <p:stCondLst>
                        <p:cond delay="indefinite"/>
                      </p:stCondLst>
                      <p:childTnLst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9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5">
                      <p:stCondLst>
                        <p:cond delay="indefinite"/>
                      </p:stCondLst>
                      <p:childTnLst>
                        <p:par>
                          <p:cTn fill="hold" id="236">
                            <p:stCondLst>
                              <p:cond delay="0"/>
                            </p:stCondLst>
                            <p:childTnLst>
                              <p:par>
                                <p:cTn fill="hold" id="2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95" st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9">
                      <p:stCondLst>
                        <p:cond delay="indefinite"/>
                      </p:stCondLst>
                      <p:childTnLst>
                        <p:par>
                          <p:cTn fill="hold" id="240">
                            <p:stCondLst>
                              <p:cond delay="0"/>
                            </p:stCondLst>
                            <p:childTnLst>
                              <p:par>
                                <p:cTn fill="hold" id="2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93" st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3">
                      <p:stCondLst>
                        <p:cond delay="indefinite"/>
                      </p:stCondLst>
                      <p:childTnLst>
                        <p:par>
                          <p:cTn fill="hold" id="244">
                            <p:stCondLst>
                              <p:cond delay="0"/>
                            </p:stCondLst>
                            <p:childTnLst>
                              <p:par>
                                <p:cTn fill="hold" id="2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83" st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7">
                      <p:stCondLst>
                        <p:cond delay="indefinite"/>
                      </p:stCondLst>
                      <p:childTnLst>
                        <p:par>
                          <p:cTn fill="hold" id="248">
                            <p:stCondLst>
                              <p:cond delay="0"/>
                            </p:stCondLst>
                            <p:childTnLst>
                              <p:par>
                                <p:cTn fill="hold" id="2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77" st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67640" y="476640"/>
            <a:ext cx="8229240" cy="636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4617b"/>
                </a:solidFill>
                <a:latin typeface="Calibri"/>
              </a:rPr>
              <a:t>Globalization - Is international trade also skill biased?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95640" y="126864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Asian development 1970s &amp; 80s ‘the Asian tigers’ (Hong Kong, Singapore, S. Korea Taiwan) - made small inroads into Western manufacturing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More Asian development 1990s (China and India) jointly have 37% of world population) so have much larger impact on world trade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HOS model of trade based on domestic factor endowments - predicts specialisation by factors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Opening up of countries with large supply of low cost unskilled labor leads rich countries to specialise in goods using skilled labor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Employment and wages of unskilled labor in West were predicted to fall (see Wood 1994)</a:t>
            </a:r>
            <a:endParaRPr/>
          </a:p>
        </p:txBody>
      </p:sp>
    </p:spTree>
  </p:cSld>
  <p:timing>
    <p:tnLst>
      <p:par>
        <p:cTn dur="indefinite" id="251" nodeType="tmRoot" restart="never">
          <p:childTnLst>
            <p:seq>
              <p:cTn dur="indefinite" id="252" nodeType="mainSeq">
                <p:childTnLst>
                  <p:par>
                    <p:cTn fill="hold" id="253">
                      <p:stCondLst>
                        <p:cond delay="indefinite"/>
                      </p:stCondLst>
                      <p:childTnLst>
                        <p:par>
                          <p:cTn fill="hold" id="254">
                            <p:stCondLst>
                              <p:cond delay="0"/>
                            </p:stCondLst>
                            <p:childTnLst>
                              <p:par>
                                <p:cTn fill="hold" id="25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3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7">
                      <p:stCondLst>
                        <p:cond delay="indefinite"/>
                      </p:stCondLst>
                      <p:childTnLst>
                        <p:par>
                          <p:cTn fill="hold" id="258">
                            <p:stCondLst>
                              <p:cond delay="0"/>
                            </p:stCondLst>
                            <p:childTnLst>
                              <p:par>
                                <p:cTn fill="hold" id="25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66" st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1">
                      <p:stCondLst>
                        <p:cond delay="indefinite"/>
                      </p:stCondLst>
                      <p:childTnLst>
                        <p:par>
                          <p:cTn fill="hold" id="262">
                            <p:stCondLst>
                              <p:cond delay="0"/>
                            </p:stCondLst>
                            <p:childTnLst>
                              <p:par>
                                <p:cTn fill="hold" id="2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60" st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5">
                      <p:stCondLst>
                        <p:cond delay="indefinite"/>
                      </p:stCondLst>
                      <p:childTnLst>
                        <p:par>
                          <p:cTn fill="hold" id="266">
                            <p:stCondLst>
                              <p:cond delay="0"/>
                            </p:stCondLst>
                            <p:childTnLst>
                              <p:par>
                                <p:cTn fill="hold" id="2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95" st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9">
                      <p:stCondLst>
                        <p:cond delay="indefinite"/>
                      </p:stCondLst>
                      <p:childTnLst>
                        <p:par>
                          <p:cTn fill="hold" id="270">
                            <p:stCondLst>
                              <p:cond delay="0"/>
                            </p:stCondLst>
                            <p:childTnLst>
                              <p:par>
                                <p:cTn fill="hold" id="2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83" st="4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67640" y="692640"/>
            <a:ext cx="8229240" cy="564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Demand - A third cause of skill bias?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457200" y="1340640"/>
            <a:ext cx="8229240" cy="4983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Income growth in rich countries has been steady and sustained over last 25 years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Composition of demand will change due to varying income elasticity of demands for goods and services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Luxury goods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(income elastic) account for more spending than necessities (normal goods) and demand for inferior goods falls as incomes rise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High technology innovative products require skilled labor to design and produce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Relative demand for these will grow as these innovative products will be in luxury category  </a:t>
            </a:r>
            <a:endParaRPr/>
          </a:p>
        </p:txBody>
      </p:sp>
    </p:spTree>
  </p:cSld>
  <p:timing>
    <p:tnLst>
      <p:par>
        <p:cTn dur="indefinite" id="273" nodeType="tmRoot" restart="never">
          <p:childTnLst>
            <p:seq>
              <p:cTn dur="indefinite" id="274" nodeType="mainSeq">
                <p:childTnLst>
                  <p:par>
                    <p:cTn fill="hold" id="275">
                      <p:stCondLst>
                        <p:cond delay="indefinite"/>
                      </p:stCondLst>
                      <p:childTnLst>
                        <p:par>
                          <p:cTn fill="hold" id="276">
                            <p:stCondLst>
                              <p:cond delay="0"/>
                            </p:stCondLst>
                            <p:childTnLst>
                              <p:par>
                                <p:cTn fill="hold" id="27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8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9">
                      <p:stCondLst>
                        <p:cond delay="indefinite"/>
                      </p:stCondLst>
                      <p:childTnLst>
                        <p:par>
                          <p:cTn fill="hold" id="280">
                            <p:stCondLst>
                              <p:cond delay="0"/>
                            </p:stCondLst>
                            <p:childTnLst>
                              <p:par>
                                <p:cTn fill="hold" id="2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83" st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3">
                      <p:stCondLst>
                        <p:cond delay="indefinite"/>
                      </p:stCondLst>
                      <p:childTnLst>
                        <p:par>
                          <p:cTn fill="hold" id="284">
                            <p:stCondLst>
                              <p:cond delay="0"/>
                            </p:stCondLst>
                            <p:childTnLst>
                              <p:par>
                                <p:cTn fill="hold" id="2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24" st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7">
                      <p:stCondLst>
                        <p:cond delay="indefinite"/>
                      </p:stCondLst>
                      <p:childTnLst>
                        <p:par>
                          <p:cTn fill="hold" id="288">
                            <p:stCondLst>
                              <p:cond delay="0"/>
                            </p:stCondLst>
                            <p:childTnLst>
                              <p:par>
                                <p:cTn fill="hold" id="28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06" st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1">
                      <p:stCondLst>
                        <p:cond delay="indefinite"/>
                      </p:stCondLst>
                      <p:childTnLst>
                        <p:par>
                          <p:cTn fill="hold" id="292">
                            <p:stCondLst>
                              <p:cond delay="0"/>
                            </p:stCondLst>
                            <p:childTnLst>
                              <p:par>
                                <p:cTn fill="hold" id="29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01" st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704160"/>
            <a:ext cx="8074800" cy="92448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Three causes of skill bias in demand for labor, UK 1979-90</a:t>
            </a:r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0" y="2560680"/>
            <a:ext cx="9143640" cy="360"/>
          </a:xfrm>
          <a:prstGeom prst="rect">
            <a:avLst/>
          </a:prstGeom>
        </p:spPr>
      </p:sp>
      <p:graphicFrame>
        <p:nvGraphicFramePr>
          <p:cNvPr id="243" name="Table 3"/>
          <p:cNvGraphicFramePr/>
          <p:nvPr/>
        </p:nvGraphicFramePr>
        <p:xfrm>
          <a:off x="467640" y="1989000"/>
          <a:ext cx="8424360" cy="4176360"/>
        </p:xfrm>
        <a:graphic>
          <a:graphicData uri="http://schemas.openxmlformats.org/drawingml/2006/table">
            <a:tbl>
              <a:tblPr/>
              <a:tblGrid>
                <a:gridCol w="1734840"/>
                <a:gridCol w="1720800"/>
                <a:gridCol w="1512720"/>
                <a:gridCol w="1511280"/>
                <a:gridCol w="1944720"/>
              </a:tblGrid>
              <a:tr h="1223640"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Total % change in employment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Final demand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Net exports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Technological change</a:t>
                      </a:r>
                      <a:endParaRPr/>
                    </a:p>
                  </a:txBody>
                  <a:tcPr/>
                </a:tc>
              </a:tr>
              <a:tr h="628560">
                <a:tc>
                  <a:txBody>
                    <a:bodyPr wrap="none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High skill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28.8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28.2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–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4.1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4.6</a:t>
                      </a:r>
                      <a:endParaRPr/>
                    </a:p>
                  </a:txBody>
                  <a:tcPr/>
                </a:tc>
              </a:tr>
              <a:tr h="846000">
                <a:tc>
                  <a:txBody>
                    <a:bodyPr wrap="none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Intermediate skill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0.1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21.1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–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4.8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–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16.2</a:t>
                      </a:r>
                      <a:endParaRPr/>
                    </a:p>
                  </a:txBody>
                  <a:tcPr/>
                </a:tc>
              </a:tr>
              <a:tr h="631800">
                <a:tc>
                  <a:txBody>
                    <a:bodyPr wrap="none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Low skill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–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14.9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17.9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–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5.7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–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27.1</a:t>
                      </a:r>
                      <a:endParaRPr/>
                    </a:p>
                  </a:txBody>
                  <a:tcPr/>
                </a:tc>
              </a:tr>
              <a:tr h="846360">
                <a:tc>
                  <a:txBody>
                    <a:bodyPr wrap="none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Total change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3.5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22.0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–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4.8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–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13.7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704160"/>
            <a:ext cx="8229240" cy="492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Does new technology destroy jobs?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196640"/>
            <a:ext cx="8229240" cy="5127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Why the fear of new technology among workers?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This is a longstanding issue: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Luddites (early 19th century England) smashed new equipment being installed in textile industry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Saw this as destroying their craft jobs and permitting unskilled labor to take over their work at lower wages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Luddite fallacy: misconception that, with increased productivity, employers would continue to produce a constant output with fewer workers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0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76000" y="4231800"/>
            <a:ext cx="2433600" cy="2333880"/>
          </a:xfrm>
          <a:prstGeom prst="rect">
            <a:avLst/>
          </a:prstGeom>
        </p:spPr>
      </p:pic>
      <p:pic>
        <p:nvPicPr>
          <p:cNvPr descr="" id="20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12000" y="4255560"/>
            <a:ext cx="2313360" cy="20880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72" st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82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21" st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704160"/>
            <a:ext cx="8229240" cy="780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Does new technology destroy jobs?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457200" y="1700640"/>
            <a:ext cx="8229240" cy="46234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2800">
                <a:solidFill>
                  <a:srgbClr val="000000"/>
                </a:solidFill>
                <a:latin typeface="Constantia"/>
              </a:rPr>
              <a:t>Any truth to Luddite Fallacy?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We might consider two types of workers: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Unskilled labor (made redundant by technology)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Skilled labor (can be a complement to technology)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i="1" lang="en-US" sz="2100">
                <a:solidFill>
                  <a:srgbClr val="000000"/>
                </a:solidFill>
                <a:latin typeface="Constantia"/>
              </a:rPr>
              <a:t>Strategic complement </a:t>
            </a:r>
            <a:r>
              <a:rPr lang="en-US" sz="2100">
                <a:solidFill>
                  <a:srgbClr val="000000"/>
                </a:solidFill>
                <a:latin typeface="Constantia"/>
              </a:rPr>
              <a:t>to capital</a:t>
            </a:r>
            <a:endParaRPr/>
          </a:p>
          <a:p>
            <a:endParaRPr/>
          </a:p>
          <a:p>
            <a:r>
              <a:rPr lang="en-US" sz="2400">
                <a:solidFill>
                  <a:srgbClr val="000000"/>
                </a:solidFill>
                <a:latin typeface="Constantia"/>
              </a:rPr>
              <a:t>The change in relative employment of both sets of workers is called </a:t>
            </a:r>
            <a:r>
              <a:rPr b="1" lang="en-US" sz="2400">
                <a:solidFill>
                  <a:srgbClr val="000000"/>
                </a:solidFill>
                <a:latin typeface="Constantia"/>
              </a:rPr>
              <a:t>skill-biased technical change (SBTC)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>
                <p:childTnLst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1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18" st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68" st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00" st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id="4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06" st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704160"/>
            <a:ext cx="8229240" cy="780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Does new technology destroy jobs?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Two kinds of innovation with different impacts: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Process innovation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– new ways of making and delivering products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Calibri"/>
              <a:buAutoNum type="arabicPeriod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Product innovation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– firm brings new varieties and qualities of products to the market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dur="indefinite" id="50" nodeType="mainSeq">
                <p:childTnLst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13" st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01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704160"/>
            <a:ext cx="8229240" cy="852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Process Innovation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57200" y="1772640"/>
            <a:ext cx="8229240" cy="4551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Effects of Process Innovation: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New technique increases efficiency and thus lowers costs of production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Fewer workers can produce same output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This can cause technological redundancy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BUT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Cost reduction may lead firm to expand its output as it gains market share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Potentially this leads to more jobs on balance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This is called the </a:t>
            </a:r>
            <a:r>
              <a:rPr i="1" lang="en-US" sz="2600">
                <a:solidFill>
                  <a:srgbClr val="000000"/>
                </a:solidFill>
                <a:latin typeface="Constantia"/>
              </a:rPr>
              <a:t>output expansion effect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63" nodeType="tmRoot" restart="never">
          <p:childTnLst>
            <p:seq>
              <p:cTn dur="indefinite" id="64" nodeType="mainSeq">
                <p:childTnLst>
                  <p:par>
                    <p:cTn fill="hold" id="65">
                      <p:stCondLst>
                        <p:cond delay="indefinite"/>
                      </p:stCondLst>
                      <p:childTnLst>
                        <p:par>
                          <p:cTn fill="hold" id="66">
                            <p:stCondLst>
                              <p:cond delay="0"/>
                            </p:stCondLst>
                            <p:childTnLst>
                              <p:par>
                                <p:cTn fill="hold" id="6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04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43" st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">
                      <p:stCondLst>
                        <p:cond delay="indefinite"/>
                      </p:stCondLst>
                      <p:childTnLst>
                        <p:par>
                          <p:cTn fill="hold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84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>
                      <p:stCondLst>
                        <p:cond delay="indefinite"/>
                      </p:stCondLst>
                      <p:childTnLst>
                        <p:par>
                          <p:cTn fill="hold" id="82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89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65" st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>
                      <p:stCondLst>
                        <p:cond delay="indefinite"/>
                      </p:stCondLst>
                      <p:childTnLst>
                        <p:par>
                          <p:cTn fill="hold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12" st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>
                      <p:stCondLst>
                        <p:cond delay="indefinite"/>
                      </p:stCondLst>
                      <p:childTnLst>
                        <p:par>
                          <p:cTn fill="hold" id="94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55" st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5640" y="332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Product Innovation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57200" y="1628640"/>
            <a:ext cx="8229240" cy="469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Effects of Product Innovation: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Firm can capture new or increased segments of markets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Again this is likely to lead to more jobs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Note: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Both process and product innovations are welfare increasing and so workers will gain in social welfare as they are also consumers</a:t>
            </a:r>
            <a:endParaRPr/>
          </a:p>
        </p:txBody>
      </p:sp>
    </p:spTree>
  </p:cSld>
  <p:timing>
    <p:tnLst>
      <p:par>
        <p:cTn dur="indefinite" id="97" nodeType="tmRoot" restart="never">
          <p:childTnLst>
            <p:seq>
              <p:cTn dur="indefinite" id="98" nodeType="mainSeq">
                <p:childTnLst>
                  <p:par>
                    <p:cTn fill="hold" id="99">
                      <p:stCondLst>
                        <p:cond delay="indefinite"/>
                      </p:stCondLst>
                      <p:childTnLst>
                        <p:par>
                          <p:cTn fill="hold" id="100">
                            <p:stCondLst>
                              <p:cond delay="0"/>
                            </p:stCondLst>
                            <p:childTnLst>
                              <p:par>
                                <p:cTn fill="hold" id="10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>
                      <p:stCondLst>
                        <p:cond delay="indefinite"/>
                      </p:stCondLst>
                      <p:childTnLst>
                        <p:par>
                          <p:cTn fill="hold" id="104">
                            <p:stCondLst>
                              <p:cond delay="0"/>
                            </p:stCondLst>
                            <p:childTnLst>
                              <p:par>
                                <p:cTn fill="hold" id="10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86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7">
                      <p:stCondLst>
                        <p:cond delay="indefinite"/>
                      </p:stCondLst>
                      <p:childTnLst>
                        <p:par>
                          <p:cTn fill="hold" id="108">
                            <p:stCondLst>
                              <p:cond delay="0"/>
                            </p:stCondLst>
                            <p:childTnLst>
                              <p:par>
                                <p:cTn fill="hold" id="10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28" st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65" st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3640" y="476640"/>
            <a:ext cx="8305560" cy="1151640"/>
          </a:xfrm>
          <a:prstGeom prst="rect">
            <a:avLst/>
          </a:prstGeom>
        </p:spPr>
        <p:txBody>
          <a:bodyPr anchor="b" bIns="0" lIns="0" rIns="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4617b"/>
                </a:solidFill>
                <a:latin typeface="Calibri"/>
              </a:rPr>
              <a:t>Employment growth and innovation in firms in Europe 1998-2000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0" y="2073240"/>
            <a:ext cx="9143640" cy="360"/>
          </a:xfrm>
          <a:prstGeom prst="rect">
            <a:avLst/>
          </a:prstGeom>
        </p:spPr>
      </p:sp>
      <p:graphicFrame>
        <p:nvGraphicFramePr>
          <p:cNvPr id="217" name="Table 3"/>
          <p:cNvGraphicFramePr/>
          <p:nvPr/>
        </p:nvGraphicFramePr>
        <p:xfrm>
          <a:off x="251640" y="1484640"/>
          <a:ext cx="8640360" cy="4868640"/>
        </p:xfrm>
        <a:graphic>
          <a:graphicData uri="http://schemas.openxmlformats.org/drawingml/2006/table">
            <a:tbl>
              <a:tblPr/>
              <a:tblGrid>
                <a:gridCol w="2292120"/>
                <a:gridCol w="1163520"/>
                <a:gridCol w="1728720"/>
                <a:gridCol w="1728720"/>
                <a:gridCol w="1727280"/>
              </a:tblGrid>
              <a:tr h="447480">
                <a:tc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France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Germany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Spain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UK</a:t>
                      </a:r>
                      <a:endParaRPr/>
                    </a:p>
                  </a:txBody>
                  <a:tcPr/>
                </a:tc>
              </a:tr>
              <a:tr h="880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Manufacturing employment growth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8.3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5.9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14.2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6.7</a:t>
                      </a:r>
                      <a:endParaRPr/>
                    </a:p>
                  </a:txBody>
                  <a:tcPr/>
                </a:tc>
              </a:tr>
              <a:tr h="593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Process innovation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- 0.1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- 0.6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0.3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- 0.4</a:t>
                      </a:r>
                      <a:endParaRPr/>
                    </a:p>
                  </a:txBody>
                  <a:tcPr/>
                </a:tc>
              </a:tr>
              <a:tr h="879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Product innovation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5.5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8.0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7.4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         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4.8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8809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Services employment growth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15.5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10.2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25.9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16.1</a:t>
                      </a:r>
                      <a:endParaRPr/>
                    </a:p>
                  </a:txBody>
                  <a:tcPr/>
                </a:tc>
              </a:tr>
              <a:tr h="5918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Process innovation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- 0.1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0.1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0.0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0.2</a:t>
                      </a:r>
                      <a:endParaRPr/>
                    </a:p>
                  </a:txBody>
                  <a:tcPr/>
                </a:tc>
              </a:tr>
              <a:tr h="5947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Product innovation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8.0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7.6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6.5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Times New Roman"/>
                        </a:rPr>
                        <a:t>5.4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704160"/>
            <a:ext cx="8229240" cy="780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Innovation and wages in firms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1628640"/>
            <a:ext cx="8229240" cy="4695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Rent sharing with innovation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Innovation raises profits and affords some monopoly power to firm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Firm shares some of returns to raise worker loyalty (efficiency wage argument)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New processes embodied in better machinery, computers and robotics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Increased productivity for complementary workers raises their wages (designers, programmers, managers, technicians)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Reduced demand for substituted workers causes lowering of their wages (shop floor workers, call centre workers) </a:t>
            </a:r>
            <a:endParaRPr/>
          </a:p>
        </p:txBody>
      </p:sp>
    </p:spTree>
  </p:cSld>
  <p:timing>
    <p:tnLst>
      <p:par>
        <p:cTn dur="indefinite" id="115" nodeType="tmRoot" restart="never">
          <p:childTnLst>
            <p:seq>
              <p:cTn dur="indefinite" id="116" nodeType="mainSeq">
                <p:childTnLst>
                  <p:par>
                    <p:cTn fill="hold" id="117">
                      <p:stCondLst>
                        <p:cond delay="indefinite"/>
                      </p:stCondLst>
                      <p:childTnLst>
                        <p:par>
                          <p:cTn fill="hold" id="118">
                            <p:stCondLst>
                              <p:cond delay="0"/>
                            </p:stCondLst>
                            <p:childTnLst>
                              <p:par>
                                <p:cTn fill="hold" id="11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95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74" st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5">
                      <p:stCondLst>
                        <p:cond delay="indefinite"/>
                      </p:stCondLst>
                      <p:childTnLst>
                        <p:par>
                          <p:cTn fill="hold" id="126">
                            <p:stCondLst>
                              <p:cond delay="0"/>
                            </p:stCondLst>
                            <p:childTnLst>
                              <p:par>
                                <p:cTn fill="hold" id="1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41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57" st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70" st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57200" y="704160"/>
            <a:ext cx="8229240" cy="5644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Innovation and wages – micro evidence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457200" y="1484640"/>
            <a:ext cx="8229240" cy="483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Van Reenen (1996) data for GB 1976-82 showed innovation led to rises in profits, rent sharing occurred as 20-30% awarded to workers in wage rises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Greenhalgh et al. (2001) data for UK 1986-95 found positive effect on wages both when firm is doing R&amp;D and when making use of trademarks (indicator of product launch)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Krueger (1993) US data for 1980s, estimates that workers using computers earned a premium of 10 – 15%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Entorf and Kramarz (1997) for France caution that those selected to work with computers are the more able, so wage gain is more modest   </a:t>
            </a:r>
            <a:endParaRPr/>
          </a:p>
        </p:txBody>
      </p:sp>
    </p:spTree>
  </p:cSld>
  <p:timing>
    <p:tnLst>
      <p:par>
        <p:cTn dur="indefinite" id="133" nodeType="tmRoot" restart="never">
          <p:childTnLst>
            <p:seq>
              <p:cTn dur="indefinite" id="134" nodeType="mainSeq">
                <p:childTnLst>
                  <p:par>
                    <p:cTn fill="hold" id="135">
                      <p:stCondLst>
                        <p:cond delay="indefinite"/>
                      </p:stCondLst>
                      <p:childTnLst>
                        <p:par>
                          <p:cTn fill="hold" id="136">
                            <p:stCondLst>
                              <p:cond delay="0"/>
                            </p:stCondLst>
                            <p:childTnLst>
                              <p:par>
                                <p:cTn fill="hold" id="13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4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9">
                      <p:stCondLst>
                        <p:cond delay="indefinite"/>
                      </p:stCondLst>
                      <p:childTnLst>
                        <p:par>
                          <p:cTn fill="hold" id="140">
                            <p:stCondLst>
                              <p:cond delay="0"/>
                            </p:stCondLst>
                            <p:childTnLst>
                              <p:par>
                                <p:cTn fill="hold" id="14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15" st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3">
                      <p:stCondLst>
                        <p:cond delay="indefinite"/>
                      </p:stCondLst>
                      <p:childTnLst>
                        <p:par>
                          <p:cTn fill="hold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18" st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7">
                      <p:stCondLst>
                        <p:cond delay="indefinite"/>
                      </p:stCondLst>
                      <p:childTnLst>
                        <p:par>
                          <p:cTn fill="hold" id="148">
                            <p:stCondLst>
                              <p:cond delay="0"/>
                            </p:stCondLst>
                            <p:childTnLst>
                              <p:par>
                                <p:cTn fill="hold" id="14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57" st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