
<file path=[Content_Types].xml><?xml version="1.0" encoding="utf-8"?>
<Types xmlns="http://schemas.openxmlformats.org/package/2006/content-types">
  <Override PartName="/_rels/.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5.jpeg" ContentType="image/jpeg"/>
  <Override PartName="/ppt/media/image6.jpeg" ContentType="image/jpeg"/>
  <Override PartName="/ppt/media/image4.png" ContentType="image/png"/>
  <Override PartName="/ppt/media/image3.png" ContentType="image/png"/>
  <Override PartName="/ppt/media/image2.jpeg" ContentType="image/jpeg"/>
  <Override PartName="/ppt/media/image1.jpeg" ContentType="image/jpeg"/>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46.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32"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6"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7"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0"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6"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62"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6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6"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0"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6"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7"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78"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1"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9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0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0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1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1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1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2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23"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0"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2"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5"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35"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40"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41"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3"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44"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45"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4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49"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1"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52"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5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56"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57"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60"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0"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21"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4"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5"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9"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1" name="CustomShape 2"/>
          <p:cNvSpPr/>
          <p:nvPr/>
        </p:nvSpPr>
        <p:spPr>
          <a:xfrm>
            <a:off x="4381560" y="-720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2" name="CustomShape 3"/>
          <p:cNvSpPr/>
          <p:nvPr/>
        </p:nvSpPr>
        <p:spPr>
          <a:xfrm rot="21435600">
            <a:off x="-18720" y="201960"/>
            <a:ext cx="9162720" cy="64872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3" name="CustomShape 4"/>
          <p:cNvSpPr/>
          <p:nvPr/>
        </p:nvSpPr>
        <p:spPr>
          <a:xfrm rot="21435600">
            <a:off x="-14040" y="275400"/>
            <a:ext cx="9175320" cy="52992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gn="r">
              <a:lnSpc>
                <a:spcPct val="100000"/>
              </a:lnSpc>
            </a:pPr>
            <a:r>
              <a:rPr b="1" lang="en-US"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457200" y="6356520"/>
            <a:ext cx="2133360" cy="364680"/>
          </a:xfrm>
          <a:prstGeom prst="rect">
            <a:avLst/>
          </a:prstGeom>
        </p:spPr>
        <p:txBody>
          <a:bodyPr anchor="b" bIns="0" lIns="0" rIns="0" tIns="0"/>
          <a:p>
            <a:pPr>
              <a:lnSpc>
                <a:spcPct val="100000"/>
              </a:lnSpc>
            </a:pPr>
            <a:r>
              <a:rPr lang="en-US" sz="1200">
                <a:solidFill>
                  <a:srgbClr val="d1eaed"/>
                </a:solidFill>
                <a:latin typeface="Constantia"/>
              </a:rPr>
              <a:t>5/6/13</a:t>
            </a:r>
            <a:endParaRPr/>
          </a:p>
        </p:txBody>
      </p:sp>
      <p:sp>
        <p:nvSpPr>
          <p:cNvPr id="6" name="PlaceHolder 7"/>
          <p:cNvSpPr>
            <a:spLocks noGrp="1"/>
          </p:cNvSpPr>
          <p:nvPr>
            <p:ph type="ftr"/>
          </p:nvPr>
        </p:nvSpPr>
        <p:spPr>
          <a:xfrm>
            <a:off x="2666880" y="6356520"/>
            <a:ext cx="3352320" cy="364680"/>
          </a:xfrm>
          <a:prstGeom prst="rect">
            <a:avLst/>
          </a:prstGeom>
        </p:spPr>
        <p:txBody>
          <a:bodyPr anchor="b" bIns="0" lIns="0" rIns="0" tIns="0"/>
          <a:p>
            <a:endParaRPr/>
          </a:p>
        </p:txBody>
      </p:sp>
      <p:sp>
        <p:nvSpPr>
          <p:cNvPr id="7" name="PlaceHolder 8"/>
          <p:cNvSpPr>
            <a:spLocks noGrp="1"/>
          </p:cNvSpPr>
          <p:nvPr>
            <p:ph type="sldNum"/>
          </p:nvPr>
        </p:nvSpPr>
        <p:spPr>
          <a:xfrm>
            <a:off x="7924680" y="6356520"/>
            <a:ext cx="761760" cy="364680"/>
          </a:xfrm>
          <a:prstGeom prst="rect">
            <a:avLst/>
          </a:prstGeom>
        </p:spPr>
        <p:txBody>
          <a:bodyPr anchor="b" bIns="0" lIns="0" rIns="0" tIns="0"/>
          <a:p>
            <a:pPr algn="r">
              <a:lnSpc>
                <a:spcPct val="100000"/>
              </a:lnSpc>
            </a:pPr>
            <a:fld id="{3B066FDE-6085-4918-A6F3-637CAF45B16C}" type="slidenum">
              <a:rPr lang="en-US" sz="1200">
                <a:solidFill>
                  <a:srgbClr val="d1eaed"/>
                </a:solidFill>
                <a:latin typeface="Constantia"/>
              </a:rPr>
              <a:t>&lt;number&gt;</a:t>
            </a:fld>
            <a:endParaRPr/>
          </a:p>
        </p:txBody>
      </p:sp>
      <p:sp>
        <p:nvSpPr>
          <p:cNvPr id="8" name="PlaceHolder 9"/>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20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42" name="CustomShape 2"/>
          <p:cNvSpPr/>
          <p:nvPr/>
        </p:nvSpPr>
        <p:spPr>
          <a:xfrm>
            <a:off x="4381560" y="-720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43" name="CustomShape 3"/>
          <p:cNvSpPr/>
          <p:nvPr/>
        </p:nvSpPr>
        <p:spPr>
          <a:xfrm rot="21435600">
            <a:off x="-18720" y="201960"/>
            <a:ext cx="9162720" cy="64872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44" name="CustomShape 4"/>
          <p:cNvSpPr/>
          <p:nvPr/>
        </p:nvSpPr>
        <p:spPr>
          <a:xfrm rot="21435600">
            <a:off x="-14040" y="275400"/>
            <a:ext cx="9175320" cy="52992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45"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360"/>
            <a:ext cx="8229240" cy="4388760"/>
          </a:xfrm>
          <a:prstGeom prst="rect">
            <a:avLst/>
          </a:prstGeom>
        </p:spPr>
        <p:txBody>
          <a:bodyPr bIns="45000" lIns="90000" rIns="90000" tIns="45000"/>
          <a:p>
            <a:pPr>
              <a:buSzPct val="25000"/>
              <a:buFont typeface="StarSymbol"/>
              <a:buChar char=""/>
            </a:pPr>
            <a:r>
              <a:rPr lang="en-US" sz="2600">
                <a:solidFill>
                  <a:srgbClr val="000000"/>
                </a:solidFill>
                <a:latin typeface="Constantia"/>
              </a:rPr>
              <a:t>Click to edit the outline text format</a:t>
            </a:r>
            <a:endParaRPr/>
          </a:p>
          <a:p>
            <a:pPr lvl="1">
              <a:buSzPct val="25000"/>
              <a:buFont typeface="StarSymbol"/>
              <a:buChar char=""/>
            </a:pPr>
            <a:r>
              <a:rPr lang="en-US" sz="2600">
                <a:solidFill>
                  <a:srgbClr val="000000"/>
                </a:solidFill>
                <a:latin typeface="Constantia"/>
              </a:rPr>
              <a:t>Second Outline Level</a:t>
            </a:r>
            <a:endParaRPr/>
          </a:p>
          <a:p>
            <a:pPr lvl="2">
              <a:buSzPct val="25000"/>
              <a:buFont typeface="StarSymbol"/>
              <a:buChar char=""/>
            </a:pPr>
            <a:r>
              <a:rPr lang="en-US" sz="2600">
                <a:solidFill>
                  <a:srgbClr val="000000"/>
                </a:solidFill>
                <a:latin typeface="Constantia"/>
              </a:rPr>
              <a:t>Third Outline Level</a:t>
            </a:r>
            <a:endParaRPr/>
          </a:p>
          <a:p>
            <a:pPr lvl="3">
              <a:buSzPct val="25000"/>
              <a:buFont typeface="StarSymbol"/>
              <a:buChar char=""/>
            </a:pPr>
            <a:r>
              <a:rPr lang="en-US" sz="2600">
                <a:solidFill>
                  <a:srgbClr val="000000"/>
                </a:solidFill>
                <a:latin typeface="Constantia"/>
              </a:rPr>
              <a:t>Fourth Outline Level</a:t>
            </a:r>
            <a:endParaRPr/>
          </a:p>
          <a:p>
            <a:pPr lvl="4">
              <a:buSzPct val="25000"/>
              <a:buFont typeface="StarSymbol"/>
              <a:buChar char=""/>
            </a:pPr>
            <a:r>
              <a:rPr lang="en-US" sz="2600">
                <a:solidFill>
                  <a:srgbClr val="000000"/>
                </a:solidFill>
                <a:latin typeface="Constantia"/>
              </a:rPr>
              <a:t>Fifth Outline Level</a:t>
            </a:r>
            <a:endParaRPr/>
          </a:p>
          <a:p>
            <a:pPr lvl="5">
              <a:buSzPct val="25000"/>
              <a:buFont typeface="StarSymbol"/>
              <a:buChar char=""/>
            </a:pPr>
            <a:r>
              <a:rPr lang="en-US" sz="2600">
                <a:solidFill>
                  <a:srgbClr val="000000"/>
                </a:solidFill>
                <a:latin typeface="Constantia"/>
              </a:rPr>
              <a:t>Sixth Outline Level</a:t>
            </a:r>
            <a:endParaRPr/>
          </a:p>
          <a:p>
            <a:pPr>
              <a:lnSpc>
                <a:spcPct val="100000"/>
              </a:lnSpc>
              <a:buSzPct val="2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25000"/>
              <a:buFont typeface="StarSymbol"/>
              <a:buChar char=""/>
            </a:pPr>
            <a:r>
              <a:rPr lang="en-US" sz="2400">
                <a:solidFill>
                  <a:srgbClr val="000000"/>
                </a:solidFill>
                <a:latin typeface="Constantia"/>
              </a:rPr>
              <a:t>Second level</a:t>
            </a:r>
            <a:endParaRPr/>
          </a:p>
          <a:p>
            <a:pPr lvl="2">
              <a:lnSpc>
                <a:spcPct val="100000"/>
              </a:lnSpc>
              <a:buSzPct val="25000"/>
              <a:buFont typeface="StarSymbol"/>
              <a:buChar char=""/>
            </a:pPr>
            <a:r>
              <a:rPr lang="en-US" sz="2100">
                <a:solidFill>
                  <a:srgbClr val="000000"/>
                </a:solidFill>
                <a:latin typeface="Constantia"/>
              </a:rPr>
              <a:t>Third level</a:t>
            </a:r>
            <a:endParaRPr/>
          </a:p>
          <a:p>
            <a:pPr lvl="3">
              <a:lnSpc>
                <a:spcPct val="100000"/>
              </a:lnSpc>
              <a:buSzPct val="25000"/>
              <a:buFont typeface="StarSymbol"/>
              <a:buChar char=""/>
            </a:pPr>
            <a:r>
              <a:rPr lang="en-US" sz="2000">
                <a:solidFill>
                  <a:srgbClr val="000000"/>
                </a:solidFill>
                <a:latin typeface="Constantia"/>
              </a:rPr>
              <a:t>Fourth level</a:t>
            </a:r>
            <a:endParaRPr/>
          </a:p>
          <a:p>
            <a:pPr lvl="4">
              <a:lnSpc>
                <a:spcPct val="100000"/>
              </a:lnSpc>
              <a:buSzPct val="25000"/>
              <a:buFont typeface="StarSymbol"/>
              <a:buChar char=""/>
            </a:pPr>
            <a:r>
              <a:rPr lang="en-US" sz="2000">
                <a:solidFill>
                  <a:srgbClr val="000000"/>
                </a:solidFill>
                <a:latin typeface="Constantia"/>
              </a:rPr>
              <a:t>Fifth level</a:t>
            </a:r>
            <a:endParaRPr/>
          </a:p>
        </p:txBody>
      </p:sp>
      <p:sp>
        <p:nvSpPr>
          <p:cNvPr id="47" name="PlaceHolder 7"/>
          <p:cNvSpPr>
            <a:spLocks noGrp="1"/>
          </p:cNvSpPr>
          <p:nvPr>
            <p:ph type="dt"/>
          </p:nvPr>
        </p:nvSpPr>
        <p:spPr>
          <a:xfrm>
            <a:off x="457200" y="6356520"/>
            <a:ext cx="2133360" cy="364680"/>
          </a:xfrm>
          <a:prstGeom prst="rect">
            <a:avLst/>
          </a:prstGeom>
        </p:spPr>
        <p:txBody>
          <a:bodyPr anchor="b" bIns="0" lIns="0" rIns="0" tIns="0"/>
          <a:p>
            <a:pPr>
              <a:lnSpc>
                <a:spcPct val="100000"/>
              </a:lnSpc>
            </a:pPr>
            <a:r>
              <a:rPr lang="en-US" sz="1200">
                <a:solidFill>
                  <a:srgbClr val="035c75"/>
                </a:solidFill>
                <a:latin typeface="Constantia"/>
              </a:rPr>
              <a:t>5/6/13</a:t>
            </a:r>
            <a:endParaRPr/>
          </a:p>
        </p:txBody>
      </p:sp>
      <p:sp>
        <p:nvSpPr>
          <p:cNvPr id="48" name="PlaceHolder 8"/>
          <p:cNvSpPr>
            <a:spLocks noGrp="1"/>
          </p:cNvSpPr>
          <p:nvPr>
            <p:ph type="ftr"/>
          </p:nvPr>
        </p:nvSpPr>
        <p:spPr>
          <a:xfrm>
            <a:off x="2666880" y="6356520"/>
            <a:ext cx="3352320" cy="364680"/>
          </a:xfrm>
          <a:prstGeom prst="rect">
            <a:avLst/>
          </a:prstGeom>
        </p:spPr>
        <p:txBody>
          <a:bodyPr anchor="b" bIns="0" lIns="0" rIns="0" tIns="0"/>
          <a:p>
            <a:endParaRPr/>
          </a:p>
        </p:txBody>
      </p:sp>
      <p:sp>
        <p:nvSpPr>
          <p:cNvPr id="49" name="PlaceHolder 9"/>
          <p:cNvSpPr>
            <a:spLocks noGrp="1"/>
          </p:cNvSpPr>
          <p:nvPr>
            <p:ph type="sldNum"/>
          </p:nvPr>
        </p:nvSpPr>
        <p:spPr>
          <a:xfrm>
            <a:off x="7924680" y="6356520"/>
            <a:ext cx="761760" cy="364680"/>
          </a:xfrm>
          <a:prstGeom prst="rect">
            <a:avLst/>
          </a:prstGeom>
        </p:spPr>
        <p:txBody>
          <a:bodyPr anchor="b" bIns="0" lIns="0" rIns="0" tIns="0"/>
          <a:p>
            <a:pPr algn="r">
              <a:lnSpc>
                <a:spcPct val="100000"/>
              </a:lnSpc>
            </a:pPr>
            <a:fld id="{2E8B7A96-C389-4155-8A6F-E9C1FDEFDB54}" type="slidenum">
              <a:rPr lang="en-US" sz="1200">
                <a:solidFill>
                  <a:srgbClr val="035c75"/>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82" name="CustomShape 1"/>
          <p:cNvSpPr/>
          <p:nvPr/>
        </p:nvSpPr>
        <p:spPr>
          <a:xfrm>
            <a:off x="-9360" y="-720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83" name="CustomShape 2"/>
          <p:cNvSpPr/>
          <p:nvPr/>
        </p:nvSpPr>
        <p:spPr>
          <a:xfrm>
            <a:off x="4381560" y="-720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84" name="CustomShape 3"/>
          <p:cNvSpPr/>
          <p:nvPr/>
        </p:nvSpPr>
        <p:spPr>
          <a:xfrm rot="21435600">
            <a:off x="-18720" y="201960"/>
            <a:ext cx="9162720" cy="64872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85" name="CustomShape 4"/>
          <p:cNvSpPr/>
          <p:nvPr/>
        </p:nvSpPr>
        <p:spPr>
          <a:xfrm rot="21435600">
            <a:off x="-14040" y="275400"/>
            <a:ext cx="9175320" cy="52992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86"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87" name="PlaceHolder 6"/>
          <p:cNvSpPr>
            <a:spLocks noGrp="1"/>
          </p:cNvSpPr>
          <p:nvPr>
            <p:ph type="body"/>
          </p:nvPr>
        </p:nvSpPr>
        <p:spPr>
          <a:xfrm>
            <a:off x="457200" y="1920240"/>
            <a:ext cx="4038120" cy="4434480"/>
          </a:xfrm>
          <a:prstGeom prst="rect">
            <a:avLst/>
          </a:prstGeom>
        </p:spPr>
        <p:txBody>
          <a:bodyPr bIns="45000" lIns="90000" rIns="90000" tIns="45000"/>
          <a:p>
            <a:pPr>
              <a:buSzPct val="25000"/>
              <a:buFont typeface="StarSymbol"/>
              <a:buChar char=""/>
            </a:pPr>
            <a:r>
              <a:rPr lang="en-US" sz="2600">
                <a:solidFill>
                  <a:srgbClr val="000000"/>
                </a:solidFill>
                <a:latin typeface="Constantia"/>
              </a:rPr>
              <a:t>Click to edit the outline text format</a:t>
            </a:r>
            <a:endParaRPr/>
          </a:p>
          <a:p>
            <a:pPr lvl="1">
              <a:buSzPct val="25000"/>
              <a:buFont typeface="StarSymbol"/>
              <a:buChar char=""/>
            </a:pPr>
            <a:r>
              <a:rPr lang="en-US" sz="2600">
                <a:solidFill>
                  <a:srgbClr val="000000"/>
                </a:solidFill>
                <a:latin typeface="Constantia"/>
              </a:rPr>
              <a:t>Second Outline Level</a:t>
            </a:r>
            <a:endParaRPr/>
          </a:p>
          <a:p>
            <a:pPr lvl="2">
              <a:buSzPct val="25000"/>
              <a:buFont typeface="StarSymbol"/>
              <a:buChar char=""/>
            </a:pPr>
            <a:r>
              <a:rPr lang="en-US" sz="2600">
                <a:solidFill>
                  <a:srgbClr val="000000"/>
                </a:solidFill>
                <a:latin typeface="Constantia"/>
              </a:rPr>
              <a:t>Third Outline Level</a:t>
            </a:r>
            <a:endParaRPr/>
          </a:p>
          <a:p>
            <a:pPr lvl="3">
              <a:buSzPct val="25000"/>
              <a:buFont typeface="StarSymbol"/>
              <a:buChar char=""/>
            </a:pPr>
            <a:r>
              <a:rPr lang="en-US" sz="2600">
                <a:solidFill>
                  <a:srgbClr val="000000"/>
                </a:solidFill>
                <a:latin typeface="Constantia"/>
              </a:rPr>
              <a:t>Fourth Outline Level</a:t>
            </a:r>
            <a:endParaRPr/>
          </a:p>
          <a:p>
            <a:pPr lvl="4">
              <a:buSzPct val="25000"/>
              <a:buFont typeface="StarSymbol"/>
              <a:buChar char=""/>
            </a:pPr>
            <a:r>
              <a:rPr lang="en-US" sz="2600">
                <a:solidFill>
                  <a:srgbClr val="000000"/>
                </a:solidFill>
                <a:latin typeface="Constantia"/>
              </a:rPr>
              <a:t>Fifth Outline Level</a:t>
            </a:r>
            <a:endParaRPr/>
          </a:p>
          <a:p>
            <a:pPr lvl="5">
              <a:buSzPct val="25000"/>
              <a:buFont typeface="StarSymbol"/>
              <a:buChar char=""/>
            </a:pPr>
            <a:r>
              <a:rPr lang="en-US" sz="2600">
                <a:solidFill>
                  <a:srgbClr val="000000"/>
                </a:solidFill>
                <a:latin typeface="Constantia"/>
              </a:rPr>
              <a:t>Sixth Outline Level</a:t>
            </a:r>
            <a:endParaRPr/>
          </a:p>
          <a:p>
            <a:pPr>
              <a:lnSpc>
                <a:spcPct val="100000"/>
              </a:lnSpc>
              <a:buSzPct val="2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25000"/>
              <a:buFont typeface="StarSymbol"/>
              <a:buChar char=""/>
            </a:pPr>
            <a:r>
              <a:rPr lang="en-US" sz="2400">
                <a:solidFill>
                  <a:srgbClr val="000000"/>
                </a:solidFill>
                <a:latin typeface="Constantia"/>
              </a:rPr>
              <a:t>Second level</a:t>
            </a:r>
            <a:endParaRPr/>
          </a:p>
          <a:p>
            <a:pPr lvl="2">
              <a:lnSpc>
                <a:spcPct val="100000"/>
              </a:lnSpc>
              <a:buSzPct val="25000"/>
              <a:buFont typeface="StarSymbol"/>
              <a:buChar char=""/>
            </a:pPr>
            <a:r>
              <a:rPr lang="en-US" sz="2000">
                <a:solidFill>
                  <a:srgbClr val="000000"/>
                </a:solidFill>
                <a:latin typeface="Constantia"/>
              </a:rPr>
              <a:t>Third level</a:t>
            </a:r>
            <a:endParaRPr/>
          </a:p>
          <a:p>
            <a:pPr lvl="3">
              <a:lnSpc>
                <a:spcPct val="100000"/>
              </a:lnSpc>
              <a:buSzPct val="25000"/>
              <a:buFont typeface="StarSymbol"/>
              <a:buChar char=""/>
            </a:pPr>
            <a:r>
              <a:rPr lang="en-US">
                <a:solidFill>
                  <a:srgbClr val="000000"/>
                </a:solidFill>
                <a:latin typeface="Constantia"/>
              </a:rPr>
              <a:t>Fourth level</a:t>
            </a:r>
            <a:endParaRPr/>
          </a:p>
          <a:p>
            <a:pPr lvl="4">
              <a:lnSpc>
                <a:spcPct val="100000"/>
              </a:lnSpc>
              <a:buSzPct val="25000"/>
              <a:buFont typeface="StarSymbol"/>
              <a:buChar char=""/>
            </a:pPr>
            <a:r>
              <a:rPr lang="en-US">
                <a:solidFill>
                  <a:srgbClr val="000000"/>
                </a:solidFill>
                <a:latin typeface="Constantia"/>
              </a:rPr>
              <a:t>Fifth level</a:t>
            </a:r>
            <a:endParaRPr/>
          </a:p>
        </p:txBody>
      </p:sp>
      <p:sp>
        <p:nvSpPr>
          <p:cNvPr id="88" name="PlaceHolder 7"/>
          <p:cNvSpPr>
            <a:spLocks noGrp="1"/>
          </p:cNvSpPr>
          <p:nvPr>
            <p:ph type="body"/>
          </p:nvPr>
        </p:nvSpPr>
        <p:spPr>
          <a:xfrm>
            <a:off x="4648320" y="1920240"/>
            <a:ext cx="4038120" cy="4434480"/>
          </a:xfrm>
          <a:prstGeom prst="rect">
            <a:avLst/>
          </a:prstGeom>
        </p:spPr>
        <p:txBody>
          <a:bodyPr anchor="b" bIns="0" lIns="0" rIns="0" tIns="0"/>
          <a:p>
            <a:pPr>
              <a:buSzPct val="25000"/>
              <a:buFont typeface="StarSymbol"/>
              <a:buChar char=""/>
            </a:pPr>
            <a:r>
              <a:rPr lang="en-US" sz="2600">
                <a:solidFill>
                  <a:srgbClr val="035c75"/>
                </a:solidFill>
                <a:latin typeface="Constantia"/>
              </a:rPr>
              <a:t>Click to edit the outline text format</a:t>
            </a:r>
            <a:endParaRPr/>
          </a:p>
          <a:p>
            <a:pPr lvl="1">
              <a:buSzPct val="25000"/>
              <a:buFont typeface="StarSymbol"/>
              <a:buChar char=""/>
            </a:pPr>
            <a:r>
              <a:rPr lang="en-US" sz="2600">
                <a:solidFill>
                  <a:srgbClr val="035c75"/>
                </a:solidFill>
                <a:latin typeface="Constantia"/>
              </a:rPr>
              <a:t>Second Outline Level</a:t>
            </a:r>
            <a:endParaRPr/>
          </a:p>
          <a:p>
            <a:pPr lvl="2">
              <a:buSzPct val="25000"/>
              <a:buFont typeface="StarSymbol"/>
              <a:buChar char=""/>
            </a:pPr>
            <a:r>
              <a:rPr lang="en-US" sz="2600">
                <a:solidFill>
                  <a:srgbClr val="035c75"/>
                </a:solidFill>
                <a:latin typeface="Constantia"/>
              </a:rPr>
              <a:t>Third Outline Level</a:t>
            </a:r>
            <a:endParaRPr/>
          </a:p>
          <a:p>
            <a:pPr lvl="3">
              <a:buSzPct val="25000"/>
              <a:buFont typeface="StarSymbol"/>
              <a:buChar char=""/>
            </a:pPr>
            <a:r>
              <a:rPr lang="en-US" sz="2600">
                <a:solidFill>
                  <a:srgbClr val="035c75"/>
                </a:solidFill>
                <a:latin typeface="Constantia"/>
              </a:rPr>
              <a:t>Fourth Outline Level</a:t>
            </a:r>
            <a:endParaRPr/>
          </a:p>
          <a:p>
            <a:pPr lvl="4">
              <a:buSzPct val="25000"/>
              <a:buFont typeface="StarSymbol"/>
              <a:buChar char=""/>
            </a:pPr>
            <a:r>
              <a:rPr lang="en-US" sz="2600">
                <a:solidFill>
                  <a:srgbClr val="035c75"/>
                </a:solidFill>
                <a:latin typeface="Constantia"/>
              </a:rPr>
              <a:t>Fifth Outline Level</a:t>
            </a:r>
            <a:endParaRPr/>
          </a:p>
          <a:p>
            <a:pPr lvl="5">
              <a:buSzPct val="25000"/>
              <a:buFont typeface="StarSymbol"/>
              <a:buChar char=""/>
            </a:pPr>
            <a:r>
              <a:rPr lang="en-US" sz="2600">
                <a:solidFill>
                  <a:srgbClr val="035c75"/>
                </a:solidFill>
                <a:latin typeface="Constantia"/>
              </a:rPr>
              <a:t>Sixth Outline Level</a:t>
            </a:r>
            <a:endParaRPr/>
          </a:p>
          <a:p>
            <a:pPr>
              <a:lnSpc>
                <a:spcPct val="100000"/>
              </a:lnSpc>
              <a:buSzPct val="25000"/>
              <a:buFont charset="2" typeface="Wingdings 2"/>
              <a:buChar char=""/>
            </a:pPr>
            <a:r>
              <a:rPr lang="en-US" sz="2600">
                <a:solidFill>
                  <a:srgbClr val="035c75"/>
                </a:solidFill>
                <a:latin typeface="Constantia"/>
              </a:rPr>
              <a:t>Seventh Outline LevelClick to edit Master text styles</a:t>
            </a:r>
            <a:endParaRPr/>
          </a:p>
          <a:p>
            <a:pPr lvl="1">
              <a:lnSpc>
                <a:spcPct val="100000"/>
              </a:lnSpc>
              <a:buSzPct val="25000"/>
              <a:buFont typeface="StarSymbol"/>
              <a:buChar char=""/>
            </a:pPr>
            <a:r>
              <a:rPr lang="en-US" sz="2400">
                <a:solidFill>
                  <a:srgbClr val="000000"/>
                </a:solidFill>
                <a:latin typeface="Constantia"/>
              </a:rPr>
              <a:t>Second level</a:t>
            </a:r>
            <a:endParaRPr/>
          </a:p>
          <a:p>
            <a:pPr lvl="2">
              <a:lnSpc>
                <a:spcPct val="100000"/>
              </a:lnSpc>
              <a:buSzPct val="25000"/>
              <a:buFont typeface="StarSymbol"/>
              <a:buChar char=""/>
            </a:pPr>
            <a:r>
              <a:rPr lang="en-US" sz="2000">
                <a:solidFill>
                  <a:srgbClr val="000000"/>
                </a:solidFill>
                <a:latin typeface="Constantia"/>
              </a:rPr>
              <a:t>Third level</a:t>
            </a:r>
            <a:endParaRPr/>
          </a:p>
          <a:p>
            <a:pPr lvl="3">
              <a:lnSpc>
                <a:spcPct val="100000"/>
              </a:lnSpc>
              <a:buSzPct val="25000"/>
              <a:buFont typeface="StarSymbol"/>
              <a:buChar char=""/>
            </a:pPr>
            <a:r>
              <a:rPr lang="en-US">
                <a:solidFill>
                  <a:srgbClr val="000000"/>
                </a:solidFill>
                <a:latin typeface="Constantia"/>
              </a:rPr>
              <a:t>Fourth level</a:t>
            </a:r>
            <a:endParaRPr/>
          </a:p>
          <a:p>
            <a:pPr lvl="4">
              <a:lnSpc>
                <a:spcPct val="100000"/>
              </a:lnSpc>
              <a:buSzPct val="25000"/>
              <a:buFont typeface="StarSymbol"/>
              <a:buChar char=""/>
            </a:pPr>
            <a:r>
              <a:rPr lang="en-US">
                <a:solidFill>
                  <a:srgbClr val="000000"/>
                </a:solidFill>
                <a:latin typeface="Constantia"/>
              </a:rPr>
              <a:t>Fifth level</a:t>
            </a:r>
            <a:endParaRPr/>
          </a:p>
        </p:txBody>
      </p:sp>
      <p:sp>
        <p:nvSpPr>
          <p:cNvPr id="89" name="PlaceHolder 8"/>
          <p:cNvSpPr>
            <a:spLocks noGrp="1"/>
          </p:cNvSpPr>
          <p:nvPr>
            <p:ph type="dt"/>
          </p:nvPr>
        </p:nvSpPr>
        <p:spPr>
          <a:xfrm>
            <a:off x="457200" y="6356520"/>
            <a:ext cx="2133360" cy="364680"/>
          </a:xfrm>
          <a:prstGeom prst="rect">
            <a:avLst/>
          </a:prstGeom>
        </p:spPr>
        <p:txBody>
          <a:bodyPr anchor="b" bIns="0" lIns="0" rIns="0" tIns="0"/>
          <a:p>
            <a:pPr>
              <a:lnSpc>
                <a:spcPct val="100000"/>
              </a:lnSpc>
            </a:pPr>
            <a:r>
              <a:rPr lang="en-US" sz="2600">
                <a:solidFill>
                  <a:srgbClr val="035c75"/>
                </a:solidFill>
                <a:latin typeface="Constantia"/>
              </a:rPr>
              <a:t>5/6/13</a:t>
            </a:r>
            <a:endParaRPr/>
          </a:p>
        </p:txBody>
      </p:sp>
      <p:sp>
        <p:nvSpPr>
          <p:cNvPr id="90" name="PlaceHolder 9"/>
          <p:cNvSpPr>
            <a:spLocks noGrp="1"/>
          </p:cNvSpPr>
          <p:nvPr>
            <p:ph type="ftr"/>
          </p:nvPr>
        </p:nvSpPr>
        <p:spPr>
          <a:xfrm>
            <a:off x="2666880" y="6356520"/>
            <a:ext cx="3352320" cy="364680"/>
          </a:xfrm>
          <a:prstGeom prst="rect">
            <a:avLst/>
          </a:prstGeom>
        </p:spPr>
        <p:txBody>
          <a:bodyPr anchor="b" bIns="0" lIns="0" rIns="0" tIns="0"/>
          <a:p>
            <a:endParaRPr/>
          </a:p>
        </p:txBody>
      </p:sp>
      <p:sp>
        <p:nvSpPr>
          <p:cNvPr id="91" name="PlaceHolder 10"/>
          <p:cNvSpPr>
            <a:spLocks noGrp="1"/>
          </p:cNvSpPr>
          <p:nvPr>
            <p:ph type="sldNum"/>
          </p:nvPr>
        </p:nvSpPr>
        <p:spPr>
          <a:xfrm>
            <a:off x="7924680" y="6356520"/>
            <a:ext cx="761760" cy="364680"/>
          </a:xfrm>
          <a:prstGeom prst="rect">
            <a:avLst/>
          </a:prstGeom>
        </p:spPr>
        <p:txBody>
          <a:bodyPr anchor="b" bIns="0" lIns="0" rIns="0" tIns="0"/>
          <a:p>
            <a:pPr algn="r">
              <a:lnSpc>
                <a:spcPct val="100000"/>
              </a:lnSpc>
            </a:pPr>
            <a:fld id="{7A5BC0F6-ECC5-4ABA-8D75-08578EFA637C}" type="slidenum">
              <a:rPr lang="en-US" sz="1200">
                <a:solidFill>
                  <a:srgbClr val="035c75"/>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125"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126"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127"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128" name="PlaceHolder 5"/>
          <p:cNvSpPr>
            <a:spLocks noGrp="1"/>
          </p:cNvSpPr>
          <p:nvPr>
            <p:ph type="sldNum"/>
          </p:nvPr>
        </p:nvSpPr>
        <p:spPr>
          <a:xfrm>
            <a:off x="6555960" y="6247440"/>
            <a:ext cx="2130120" cy="473040"/>
          </a:xfrm>
          <a:prstGeom prst="rect">
            <a:avLst/>
          </a:prstGeom>
        </p:spPr>
        <p:txBody>
          <a:bodyPr bIns="0" lIns="0" rIns="0" tIns="0" wrap="none"/>
          <a:p>
            <a:pPr algn="r"/>
            <a:fld id="{94981BF9-88A9-4F9D-A02D-B8CD91CB5291}"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4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0.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533520" y="1371600"/>
            <a:ext cx="7851240" cy="1828440"/>
          </a:xfrm>
          <a:prstGeom prst="rect">
            <a:avLst/>
          </a:prstGeom>
        </p:spPr>
        <p:txBody>
          <a:bodyPr anchor="b" bIns="0" lIns="0" rIns="18360" tIns="0"/>
          <a:p>
            <a:pPr algn="r">
              <a:lnSpc>
                <a:spcPct val="100000"/>
              </a:lnSpc>
            </a:pPr>
            <a:r>
              <a:rPr b="1" lang="en-US" sz="3200">
                <a:solidFill>
                  <a:srgbClr val="50e0ea"/>
                </a:solidFill>
                <a:latin typeface="Calibri"/>
              </a:rPr>
              <a:t>EBGN 320 – Economics and Technology</a:t>
            </a:r>
            <a:endParaRPr/>
          </a:p>
        </p:txBody>
      </p:sp>
      <p:sp>
        <p:nvSpPr>
          <p:cNvPr id="162" name="TextShape 2"/>
          <p:cNvSpPr txBox="1"/>
          <p:nvPr/>
        </p:nvSpPr>
        <p:spPr>
          <a:xfrm>
            <a:off x="533520" y="3228480"/>
            <a:ext cx="7854480" cy="1752120"/>
          </a:xfrm>
          <a:prstGeom prst="rect">
            <a:avLst/>
          </a:prstGeom>
        </p:spPr>
        <p:txBody>
          <a:bodyPr bIns="45000" lIns="0" rIns="18360" tIns="45000"/>
          <a:p>
            <a:pPr algn="r">
              <a:lnSpc>
                <a:spcPct val="100000"/>
              </a:lnSpc>
            </a:pPr>
            <a:r>
              <a:rPr b="1" lang="en-US">
                <a:solidFill>
                  <a:srgbClr val="ffffff"/>
                </a:solidFill>
                <a:latin typeface="Constantia"/>
              </a:rPr>
              <a:t>Versioning</a:t>
            </a:r>
            <a:endParaRPr/>
          </a:p>
          <a:p>
            <a:pPr algn="r">
              <a:lnSpc>
                <a:spcPct val="100000"/>
              </a:lnSpc>
            </a:pPr>
            <a:r>
              <a:rPr lang="en-US" sz="1600">
                <a:solidFill>
                  <a:srgbClr val="ffffff"/>
                </a:solidFill>
                <a:latin typeface="Constantia"/>
              </a:rPr>
              <a:t>April 22,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Goldilocks Pricing</a:t>
            </a:r>
            <a:endParaRPr/>
          </a:p>
        </p:txBody>
      </p:sp>
      <p:pic>
        <p:nvPicPr>
          <p:cNvPr descr="" id="182" name="Picture 2"/>
          <p:cNvPicPr/>
          <p:nvPr/>
        </p:nvPicPr>
        <p:blipFill>
          <a:blip r:embed="rId1"/>
          <a:stretch>
            <a:fillRect/>
          </a:stretch>
        </p:blipFill>
        <p:spPr>
          <a:xfrm>
            <a:off x="6781680" y="990720"/>
            <a:ext cx="1959840" cy="2933280"/>
          </a:xfrm>
          <a:prstGeom prst="rect">
            <a:avLst/>
          </a:prstGeom>
        </p:spPr>
      </p:pic>
      <p:sp>
        <p:nvSpPr>
          <p:cNvPr id="183" name="TextShape 2"/>
          <p:cNvSpPr txBox="1"/>
          <p:nvPr/>
        </p:nvSpPr>
        <p:spPr>
          <a:xfrm>
            <a:off x="533520" y="1447920"/>
            <a:ext cx="6095520" cy="4968000"/>
          </a:xfrm>
          <a:prstGeom prst="rect">
            <a:avLst/>
          </a:prstGeom>
        </p:spPr>
        <p:txBody>
          <a:bodyPr anchor="b" bIns="0" lIns="0" rIns="0" tIns="0"/>
          <a:p>
            <a:pPr>
              <a:lnSpc>
                <a:spcPct val="100000"/>
              </a:lnSpc>
            </a:pPr>
            <a:r>
              <a:rPr b="1" lang="en-US" sz="2600">
                <a:solidFill>
                  <a:srgbClr val="035c75"/>
                </a:solidFill>
                <a:latin typeface="Constantia"/>
              </a:rPr>
              <a:t>Behavioral Economics: </a:t>
            </a:r>
            <a:r>
              <a:rPr lang="en-US" sz="2600">
                <a:solidFill>
                  <a:srgbClr val="035c75"/>
                </a:solidFill>
                <a:latin typeface="Constantia"/>
              </a:rPr>
              <a:t>combines psychology, with neo-classical economic theory because….</a:t>
            </a:r>
            <a:endParaRPr/>
          </a:p>
          <a:p>
            <a:pPr>
              <a:lnSpc>
                <a:spcPct val="100000"/>
              </a:lnSpc>
            </a:pPr>
            <a:endParaRPr/>
          </a:p>
          <a:p>
            <a:pPr>
              <a:lnSpc>
                <a:spcPct val="100000"/>
              </a:lnSpc>
            </a:pPr>
            <a:r>
              <a:rPr lang="en-US" sz="2600">
                <a:solidFill>
                  <a:srgbClr val="035c75"/>
                </a:solidFill>
                <a:latin typeface="Constantia"/>
              </a:rPr>
              <a:t>…</a:t>
            </a:r>
            <a:r>
              <a:rPr lang="en-US" sz="2600">
                <a:solidFill>
                  <a:srgbClr val="035c75"/>
                </a:solidFill>
                <a:latin typeface="Constantia"/>
              </a:rPr>
              <a:t>people are not always rational!</a:t>
            </a:r>
            <a:endParaRPr/>
          </a:p>
          <a:p>
            <a:pPr>
              <a:lnSpc>
                <a:spcPct val="100000"/>
              </a:lnSpc>
            </a:pPr>
            <a:endParaRPr/>
          </a:p>
          <a:p>
            <a:pPr>
              <a:lnSpc>
                <a:spcPct val="100000"/>
              </a:lnSpc>
              <a:buSzPct val="25000"/>
              <a:buFont charset="2" typeface="Wingdings 2"/>
              <a:buChar char=""/>
            </a:pPr>
            <a:r>
              <a:rPr lang="en-US" sz="2600">
                <a:solidFill>
                  <a:srgbClr val="035c75"/>
                </a:solidFill>
                <a:latin typeface="Constantia"/>
              </a:rPr>
              <a:t>Great interest from the business world in this area at the moment especially in Behavioral Finance</a:t>
            </a:r>
            <a:endParaRPr/>
          </a:p>
          <a:p>
            <a:pPr>
              <a:lnSpc>
                <a:spcPct val="100000"/>
              </a:lnSpc>
              <a:buSzPct val="25000"/>
              <a:buFont charset="2" typeface="Wingdings 2"/>
              <a:buChar char=""/>
            </a:pPr>
            <a:r>
              <a:rPr lang="en-US" sz="2600">
                <a:solidFill>
                  <a:srgbClr val="035c75"/>
                </a:solidFill>
                <a:latin typeface="Constantia"/>
              </a:rPr>
              <a:t>Many popular books on the subject, e.g., Blink by Malcom Gladwell</a:t>
            </a:r>
            <a:endParaRPr/>
          </a:p>
          <a:p>
            <a:pPr>
              <a:lnSpc>
                <a:spcPct val="100000"/>
              </a:lnSpc>
              <a:buSzPct val="25000"/>
              <a:buFont charset="2" typeface="Wingdings 2"/>
              <a:buChar char=""/>
            </a:pPr>
            <a:r>
              <a:rPr lang="en-US" sz="2600">
                <a:solidFill>
                  <a:srgbClr val="035c75"/>
                </a:solidFill>
                <a:latin typeface="Constantia"/>
              </a:rPr>
              <a:t>Field pioneered by Kahneman</a:t>
            </a:r>
            <a:r>
              <a:rPr b="1" lang="en-US" sz="2600">
                <a:solidFill>
                  <a:srgbClr val="035c75"/>
                </a:solidFill>
                <a:latin typeface="Constantia"/>
              </a:rPr>
              <a:t> &amp; </a:t>
            </a:r>
            <a:r>
              <a:rPr lang="en-US" sz="2600">
                <a:solidFill>
                  <a:srgbClr val="035c75"/>
                </a:solidFill>
                <a:latin typeface="Constantia"/>
              </a:rPr>
              <a:t>Tversky </a:t>
            </a:r>
            <a:endParaRPr/>
          </a:p>
          <a:p>
            <a:pPr>
              <a:lnSpc>
                <a:spcPct val="100000"/>
              </a:lnSpc>
            </a:pPr>
            <a:endParaRPr/>
          </a:p>
          <a:p>
            <a:pPr>
              <a:lnSpc>
                <a:spcPct val="100000"/>
              </a:lnSpc>
            </a:pPr>
            <a:endParaRPr/>
          </a:p>
          <a:p>
            <a:pPr>
              <a:lnSpc>
                <a:spcPct val="100000"/>
              </a:lnSpc>
              <a:buSzPct val="25000"/>
              <a:buFont typeface="Calibri"/>
              <a:buAutoNum type="arabicPeriod"/>
            </a:pPr>
            <a:r>
              <a:rPr b="1" lang="en-US" sz="2600">
                <a:solidFill>
                  <a:srgbClr val="035c75"/>
                </a:solidFill>
                <a:latin typeface="Constantia"/>
              </a:rPr>
              <a:t>People often rely on </a:t>
            </a:r>
            <a:r>
              <a:rPr b="1" i="1" lang="en-US" sz="2600">
                <a:solidFill>
                  <a:srgbClr val="035c75"/>
                </a:solidFill>
                <a:latin typeface="Constantia"/>
              </a:rPr>
              <a:t>heuristics</a:t>
            </a:r>
            <a:r>
              <a:rPr b="1" lang="en-US" sz="2600">
                <a:solidFill>
                  <a:srgbClr val="035c75"/>
                </a:solidFill>
                <a:latin typeface="Constantia"/>
              </a:rPr>
              <a:t> (rules of thumb) when making decisions</a:t>
            </a:r>
            <a:endParaRPr/>
          </a:p>
          <a:p>
            <a:pPr>
              <a:lnSpc>
                <a:spcPct val="100000"/>
              </a:lnSpc>
            </a:pPr>
            <a:endParaRPr/>
          </a:p>
          <a:p>
            <a:pPr>
              <a:lnSpc>
                <a:spcPct val="100000"/>
              </a:lnSpc>
              <a:buSzPct val="25000"/>
              <a:buFont typeface="Calibri"/>
              <a:buAutoNum type="arabicPeriod"/>
            </a:pPr>
            <a:r>
              <a:rPr b="1" lang="en-US" sz="2600">
                <a:solidFill>
                  <a:srgbClr val="035c75"/>
                </a:solidFill>
                <a:latin typeface="Constantia"/>
              </a:rPr>
              <a:t>Firms can take advantage of this to steer the consumer towards the product version they wish to sell</a:t>
            </a:r>
            <a:endParaRPr/>
          </a:p>
        </p:txBody>
      </p:sp>
    </p:spTree>
  </p:cSld>
  <p:timing>
    <p:tnLst>
      <p:par>
        <p:cTn dur="indefinite" id="181" nodeType="tmRoot" restart="never">
          <p:childTnLst>
            <p:seq>
              <p:cTn dur="indefinite" id="182" nodeType="mainSeq">
                <p:childTnLst>
                  <p:par>
                    <p:cTn fill="hold" id="183">
                      <p:stCondLst>
                        <p:cond delay="indefinite"/>
                      </p:stCondLst>
                      <p:childTnLst>
                        <p:par>
                          <p:cTn fill="hold" id="184">
                            <p:stCondLst>
                              <p:cond delay="0"/>
                            </p:stCondLst>
                            <p:childTnLst>
                              <p:par>
                                <p:cTn fill="hold" id="185" nodeType="clickEffect" presetClass="entr" presetID="1">
                                  <p:stCondLst>
                                    <p:cond delay="0"/>
                                  </p:stCondLst>
                                  <p:childTnLst>
                                    <p:set>
                                      <p:cBhvr>
                                        <p:cTn dur="1" fill="hold" id="186">
                                          <p:stCondLst>
                                            <p:cond delay="0"/>
                                          </p:stCondLst>
                                        </p:cTn>
                                        <p:tgtEl>
                                          <p:spTgt spid="183">
                                            <p:txEl>
                                              <p:pRg end="88" st="0"/>
                                            </p:txEl>
                                          </p:spTgt>
                                        </p:tgtEl>
                                        <p:attrNameLst>
                                          <p:attrName>style.visibility</p:attrName>
                                        </p:attrNameLst>
                                      </p:cBhvr>
                                      <p:to>
                                        <p:strVal val="visible"/>
                                      </p:to>
                                    </p:set>
                                  </p:childTnLst>
                                </p:cTn>
                              </p:par>
                            </p:childTnLst>
                          </p:cTn>
                        </p:par>
                      </p:childTnLst>
                    </p:cTn>
                  </p:par>
                  <p:par>
                    <p:cTn fill="hold" id="187">
                      <p:stCondLst>
                        <p:cond delay="indefinite"/>
                      </p:stCondLst>
                      <p:childTnLst>
                        <p:par>
                          <p:cTn fill="hold" id="188">
                            <p:stCondLst>
                              <p:cond delay="0"/>
                            </p:stCondLst>
                            <p:childTnLst>
                              <p:par>
                                <p:cTn fill="hold" id="189" nodeType="clickEffect" presetClass="entr" presetID="1">
                                  <p:stCondLst>
                                    <p:cond delay="0"/>
                                  </p:stCondLst>
                                  <p:childTnLst>
                                    <p:set>
                                      <p:cBhvr>
                                        <p:cTn dur="1" fill="hold" id="190">
                                          <p:stCondLst>
                                            <p:cond delay="0"/>
                                          </p:stCondLst>
                                        </p:cTn>
                                        <p:tgtEl>
                                          <p:spTgt spid="183">
                                            <p:txEl>
                                              <p:pRg end="122" st="89"/>
                                            </p:txEl>
                                          </p:spTgt>
                                        </p:tgtEl>
                                        <p:attrNameLst>
                                          <p:attrName>style.visibility</p:attrName>
                                        </p:attrNameLst>
                                      </p:cBhvr>
                                      <p:to>
                                        <p:strVal val="visible"/>
                                      </p:to>
                                    </p:set>
                                  </p:childTnLst>
                                </p:cTn>
                              </p:par>
                            </p:childTnLst>
                          </p:cTn>
                        </p:par>
                      </p:childTnLst>
                    </p:cTn>
                  </p:par>
                  <p:par>
                    <p:cTn fill="hold" id="191">
                      <p:stCondLst>
                        <p:cond delay="indefinite"/>
                      </p:stCondLst>
                      <p:childTnLst>
                        <p:par>
                          <p:cTn fill="hold" id="192">
                            <p:stCondLst>
                              <p:cond delay="0"/>
                            </p:stCondLst>
                            <p:childTnLst>
                              <p:par>
                                <p:cTn fill="hold" id="193" nodeType="clickEffect" presetClass="entr" presetID="1">
                                  <p:stCondLst>
                                    <p:cond delay="0"/>
                                  </p:stCondLst>
                                  <p:childTnLst>
                                    <p:set>
                                      <p:cBhvr>
                                        <p:cTn dur="1" fill="hold" id="194">
                                          <p:stCondLst>
                                            <p:cond delay="0"/>
                                          </p:stCondLst>
                                        </p:cTn>
                                        <p:tgtEl>
                                          <p:spTgt spid="183">
                                            <p:txEl>
                                              <p:pRg end="222" st="123"/>
                                            </p:txEl>
                                          </p:spTgt>
                                        </p:tgtEl>
                                        <p:attrNameLst>
                                          <p:attrName>style.visibility</p:attrName>
                                        </p:attrNameLst>
                                      </p:cBhvr>
                                      <p:to>
                                        <p:strVal val="visible"/>
                                      </p:to>
                                    </p:set>
                                  </p:childTnLst>
                                </p:cTn>
                              </p:par>
                            </p:childTnLst>
                          </p:cTn>
                        </p:par>
                      </p:childTnLst>
                    </p:cTn>
                  </p:par>
                  <p:par>
                    <p:cTn fill="hold" id="195">
                      <p:stCondLst>
                        <p:cond delay="indefinite"/>
                      </p:stCondLst>
                      <p:childTnLst>
                        <p:par>
                          <p:cTn fill="hold" id="196">
                            <p:stCondLst>
                              <p:cond delay="0"/>
                            </p:stCondLst>
                            <p:childTnLst>
                              <p:par>
                                <p:cTn fill="hold" id="197" nodeType="clickEffect" presetClass="entr" presetID="1">
                                  <p:stCondLst>
                                    <p:cond delay="0"/>
                                  </p:stCondLst>
                                  <p:childTnLst>
                                    <p:set>
                                      <p:cBhvr>
                                        <p:cTn dur="1" fill="hold" id="198">
                                          <p:stCondLst>
                                            <p:cond delay="0"/>
                                          </p:stCondLst>
                                        </p:cTn>
                                        <p:tgtEl>
                                          <p:spTgt spid="183">
                                            <p:txEl>
                                              <p:pRg end="288" st="222"/>
                                            </p:txEl>
                                          </p:spTgt>
                                        </p:tgtEl>
                                        <p:attrNameLst>
                                          <p:attrName>style.visibility</p:attrName>
                                        </p:attrNameLst>
                                      </p:cBhvr>
                                      <p:to>
                                        <p:strVal val="visible"/>
                                      </p:to>
                                    </p:set>
                                  </p:childTnLst>
                                </p:cTn>
                              </p:par>
                            </p:childTnLst>
                          </p:cTn>
                        </p:par>
                      </p:childTnLst>
                    </p:cTn>
                  </p:par>
                  <p:par>
                    <p:cTn fill="hold" id="199">
                      <p:stCondLst>
                        <p:cond delay="indefinite"/>
                      </p:stCondLst>
                      <p:childTnLst>
                        <p:par>
                          <p:cTn fill="hold" id="200">
                            <p:stCondLst>
                              <p:cond delay="0"/>
                            </p:stCondLst>
                            <p:childTnLst>
                              <p:par>
                                <p:cTn fill="hold" id="201" nodeType="clickEffect" presetClass="entr" presetID="1">
                                  <p:stCondLst>
                                    <p:cond delay="0"/>
                                  </p:stCondLst>
                                  <p:childTnLst>
                                    <p:set>
                                      <p:cBhvr>
                                        <p:cTn dur="1" fill="hold" id="202">
                                          <p:stCondLst>
                                            <p:cond delay="0"/>
                                          </p:stCondLst>
                                        </p:cTn>
                                        <p:tgtEl>
                                          <p:spTgt spid="183">
                                            <p:txEl>
                                              <p:pRg end="327" st="288"/>
                                            </p:txEl>
                                          </p:spTgt>
                                        </p:tgtEl>
                                        <p:attrNameLst>
                                          <p:attrName>style.visibility</p:attrName>
                                        </p:attrNameLst>
                                      </p:cBhvr>
                                      <p:to>
                                        <p:strVal val="visible"/>
                                      </p:to>
                                    </p:set>
                                  </p:childTnLst>
                                </p:cTn>
                              </p:par>
                            </p:childTnLst>
                          </p:cTn>
                        </p:par>
                      </p:childTnLst>
                    </p:cTn>
                  </p:par>
                  <p:par>
                    <p:cTn fill="hold" id="203">
                      <p:stCondLst>
                        <p:cond delay="indefinite"/>
                      </p:stCondLst>
                      <p:childTnLst>
                        <p:par>
                          <p:cTn fill="hold" id="204">
                            <p:stCondLst>
                              <p:cond delay="0"/>
                            </p:stCondLst>
                            <p:childTnLst>
                              <p:par>
                                <p:cTn fill="hold" id="205" nodeType="clickEffect" presetClass="entr" presetID="1">
                                  <p:stCondLst>
                                    <p:cond delay="0"/>
                                  </p:stCondLst>
                                  <p:childTnLst>
                                    <p:set>
                                      <p:cBhvr>
                                        <p:cTn dur="1" fill="hold" id="206">
                                          <p:stCondLst>
                                            <p:cond delay="0"/>
                                          </p:stCondLst>
                                        </p:cTn>
                                        <p:tgtEl>
                                          <p:spTgt spid="183">
                                            <p:txEl>
                                              <p:pRg end="400" st="329"/>
                                            </p:txEl>
                                          </p:spTgt>
                                        </p:tgtEl>
                                        <p:attrNameLst>
                                          <p:attrName>style.visibility</p:attrName>
                                        </p:attrNameLst>
                                      </p:cBhvr>
                                      <p:to>
                                        <p:strVal val="visible"/>
                                      </p:to>
                                    </p:set>
                                  </p:childTnLst>
                                </p:cTn>
                              </p:par>
                            </p:childTnLst>
                          </p:cTn>
                        </p:par>
                      </p:childTnLst>
                    </p:cTn>
                  </p:par>
                  <p:par>
                    <p:cTn fill="hold" id="207">
                      <p:stCondLst>
                        <p:cond delay="indefinite"/>
                      </p:stCondLst>
                      <p:childTnLst>
                        <p:par>
                          <p:cTn fill="hold" id="208">
                            <p:stCondLst>
                              <p:cond delay="0"/>
                            </p:stCondLst>
                            <p:childTnLst>
                              <p:par>
                                <p:cTn fill="hold" id="209" nodeType="clickEffect" presetClass="entr" presetID="1">
                                  <p:stCondLst>
                                    <p:cond delay="0"/>
                                  </p:stCondLst>
                                  <p:childTnLst>
                                    <p:set>
                                      <p:cBhvr>
                                        <p:cTn dur="1" fill="hold" id="210">
                                          <p:stCondLst>
                                            <p:cond delay="0"/>
                                          </p:stCondLst>
                                        </p:cTn>
                                        <p:tgtEl>
                                          <p:spTgt spid="183">
                                            <p:txEl>
                                              <p:pRg end="502" st="40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Behavioral Economics Example</a:t>
            </a:r>
            <a:endParaRPr/>
          </a:p>
        </p:txBody>
      </p:sp>
      <p:sp>
        <p:nvSpPr>
          <p:cNvPr id="185" name="TextShape 2"/>
          <p:cNvSpPr txBox="1"/>
          <p:nvPr/>
        </p:nvSpPr>
        <p:spPr>
          <a:xfrm>
            <a:off x="457200" y="1371600"/>
            <a:ext cx="8229240" cy="4952520"/>
          </a:xfrm>
          <a:prstGeom prst="rect">
            <a:avLst/>
          </a:prstGeom>
        </p:spPr>
        <p:txBody>
          <a:bodyPr bIns="45000" lIns="90000" rIns="90000" tIns="45000"/>
          <a:p>
            <a:pPr>
              <a:lnSpc>
                <a:spcPct val="100000"/>
              </a:lnSpc>
            </a:pPr>
            <a:r>
              <a:rPr b="1" lang="en-US" sz="2600">
                <a:solidFill>
                  <a:srgbClr val="000000"/>
                </a:solidFill>
                <a:latin typeface="Constantia"/>
              </a:rPr>
              <a:t>A rare disease has broken out, which is expected to kill 600 people. There are two possible programs to combat it, but they cannot both be used. The consequences of each are known:</a:t>
            </a:r>
            <a:endParaRPr/>
          </a:p>
          <a:p>
            <a:pPr lvl="1">
              <a:lnSpc>
                <a:spcPct val="100000"/>
              </a:lnSpc>
              <a:buSzPct val="25000"/>
              <a:buFont typeface="StarSymbol"/>
              <a:buChar char=""/>
            </a:pPr>
            <a:r>
              <a:rPr b="1" lang="en-US" sz="2400">
                <a:solidFill>
                  <a:srgbClr val="000000"/>
                </a:solidFill>
                <a:latin typeface="Constantia"/>
              </a:rPr>
              <a:t>200 saved with certainty</a:t>
            </a:r>
            <a:endParaRPr/>
          </a:p>
          <a:p>
            <a:pPr lvl="1">
              <a:lnSpc>
                <a:spcPct val="100000"/>
              </a:lnSpc>
              <a:buSzPct val="25000"/>
              <a:buFont typeface="StarSymbol"/>
              <a:buChar char=""/>
            </a:pPr>
            <a:r>
              <a:rPr b="1" lang="en-US" sz="2400">
                <a:solidFill>
                  <a:srgbClr val="000000"/>
                </a:solidFill>
                <a:latin typeface="Constantia"/>
              </a:rPr>
              <a:t>600 saved with a probability of .33</a:t>
            </a:r>
            <a:endParaRPr/>
          </a:p>
          <a:p>
            <a:endParaRPr/>
          </a:p>
          <a:p>
            <a:pPr>
              <a:lnSpc>
                <a:spcPct val="100000"/>
              </a:lnSpc>
            </a:pPr>
            <a:r>
              <a:rPr b="1" lang="en-US" sz="2600">
                <a:solidFill>
                  <a:srgbClr val="000000"/>
                </a:solidFill>
                <a:latin typeface="Constantia"/>
              </a:rPr>
              <a:t>Which would you choose? Why?</a:t>
            </a:r>
            <a:endParaRPr/>
          </a:p>
        </p:txBody>
      </p:sp>
    </p:spTree>
  </p:cSld>
  <p:timing>
    <p:tnLst>
      <p:par>
        <p:cTn dur="indefinite" id="211" nodeType="tmRoot" restart="never">
          <p:childTnLst>
            <p:seq>
              <p:cTn dur="indefinite" id="212" nodeType="mainSeq">
                <p:childTnLst>
                  <p:par>
                    <p:cTn fill="hold" id="213">
                      <p:stCondLst>
                        <p:cond delay="indefinite"/>
                      </p:stCondLst>
                      <p:childTnLst>
                        <p:par>
                          <p:cTn fill="hold" id="214">
                            <p:stCondLst>
                              <p:cond delay="0"/>
                            </p:stCondLst>
                            <p:childTnLst>
                              <p:par>
                                <p:cTn fill="hold" id="215" nodeType="clickEffect" presetClass="entr" presetID="1">
                                  <p:stCondLst>
                                    <p:cond delay="0"/>
                                  </p:stCondLst>
                                  <p:childTnLst>
                                    <p:set>
                                      <p:cBhvr>
                                        <p:cTn dur="1" fill="hold" id="216">
                                          <p:stCondLst>
                                            <p:cond delay="0"/>
                                          </p:stCondLst>
                                        </p:cTn>
                                        <p:tgtEl>
                                          <p:spTgt spid="185">
                                            <p:txEl>
                                              <p:pRg end="181" st="0"/>
                                            </p:txEl>
                                          </p:spTgt>
                                        </p:tgtEl>
                                        <p:attrNameLst>
                                          <p:attrName>style.visibility</p:attrName>
                                        </p:attrNameLst>
                                      </p:cBhvr>
                                      <p:to>
                                        <p:strVal val="visible"/>
                                      </p:to>
                                    </p:set>
                                  </p:childTnLst>
                                </p:cTn>
                              </p:par>
                            </p:childTnLst>
                          </p:cTn>
                        </p:par>
                      </p:childTnLst>
                    </p:cTn>
                  </p:par>
                  <p:par>
                    <p:cTn fill="hold" id="217">
                      <p:stCondLst>
                        <p:cond delay="indefinite"/>
                      </p:stCondLst>
                      <p:childTnLst>
                        <p:par>
                          <p:cTn fill="hold" id="218">
                            <p:stCondLst>
                              <p:cond delay="0"/>
                            </p:stCondLst>
                            <p:childTnLst>
                              <p:par>
                                <p:cTn fill="hold" id="219" nodeType="clickEffect" presetClass="entr" presetID="1">
                                  <p:stCondLst>
                                    <p:cond delay="0"/>
                                  </p:stCondLst>
                                  <p:childTnLst>
                                    <p:set>
                                      <p:cBhvr>
                                        <p:cTn dur="1" fill="hold" id="220">
                                          <p:stCondLst>
                                            <p:cond delay="0"/>
                                          </p:stCondLst>
                                        </p:cTn>
                                        <p:tgtEl>
                                          <p:spTgt spid="185">
                                            <p:txEl>
                                              <p:pRg end="206" st="181"/>
                                            </p:txEl>
                                          </p:spTgt>
                                        </p:tgtEl>
                                        <p:attrNameLst>
                                          <p:attrName>style.visibility</p:attrName>
                                        </p:attrNameLst>
                                      </p:cBhvr>
                                      <p:to>
                                        <p:strVal val="visible"/>
                                      </p:to>
                                    </p:set>
                                  </p:childTnLst>
                                </p:cTn>
                              </p:par>
                            </p:childTnLst>
                          </p:cTn>
                        </p:par>
                      </p:childTnLst>
                    </p:cTn>
                  </p:par>
                  <p:par>
                    <p:cTn fill="hold" id="221">
                      <p:stCondLst>
                        <p:cond delay="indefinite"/>
                      </p:stCondLst>
                      <p:childTnLst>
                        <p:par>
                          <p:cTn fill="hold" id="222">
                            <p:stCondLst>
                              <p:cond delay="0"/>
                            </p:stCondLst>
                            <p:childTnLst>
                              <p:par>
                                <p:cTn fill="hold" id="223" nodeType="clickEffect" presetClass="entr" presetID="1">
                                  <p:stCondLst>
                                    <p:cond delay="0"/>
                                  </p:stCondLst>
                                  <p:childTnLst>
                                    <p:set>
                                      <p:cBhvr>
                                        <p:cTn dur="1" fill="hold" id="224">
                                          <p:stCondLst>
                                            <p:cond delay="0"/>
                                          </p:stCondLst>
                                        </p:cTn>
                                        <p:tgtEl>
                                          <p:spTgt spid="185">
                                            <p:txEl>
                                              <p:pRg end="242" st="206"/>
                                            </p:txEl>
                                          </p:spTgt>
                                        </p:tgtEl>
                                        <p:attrNameLst>
                                          <p:attrName>style.visibility</p:attrName>
                                        </p:attrNameLst>
                                      </p:cBhvr>
                                      <p:to>
                                        <p:strVal val="visible"/>
                                      </p:to>
                                    </p:set>
                                  </p:childTnLst>
                                </p:cTn>
                              </p:par>
                            </p:childTnLst>
                          </p:cTn>
                        </p:par>
                      </p:childTnLst>
                    </p:cTn>
                  </p:par>
                  <p:par>
                    <p:cTn fill="hold" id="225">
                      <p:stCondLst>
                        <p:cond delay="indefinite"/>
                      </p:stCondLst>
                      <p:childTnLst>
                        <p:par>
                          <p:cTn fill="hold" id="226">
                            <p:stCondLst>
                              <p:cond delay="0"/>
                            </p:stCondLst>
                            <p:childTnLst>
                              <p:par>
                                <p:cTn fill="hold" id="227" nodeType="clickEffect" presetClass="entr" presetID="1">
                                  <p:stCondLst>
                                    <p:cond delay="0"/>
                                  </p:stCondLst>
                                  <p:childTnLst>
                                    <p:set>
                                      <p:cBhvr>
                                        <p:cTn dur="1" fill="hold" id="228">
                                          <p:stCondLst>
                                            <p:cond delay="0"/>
                                          </p:stCondLst>
                                        </p:cTn>
                                        <p:tgtEl>
                                          <p:spTgt spid="185">
                                            <p:txEl>
                                              <p:pRg end="272" st="24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Behavioral Economics Example</a:t>
            </a:r>
            <a:endParaRPr/>
          </a:p>
        </p:txBody>
      </p:sp>
      <p:sp>
        <p:nvSpPr>
          <p:cNvPr id="187"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A rare disease has broken out, which is expected to kill 600 people. There are two possible programs to combat it, but they cannot both be used. The consequences of each are known:</a:t>
            </a:r>
            <a:endParaRPr/>
          </a:p>
          <a:p>
            <a:pPr lvl="1">
              <a:lnSpc>
                <a:spcPct val="100000"/>
              </a:lnSpc>
              <a:buSzPct val="25000"/>
              <a:buFont typeface="StarSymbol"/>
              <a:buChar char=""/>
            </a:pPr>
            <a:r>
              <a:rPr b="1" lang="en-US" sz="2400">
                <a:solidFill>
                  <a:srgbClr val="000000"/>
                </a:solidFill>
                <a:latin typeface="Constantia"/>
              </a:rPr>
              <a:t>400 die for certain</a:t>
            </a:r>
            <a:endParaRPr/>
          </a:p>
          <a:p>
            <a:pPr lvl="1">
              <a:lnSpc>
                <a:spcPct val="100000"/>
              </a:lnSpc>
              <a:buSzPct val="25000"/>
              <a:buFont typeface="StarSymbol"/>
              <a:buChar char=""/>
            </a:pPr>
            <a:r>
              <a:rPr b="1" lang="en-US" sz="2400">
                <a:solidFill>
                  <a:srgbClr val="000000"/>
                </a:solidFill>
                <a:latin typeface="Constantia"/>
              </a:rPr>
              <a:t>600 die with a probability of .67</a:t>
            </a:r>
            <a:endParaRPr/>
          </a:p>
          <a:p>
            <a:endParaRPr/>
          </a:p>
          <a:p>
            <a:pPr>
              <a:lnSpc>
                <a:spcPct val="100000"/>
              </a:lnSpc>
            </a:pPr>
            <a:r>
              <a:rPr b="1" lang="en-US" sz="2600">
                <a:solidFill>
                  <a:srgbClr val="000000"/>
                </a:solidFill>
                <a:latin typeface="Constantia"/>
              </a:rPr>
              <a:t>Which would you choose? Why?</a:t>
            </a:r>
            <a:endParaRPr/>
          </a:p>
          <a:p>
            <a:pPr>
              <a:lnSpc>
                <a:spcPct val="100000"/>
              </a:lnSpc>
            </a:pPr>
            <a:endParaRPr/>
          </a:p>
        </p:txBody>
      </p:sp>
    </p:spTree>
  </p:cSld>
  <p:timing>
    <p:tnLst>
      <p:par>
        <p:cTn dur="indefinite" id="229" nodeType="tmRoot" restart="never">
          <p:childTnLst>
            <p:seq>
              <p:cTn dur="indefinite" id="230" nodeType="mainSeq">
                <p:childTnLst>
                  <p:par>
                    <p:cTn fill="hold" id="231">
                      <p:stCondLst>
                        <p:cond delay="indefinite"/>
                      </p:stCondLst>
                      <p:childTnLst>
                        <p:par>
                          <p:cTn fill="hold" id="232">
                            <p:stCondLst>
                              <p:cond delay="0"/>
                            </p:stCondLst>
                            <p:childTnLst>
                              <p:par>
                                <p:cTn fill="hold" id="233" nodeType="clickEffect" presetClass="entr" presetID="1">
                                  <p:stCondLst>
                                    <p:cond delay="0"/>
                                  </p:stCondLst>
                                  <p:childTnLst>
                                    <p:set>
                                      <p:cBhvr>
                                        <p:cTn dur="1" fill="hold" id="234">
                                          <p:stCondLst>
                                            <p:cond delay="0"/>
                                          </p:stCondLst>
                                        </p:cTn>
                                        <p:tgtEl>
                                          <p:spTgt spid="187">
                                            <p:txEl>
                                              <p:pRg end="201" st="181"/>
                                            </p:txEl>
                                          </p:spTgt>
                                        </p:tgtEl>
                                        <p:attrNameLst>
                                          <p:attrName>style.visibility</p:attrName>
                                        </p:attrNameLst>
                                      </p:cBhvr>
                                      <p:to>
                                        <p:strVal val="visible"/>
                                      </p:to>
                                    </p:set>
                                  </p:childTnLst>
                                </p:cTn>
                              </p:par>
                            </p:childTnLst>
                          </p:cTn>
                        </p:par>
                      </p:childTnLst>
                    </p:cTn>
                  </p:par>
                  <p:par>
                    <p:cTn fill="hold" id="235">
                      <p:stCondLst>
                        <p:cond delay="indefinite"/>
                      </p:stCondLst>
                      <p:childTnLst>
                        <p:par>
                          <p:cTn fill="hold" id="236">
                            <p:stCondLst>
                              <p:cond delay="0"/>
                            </p:stCondLst>
                            <p:childTnLst>
                              <p:par>
                                <p:cTn fill="hold" id="237" nodeType="clickEffect" presetClass="entr" presetID="1">
                                  <p:stCondLst>
                                    <p:cond delay="0"/>
                                  </p:stCondLst>
                                  <p:childTnLst>
                                    <p:set>
                                      <p:cBhvr>
                                        <p:cTn dur="1" fill="hold" id="238">
                                          <p:stCondLst>
                                            <p:cond delay="0"/>
                                          </p:stCondLst>
                                        </p:cTn>
                                        <p:tgtEl>
                                          <p:spTgt spid="187">
                                            <p:txEl>
                                              <p:pRg end="235" st="201"/>
                                            </p:txEl>
                                          </p:spTgt>
                                        </p:tgtEl>
                                        <p:attrNameLst>
                                          <p:attrName>style.visibility</p:attrName>
                                        </p:attrNameLst>
                                      </p:cBhvr>
                                      <p:to>
                                        <p:strVal val="visible"/>
                                      </p:to>
                                    </p:set>
                                  </p:childTnLst>
                                </p:cTn>
                              </p:par>
                            </p:childTnLst>
                          </p:cTn>
                        </p:par>
                      </p:childTnLst>
                    </p:cTn>
                  </p:par>
                  <p:par>
                    <p:cTn fill="hold" id="239">
                      <p:stCondLst>
                        <p:cond delay="indefinite"/>
                      </p:stCondLst>
                      <p:childTnLst>
                        <p:par>
                          <p:cTn fill="hold" id="240">
                            <p:stCondLst>
                              <p:cond delay="0"/>
                            </p:stCondLst>
                            <p:childTnLst>
                              <p:par>
                                <p:cTn fill="hold" id="241" nodeType="clickEffect" presetClass="entr" presetID="1">
                                  <p:stCondLst>
                                    <p:cond delay="0"/>
                                  </p:stCondLst>
                                  <p:childTnLst>
                                    <p:set>
                                      <p:cBhvr>
                                        <p:cTn dur="1" fill="hold" id="242">
                                          <p:stCondLst>
                                            <p:cond delay="0"/>
                                          </p:stCondLst>
                                        </p:cTn>
                                        <p:tgtEl>
                                          <p:spTgt spid="187">
                                            <p:txEl>
                                              <p:pRg end="265" st="23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457200" y="704160"/>
            <a:ext cx="8229240" cy="819720"/>
          </a:xfrm>
          <a:prstGeom prst="rect">
            <a:avLst/>
          </a:prstGeom>
        </p:spPr>
        <p:txBody>
          <a:bodyPr anchor="b" bIns="0" lIns="0" rIns="0" tIns="45000"/>
          <a:p>
            <a:pPr>
              <a:lnSpc>
                <a:spcPct val="100000"/>
              </a:lnSpc>
            </a:pPr>
            <a:r>
              <a:rPr lang="en-US" sz="5000">
                <a:solidFill>
                  <a:srgbClr val="04617b"/>
                </a:solidFill>
                <a:latin typeface="Calibri"/>
              </a:rPr>
              <a:t>Behavioral Economics Example</a:t>
            </a:r>
            <a:endParaRPr/>
          </a:p>
        </p:txBody>
      </p:sp>
      <p:sp>
        <p:nvSpPr>
          <p:cNvPr id="189" name="TextShape 2"/>
          <p:cNvSpPr txBox="1"/>
          <p:nvPr/>
        </p:nvSpPr>
        <p:spPr>
          <a:xfrm>
            <a:off x="457200" y="1600200"/>
            <a:ext cx="8229240" cy="4723920"/>
          </a:xfrm>
          <a:prstGeom prst="rect">
            <a:avLst/>
          </a:prstGeom>
        </p:spPr>
        <p:txBody>
          <a:bodyPr bIns="45000" lIns="90000" rIns="90000" tIns="45000"/>
          <a:p>
            <a:pPr>
              <a:lnSpc>
                <a:spcPct val="100000"/>
              </a:lnSpc>
            </a:pPr>
            <a:r>
              <a:rPr b="1" lang="en-US" sz="3200">
                <a:solidFill>
                  <a:srgbClr val="000000"/>
                </a:solidFill>
                <a:latin typeface="Constantia"/>
              </a:rPr>
              <a:t>Framing Effect &amp; Prospect Theory!</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If decision is framed in terms of </a:t>
            </a:r>
            <a:r>
              <a:rPr b="1" lang="en-US" sz="2600">
                <a:solidFill>
                  <a:srgbClr val="000000"/>
                </a:solidFill>
                <a:latin typeface="Constantia"/>
              </a:rPr>
              <a:t>gains</a:t>
            </a:r>
            <a:r>
              <a:rPr lang="en-US" sz="2600">
                <a:solidFill>
                  <a:srgbClr val="000000"/>
                </a:solidFill>
                <a:latin typeface="Constantia"/>
              </a:rPr>
              <a:t>: People are </a:t>
            </a:r>
            <a:r>
              <a:rPr b="1" lang="en-US" sz="2600">
                <a:solidFill>
                  <a:srgbClr val="000000"/>
                </a:solidFill>
                <a:latin typeface="Constantia"/>
              </a:rPr>
              <a:t>risk avoiders</a:t>
            </a:r>
            <a:endParaRPr/>
          </a:p>
          <a:p>
            <a:pPr>
              <a:lnSpc>
                <a:spcPct val="100000"/>
              </a:lnSpc>
              <a:buSzPct val="25000"/>
              <a:buFont charset="2" typeface="Wingdings 2"/>
              <a:buChar char=""/>
            </a:pPr>
            <a:r>
              <a:rPr lang="en-US" sz="2600">
                <a:solidFill>
                  <a:srgbClr val="000000"/>
                </a:solidFill>
                <a:latin typeface="Constantia"/>
              </a:rPr>
              <a:t>If decision is framed in terms of </a:t>
            </a:r>
            <a:r>
              <a:rPr b="1" lang="en-US" sz="2600">
                <a:solidFill>
                  <a:srgbClr val="000000"/>
                </a:solidFill>
                <a:latin typeface="Constantia"/>
              </a:rPr>
              <a:t>losses</a:t>
            </a:r>
            <a:r>
              <a:rPr lang="en-US" sz="2600">
                <a:solidFill>
                  <a:srgbClr val="000000"/>
                </a:solidFill>
                <a:latin typeface="Constantia"/>
              </a:rPr>
              <a:t>: People are </a:t>
            </a:r>
            <a:r>
              <a:rPr b="1" lang="en-US" sz="2600">
                <a:solidFill>
                  <a:srgbClr val="000000"/>
                </a:solidFill>
                <a:latin typeface="Constantia"/>
              </a:rPr>
              <a:t>risk takers</a:t>
            </a:r>
            <a:endParaRPr/>
          </a:p>
        </p:txBody>
      </p:sp>
      <p:sp>
        <p:nvSpPr>
          <p:cNvPr id="190" name="Line 3"/>
          <p:cNvSpPr/>
          <p:nvPr/>
        </p:nvSpPr>
        <p:spPr>
          <a:xfrm>
            <a:off x="5333760" y="4114800"/>
            <a:ext cx="0" cy="2057400"/>
          </a:xfrm>
          <a:prstGeom prst="line">
            <a:avLst/>
          </a:prstGeom>
          <a:ln w="9360">
            <a:solidFill>
              <a:srgbClr val="095294"/>
            </a:solidFill>
            <a:round/>
          </a:ln>
        </p:spPr>
      </p:sp>
      <p:sp>
        <p:nvSpPr>
          <p:cNvPr id="191" name="Line 4"/>
          <p:cNvSpPr/>
          <p:nvPr/>
        </p:nvSpPr>
        <p:spPr>
          <a:xfrm>
            <a:off x="4038480" y="5029200"/>
            <a:ext cx="2666880" cy="0"/>
          </a:xfrm>
          <a:prstGeom prst="line">
            <a:avLst/>
          </a:prstGeom>
          <a:ln w="9360">
            <a:solidFill>
              <a:srgbClr val="095294"/>
            </a:solidFill>
            <a:round/>
          </a:ln>
        </p:spPr>
      </p:sp>
      <p:sp>
        <p:nvSpPr>
          <p:cNvPr id="192" name="CustomShape 5"/>
          <p:cNvSpPr/>
          <p:nvPr/>
        </p:nvSpPr>
        <p:spPr>
          <a:xfrm rot="5400000">
            <a:off x="3810240" y="4343400"/>
            <a:ext cx="1676160" cy="1371240"/>
          </a:xfrm>
          <a:prstGeom prst="arc">
            <a:avLst>
              <a:gd fmla="val 16200000" name="adj1"/>
              <a:gd fmla="val 21542792" name="adj2"/>
            </a:avLst>
          </a:prstGeom>
          <a:ln w="28440">
            <a:solidFill>
              <a:srgbClr val="ff0000"/>
            </a:solidFill>
            <a:round/>
          </a:ln>
        </p:spPr>
      </p:sp>
      <p:sp>
        <p:nvSpPr>
          <p:cNvPr id="193" name="CustomShape 6"/>
          <p:cNvSpPr/>
          <p:nvPr/>
        </p:nvSpPr>
        <p:spPr>
          <a:xfrm rot="16200000">
            <a:off x="5181480" y="4354200"/>
            <a:ext cx="1676160" cy="1371240"/>
          </a:xfrm>
          <a:prstGeom prst="arc">
            <a:avLst>
              <a:gd fmla="val 16200000" name="adj1"/>
              <a:gd fmla="val 21542792" name="adj2"/>
            </a:avLst>
          </a:prstGeom>
          <a:ln w="19080">
            <a:solidFill>
              <a:srgbClr val="095294"/>
            </a:solidFill>
            <a:round/>
          </a:ln>
        </p:spPr>
      </p:sp>
      <p:sp>
        <p:nvSpPr>
          <p:cNvPr id="194" name="CustomShape 7"/>
          <p:cNvSpPr/>
          <p:nvPr/>
        </p:nvSpPr>
        <p:spPr>
          <a:xfrm>
            <a:off x="3467160" y="5037480"/>
            <a:ext cx="990360" cy="303480"/>
          </a:xfrm>
          <a:prstGeom prst="rect">
            <a:avLst/>
          </a:prstGeom>
        </p:spPr>
        <p:txBody>
          <a:bodyPr bIns="45000" lIns="90000" rIns="90000" tIns="45000"/>
          <a:p>
            <a:pPr>
              <a:lnSpc>
                <a:spcPct val="100000"/>
              </a:lnSpc>
            </a:pPr>
            <a:r>
              <a:rPr lang="en-US" sz="1400">
                <a:solidFill>
                  <a:srgbClr val="ffffff"/>
                </a:solidFill>
                <a:latin typeface="Constantia"/>
              </a:rPr>
              <a:t>Losses</a:t>
            </a:r>
            <a:endParaRPr/>
          </a:p>
        </p:txBody>
      </p:sp>
      <p:sp>
        <p:nvSpPr>
          <p:cNvPr id="195" name="CustomShape 8"/>
          <p:cNvSpPr/>
          <p:nvPr/>
        </p:nvSpPr>
        <p:spPr>
          <a:xfrm>
            <a:off x="6400800" y="5039640"/>
            <a:ext cx="990360" cy="303480"/>
          </a:xfrm>
          <a:prstGeom prst="rect">
            <a:avLst/>
          </a:prstGeom>
        </p:spPr>
        <p:txBody>
          <a:bodyPr bIns="45000" lIns="90000" rIns="90000" tIns="45000"/>
          <a:p>
            <a:pPr>
              <a:lnSpc>
                <a:spcPct val="100000"/>
              </a:lnSpc>
            </a:pPr>
            <a:r>
              <a:rPr lang="en-US" sz="1400">
                <a:solidFill>
                  <a:srgbClr val="ffffff"/>
                </a:solidFill>
                <a:latin typeface="Constantia"/>
              </a:rPr>
              <a:t>Gains</a:t>
            </a:r>
            <a:endParaRPr/>
          </a:p>
        </p:txBody>
      </p:sp>
      <p:sp>
        <p:nvSpPr>
          <p:cNvPr id="196" name="CustomShape 9"/>
          <p:cNvSpPr/>
          <p:nvPr/>
        </p:nvSpPr>
        <p:spPr>
          <a:xfrm>
            <a:off x="4343400" y="3962520"/>
            <a:ext cx="1218960" cy="516600"/>
          </a:xfrm>
          <a:prstGeom prst="rect">
            <a:avLst/>
          </a:prstGeom>
        </p:spPr>
        <p:txBody>
          <a:bodyPr bIns="45000" lIns="90000" rIns="90000" tIns="45000"/>
          <a:p>
            <a:pPr>
              <a:lnSpc>
                <a:spcPct val="100000"/>
              </a:lnSpc>
            </a:pPr>
            <a:r>
              <a:rPr lang="en-US" sz="1400">
                <a:solidFill>
                  <a:srgbClr val="ffffff"/>
                </a:solidFill>
                <a:latin typeface="Constantia"/>
              </a:rPr>
              <a:t>Subjective Value</a:t>
            </a:r>
            <a:endParaRPr/>
          </a:p>
        </p:txBody>
      </p:sp>
    </p:spTree>
  </p:cSld>
  <p:timing>
    <p:tnLst>
      <p:par>
        <p:cTn dur="indefinite" id="243" nodeType="tmRoot" restart="never">
          <p:childTnLst>
            <p:seq>
              <p:cTn dur="indefinite" id="244" nodeType="mainSeq">
                <p:childTnLst>
                  <p:par>
                    <p:cTn fill="hold" id="245">
                      <p:stCondLst>
                        <p:cond delay="indefinite"/>
                      </p:stCondLst>
                      <p:childTnLst>
                        <p:par>
                          <p:cTn fill="hold" id="246">
                            <p:stCondLst>
                              <p:cond delay="0"/>
                            </p:stCondLst>
                            <p:childTnLst>
                              <p:par>
                                <p:cTn fill="hold" id="247" nodeType="clickEffect" presetClass="entr" presetID="1">
                                  <p:stCondLst>
                                    <p:cond delay="0"/>
                                  </p:stCondLst>
                                  <p:childTnLst>
                                    <p:set>
                                      <p:cBhvr>
                                        <p:cTn dur="1" fill="hold" id="248">
                                          <p:stCondLst>
                                            <p:cond delay="0"/>
                                          </p:stCondLst>
                                        </p:cTn>
                                        <p:tgtEl>
                                          <p:spTgt spid="189">
                                            <p:txEl>
                                              <p:pRg end="101" st="35"/>
                                            </p:txEl>
                                          </p:spTgt>
                                        </p:tgtEl>
                                        <p:attrNameLst>
                                          <p:attrName>style.visibility</p:attrName>
                                        </p:attrNameLst>
                                      </p:cBhvr>
                                      <p:to>
                                        <p:strVal val="visible"/>
                                      </p:to>
                                    </p:set>
                                  </p:childTnLst>
                                </p:cTn>
                              </p:par>
                            </p:childTnLst>
                          </p:cTn>
                        </p:par>
                      </p:childTnLst>
                    </p:cTn>
                  </p:par>
                  <p:par>
                    <p:cTn fill="hold" id="249">
                      <p:stCondLst>
                        <p:cond delay="indefinite"/>
                      </p:stCondLst>
                      <p:childTnLst>
                        <p:par>
                          <p:cTn fill="hold" id="250">
                            <p:stCondLst>
                              <p:cond delay="0"/>
                            </p:stCondLst>
                            <p:childTnLst>
                              <p:par>
                                <p:cTn fill="hold" id="251" nodeType="clickEffect" presetClass="entr" presetID="1">
                                  <p:stCondLst>
                                    <p:cond delay="0"/>
                                  </p:stCondLst>
                                  <p:childTnLst>
                                    <p:set>
                                      <p:cBhvr>
                                        <p:cTn dur="1" fill="hold" id="252">
                                          <p:stCondLst>
                                            <p:cond delay="0"/>
                                          </p:stCondLst>
                                        </p:cTn>
                                        <p:tgtEl>
                                          <p:spTgt spid="189">
                                            <p:txEl>
                                              <p:pRg end="166" st="101"/>
                                            </p:txEl>
                                          </p:spTgt>
                                        </p:tgtEl>
                                        <p:attrNameLst>
                                          <p:attrName>style.visibility</p:attrName>
                                        </p:attrNameLst>
                                      </p:cBhvr>
                                      <p:to>
                                        <p:strVal val="visible"/>
                                      </p:to>
                                    </p:set>
                                  </p:childTnLst>
                                </p:cTn>
                              </p:par>
                            </p:childTnLst>
                          </p:cTn>
                        </p:par>
                      </p:childTnLst>
                    </p:cTn>
                  </p:par>
                  <p:par>
                    <p:cTn fill="hold" id="253">
                      <p:stCondLst>
                        <p:cond delay="indefinite"/>
                      </p:stCondLst>
                      <p:childTnLst>
                        <p:par>
                          <p:cTn fill="hold" id="254">
                            <p:stCondLst>
                              <p:cond delay="0"/>
                            </p:stCondLst>
                            <p:childTnLst>
                              <p:par>
                                <p:cTn fill="hold" id="255" nodeType="clickEffect" presetClass="entr" presetID="1">
                                  <p:stCondLst>
                                    <p:cond delay="0"/>
                                  </p:stCondLst>
                                  <p:childTnLst>
                                    <p:set>
                                      <p:cBhvr>
                                        <p:cTn dur="1" fill="hold" id="256">
                                          <p:stCondLst>
                                            <p:cond delay="0"/>
                                          </p:stCondLst>
                                        </p:cTn>
                                        <p:tgtEl>
                                          <p:spTgt spid="190"/>
                                        </p:tgtEl>
                                        <p:attrNameLst>
                                          <p:attrName>style.visibility</p:attrName>
                                        </p:attrNameLst>
                                      </p:cBhvr>
                                      <p:to>
                                        <p:strVal val="visible"/>
                                      </p:to>
                                    </p:set>
                                  </p:childTnLst>
                                </p:cTn>
                              </p:par>
                              <p:par>
                                <p:cTn fill="hold" id="257" nodeType="withEffect" presetClass="entr" presetID="1">
                                  <p:stCondLst>
                                    <p:cond delay="0"/>
                                  </p:stCondLst>
                                  <p:childTnLst>
                                    <p:set>
                                      <p:cBhvr>
                                        <p:cTn dur="1" fill="hold" id="258">
                                          <p:stCondLst>
                                            <p:cond delay="0"/>
                                          </p:stCondLst>
                                        </p:cTn>
                                        <p:tgtEl>
                                          <p:spTgt spid="191"/>
                                        </p:tgtEl>
                                        <p:attrNameLst>
                                          <p:attrName>style.visibility</p:attrName>
                                        </p:attrNameLst>
                                      </p:cBhvr>
                                      <p:to>
                                        <p:strVal val="visible"/>
                                      </p:to>
                                    </p:set>
                                  </p:childTnLst>
                                </p:cTn>
                              </p:par>
                              <p:par>
                                <p:cTn fill="hold" id="259" nodeType="withEffect" presetClass="entr" presetID="1">
                                  <p:stCondLst>
                                    <p:cond delay="0"/>
                                  </p:stCondLst>
                                  <p:childTnLst>
                                    <p:set>
                                      <p:cBhvr>
                                        <p:cTn dur="1" fill="hold" id="260">
                                          <p:stCondLst>
                                            <p:cond delay="0"/>
                                          </p:stCondLst>
                                        </p:cTn>
                                        <p:tgtEl>
                                          <p:spTgt spid="192"/>
                                        </p:tgtEl>
                                        <p:attrNameLst>
                                          <p:attrName>style.visibility</p:attrName>
                                        </p:attrNameLst>
                                      </p:cBhvr>
                                      <p:to>
                                        <p:strVal val="visible"/>
                                      </p:to>
                                    </p:set>
                                  </p:childTnLst>
                                </p:cTn>
                              </p:par>
                              <p:par>
                                <p:cTn fill="hold" id="261" nodeType="withEffect" presetClass="entr" presetID="1">
                                  <p:stCondLst>
                                    <p:cond delay="0"/>
                                  </p:stCondLst>
                                  <p:childTnLst>
                                    <p:set>
                                      <p:cBhvr>
                                        <p:cTn dur="1" fill="hold" id="262">
                                          <p:stCondLst>
                                            <p:cond delay="0"/>
                                          </p:stCondLst>
                                        </p:cTn>
                                        <p:tgtEl>
                                          <p:spTgt spid="193"/>
                                        </p:tgtEl>
                                        <p:attrNameLst>
                                          <p:attrName>style.visibility</p:attrName>
                                        </p:attrNameLst>
                                      </p:cBhvr>
                                      <p:to>
                                        <p:strVal val="visible"/>
                                      </p:to>
                                    </p:set>
                                  </p:childTnLst>
                                </p:cTn>
                              </p:par>
                              <p:par>
                                <p:cTn fill="hold" id="263" nodeType="withEffect" presetClass="entr" presetID="1">
                                  <p:stCondLst>
                                    <p:cond delay="0"/>
                                  </p:stCondLst>
                                  <p:childTnLst>
                                    <p:set>
                                      <p:cBhvr>
                                        <p:cTn dur="1" fill="hold" id="264">
                                          <p:stCondLst>
                                            <p:cond delay="0"/>
                                          </p:stCondLst>
                                        </p:cTn>
                                        <p:tgtEl>
                                          <p:spTgt spid="194"/>
                                        </p:tgtEl>
                                        <p:attrNameLst>
                                          <p:attrName>style.visibility</p:attrName>
                                        </p:attrNameLst>
                                      </p:cBhvr>
                                      <p:to>
                                        <p:strVal val="visible"/>
                                      </p:to>
                                    </p:set>
                                  </p:childTnLst>
                                </p:cTn>
                              </p:par>
                              <p:par>
                                <p:cTn fill="hold" id="265" nodeType="withEffect" presetClass="entr" presetID="1">
                                  <p:stCondLst>
                                    <p:cond delay="0"/>
                                  </p:stCondLst>
                                  <p:childTnLst>
                                    <p:set>
                                      <p:cBhvr>
                                        <p:cTn dur="1" fill="hold" id="266">
                                          <p:stCondLst>
                                            <p:cond delay="0"/>
                                          </p:stCondLst>
                                        </p:cTn>
                                        <p:tgtEl>
                                          <p:spTgt spid="196"/>
                                        </p:tgtEl>
                                        <p:attrNameLst>
                                          <p:attrName>style.visibility</p:attrName>
                                        </p:attrNameLst>
                                      </p:cBhvr>
                                      <p:to>
                                        <p:strVal val="visible"/>
                                      </p:to>
                                    </p:set>
                                  </p:childTnLst>
                                </p:cTn>
                              </p:par>
                              <p:par>
                                <p:cTn fill="hold" id="267" nodeType="withEffect" presetClass="entr" presetID="1">
                                  <p:stCondLst>
                                    <p:cond delay="0"/>
                                  </p:stCondLst>
                                  <p:childTnLst>
                                    <p:set>
                                      <p:cBhvr>
                                        <p:cTn dur="1" fill="hold" id="268">
                                          <p:stCondLst>
                                            <p:cond delay="0"/>
                                          </p:stCondLst>
                                        </p:cTn>
                                        <p:tgtEl>
                                          <p:spTgt spid="19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Goldilocks Pricing</a:t>
            </a:r>
            <a:endParaRPr/>
          </a:p>
        </p:txBody>
      </p:sp>
      <p:sp>
        <p:nvSpPr>
          <p:cNvPr id="198"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Simonson and Tversky (1992) </a:t>
            </a:r>
            <a:endParaRPr/>
          </a:p>
          <a:p>
            <a:pPr>
              <a:lnSpc>
                <a:spcPct val="100000"/>
              </a:lnSpc>
            </a:pPr>
            <a:endParaRPr/>
          </a:p>
          <a:p>
            <a:pPr>
              <a:lnSpc>
                <a:spcPct val="100000"/>
              </a:lnSpc>
            </a:pPr>
            <a:r>
              <a:rPr lang="en-US" sz="2600">
                <a:solidFill>
                  <a:srgbClr val="000000"/>
                </a:solidFill>
                <a:latin typeface="Constantia"/>
              </a:rPr>
              <a:t>Two groups of consumers were asked to choose microwave ovens </a:t>
            </a:r>
            <a:endParaRPr/>
          </a:p>
          <a:p>
            <a:pPr lvl="1">
              <a:lnSpc>
                <a:spcPct val="100000"/>
              </a:lnSpc>
              <a:buSzPct val="25000"/>
              <a:buFont typeface="StarSymbol"/>
              <a:buChar char=""/>
            </a:pPr>
            <a:r>
              <a:rPr lang="en-US" sz="2400">
                <a:solidFill>
                  <a:srgbClr val="000000"/>
                </a:solidFill>
                <a:latin typeface="Constantia"/>
              </a:rPr>
              <a:t>One group was offered a choice between two ovens, an Emerson priced at $109.99 and a Panasonic priced at $179.99 </a:t>
            </a:r>
            <a:endParaRPr/>
          </a:p>
          <a:p>
            <a:pPr lvl="1">
              <a:lnSpc>
                <a:spcPct val="100000"/>
              </a:lnSpc>
              <a:buSzPct val="25000"/>
              <a:buFont typeface="StarSymbol"/>
              <a:buChar char=""/>
            </a:pPr>
            <a:r>
              <a:rPr lang="en-US" sz="2400">
                <a:solidFill>
                  <a:srgbClr val="000000"/>
                </a:solidFill>
                <a:latin typeface="Constantia"/>
              </a:rPr>
              <a:t>The second group was offered these ovens plus a high-end Panasonic priced at $199.99</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By offering the high-end oven, Panasonic increased its market share from 43% to 73% </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The sales of the mid-priced Panasonic oven increased from 43% to 60% apparently because it was now the “</a:t>
            </a:r>
            <a:r>
              <a:rPr b="1" lang="en-US" sz="2600">
                <a:solidFill>
                  <a:srgbClr val="000000"/>
                </a:solidFill>
                <a:latin typeface="Constantia"/>
              </a:rPr>
              <a:t>compromise</a:t>
            </a:r>
            <a:r>
              <a:rPr lang="en-US" sz="2600">
                <a:solidFill>
                  <a:srgbClr val="000000"/>
                </a:solidFill>
                <a:latin typeface="Constantia"/>
              </a:rPr>
              <a:t>” choice</a:t>
            </a:r>
            <a:endParaRPr/>
          </a:p>
        </p:txBody>
      </p:sp>
    </p:spTree>
  </p:cSld>
  <p:timing>
    <p:tnLst>
      <p:par>
        <p:cTn dur="indefinite" id="269" nodeType="tmRoot" restart="never">
          <p:childTnLst>
            <p:seq>
              <p:cTn dur="indefinite" id="270" nodeType="mainSeq">
                <p:childTnLst>
                  <p:par>
                    <p:cTn fill="hold" id="271">
                      <p:stCondLst>
                        <p:cond delay="indefinite"/>
                      </p:stCondLst>
                      <p:childTnLst>
                        <p:par>
                          <p:cTn fill="hold" id="272">
                            <p:stCondLst>
                              <p:cond delay="0"/>
                            </p:stCondLst>
                            <p:childTnLst>
                              <p:par>
                                <p:cTn fill="hold" id="273" nodeType="clickEffect" presetClass="entr" presetID="1">
                                  <p:stCondLst>
                                    <p:cond delay="0"/>
                                  </p:stCondLst>
                                  <p:childTnLst>
                                    <p:set>
                                      <p:cBhvr>
                                        <p:cTn dur="1" fill="hold" id="274">
                                          <p:stCondLst>
                                            <p:cond delay="0"/>
                                          </p:stCondLst>
                                        </p:cTn>
                                        <p:tgtEl>
                                          <p:spTgt spid="198">
                                            <p:txEl>
                                              <p:pRg end="92" st="30"/>
                                            </p:txEl>
                                          </p:spTgt>
                                        </p:tgtEl>
                                        <p:attrNameLst>
                                          <p:attrName>style.visibility</p:attrName>
                                        </p:attrNameLst>
                                      </p:cBhvr>
                                      <p:to>
                                        <p:strVal val="visible"/>
                                      </p:to>
                                    </p:set>
                                  </p:childTnLst>
                                </p:cTn>
                              </p:par>
                            </p:childTnLst>
                          </p:cTn>
                        </p:par>
                      </p:childTnLst>
                    </p:cTn>
                  </p:par>
                  <p:par>
                    <p:cTn fill="hold" id="275">
                      <p:stCondLst>
                        <p:cond delay="indefinite"/>
                      </p:stCondLst>
                      <p:childTnLst>
                        <p:par>
                          <p:cTn fill="hold" id="276">
                            <p:stCondLst>
                              <p:cond delay="0"/>
                            </p:stCondLst>
                            <p:childTnLst>
                              <p:par>
                                <p:cTn fill="hold" id="277" nodeType="clickEffect" presetClass="entr" presetID="1">
                                  <p:stCondLst>
                                    <p:cond delay="0"/>
                                  </p:stCondLst>
                                  <p:childTnLst>
                                    <p:set>
                                      <p:cBhvr>
                                        <p:cTn dur="1" fill="hold" id="278">
                                          <p:stCondLst>
                                            <p:cond delay="0"/>
                                          </p:stCondLst>
                                        </p:cTn>
                                        <p:tgtEl>
                                          <p:spTgt spid="198">
                                            <p:txEl>
                                              <p:pRg end="206" st="92"/>
                                            </p:txEl>
                                          </p:spTgt>
                                        </p:tgtEl>
                                        <p:attrNameLst>
                                          <p:attrName>style.visibility</p:attrName>
                                        </p:attrNameLst>
                                      </p:cBhvr>
                                      <p:to>
                                        <p:strVal val="visible"/>
                                      </p:to>
                                    </p:set>
                                  </p:childTnLst>
                                </p:cTn>
                              </p:par>
                            </p:childTnLst>
                          </p:cTn>
                        </p:par>
                      </p:childTnLst>
                    </p:cTn>
                  </p:par>
                  <p:par>
                    <p:cTn fill="hold" id="279">
                      <p:stCondLst>
                        <p:cond delay="indefinite"/>
                      </p:stCondLst>
                      <p:childTnLst>
                        <p:par>
                          <p:cTn fill="hold" id="280">
                            <p:stCondLst>
                              <p:cond delay="0"/>
                            </p:stCondLst>
                            <p:childTnLst>
                              <p:par>
                                <p:cTn fill="hold" id="281" nodeType="clickEffect" presetClass="entr" presetID="1">
                                  <p:stCondLst>
                                    <p:cond delay="0"/>
                                  </p:stCondLst>
                                  <p:childTnLst>
                                    <p:set>
                                      <p:cBhvr>
                                        <p:cTn dur="1" fill="hold" id="282">
                                          <p:stCondLst>
                                            <p:cond delay="0"/>
                                          </p:stCondLst>
                                        </p:cTn>
                                        <p:tgtEl>
                                          <p:spTgt spid="198">
                                            <p:txEl>
                                              <p:pRg end="291" st="206"/>
                                            </p:txEl>
                                          </p:spTgt>
                                        </p:tgtEl>
                                        <p:attrNameLst>
                                          <p:attrName>style.visibility</p:attrName>
                                        </p:attrNameLst>
                                      </p:cBhvr>
                                      <p:to>
                                        <p:strVal val="visible"/>
                                      </p:to>
                                    </p:set>
                                  </p:childTnLst>
                                </p:cTn>
                              </p:par>
                            </p:childTnLst>
                          </p:cTn>
                        </p:par>
                      </p:childTnLst>
                    </p:cTn>
                  </p:par>
                  <p:par>
                    <p:cTn fill="hold" id="283">
                      <p:stCondLst>
                        <p:cond delay="indefinite"/>
                      </p:stCondLst>
                      <p:childTnLst>
                        <p:par>
                          <p:cTn fill="hold" id="284">
                            <p:stCondLst>
                              <p:cond delay="0"/>
                            </p:stCondLst>
                            <p:childTnLst>
                              <p:par>
                                <p:cTn fill="hold" id="285" nodeType="clickEffect" presetClass="entr" presetID="1">
                                  <p:stCondLst>
                                    <p:cond delay="0"/>
                                  </p:stCondLst>
                                  <p:childTnLst>
                                    <p:set>
                                      <p:cBhvr>
                                        <p:cTn dur="1" fill="hold" id="286">
                                          <p:stCondLst>
                                            <p:cond delay="0"/>
                                          </p:stCondLst>
                                        </p:cTn>
                                        <p:tgtEl>
                                          <p:spTgt spid="198">
                                            <p:txEl>
                                              <p:pRg end="377" st="292"/>
                                            </p:txEl>
                                          </p:spTgt>
                                        </p:tgtEl>
                                        <p:attrNameLst>
                                          <p:attrName>style.visibility</p:attrName>
                                        </p:attrNameLst>
                                      </p:cBhvr>
                                      <p:to>
                                        <p:strVal val="visible"/>
                                      </p:to>
                                    </p:set>
                                  </p:childTnLst>
                                </p:cTn>
                              </p:par>
                            </p:childTnLst>
                          </p:cTn>
                        </p:par>
                      </p:childTnLst>
                    </p:cTn>
                  </p:par>
                  <p:par>
                    <p:cTn fill="hold" id="287">
                      <p:stCondLst>
                        <p:cond delay="indefinite"/>
                      </p:stCondLst>
                      <p:childTnLst>
                        <p:par>
                          <p:cTn fill="hold" id="288">
                            <p:stCondLst>
                              <p:cond delay="0"/>
                            </p:stCondLst>
                            <p:childTnLst>
                              <p:par>
                                <p:cTn fill="hold" id="289" nodeType="clickEffect" presetClass="entr" presetID="1">
                                  <p:stCondLst>
                                    <p:cond delay="0"/>
                                  </p:stCondLst>
                                  <p:childTnLst>
                                    <p:set>
                                      <p:cBhvr>
                                        <p:cTn dur="1" fill="hold" id="290">
                                          <p:stCondLst>
                                            <p:cond delay="0"/>
                                          </p:stCondLst>
                                        </p:cTn>
                                        <p:tgtEl>
                                          <p:spTgt spid="198">
                                            <p:txEl>
                                              <p:pRg end="501" st="37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Goldilocks Pricing</a:t>
            </a:r>
            <a:endParaRPr/>
          </a:p>
        </p:txBody>
      </p:sp>
      <p:sp>
        <p:nvSpPr>
          <p:cNvPr id="200" name="TextShape 2"/>
          <p:cNvSpPr txBox="1"/>
          <p:nvPr/>
        </p:nvSpPr>
        <p:spPr>
          <a:xfrm>
            <a:off x="457200" y="1523880"/>
            <a:ext cx="8229240" cy="4769640"/>
          </a:xfrm>
          <a:prstGeom prst="rect">
            <a:avLst/>
          </a:prstGeom>
        </p:spPr>
        <p:txBody>
          <a:bodyPr bIns="45000" lIns="90000" rIns="90000" tIns="45000"/>
          <a:p>
            <a:pPr>
              <a:lnSpc>
                <a:spcPct val="100000"/>
              </a:lnSpc>
            </a:pPr>
            <a:r>
              <a:rPr b="1" lang="en-US" sz="2600">
                <a:solidFill>
                  <a:srgbClr val="000000"/>
                </a:solidFill>
                <a:latin typeface="Constantia"/>
              </a:rPr>
              <a:t>Extremeness Aversion: –</a:t>
            </a:r>
            <a:r>
              <a:rPr lang="en-US" sz="2600">
                <a:solidFill>
                  <a:srgbClr val="000000"/>
                </a:solidFill>
                <a:latin typeface="Constantia"/>
              </a:rPr>
              <a:t> psychological phenomenon where consumers try to </a:t>
            </a:r>
            <a:r>
              <a:rPr lang="en-US" sz="2600" u="sng">
                <a:solidFill>
                  <a:srgbClr val="000000"/>
                </a:solidFill>
                <a:latin typeface="Constantia"/>
              </a:rPr>
              <a:t>avoid extreme choices </a:t>
            </a:r>
            <a:endParaRPr/>
          </a:p>
          <a:p>
            <a:pPr>
              <a:lnSpc>
                <a:spcPct val="100000"/>
              </a:lnSpc>
            </a:pPr>
            <a:endParaRPr/>
          </a:p>
          <a:p>
            <a:pPr>
              <a:lnSpc>
                <a:spcPct val="100000"/>
              </a:lnSpc>
            </a:pPr>
            <a:r>
              <a:rPr b="1" lang="en-US" sz="2600">
                <a:solidFill>
                  <a:srgbClr val="000000"/>
                </a:solidFill>
                <a:latin typeface="Constantia"/>
              </a:rPr>
              <a:t>McDonalds Drink Sizes: (why?)</a:t>
            </a:r>
            <a:endParaRPr/>
          </a:p>
          <a:p>
            <a:r>
              <a:rPr lang="en-US" sz="2400">
                <a:solidFill>
                  <a:srgbClr val="000000"/>
                </a:solidFill>
                <a:latin typeface="Constantia"/>
              </a:rPr>
              <a:t>small=16 oz</a:t>
            </a:r>
            <a:r>
              <a:rPr lang="en-US" sz="2400">
                <a:solidFill>
                  <a:srgbClr val="000000"/>
                </a:solidFill>
                <a:latin typeface="Constantia"/>
              </a:rPr>
              <a:t>
</a:t>
            </a:r>
            <a:r>
              <a:rPr lang="en-US" sz="2400">
                <a:solidFill>
                  <a:srgbClr val="000000"/>
                </a:solidFill>
                <a:latin typeface="Constantia"/>
              </a:rPr>
              <a:t>medium=24 oz </a:t>
            </a:r>
            <a:endParaRPr/>
          </a:p>
          <a:p>
            <a:r>
              <a:rPr lang="en-US" sz="2400">
                <a:solidFill>
                  <a:srgbClr val="000000"/>
                </a:solidFill>
                <a:latin typeface="Constantia"/>
              </a:rPr>
              <a:t>Large=28 oz</a:t>
            </a:r>
            <a:endParaRPr/>
          </a:p>
          <a:p>
            <a:endParaRPr/>
          </a:p>
          <a:p>
            <a:pPr>
              <a:lnSpc>
                <a:spcPct val="100000"/>
              </a:lnSpc>
              <a:buSzPct val="25000"/>
              <a:buFont charset="2" typeface="Wingdings 2"/>
              <a:buChar char=""/>
            </a:pPr>
            <a:r>
              <a:rPr lang="en-US" sz="2600">
                <a:solidFill>
                  <a:srgbClr val="000000"/>
                </a:solidFill>
                <a:latin typeface="Constantia"/>
              </a:rPr>
              <a:t>This is why a company would sell a $100,000 BBQ grill</a:t>
            </a:r>
            <a:endParaRPr/>
          </a:p>
          <a:p>
            <a:pPr>
              <a:lnSpc>
                <a:spcPct val="100000"/>
              </a:lnSpc>
              <a:buSzPct val="25000"/>
              <a:buFont charset="2" typeface="Wingdings 2"/>
              <a:buChar char=""/>
            </a:pPr>
            <a:r>
              <a:rPr lang="en-US" sz="2600">
                <a:solidFill>
                  <a:srgbClr val="000000"/>
                </a:solidFill>
                <a:latin typeface="Constantia"/>
              </a:rPr>
              <a:t>A “gold version” may offer instant access to tech support at not extra cost to the firm – e.g., dell XPS</a:t>
            </a:r>
            <a:endParaRPr/>
          </a:p>
          <a:p>
            <a:endParaRPr/>
          </a:p>
          <a:p>
            <a:pPr>
              <a:lnSpc>
                <a:spcPct val="100000"/>
              </a:lnSpc>
            </a:pPr>
            <a:endParaRPr/>
          </a:p>
        </p:txBody>
      </p:sp>
      <p:pic>
        <p:nvPicPr>
          <p:cNvPr descr="" id="201" name="Picture 2"/>
          <p:cNvPicPr/>
          <p:nvPr/>
        </p:nvPicPr>
        <p:blipFill>
          <a:blip r:embed="rId1"/>
          <a:stretch>
            <a:fillRect/>
          </a:stretch>
        </p:blipFill>
        <p:spPr>
          <a:xfrm>
            <a:off x="6019920" y="2133720"/>
            <a:ext cx="2590560" cy="2573280"/>
          </a:xfrm>
          <a:prstGeom prst="rect">
            <a:avLst/>
          </a:prstGeom>
        </p:spPr>
      </p:pic>
    </p:spTree>
  </p:cSld>
  <p:timing>
    <p:tnLst>
      <p:par>
        <p:cTn dur="indefinite" id="291" nodeType="tmRoot" restart="never">
          <p:childTnLst>
            <p:seq>
              <p:cTn dur="indefinite" id="292" nodeType="mainSeq">
                <p:childTnLst>
                  <p:par>
                    <p:cTn fill="hold" id="293">
                      <p:stCondLst>
                        <p:cond delay="indefinite"/>
                      </p:stCondLst>
                      <p:childTnLst>
                        <p:par>
                          <p:cTn fill="hold" id="294">
                            <p:stCondLst>
                              <p:cond delay="0"/>
                            </p:stCondLst>
                            <p:childTnLst>
                              <p:par>
                                <p:cTn fill="hold" id="295" nodeType="clickEffect" presetClass="entr" presetID="1">
                                  <p:stCondLst>
                                    <p:cond delay="0"/>
                                  </p:stCondLst>
                                  <p:childTnLst>
                                    <p:set>
                                      <p:cBhvr>
                                        <p:cTn dur="1" fill="hold" id="296">
                                          <p:stCondLst>
                                            <p:cond delay="0"/>
                                          </p:stCondLst>
                                        </p:cTn>
                                        <p:tgtEl>
                                          <p:spTgt spid="200">
                                            <p:txEl>
                                              <p:pRg end="95" st="0"/>
                                            </p:txEl>
                                          </p:spTgt>
                                        </p:tgtEl>
                                        <p:attrNameLst>
                                          <p:attrName>style.visibility</p:attrName>
                                        </p:attrNameLst>
                                      </p:cBhvr>
                                      <p:to>
                                        <p:strVal val="visible"/>
                                      </p:to>
                                    </p:set>
                                  </p:childTnLst>
                                </p:cTn>
                              </p:par>
                            </p:childTnLst>
                          </p:cTn>
                        </p:par>
                      </p:childTnLst>
                    </p:cTn>
                  </p:par>
                  <p:par>
                    <p:cTn fill="hold" id="297">
                      <p:stCondLst>
                        <p:cond delay="indefinite"/>
                      </p:stCondLst>
                      <p:childTnLst>
                        <p:par>
                          <p:cTn fill="hold" id="298">
                            <p:stCondLst>
                              <p:cond delay="0"/>
                            </p:stCondLst>
                            <p:childTnLst>
                              <p:par>
                                <p:cTn fill="hold" id="299" nodeType="clickEffect" presetClass="entr" presetID="1">
                                  <p:stCondLst>
                                    <p:cond delay="0"/>
                                  </p:stCondLst>
                                  <p:childTnLst>
                                    <p:set>
                                      <p:cBhvr>
                                        <p:cTn dur="1" fill="hold" id="300">
                                          <p:stCondLst>
                                            <p:cond delay="0"/>
                                          </p:stCondLst>
                                        </p:cTn>
                                        <p:tgtEl>
                                          <p:spTgt spid="200">
                                            <p:txEl>
                                              <p:pRg end="126" st="96"/>
                                            </p:txEl>
                                          </p:spTgt>
                                        </p:tgtEl>
                                        <p:attrNameLst>
                                          <p:attrName>style.visibility</p:attrName>
                                        </p:attrNameLst>
                                      </p:cBhvr>
                                      <p:to>
                                        <p:strVal val="visible"/>
                                      </p:to>
                                    </p:set>
                                  </p:childTnLst>
                                </p:cTn>
                              </p:par>
                              <p:par>
                                <p:cTn fill="hold" id="301" nodeType="withEffect" presetClass="entr" presetID="1">
                                  <p:stCondLst>
                                    <p:cond delay="0"/>
                                  </p:stCondLst>
                                  <p:childTnLst>
                                    <p:set>
                                      <p:cBhvr>
                                        <p:cTn dur="1" fill="hold" id="302">
                                          <p:stCondLst>
                                            <p:cond delay="0"/>
                                          </p:stCondLst>
                                        </p:cTn>
                                        <p:tgtEl>
                                          <p:spTgt spid="200">
                                            <p:txEl>
                                              <p:pRg end="152" st="126"/>
                                            </p:txEl>
                                          </p:spTgt>
                                        </p:tgtEl>
                                        <p:attrNameLst>
                                          <p:attrName>style.visibility</p:attrName>
                                        </p:attrNameLst>
                                      </p:cBhvr>
                                      <p:to>
                                        <p:strVal val="visible"/>
                                      </p:to>
                                    </p:set>
                                  </p:childTnLst>
                                </p:cTn>
                              </p:par>
                              <p:par>
                                <p:cTn fill="hold" id="303" nodeType="withEffect" presetClass="entr" presetID="1">
                                  <p:stCondLst>
                                    <p:cond delay="0"/>
                                  </p:stCondLst>
                                  <p:childTnLst>
                                    <p:set>
                                      <p:cBhvr>
                                        <p:cTn dur="1" fill="hold" id="304">
                                          <p:stCondLst>
                                            <p:cond delay="0"/>
                                          </p:stCondLst>
                                        </p:cTn>
                                        <p:tgtEl>
                                          <p:spTgt spid="200">
                                            <p:txEl>
                                              <p:pRg end="164" st="152"/>
                                            </p:txEl>
                                          </p:spTgt>
                                        </p:tgtEl>
                                        <p:attrNameLst>
                                          <p:attrName>style.visibility</p:attrName>
                                        </p:attrNameLst>
                                      </p:cBhvr>
                                      <p:to>
                                        <p:strVal val="visible"/>
                                      </p:to>
                                    </p:set>
                                  </p:childTnLst>
                                </p:cTn>
                              </p:par>
                            </p:childTnLst>
                          </p:cTn>
                        </p:par>
                      </p:childTnLst>
                    </p:cTn>
                  </p:par>
                  <p:par>
                    <p:cTn fill="hold" id="305">
                      <p:stCondLst>
                        <p:cond delay="indefinite"/>
                      </p:stCondLst>
                      <p:childTnLst>
                        <p:par>
                          <p:cTn fill="hold" id="306">
                            <p:stCondLst>
                              <p:cond delay="0"/>
                            </p:stCondLst>
                            <p:childTnLst>
                              <p:par>
                                <p:cTn fill="hold" id="307" nodeType="clickEffect" presetClass="entr" presetID="1">
                                  <p:stCondLst>
                                    <p:cond delay="0"/>
                                  </p:stCondLst>
                                  <p:childTnLst>
                                    <p:set>
                                      <p:cBhvr>
                                        <p:cTn dur="1" fill="hold" id="308">
                                          <p:stCondLst>
                                            <p:cond delay="0"/>
                                          </p:stCondLst>
                                        </p:cTn>
                                        <p:tgtEl>
                                          <p:spTgt spid="200">
                                            <p:txEl>
                                              <p:pRg end="219" st="165"/>
                                            </p:txEl>
                                          </p:spTgt>
                                        </p:tgtEl>
                                        <p:attrNameLst>
                                          <p:attrName>style.visibility</p:attrName>
                                        </p:attrNameLst>
                                      </p:cBhvr>
                                      <p:to>
                                        <p:strVal val="visible"/>
                                      </p:to>
                                    </p:set>
                                  </p:childTnLst>
                                </p:cTn>
                              </p:par>
                            </p:childTnLst>
                          </p:cTn>
                        </p:par>
                      </p:childTnLst>
                    </p:cTn>
                  </p:par>
                  <p:par>
                    <p:cTn fill="hold" id="309">
                      <p:stCondLst>
                        <p:cond delay="indefinite"/>
                      </p:stCondLst>
                      <p:childTnLst>
                        <p:par>
                          <p:cTn fill="hold" id="310">
                            <p:stCondLst>
                              <p:cond delay="0"/>
                            </p:stCondLst>
                            <p:childTnLst>
                              <p:par>
                                <p:cTn fill="hold" id="311" nodeType="clickEffect" presetClass="entr" presetID="1">
                                  <p:stCondLst>
                                    <p:cond delay="0"/>
                                  </p:stCondLst>
                                  <p:childTnLst>
                                    <p:set>
                                      <p:cBhvr>
                                        <p:cTn dur="1" fill="hold" id="312">
                                          <p:stCondLst>
                                            <p:cond delay="0"/>
                                          </p:stCondLst>
                                        </p:cTn>
                                        <p:tgtEl>
                                          <p:spTgt spid="200">
                                            <p:txEl>
                                              <p:pRg end="324" st="21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457200" y="704160"/>
            <a:ext cx="8229240" cy="819720"/>
          </a:xfrm>
          <a:prstGeom prst="rect">
            <a:avLst/>
          </a:prstGeom>
        </p:spPr>
        <p:txBody>
          <a:bodyPr anchor="b" bIns="0" lIns="0" rIns="0" tIns="45000"/>
          <a:p>
            <a:pPr>
              <a:lnSpc>
                <a:spcPct val="100000"/>
              </a:lnSpc>
            </a:pPr>
            <a:r>
              <a:rPr lang="en-US" sz="5000">
                <a:solidFill>
                  <a:srgbClr val="04617b"/>
                </a:solidFill>
                <a:latin typeface="Calibri"/>
              </a:rPr>
              <a:t>The next two weeks…</a:t>
            </a:r>
            <a:endParaRPr/>
          </a:p>
        </p:txBody>
      </p:sp>
      <p:sp>
        <p:nvSpPr>
          <p:cNvPr id="164" name="TextShape 2"/>
          <p:cNvSpPr txBox="1"/>
          <p:nvPr/>
        </p:nvSpPr>
        <p:spPr>
          <a:xfrm>
            <a:off x="457200" y="1828800"/>
            <a:ext cx="8229240" cy="4495320"/>
          </a:xfrm>
          <a:prstGeom prst="rect">
            <a:avLst/>
          </a:prstGeom>
        </p:spPr>
        <p:txBody>
          <a:bodyPr bIns="45000" lIns="90000" rIns="90000" tIns="45000"/>
          <a:p>
            <a:pPr>
              <a:lnSpc>
                <a:spcPct val="150000"/>
              </a:lnSpc>
              <a:buSzPct val="25000"/>
              <a:buFont charset="2" typeface="Wingdings 2"/>
              <a:buChar char=""/>
            </a:pPr>
            <a:r>
              <a:rPr b="1" lang="en-US" sz="2400">
                <a:solidFill>
                  <a:srgbClr val="000000"/>
                </a:solidFill>
                <a:latin typeface="Constantia"/>
              </a:rPr>
              <a:t>Today</a:t>
            </a:r>
            <a:r>
              <a:rPr lang="en-US" sz="2400">
                <a:solidFill>
                  <a:srgbClr val="000000"/>
                </a:solidFill>
                <a:latin typeface="Constantia"/>
              </a:rPr>
              <a:t> – Versioning</a:t>
            </a:r>
            <a:endParaRPr/>
          </a:p>
          <a:p>
            <a:pPr>
              <a:lnSpc>
                <a:spcPct val="150000"/>
              </a:lnSpc>
              <a:buSzPct val="25000"/>
              <a:buFont charset="2" typeface="Wingdings 2"/>
              <a:buChar char=""/>
            </a:pPr>
            <a:r>
              <a:rPr b="1" lang="en-US" sz="2400">
                <a:solidFill>
                  <a:srgbClr val="000000"/>
                </a:solidFill>
                <a:latin typeface="Constantia"/>
              </a:rPr>
              <a:t>Wednesday 24th </a:t>
            </a:r>
            <a:r>
              <a:rPr lang="en-US" sz="2400">
                <a:solidFill>
                  <a:srgbClr val="000000"/>
                </a:solidFill>
                <a:latin typeface="Constantia"/>
              </a:rPr>
              <a:t>– Macroeconomic Policies (Greenhalgh Chapter 12)</a:t>
            </a:r>
            <a:endParaRPr/>
          </a:p>
          <a:p>
            <a:pPr>
              <a:lnSpc>
                <a:spcPct val="150000"/>
              </a:lnSpc>
              <a:buSzPct val="25000"/>
              <a:buFont charset="2" typeface="Wingdings 2"/>
              <a:buChar char=""/>
            </a:pPr>
            <a:r>
              <a:rPr b="1" lang="en-US" sz="2400">
                <a:solidFill>
                  <a:srgbClr val="000000"/>
                </a:solidFill>
                <a:latin typeface="Constantia"/>
              </a:rPr>
              <a:t>Friday 26th</a:t>
            </a:r>
            <a:r>
              <a:rPr lang="en-US" sz="2400">
                <a:solidFill>
                  <a:srgbClr val="000000"/>
                </a:solidFill>
                <a:latin typeface="Constantia"/>
              </a:rPr>
              <a:t>– Final discussion, last assignment due </a:t>
            </a:r>
            <a:endParaRPr/>
          </a:p>
          <a:p>
            <a:pPr>
              <a:lnSpc>
                <a:spcPct val="150000"/>
              </a:lnSpc>
              <a:buSzPct val="25000"/>
              <a:buFont charset="2" typeface="Wingdings 2"/>
              <a:buChar char=""/>
            </a:pPr>
            <a:r>
              <a:rPr b="1" lang="en-US" sz="2400">
                <a:solidFill>
                  <a:srgbClr val="000000"/>
                </a:solidFill>
                <a:latin typeface="Constantia"/>
              </a:rPr>
              <a:t>Monday 29th</a:t>
            </a:r>
            <a:r>
              <a:rPr lang="en-US" sz="2400">
                <a:solidFill>
                  <a:srgbClr val="000000"/>
                </a:solidFill>
                <a:latin typeface="Constantia"/>
              </a:rPr>
              <a:t>– Exam review</a:t>
            </a:r>
            <a:endParaRPr/>
          </a:p>
          <a:p>
            <a:pPr>
              <a:lnSpc>
                <a:spcPct val="150000"/>
              </a:lnSpc>
              <a:buSzPct val="25000"/>
              <a:buFont charset="2" typeface="Wingdings 2"/>
              <a:buChar char=""/>
            </a:pPr>
            <a:r>
              <a:rPr b="1" lang="en-US" sz="2400">
                <a:solidFill>
                  <a:srgbClr val="000000"/>
                </a:solidFill>
                <a:latin typeface="Constantia"/>
              </a:rPr>
              <a:t>Wednesday May 1st </a:t>
            </a:r>
            <a:r>
              <a:rPr lang="en-US" sz="2400">
                <a:solidFill>
                  <a:srgbClr val="000000"/>
                </a:solidFill>
                <a:latin typeface="Constantia"/>
              </a:rPr>
              <a:t>– Natural resource economics &amp; technology</a:t>
            </a:r>
            <a:endParaRPr/>
          </a:p>
          <a:p>
            <a:pPr>
              <a:lnSpc>
                <a:spcPct val="100000"/>
              </a:lnSpc>
            </a:pPr>
            <a:endParaRPr/>
          </a:p>
          <a:p>
            <a:pPr>
              <a:lnSpc>
                <a:spcPct val="100000"/>
              </a:lnSpc>
              <a:buSzPct val="25000"/>
              <a:buFont charset="2" typeface="Wingdings 2"/>
              <a:buChar char=""/>
            </a:pPr>
            <a:r>
              <a:rPr b="1" lang="en-US" sz="2400">
                <a:solidFill>
                  <a:srgbClr val="000000"/>
                </a:solidFill>
                <a:latin typeface="Constantia"/>
              </a:rPr>
              <a:t>Final Exam – May 8th</a:t>
            </a:r>
            <a:endParaRPr/>
          </a:p>
          <a:p>
            <a:pPr>
              <a:lnSpc>
                <a:spcPct val="100000"/>
              </a:lnSpc>
            </a:pPr>
            <a:endParaRPr/>
          </a:p>
        </p:txBody>
      </p:sp>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164">
                                            <p:txEl>
                                              <p:pRg end="19" st="0"/>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164">
                                            <p:txEl>
                                              <p:pRg end="83" st="19"/>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stCondLst>
                                    <p:cond delay="0"/>
                                  </p:stCondLst>
                                  <p:childTnLst>
                                    <p:set>
                                      <p:cBhvr>
                                        <p:cTn dur="1" fill="hold" id="14">
                                          <p:stCondLst>
                                            <p:cond delay="0"/>
                                          </p:stCondLst>
                                        </p:cTn>
                                        <p:tgtEl>
                                          <p:spTgt spid="164">
                                            <p:txEl>
                                              <p:pRg end="135" st="83"/>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stCondLst>
                                    <p:cond delay="0"/>
                                  </p:stCondLst>
                                  <p:childTnLst>
                                    <p:set>
                                      <p:cBhvr>
                                        <p:cTn dur="1" fill="hold" id="18">
                                          <p:stCondLst>
                                            <p:cond delay="0"/>
                                          </p:stCondLst>
                                        </p:cTn>
                                        <p:tgtEl>
                                          <p:spTgt spid="164">
                                            <p:txEl>
                                              <p:pRg end="160" st="135"/>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stCondLst>
                                    <p:cond delay="0"/>
                                  </p:stCondLst>
                                  <p:childTnLst>
                                    <p:set>
                                      <p:cBhvr>
                                        <p:cTn dur="1" fill="hold" id="22">
                                          <p:stCondLst>
                                            <p:cond delay="0"/>
                                          </p:stCondLst>
                                        </p:cTn>
                                        <p:tgtEl>
                                          <p:spTgt spid="164">
                                            <p:txEl>
                                              <p:pRg end="220" st="160"/>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stCondLst>
                                    <p:cond delay="0"/>
                                  </p:stCondLst>
                                  <p:childTnLst>
                                    <p:set>
                                      <p:cBhvr>
                                        <p:cTn dur="1" fill="hold" id="26">
                                          <p:stCondLst>
                                            <p:cond delay="0"/>
                                          </p:stCondLst>
                                        </p:cTn>
                                        <p:tgtEl>
                                          <p:spTgt spid="164">
                                            <p:txEl>
                                              <p:pRg end="242" st="22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457200" y="704160"/>
            <a:ext cx="8229240" cy="591120"/>
          </a:xfrm>
          <a:prstGeom prst="rect">
            <a:avLst/>
          </a:prstGeom>
        </p:spPr>
        <p:txBody>
          <a:bodyPr anchor="b" bIns="0" lIns="0" rIns="0" tIns="45000"/>
          <a:p>
            <a:pPr>
              <a:lnSpc>
                <a:spcPct val="100000"/>
              </a:lnSpc>
            </a:pPr>
            <a:r>
              <a:rPr lang="en-US" sz="5000">
                <a:solidFill>
                  <a:srgbClr val="04617b"/>
                </a:solidFill>
                <a:latin typeface="Calibri"/>
              </a:rPr>
              <a:t>Product Personalization</a:t>
            </a:r>
            <a:endParaRPr/>
          </a:p>
        </p:txBody>
      </p:sp>
      <p:sp>
        <p:nvSpPr>
          <p:cNvPr id="166"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Customer information is valuable:</a:t>
            </a:r>
            <a:r>
              <a:rPr lang="en-US" sz="2600">
                <a:solidFill>
                  <a:srgbClr val="000000"/>
                </a:solidFill>
                <a:latin typeface="Constantia"/>
              </a:rPr>
              <a:t>  When you know more about your customer, you can design and price products in ways that better match consumer needs</a:t>
            </a:r>
            <a:endParaRPr/>
          </a:p>
          <a:p>
            <a:pPr>
              <a:lnSpc>
                <a:spcPct val="100000"/>
              </a:lnSpc>
            </a:pPr>
            <a:endParaRPr/>
          </a:p>
          <a:p>
            <a:pPr>
              <a:lnSpc>
                <a:spcPct val="100000"/>
              </a:lnSpc>
            </a:pPr>
            <a:r>
              <a:rPr b="1" lang="en-US" sz="2600">
                <a:solidFill>
                  <a:srgbClr val="000000"/>
                </a:solidFill>
                <a:latin typeface="Constantia"/>
              </a:rPr>
              <a:t>To extract maximum value:</a:t>
            </a:r>
            <a:endParaRPr/>
          </a:p>
          <a:p>
            <a:pPr lvl="1">
              <a:lnSpc>
                <a:spcPct val="100000"/>
              </a:lnSpc>
              <a:buSzPct val="25000"/>
              <a:buFont typeface="StarSymbol"/>
              <a:buChar char=""/>
            </a:pPr>
            <a:r>
              <a:rPr lang="en-US" sz="2400">
                <a:solidFill>
                  <a:srgbClr val="000000"/>
                </a:solidFill>
                <a:latin typeface="Constantia"/>
              </a:rPr>
              <a:t>Personalize your product to the customer</a:t>
            </a:r>
            <a:endParaRPr/>
          </a:p>
          <a:p>
            <a:pPr lvl="1">
              <a:lnSpc>
                <a:spcPct val="100000"/>
              </a:lnSpc>
              <a:buSzPct val="25000"/>
              <a:buFont typeface="StarSymbol"/>
              <a:buChar char=""/>
            </a:pPr>
            <a:r>
              <a:rPr lang="en-US" sz="2400">
                <a:solidFill>
                  <a:srgbClr val="000000"/>
                </a:solidFill>
                <a:latin typeface="Constantia"/>
              </a:rPr>
              <a:t>Price discriminate based on customer information, e.g., purchase history, location, browsing data</a:t>
            </a:r>
            <a:endParaRPr/>
          </a:p>
          <a:p>
            <a:endParaRPr/>
          </a:p>
          <a:p>
            <a:pPr>
              <a:lnSpc>
                <a:spcPct val="100000"/>
              </a:lnSpc>
            </a:pPr>
            <a:r>
              <a:rPr b="1" lang="en-US" sz="2600">
                <a:solidFill>
                  <a:srgbClr val="000000"/>
                </a:solidFill>
                <a:latin typeface="Constantia"/>
              </a:rPr>
              <a:t>But why price discriminate?</a:t>
            </a:r>
            <a:endParaRPr/>
          </a:p>
          <a:p>
            <a:pPr>
              <a:lnSpc>
                <a:spcPct val="100000"/>
              </a:lnSpc>
            </a:pPr>
            <a:endParaRPr/>
          </a:p>
          <a:p>
            <a:pPr>
              <a:lnSpc>
                <a:spcPct val="100000"/>
              </a:lnSpc>
            </a:pPr>
            <a:endParaRPr/>
          </a:p>
        </p:txBody>
      </p:sp>
    </p:spTree>
  </p:cSld>
  <p:timing>
    <p:tnLst>
      <p:par>
        <p:cTn dur="indefinite" id="27" nodeType="tmRoot" restart="never">
          <p:childTnLst>
            <p:seq>
              <p:cTn dur="indefinite" id="28" nodeType="mainSeq">
                <p:childTnLst>
                  <p:par>
                    <p:cTn fill="hold" id="29">
                      <p:stCondLst>
                        <p:cond delay="indefinite"/>
                      </p:stCondLst>
                      <p:childTnLst>
                        <p:par>
                          <p:cTn fill="hold" id="30">
                            <p:stCondLst>
                              <p:cond delay="0"/>
                            </p:stCondLst>
                            <p:childTnLst>
                              <p:par>
                                <p:cTn fill="hold" id="31" nodeType="clickEffect" presetClass="entr" presetID="1">
                                  <p:stCondLst>
                                    <p:cond delay="0"/>
                                  </p:stCondLst>
                                  <p:childTnLst>
                                    <p:set>
                                      <p:cBhvr>
                                        <p:cTn dur="1" fill="hold" id="32">
                                          <p:stCondLst>
                                            <p:cond delay="0"/>
                                          </p:stCondLst>
                                        </p:cTn>
                                        <p:tgtEl>
                                          <p:spTgt spid="166">
                                            <p:txEl>
                                              <p:pRg end="177" st="151"/>
                                            </p:txEl>
                                          </p:spTgt>
                                        </p:tgtEl>
                                        <p:attrNameLst>
                                          <p:attrName>style.visibility</p:attrName>
                                        </p:attrNameLst>
                                      </p:cBhvr>
                                      <p:to>
                                        <p:strVal val="visible"/>
                                      </p:to>
                                    </p:se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1">
                                  <p:stCondLst>
                                    <p:cond delay="0"/>
                                  </p:stCondLst>
                                  <p:childTnLst>
                                    <p:set>
                                      <p:cBhvr>
                                        <p:cTn dur="1" fill="hold" id="36">
                                          <p:stCondLst>
                                            <p:cond delay="0"/>
                                          </p:stCondLst>
                                        </p:cTn>
                                        <p:tgtEl>
                                          <p:spTgt spid="166">
                                            <p:txEl>
                                              <p:pRg end="218" st="177"/>
                                            </p:txEl>
                                          </p:spTgt>
                                        </p:tgtEl>
                                        <p:attrNameLst>
                                          <p:attrName>style.visibility</p:attrName>
                                        </p:attrNameLst>
                                      </p:cBhvr>
                                      <p:to>
                                        <p:strVal val="visible"/>
                                      </p:to>
                                    </p:set>
                                  </p:childTnLst>
                                </p:cTn>
                              </p:par>
                            </p:childTnLst>
                          </p:cTn>
                        </p:par>
                      </p:childTnLst>
                    </p:cTn>
                  </p:par>
                  <p:par>
                    <p:cTn fill="hold" id="37">
                      <p:stCondLst>
                        <p:cond delay="indefinite"/>
                      </p:stCondLst>
                      <p:childTnLst>
                        <p:par>
                          <p:cTn fill="hold" id="38">
                            <p:stCondLst>
                              <p:cond delay="0"/>
                            </p:stCondLst>
                            <p:childTnLst>
                              <p:par>
                                <p:cTn fill="hold" id="39" nodeType="clickEffect" presetClass="entr" presetID="1">
                                  <p:stCondLst>
                                    <p:cond delay="0"/>
                                  </p:stCondLst>
                                  <p:childTnLst>
                                    <p:set>
                                      <p:cBhvr>
                                        <p:cTn dur="1" fill="hold" id="40">
                                          <p:stCondLst>
                                            <p:cond delay="0"/>
                                          </p:stCondLst>
                                        </p:cTn>
                                        <p:tgtEl>
                                          <p:spTgt spid="166">
                                            <p:txEl>
                                              <p:pRg end="316" st="218"/>
                                            </p:txEl>
                                          </p:spTgt>
                                        </p:tgtEl>
                                        <p:attrNameLst>
                                          <p:attrName>style.visibility</p:attrName>
                                        </p:attrNameLst>
                                      </p:cBhvr>
                                      <p:to>
                                        <p:strVal val="visible"/>
                                      </p:to>
                                    </p:se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1">
                                  <p:stCondLst>
                                    <p:cond delay="0"/>
                                  </p:stCondLst>
                                  <p:childTnLst>
                                    <p:set>
                                      <p:cBhvr>
                                        <p:cTn dur="1" fill="hold" id="44">
                                          <p:stCondLst>
                                            <p:cond delay="0"/>
                                          </p:stCondLst>
                                        </p:cTn>
                                        <p:tgtEl>
                                          <p:spTgt spid="166">
                                            <p:txEl>
                                              <p:pRg end="345" st="31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457200" y="704160"/>
            <a:ext cx="8229240" cy="819720"/>
          </a:xfrm>
          <a:prstGeom prst="rect">
            <a:avLst/>
          </a:prstGeom>
        </p:spPr>
        <p:txBody>
          <a:bodyPr anchor="b" bIns="0" lIns="0" rIns="0" tIns="45000"/>
          <a:p>
            <a:pPr>
              <a:lnSpc>
                <a:spcPct val="100000"/>
              </a:lnSpc>
            </a:pPr>
            <a:r>
              <a:rPr lang="en-US" sz="5000">
                <a:solidFill>
                  <a:srgbClr val="04617b"/>
                </a:solidFill>
                <a:latin typeface="Calibri"/>
              </a:rPr>
              <a:t>Customer Information</a:t>
            </a:r>
            <a:endParaRPr/>
          </a:p>
        </p:txBody>
      </p:sp>
      <p:sp>
        <p:nvSpPr>
          <p:cNvPr id="168" name="TextShape 2"/>
          <p:cNvSpPr txBox="1"/>
          <p:nvPr/>
        </p:nvSpPr>
        <p:spPr>
          <a:xfrm>
            <a:off x="457200" y="1752480"/>
            <a:ext cx="8229240" cy="4571640"/>
          </a:xfrm>
          <a:prstGeom prst="rect">
            <a:avLst/>
          </a:prstGeom>
        </p:spPr>
        <p:txBody>
          <a:bodyPr bIns="45000" lIns="90000" rIns="90000" tIns="45000"/>
          <a:p>
            <a:pPr>
              <a:lnSpc>
                <a:spcPct val="100000"/>
              </a:lnSpc>
            </a:pPr>
            <a:r>
              <a:rPr b="1" lang="en-US" sz="2600">
                <a:solidFill>
                  <a:srgbClr val="000000"/>
                </a:solidFill>
                <a:latin typeface="Constantia"/>
              </a:rPr>
              <a:t>How can firms collect information about their customers?</a:t>
            </a:r>
            <a:endParaRPr/>
          </a:p>
          <a:p>
            <a:pPr>
              <a:lnSpc>
                <a:spcPct val="100000"/>
              </a:lnSpc>
            </a:pPr>
            <a:endParaRPr/>
          </a:p>
          <a:p>
            <a:pPr>
              <a:lnSpc>
                <a:spcPct val="100000"/>
              </a:lnSpc>
              <a:buSzPct val="25000"/>
              <a:buFont typeface="Calibri"/>
              <a:buAutoNum type="arabicPeriod"/>
            </a:pPr>
            <a:r>
              <a:rPr b="1" lang="en-US" sz="2600">
                <a:solidFill>
                  <a:srgbClr val="000000"/>
                </a:solidFill>
                <a:latin typeface="Constantia"/>
              </a:rPr>
              <a:t>Registration and billing</a:t>
            </a:r>
            <a:r>
              <a:rPr lang="en-US" sz="2600">
                <a:solidFill>
                  <a:srgbClr val="000000"/>
                </a:solidFill>
                <a:latin typeface="Constantia"/>
              </a:rPr>
              <a:t>, e.g., NY times uses information to set ad rates</a:t>
            </a:r>
            <a:endParaRPr/>
          </a:p>
          <a:p>
            <a:pPr>
              <a:lnSpc>
                <a:spcPct val="100000"/>
              </a:lnSpc>
              <a:buSzPct val="25000"/>
              <a:buFont typeface="Calibri"/>
              <a:buAutoNum type="arabicPeriod"/>
            </a:pPr>
            <a:r>
              <a:rPr b="1" lang="en-US" sz="2600">
                <a:solidFill>
                  <a:srgbClr val="000000"/>
                </a:solidFill>
                <a:latin typeface="Constantia"/>
              </a:rPr>
              <a:t>Observation </a:t>
            </a:r>
            <a:r>
              <a:rPr lang="en-US" sz="2600">
                <a:solidFill>
                  <a:srgbClr val="000000"/>
                </a:solidFill>
                <a:latin typeface="Constantia"/>
              </a:rPr>
              <a:t>– websites can monitor clickstreams and cookies and use demographics based on customer location</a:t>
            </a:r>
            <a:endParaRPr/>
          </a:p>
          <a:p>
            <a:pPr>
              <a:lnSpc>
                <a:spcPct val="100000"/>
              </a:lnSpc>
              <a:buSzPct val="25000"/>
              <a:buFont typeface="Calibri"/>
              <a:buAutoNum type="arabicPeriod"/>
            </a:pPr>
            <a:r>
              <a:rPr b="1" lang="en-US" sz="2600">
                <a:solidFill>
                  <a:srgbClr val="000000"/>
                </a:solidFill>
                <a:latin typeface="Constantia"/>
              </a:rPr>
              <a:t>Pay users</a:t>
            </a:r>
            <a:r>
              <a:rPr lang="en-US" sz="2600">
                <a:solidFill>
                  <a:srgbClr val="000000"/>
                </a:solidFill>
                <a:latin typeface="Constantia"/>
              </a:rPr>
              <a:t> to provide personal information with a free service, discount card, or coupon/rebate</a:t>
            </a:r>
            <a:endParaRPr/>
          </a:p>
          <a:p>
            <a:pPr>
              <a:lnSpc>
                <a:spcPct val="100000"/>
              </a:lnSpc>
            </a:pPr>
            <a:endParaRPr/>
          </a:p>
          <a:p>
            <a:pPr>
              <a:lnSpc>
                <a:spcPct val="100000"/>
              </a:lnSpc>
            </a:pPr>
            <a:endParaRPr/>
          </a:p>
        </p:txBody>
      </p:sp>
    </p:spTree>
  </p:cSld>
  <p:timing>
    <p:tnLst>
      <p:par>
        <p:cTn dur="indefinite" id="45" nodeType="tmRoot" restart="never">
          <p:childTnLst>
            <p:seq>
              <p:cTn dur="indefinite" id="46" nodeType="mainSeq">
                <p:childTnLst>
                  <p:par>
                    <p:cTn fill="hold" id="47">
                      <p:stCondLst>
                        <p:cond delay="indefinite"/>
                      </p:stCondLst>
                      <p:childTnLst>
                        <p:par>
                          <p:cTn fill="hold" id="48">
                            <p:stCondLst>
                              <p:cond delay="0"/>
                            </p:stCondLst>
                            <p:childTnLst>
                              <p:par>
                                <p:cTn fill="hold" id="49" nodeType="clickEffect" presetClass="entr" presetID="1">
                                  <p:stCondLst>
                                    <p:cond delay="0"/>
                                  </p:stCondLst>
                                  <p:childTnLst>
                                    <p:set>
                                      <p:cBhvr>
                                        <p:cTn dur="1" fill="hold" id="50">
                                          <p:stCondLst>
                                            <p:cond delay="0"/>
                                          </p:stCondLst>
                                        </p:cTn>
                                        <p:tgtEl>
                                          <p:spTgt spid="168">
                                            <p:txEl>
                                              <p:pRg end="57" st="0"/>
                                            </p:txEl>
                                          </p:spTgt>
                                        </p:tgtEl>
                                        <p:attrNameLst>
                                          <p:attrName>style.visibility</p:attrName>
                                        </p:attrNameLst>
                                      </p:cBhvr>
                                      <p:to>
                                        <p:strVal val="visible"/>
                                      </p:to>
                                    </p:set>
                                  </p:childTnLst>
                                </p:cTn>
                              </p:par>
                            </p:childTnLst>
                          </p:cTn>
                        </p:par>
                      </p:childTnLst>
                    </p:cTn>
                  </p:par>
                  <p:par>
                    <p:cTn fill="hold" id="51">
                      <p:stCondLst>
                        <p:cond delay="indefinite"/>
                      </p:stCondLst>
                      <p:childTnLst>
                        <p:par>
                          <p:cTn fill="hold" id="52">
                            <p:stCondLst>
                              <p:cond delay="0"/>
                            </p:stCondLst>
                            <p:childTnLst>
                              <p:par>
                                <p:cTn fill="hold" id="53" nodeType="clickEffect" presetClass="entr" presetID="1">
                                  <p:stCondLst>
                                    <p:cond delay="0"/>
                                  </p:stCondLst>
                                  <p:childTnLst>
                                    <p:set>
                                      <p:cBhvr>
                                        <p:cTn dur="1" fill="hold" id="54">
                                          <p:stCondLst>
                                            <p:cond delay="0"/>
                                          </p:stCondLst>
                                        </p:cTn>
                                        <p:tgtEl>
                                          <p:spTgt spid="168">
                                            <p:txEl>
                                              <p:pRg end="132" st="58"/>
                                            </p:txEl>
                                          </p:spTgt>
                                        </p:tgtEl>
                                        <p:attrNameLst>
                                          <p:attrName>style.visibility</p:attrName>
                                        </p:attrNameLst>
                                      </p:cBhvr>
                                      <p:to>
                                        <p:strVal val="visible"/>
                                      </p:to>
                                    </p:set>
                                  </p:childTnLst>
                                </p:cTn>
                              </p:par>
                            </p:childTnLst>
                          </p:cTn>
                        </p:par>
                      </p:childTnLst>
                    </p:cTn>
                  </p:par>
                  <p:par>
                    <p:cTn fill="hold" id="55">
                      <p:stCondLst>
                        <p:cond delay="indefinite"/>
                      </p:stCondLst>
                      <p:childTnLst>
                        <p:par>
                          <p:cTn fill="hold" id="56">
                            <p:stCondLst>
                              <p:cond delay="0"/>
                            </p:stCondLst>
                            <p:childTnLst>
                              <p:par>
                                <p:cTn fill="hold" id="57" nodeType="clickEffect" presetClass="entr" presetID="1">
                                  <p:stCondLst>
                                    <p:cond delay="0"/>
                                  </p:stCondLst>
                                  <p:childTnLst>
                                    <p:set>
                                      <p:cBhvr>
                                        <p:cTn dur="1" fill="hold" id="58">
                                          <p:stCondLst>
                                            <p:cond delay="0"/>
                                          </p:stCondLst>
                                        </p:cTn>
                                        <p:tgtEl>
                                          <p:spTgt spid="168">
                                            <p:txEl>
                                              <p:pRg end="240" st="132"/>
                                            </p:txEl>
                                          </p:spTgt>
                                        </p:tgtEl>
                                        <p:attrNameLst>
                                          <p:attrName>style.visibility</p:attrName>
                                        </p:attrNameLst>
                                      </p:cBhvr>
                                      <p:to>
                                        <p:strVal val="visible"/>
                                      </p:to>
                                    </p:set>
                                  </p:childTnLst>
                                </p:cTn>
                              </p:par>
                            </p:childTnLst>
                          </p:cTn>
                        </p:par>
                      </p:childTnLst>
                    </p:cTn>
                  </p:par>
                  <p:par>
                    <p:cTn fill="hold" id="59">
                      <p:stCondLst>
                        <p:cond delay="indefinite"/>
                      </p:stCondLst>
                      <p:childTnLst>
                        <p:par>
                          <p:cTn fill="hold" id="60">
                            <p:stCondLst>
                              <p:cond delay="0"/>
                            </p:stCondLst>
                            <p:childTnLst>
                              <p:par>
                                <p:cTn fill="hold" id="61" nodeType="clickEffect" presetClass="entr" presetID="1">
                                  <p:stCondLst>
                                    <p:cond delay="0"/>
                                  </p:stCondLst>
                                  <p:childTnLst>
                                    <p:set>
                                      <p:cBhvr>
                                        <p:cTn dur="1" fill="hold" id="62">
                                          <p:stCondLst>
                                            <p:cond delay="0"/>
                                          </p:stCondLst>
                                        </p:cTn>
                                        <p:tgtEl>
                                          <p:spTgt spid="168">
                                            <p:txEl>
                                              <p:pRg end="335" st="24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457200" y="1219320"/>
            <a:ext cx="8229240" cy="5105160"/>
          </a:xfrm>
          <a:prstGeom prst="rect">
            <a:avLst/>
          </a:prstGeom>
        </p:spPr>
        <p:txBody>
          <a:bodyPr bIns="45000" lIns="90000" rIns="90000" tIns="45000"/>
          <a:p>
            <a:pPr>
              <a:lnSpc>
                <a:spcPct val="100000"/>
              </a:lnSpc>
            </a:pPr>
            <a:r>
              <a:rPr b="1" lang="en-US" sz="2600">
                <a:solidFill>
                  <a:srgbClr val="000000"/>
                </a:solidFill>
                <a:latin typeface="Constantia"/>
              </a:rPr>
              <a:t>AKA - First degree price discrimination </a:t>
            </a:r>
            <a:endParaRPr/>
          </a:p>
          <a:p>
            <a:pPr>
              <a:lnSpc>
                <a:spcPct val="100000"/>
              </a:lnSpc>
              <a:buSzPct val="25000"/>
              <a:buFont charset="2" typeface="Wingdings 2"/>
              <a:buChar char=""/>
            </a:pPr>
            <a:r>
              <a:rPr lang="en-US" sz="2600">
                <a:solidFill>
                  <a:srgbClr val="000000"/>
                </a:solidFill>
                <a:latin typeface="Constantia"/>
              </a:rPr>
              <a:t>Charge each customer what they are willing to pay (WTP)</a:t>
            </a:r>
            <a:endParaRPr/>
          </a:p>
          <a:p>
            <a:pPr>
              <a:lnSpc>
                <a:spcPct val="100000"/>
              </a:lnSpc>
            </a:pPr>
            <a:endParaRPr/>
          </a:p>
          <a:p>
            <a:pPr>
              <a:lnSpc>
                <a:spcPct val="100000"/>
              </a:lnSpc>
            </a:pPr>
            <a:r>
              <a:rPr lang="en-US" sz="2600">
                <a:solidFill>
                  <a:srgbClr val="000000"/>
                </a:solidFill>
                <a:latin typeface="Constantia"/>
              </a:rPr>
              <a:t>If products are highly tuned to customer needs then you have a lot of pricing flexibility</a:t>
            </a:r>
            <a:endParaRPr/>
          </a:p>
          <a:p>
            <a:pPr>
              <a:lnSpc>
                <a:spcPct val="100000"/>
              </a:lnSpc>
            </a:pPr>
            <a:endParaRPr/>
          </a:p>
          <a:p>
            <a:pPr>
              <a:lnSpc>
                <a:spcPct val="100000"/>
              </a:lnSpc>
            </a:pPr>
            <a:r>
              <a:rPr b="1" lang="en-US" sz="2600">
                <a:solidFill>
                  <a:srgbClr val="000000"/>
                </a:solidFill>
                <a:latin typeface="Constantia"/>
              </a:rPr>
              <a:t>Marketing:</a:t>
            </a:r>
            <a:endParaRPr/>
          </a:p>
          <a:p>
            <a:pPr lvl="1">
              <a:lnSpc>
                <a:spcPct val="100000"/>
              </a:lnSpc>
              <a:buSzPct val="25000"/>
              <a:buFont typeface="StarSymbol"/>
              <a:buChar char=""/>
            </a:pPr>
            <a:r>
              <a:rPr lang="en-US" sz="2400">
                <a:solidFill>
                  <a:srgbClr val="000000"/>
                </a:solidFill>
                <a:latin typeface="Constantia"/>
              </a:rPr>
              <a:t>Vendor may offer different prices as a form of market research to measure demand, e.g., Britannica</a:t>
            </a:r>
            <a:endParaRPr/>
          </a:p>
          <a:p>
            <a:pPr lvl="1">
              <a:lnSpc>
                <a:spcPct val="100000"/>
              </a:lnSpc>
              <a:buSzPct val="25000"/>
              <a:buFont typeface="StarSymbol"/>
              <a:buChar char=""/>
            </a:pPr>
            <a:r>
              <a:rPr lang="en-US" sz="2400">
                <a:solidFill>
                  <a:srgbClr val="000000"/>
                </a:solidFill>
                <a:latin typeface="Constantia"/>
              </a:rPr>
              <a:t>The internet makes market research cheap.  E.g., a firm can offer a discount to every 20th customer to estimate response to price changes</a:t>
            </a:r>
            <a:endParaRPr/>
          </a:p>
          <a:p>
            <a:endParaRPr/>
          </a:p>
          <a:p>
            <a:pPr>
              <a:lnSpc>
                <a:spcPct val="100000"/>
              </a:lnSpc>
            </a:pPr>
            <a:r>
              <a:rPr lang="en-US" sz="2600" u="sng">
                <a:solidFill>
                  <a:srgbClr val="000000"/>
                </a:solidFill>
                <a:latin typeface="Constantia"/>
              </a:rPr>
              <a:t>For example: </a:t>
            </a:r>
            <a:r>
              <a:rPr lang="en-US" sz="2600">
                <a:solidFill>
                  <a:srgbClr val="000000"/>
                </a:solidFill>
                <a:latin typeface="Constantia"/>
              </a:rPr>
              <a:t>Airline seat auctions allow airlines to:</a:t>
            </a:r>
            <a:endParaRPr/>
          </a:p>
          <a:p>
            <a:pPr lvl="1">
              <a:lnSpc>
                <a:spcPct val="100000"/>
              </a:lnSpc>
              <a:buSzPct val="25000"/>
              <a:buFont typeface="StarSymbol"/>
              <a:buChar char=""/>
            </a:pPr>
            <a:r>
              <a:rPr lang="en-US" sz="2400">
                <a:solidFill>
                  <a:srgbClr val="000000"/>
                </a:solidFill>
                <a:latin typeface="Constantia"/>
              </a:rPr>
              <a:t>Fill plane with capacity and capture the WTP of customers</a:t>
            </a:r>
            <a:endParaRPr/>
          </a:p>
          <a:p>
            <a:pPr lvl="1">
              <a:lnSpc>
                <a:spcPct val="100000"/>
              </a:lnSpc>
              <a:buSzPct val="25000"/>
              <a:buFont typeface="StarSymbol"/>
              <a:buChar char=""/>
            </a:pPr>
            <a:r>
              <a:rPr lang="en-US" sz="2400">
                <a:solidFill>
                  <a:srgbClr val="000000"/>
                </a:solidFill>
                <a:latin typeface="Constantia"/>
              </a:rPr>
              <a:t>Estimate the demand for their products</a:t>
            </a:r>
            <a:endParaRPr/>
          </a:p>
          <a:p>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70" name="TextShape 2"/>
          <p:cNvSpPr txBox="1"/>
          <p:nvPr/>
        </p:nvSpPr>
        <p:spPr>
          <a:xfrm>
            <a:off x="380880" y="609480"/>
            <a:ext cx="8229240" cy="533160"/>
          </a:xfrm>
          <a:prstGeom prst="rect">
            <a:avLst/>
          </a:prstGeom>
        </p:spPr>
        <p:txBody>
          <a:bodyPr anchor="b" bIns="0" lIns="0" rIns="0" tIns="45000"/>
          <a:p>
            <a:pPr>
              <a:lnSpc>
                <a:spcPct val="100000"/>
              </a:lnSpc>
            </a:pPr>
            <a:r>
              <a:rPr lang="en-US" sz="5000">
                <a:solidFill>
                  <a:srgbClr val="04617b"/>
                </a:solidFill>
                <a:latin typeface="Calibri"/>
              </a:rPr>
              <a:t>Personalized Pricing</a:t>
            </a:r>
            <a:endParaRPr/>
          </a:p>
        </p:txBody>
      </p:sp>
    </p:spTree>
  </p:cSld>
  <p:timing>
    <p:tnLst>
      <p:par>
        <p:cTn dur="indefinite" id="63" nodeType="tmRoot" restart="never">
          <p:childTnLst>
            <p:seq>
              <p:cTn dur="indefinite" id="64" nodeType="mainSeq">
                <p:childTnLst>
                  <p:par>
                    <p:cTn fill="hold" id="65">
                      <p:stCondLst>
                        <p:cond delay="indefinite"/>
                      </p:stCondLst>
                      <p:childTnLst>
                        <p:par>
                          <p:cTn fill="hold" id="66">
                            <p:stCondLst>
                              <p:cond delay="0"/>
                            </p:stCondLst>
                            <p:childTnLst>
                              <p:par>
                                <p:cTn fill="hold" id="67" nodeType="clickEffect" presetClass="entr" presetID="1">
                                  <p:stCondLst>
                                    <p:cond delay="0"/>
                                  </p:stCondLst>
                                  <p:childTnLst>
                                    <p:set>
                                      <p:cBhvr>
                                        <p:cTn dur="1" fill="hold" id="68">
                                          <p:stCondLst>
                                            <p:cond delay="0"/>
                                          </p:stCondLst>
                                        </p:cTn>
                                        <p:tgtEl>
                                          <p:spTgt spid="169">
                                            <p:txEl>
                                              <p:pRg end="97" st="41"/>
                                            </p:txEl>
                                          </p:spTgt>
                                        </p:tgtEl>
                                        <p:attrNameLst>
                                          <p:attrName>style.visibility</p:attrName>
                                        </p:attrNameLst>
                                      </p:cBhvr>
                                      <p:to>
                                        <p:strVal val="visible"/>
                                      </p:to>
                                    </p:set>
                                  </p:childTnLst>
                                </p:cTn>
                              </p:par>
                            </p:childTnLst>
                          </p:cTn>
                        </p:par>
                      </p:childTnLst>
                    </p:cTn>
                  </p:par>
                  <p:par>
                    <p:cTn fill="hold" id="69">
                      <p:stCondLst>
                        <p:cond delay="indefinite"/>
                      </p:stCondLst>
                      <p:childTnLst>
                        <p:par>
                          <p:cTn fill="hold" id="70">
                            <p:stCondLst>
                              <p:cond delay="0"/>
                            </p:stCondLst>
                            <p:childTnLst>
                              <p:par>
                                <p:cTn fill="hold" id="71" nodeType="clickEffect" presetClass="entr" presetID="1">
                                  <p:stCondLst>
                                    <p:cond delay="0"/>
                                  </p:stCondLst>
                                  <p:childTnLst>
                                    <p:set>
                                      <p:cBhvr>
                                        <p:cTn dur="1" fill="hold" id="72">
                                          <p:stCondLst>
                                            <p:cond delay="0"/>
                                          </p:stCondLst>
                                        </p:cTn>
                                        <p:tgtEl>
                                          <p:spTgt spid="169">
                                            <p:txEl>
                                              <p:pRg end="188" st="98"/>
                                            </p:txEl>
                                          </p:spTgt>
                                        </p:tgtEl>
                                        <p:attrNameLst>
                                          <p:attrName>style.visibility</p:attrName>
                                        </p:attrNameLst>
                                      </p:cBhvr>
                                      <p:to>
                                        <p:strVal val="visible"/>
                                      </p:to>
                                    </p:set>
                                  </p:childTnLst>
                                </p:cTn>
                              </p:par>
                            </p:childTnLst>
                          </p:cTn>
                        </p:par>
                      </p:childTnLst>
                    </p:cTn>
                  </p:par>
                  <p:par>
                    <p:cTn fill="hold" id="73">
                      <p:stCondLst>
                        <p:cond delay="indefinite"/>
                      </p:stCondLst>
                      <p:childTnLst>
                        <p:par>
                          <p:cTn fill="hold" id="74">
                            <p:stCondLst>
                              <p:cond delay="0"/>
                            </p:stCondLst>
                            <p:childTnLst>
                              <p:par>
                                <p:cTn fill="hold" id="75" nodeType="clickEffect" presetClass="entr" presetID="1">
                                  <p:stCondLst>
                                    <p:cond delay="0"/>
                                  </p:stCondLst>
                                  <p:childTnLst>
                                    <p:set>
                                      <p:cBhvr>
                                        <p:cTn dur="1" fill="hold" id="76">
                                          <p:stCondLst>
                                            <p:cond delay="0"/>
                                          </p:stCondLst>
                                        </p:cTn>
                                        <p:tgtEl>
                                          <p:spTgt spid="169">
                                            <p:txEl>
                                              <p:pRg end="200" st="189"/>
                                            </p:txEl>
                                          </p:spTgt>
                                        </p:tgtEl>
                                        <p:attrNameLst>
                                          <p:attrName>style.visibility</p:attrName>
                                        </p:attrNameLst>
                                      </p:cBhvr>
                                      <p:to>
                                        <p:strVal val="visible"/>
                                      </p:to>
                                    </p:set>
                                  </p:childTnLst>
                                </p:cTn>
                              </p:par>
                            </p:childTnLst>
                          </p:cTn>
                        </p:par>
                      </p:childTnLst>
                    </p:cTn>
                  </p:par>
                  <p:par>
                    <p:cTn fill="hold" id="77">
                      <p:stCondLst>
                        <p:cond delay="indefinite"/>
                      </p:stCondLst>
                      <p:childTnLst>
                        <p:par>
                          <p:cTn fill="hold" id="78">
                            <p:stCondLst>
                              <p:cond delay="0"/>
                            </p:stCondLst>
                            <p:childTnLst>
                              <p:par>
                                <p:cTn fill="hold" id="79" nodeType="clickEffect" presetClass="entr" presetID="1">
                                  <p:stCondLst>
                                    <p:cond delay="0"/>
                                  </p:stCondLst>
                                  <p:childTnLst>
                                    <p:set>
                                      <p:cBhvr>
                                        <p:cTn dur="1" fill="hold" id="80">
                                          <p:stCondLst>
                                            <p:cond delay="0"/>
                                          </p:stCondLst>
                                        </p:cTn>
                                        <p:tgtEl>
                                          <p:spTgt spid="169">
                                            <p:txEl>
                                              <p:pRg end="299" st="200"/>
                                            </p:txEl>
                                          </p:spTgt>
                                        </p:tgtEl>
                                        <p:attrNameLst>
                                          <p:attrName>style.visibility</p:attrName>
                                        </p:attrNameLst>
                                      </p:cBhvr>
                                      <p:to>
                                        <p:strVal val="visible"/>
                                      </p:to>
                                    </p:set>
                                  </p:childTnLst>
                                </p:cTn>
                              </p:par>
                            </p:childTnLst>
                          </p:cTn>
                        </p:par>
                      </p:childTnLst>
                    </p:cTn>
                  </p:par>
                  <p:par>
                    <p:cTn fill="hold" id="81">
                      <p:stCondLst>
                        <p:cond delay="indefinite"/>
                      </p:stCondLst>
                      <p:childTnLst>
                        <p:par>
                          <p:cTn fill="hold" id="82">
                            <p:stCondLst>
                              <p:cond delay="0"/>
                            </p:stCondLst>
                            <p:childTnLst>
                              <p:par>
                                <p:cTn fill="hold" id="83" nodeType="clickEffect" presetClass="entr" presetID="1">
                                  <p:stCondLst>
                                    <p:cond delay="0"/>
                                  </p:stCondLst>
                                  <p:childTnLst>
                                    <p:set>
                                      <p:cBhvr>
                                        <p:cTn dur="1" fill="hold" id="84">
                                          <p:stCondLst>
                                            <p:cond delay="0"/>
                                          </p:stCondLst>
                                        </p:cTn>
                                        <p:tgtEl>
                                          <p:spTgt spid="169">
                                            <p:txEl>
                                              <p:pRg end="437" st="299"/>
                                            </p:txEl>
                                          </p:spTgt>
                                        </p:tgtEl>
                                        <p:attrNameLst>
                                          <p:attrName>style.visibility</p:attrName>
                                        </p:attrNameLst>
                                      </p:cBhvr>
                                      <p:to>
                                        <p:strVal val="visible"/>
                                      </p:to>
                                    </p:set>
                                  </p:childTnLst>
                                </p:cTn>
                              </p:par>
                            </p:childTnLst>
                          </p:cTn>
                        </p:par>
                      </p:childTnLst>
                    </p:cTn>
                  </p:par>
                  <p:par>
                    <p:cTn fill="hold" id="85">
                      <p:stCondLst>
                        <p:cond delay="indefinite"/>
                      </p:stCondLst>
                      <p:childTnLst>
                        <p:par>
                          <p:cTn fill="hold" id="86">
                            <p:stCondLst>
                              <p:cond delay="0"/>
                            </p:stCondLst>
                            <p:childTnLst>
                              <p:par>
                                <p:cTn fill="hold" id="87" nodeType="clickEffect" presetClass="entr" presetID="1">
                                  <p:stCondLst>
                                    <p:cond delay="0"/>
                                  </p:stCondLst>
                                  <p:childTnLst>
                                    <p:set>
                                      <p:cBhvr>
                                        <p:cTn dur="1" fill="hold" id="88">
                                          <p:stCondLst>
                                            <p:cond delay="0"/>
                                          </p:stCondLst>
                                        </p:cTn>
                                        <p:tgtEl>
                                          <p:spTgt spid="169">
                                            <p:txEl>
                                              <p:pRg end="492" st="438"/>
                                            </p:txEl>
                                          </p:spTgt>
                                        </p:tgtEl>
                                        <p:attrNameLst>
                                          <p:attrName>style.visibility</p:attrName>
                                        </p:attrNameLst>
                                      </p:cBhvr>
                                      <p:to>
                                        <p:strVal val="visible"/>
                                      </p:to>
                                    </p:set>
                                  </p:childTnLst>
                                </p:cTn>
                              </p:par>
                            </p:childTnLst>
                          </p:cTn>
                        </p:par>
                      </p:childTnLst>
                    </p:cTn>
                  </p:par>
                  <p:par>
                    <p:cTn fill="hold" id="89">
                      <p:stCondLst>
                        <p:cond delay="indefinite"/>
                      </p:stCondLst>
                      <p:childTnLst>
                        <p:par>
                          <p:cTn fill="hold" id="90">
                            <p:stCondLst>
                              <p:cond delay="0"/>
                            </p:stCondLst>
                            <p:childTnLst>
                              <p:par>
                                <p:cTn fill="hold" id="91" nodeType="clickEffect" presetClass="entr" presetID="1">
                                  <p:stCondLst>
                                    <p:cond delay="0"/>
                                  </p:stCondLst>
                                  <p:childTnLst>
                                    <p:set>
                                      <p:cBhvr>
                                        <p:cTn dur="1" fill="hold" id="92">
                                          <p:stCondLst>
                                            <p:cond delay="0"/>
                                          </p:stCondLst>
                                        </p:cTn>
                                        <p:tgtEl>
                                          <p:spTgt spid="169">
                                            <p:txEl>
                                              <p:pRg end="550" st="492"/>
                                            </p:txEl>
                                          </p:spTgt>
                                        </p:tgtEl>
                                        <p:attrNameLst>
                                          <p:attrName>style.visibility</p:attrName>
                                        </p:attrNameLst>
                                      </p:cBhvr>
                                      <p:to>
                                        <p:strVal val="visible"/>
                                      </p:to>
                                    </p:set>
                                  </p:childTnLst>
                                </p:cTn>
                              </p:par>
                            </p:childTnLst>
                          </p:cTn>
                        </p:par>
                      </p:childTnLst>
                    </p:cTn>
                  </p:par>
                  <p:par>
                    <p:cTn fill="hold" id="93">
                      <p:stCondLst>
                        <p:cond delay="indefinite"/>
                      </p:stCondLst>
                      <p:childTnLst>
                        <p:par>
                          <p:cTn fill="hold" id="94">
                            <p:stCondLst>
                              <p:cond delay="0"/>
                            </p:stCondLst>
                            <p:childTnLst>
                              <p:par>
                                <p:cTn fill="hold" id="95" nodeType="clickEffect" presetClass="entr" presetID="1">
                                  <p:stCondLst>
                                    <p:cond delay="0"/>
                                  </p:stCondLst>
                                  <p:childTnLst>
                                    <p:set>
                                      <p:cBhvr>
                                        <p:cTn dur="1" fill="hold" id="96">
                                          <p:stCondLst>
                                            <p:cond delay="0"/>
                                          </p:stCondLst>
                                        </p:cTn>
                                        <p:tgtEl>
                                          <p:spTgt spid="169">
                                            <p:txEl>
                                              <p:pRg end="589" st="55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TextShape 1"/>
          <p:cNvSpPr txBox="1"/>
          <p:nvPr/>
        </p:nvSpPr>
        <p:spPr>
          <a:xfrm>
            <a:off x="457200" y="704160"/>
            <a:ext cx="8229240" cy="667080"/>
          </a:xfrm>
          <a:prstGeom prst="rect">
            <a:avLst/>
          </a:prstGeom>
        </p:spPr>
        <p:txBody>
          <a:bodyPr anchor="b" bIns="0" lIns="0" rIns="0" tIns="45000"/>
          <a:p>
            <a:pPr>
              <a:lnSpc>
                <a:spcPct val="100000"/>
              </a:lnSpc>
            </a:pPr>
            <a:r>
              <a:rPr lang="en-US" sz="3600">
                <a:solidFill>
                  <a:srgbClr val="04617b"/>
                </a:solidFill>
                <a:latin typeface="Calibri"/>
              </a:rPr>
              <a:t>Versioning Products </a:t>
            </a:r>
            <a:endParaRPr/>
          </a:p>
        </p:txBody>
      </p:sp>
      <p:sp>
        <p:nvSpPr>
          <p:cNvPr id="172" name="TextShape 2"/>
          <p:cNvSpPr txBox="1"/>
          <p:nvPr/>
        </p:nvSpPr>
        <p:spPr>
          <a:xfrm>
            <a:off x="457200" y="1447920"/>
            <a:ext cx="4419360" cy="4906800"/>
          </a:xfrm>
          <a:prstGeom prst="rect">
            <a:avLst/>
          </a:prstGeom>
        </p:spPr>
        <p:txBody>
          <a:bodyPr bIns="45000" lIns="90000" rIns="90000" tIns="45000"/>
          <a:p>
            <a:pPr>
              <a:lnSpc>
                <a:spcPct val="100000"/>
              </a:lnSpc>
            </a:pPr>
            <a:r>
              <a:rPr b="1" lang="en-US" sz="2600">
                <a:solidFill>
                  <a:srgbClr val="000000"/>
                </a:solidFill>
                <a:latin typeface="Constantia"/>
              </a:rPr>
              <a:t>Versioning</a:t>
            </a:r>
            <a:r>
              <a:rPr lang="en-US" sz="2600">
                <a:solidFill>
                  <a:srgbClr val="000000"/>
                </a:solidFill>
                <a:latin typeface="Constantia"/>
              </a:rPr>
              <a:t> – AKA 2nd degree price discrimination</a:t>
            </a:r>
            <a:r>
              <a:rPr lang="en-US" sz="2600">
                <a:solidFill>
                  <a:srgbClr val="000000"/>
                </a:solidFill>
                <a:latin typeface="Constantia"/>
              </a:rPr>
              <a:t>	</a:t>
            </a:r>
            <a:endParaRPr/>
          </a:p>
          <a:p>
            <a:pPr lvl="1">
              <a:lnSpc>
                <a:spcPct val="100000"/>
              </a:lnSpc>
              <a:buSzPct val="25000"/>
              <a:buFont typeface="StarSymbol"/>
              <a:buChar char=""/>
            </a:pPr>
            <a:r>
              <a:rPr lang="en-US" sz="2400">
                <a:solidFill>
                  <a:srgbClr val="000000"/>
                </a:solidFill>
                <a:latin typeface="Constantia"/>
              </a:rPr>
              <a:t>You know nothing about your customer so you offer them a menu of product choices</a:t>
            </a:r>
            <a:endParaRPr/>
          </a:p>
          <a:p>
            <a:pPr lvl="1">
              <a:lnSpc>
                <a:spcPct val="100000"/>
              </a:lnSpc>
              <a:buSzPct val="25000"/>
              <a:buFont typeface="StarSymbol"/>
              <a:buChar char=""/>
            </a:pPr>
            <a:r>
              <a:rPr lang="en-US" sz="2400">
                <a:solidFill>
                  <a:srgbClr val="000000"/>
                </a:solidFill>
                <a:latin typeface="Constantia"/>
              </a:rPr>
              <a:t>Customers “self-select” into a product category</a:t>
            </a:r>
            <a:endParaRPr/>
          </a:p>
          <a:p>
            <a:endParaRPr/>
          </a:p>
          <a:p>
            <a:endParaRPr/>
          </a:p>
          <a:p>
            <a:pPr>
              <a:lnSpc>
                <a:spcPct val="100000"/>
              </a:lnSpc>
              <a:buSzPct val="25000"/>
              <a:buFont charset="2" typeface="Wingdings 2"/>
              <a:buChar char=""/>
            </a:pPr>
            <a:r>
              <a:rPr lang="en-US" sz="2600">
                <a:solidFill>
                  <a:srgbClr val="000000"/>
                </a:solidFill>
                <a:latin typeface="Constantia"/>
              </a:rPr>
              <a:t>How do the iPad version prices relate to their cost of production?</a:t>
            </a:r>
            <a:endParaRPr/>
          </a:p>
        </p:txBody>
      </p:sp>
      <p:pic>
        <p:nvPicPr>
          <p:cNvPr descr="" id="173" name="Picture 2"/>
          <p:cNvPicPr/>
          <p:nvPr/>
        </p:nvPicPr>
        <p:blipFill>
          <a:blip r:embed="rId1"/>
          <a:stretch>
            <a:fillRect/>
          </a:stretch>
        </p:blipFill>
        <p:spPr>
          <a:xfrm>
            <a:off x="4876920" y="838080"/>
            <a:ext cx="4123800" cy="5590800"/>
          </a:xfrm>
          <a:prstGeom prst="rect">
            <a:avLst/>
          </a:prstGeom>
        </p:spPr>
      </p:pic>
    </p:spTree>
  </p:cSld>
  <p:timing>
    <p:tnLst>
      <p:par>
        <p:cTn dur="indefinite" id="97" nodeType="tmRoot" restart="never">
          <p:childTnLst>
            <p:seq>
              <p:cTn dur="indefinite" id="98" nodeType="mainSeq">
                <p:childTnLst>
                  <p:par>
                    <p:cTn fill="hold" id="99">
                      <p:stCondLst>
                        <p:cond delay="indefinite"/>
                      </p:stCondLst>
                      <p:childTnLst>
                        <p:par>
                          <p:cTn fill="hold" id="100">
                            <p:stCondLst>
                              <p:cond delay="0"/>
                            </p:stCondLst>
                            <p:childTnLst>
                              <p:par>
                                <p:cTn fill="hold" id="101" nodeType="clickEffect" presetClass="entr" presetID="1">
                                  <p:stCondLst>
                                    <p:cond delay="0"/>
                                  </p:stCondLst>
                                  <p:childTnLst>
                                    <p:set>
                                      <p:cBhvr>
                                        <p:cTn dur="1" fill="hold" id="102">
                                          <p:stCondLst>
                                            <p:cond delay="0"/>
                                          </p:stCondLst>
                                        </p:cTn>
                                        <p:tgtEl>
                                          <p:spTgt spid="172">
                                            <p:txEl>
                                              <p:pRg end="131" st="50"/>
                                            </p:txEl>
                                          </p:spTgt>
                                        </p:tgtEl>
                                        <p:attrNameLst>
                                          <p:attrName>style.visibility</p:attrName>
                                        </p:attrNameLst>
                                      </p:cBhvr>
                                      <p:to>
                                        <p:strVal val="visible"/>
                                      </p:to>
                                    </p:set>
                                  </p:childTnLst>
                                </p:cTn>
                              </p:par>
                            </p:childTnLst>
                          </p:cTn>
                        </p:par>
                      </p:childTnLst>
                    </p:cTn>
                  </p:par>
                  <p:par>
                    <p:cTn fill="hold" id="103">
                      <p:stCondLst>
                        <p:cond delay="indefinite"/>
                      </p:stCondLst>
                      <p:childTnLst>
                        <p:par>
                          <p:cTn fill="hold" id="104">
                            <p:stCondLst>
                              <p:cond delay="0"/>
                            </p:stCondLst>
                            <p:childTnLst>
                              <p:par>
                                <p:cTn fill="hold" id="105" nodeType="clickEffect" presetClass="entr" presetID="1">
                                  <p:stCondLst>
                                    <p:cond delay="0"/>
                                  </p:stCondLst>
                                  <p:childTnLst>
                                    <p:set>
                                      <p:cBhvr>
                                        <p:cTn dur="1" fill="hold" id="106">
                                          <p:stCondLst>
                                            <p:cond delay="0"/>
                                          </p:stCondLst>
                                        </p:cTn>
                                        <p:tgtEl>
                                          <p:spTgt spid="172">
                                            <p:txEl>
                                              <p:pRg end="179" st="131"/>
                                            </p:txEl>
                                          </p:spTgt>
                                        </p:tgtEl>
                                        <p:attrNameLst>
                                          <p:attrName>style.visibility</p:attrName>
                                        </p:attrNameLst>
                                      </p:cBhvr>
                                      <p:to>
                                        <p:strVal val="visible"/>
                                      </p:to>
                                    </p:set>
                                  </p:childTnLst>
                                </p:cTn>
                              </p:par>
                            </p:childTnLst>
                          </p:cTn>
                        </p:par>
                      </p:childTnLst>
                    </p:cTn>
                  </p:par>
                  <p:par>
                    <p:cTn fill="hold" id="107">
                      <p:stCondLst>
                        <p:cond delay="indefinite"/>
                      </p:stCondLst>
                      <p:childTnLst>
                        <p:par>
                          <p:cTn fill="hold" id="108">
                            <p:stCondLst>
                              <p:cond delay="0"/>
                            </p:stCondLst>
                            <p:childTnLst>
                              <p:par>
                                <p:cTn fill="hold" id="109" nodeType="clickEffect" presetClass="entr" presetID="1">
                                  <p:stCondLst>
                                    <p:cond delay="0"/>
                                  </p:stCondLst>
                                  <p:childTnLst>
                                    <p:set>
                                      <p:cBhvr>
                                        <p:cTn dur="1" fill="hold" id="110">
                                          <p:stCondLst>
                                            <p:cond delay="0"/>
                                          </p:stCondLst>
                                        </p:cTn>
                                        <p:tgtEl>
                                          <p:spTgt spid="172">
                                            <p:txEl>
                                              <p:pRg end="248" st="18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457200" y="704160"/>
            <a:ext cx="8229240" cy="667080"/>
          </a:xfrm>
          <a:prstGeom prst="rect">
            <a:avLst/>
          </a:prstGeom>
        </p:spPr>
        <p:txBody>
          <a:bodyPr anchor="b" bIns="0" lIns="0" rIns="0" tIns="45000"/>
          <a:p>
            <a:pPr>
              <a:lnSpc>
                <a:spcPct val="100000"/>
              </a:lnSpc>
            </a:pPr>
            <a:r>
              <a:rPr lang="en-US" sz="3600">
                <a:solidFill>
                  <a:srgbClr val="04617b"/>
                </a:solidFill>
                <a:latin typeface="Calibri"/>
              </a:rPr>
              <a:t>Versioning Products</a:t>
            </a:r>
            <a:endParaRPr/>
          </a:p>
        </p:txBody>
      </p:sp>
      <p:sp>
        <p:nvSpPr>
          <p:cNvPr id="175" name="TextShape 2"/>
          <p:cNvSpPr txBox="1"/>
          <p:nvPr/>
        </p:nvSpPr>
        <p:spPr>
          <a:xfrm>
            <a:off x="228600" y="1466640"/>
            <a:ext cx="3123720" cy="4906800"/>
          </a:xfrm>
          <a:prstGeom prst="rect">
            <a:avLst/>
          </a:prstGeom>
        </p:spPr>
        <p:txBody>
          <a:bodyPr bIns="45000" lIns="90000" rIns="90000" tIns="45000"/>
          <a:p>
            <a:pPr>
              <a:lnSpc>
                <a:spcPct val="100000"/>
              </a:lnSpc>
            </a:pPr>
            <a:r>
              <a:rPr b="1" lang="en-US" sz="2200">
                <a:solidFill>
                  <a:srgbClr val="000000"/>
                </a:solidFill>
                <a:latin typeface="Constantia"/>
              </a:rPr>
              <a:t>To maximize profits:</a:t>
            </a:r>
            <a:endParaRPr/>
          </a:p>
          <a:p>
            <a:pPr>
              <a:lnSpc>
                <a:spcPct val="100000"/>
              </a:lnSpc>
              <a:buSzPct val="25000"/>
              <a:buFont typeface="Calibri"/>
              <a:buAutoNum type="arabicPeriod"/>
            </a:pPr>
            <a:r>
              <a:rPr lang="en-US" sz="2200">
                <a:solidFill>
                  <a:srgbClr val="000000"/>
                </a:solidFill>
                <a:latin typeface="Constantia"/>
              </a:rPr>
              <a:t>Tailor a number of versions to match the needs of different customers</a:t>
            </a:r>
            <a:endParaRPr/>
          </a:p>
          <a:p>
            <a:pPr>
              <a:lnSpc>
                <a:spcPct val="100000"/>
              </a:lnSpc>
            </a:pPr>
            <a:endParaRPr/>
          </a:p>
          <a:p>
            <a:pPr>
              <a:lnSpc>
                <a:spcPct val="100000"/>
              </a:lnSpc>
              <a:buSzPct val="25000"/>
              <a:buFont typeface="Calibri"/>
              <a:buAutoNum type="arabicPeriod"/>
            </a:pPr>
            <a:r>
              <a:rPr b="1" lang="en-US" sz="2200">
                <a:solidFill>
                  <a:srgbClr val="000000"/>
                </a:solidFill>
                <a:latin typeface="Constantia"/>
              </a:rPr>
              <a:t>Accentuate</a:t>
            </a:r>
            <a:r>
              <a:rPr lang="en-US" sz="2200">
                <a:solidFill>
                  <a:srgbClr val="000000"/>
                </a:solidFill>
                <a:latin typeface="Constantia"/>
              </a:rPr>
              <a:t> the needs of different groups so each customer selects the version for their needs</a:t>
            </a:r>
            <a:endParaRPr/>
          </a:p>
          <a:p>
            <a:pPr>
              <a:lnSpc>
                <a:spcPct val="100000"/>
              </a:lnSpc>
            </a:pPr>
            <a:endParaRPr/>
          </a:p>
        </p:txBody>
      </p:sp>
      <p:pic>
        <p:nvPicPr>
          <p:cNvPr descr="" id="176" name="Picture 2"/>
          <p:cNvPicPr/>
          <p:nvPr/>
        </p:nvPicPr>
        <p:blipFill>
          <a:blip r:embed="rId1"/>
          <a:stretch>
            <a:fillRect/>
          </a:stretch>
        </p:blipFill>
        <p:spPr>
          <a:xfrm>
            <a:off x="3429000" y="1563480"/>
            <a:ext cx="5484600" cy="4295160"/>
          </a:xfrm>
          <a:prstGeom prst="rect">
            <a:avLst/>
          </a:prstGeom>
        </p:spPr>
      </p:pic>
    </p:spTree>
  </p:cSld>
  <p:timing>
    <p:tnLst>
      <p:par>
        <p:cTn dur="indefinite" id="111" nodeType="tmRoot" restart="never">
          <p:childTnLst>
            <p:seq>
              <p:cTn dur="indefinite" id="112" nodeType="mainSeq">
                <p:childTnLst>
                  <p:par>
                    <p:cTn fill="hold" id="113">
                      <p:stCondLst>
                        <p:cond delay="indefinite"/>
                      </p:stCondLst>
                      <p:childTnLst>
                        <p:par>
                          <p:cTn fill="hold" id="114">
                            <p:stCondLst>
                              <p:cond delay="0"/>
                            </p:stCondLst>
                            <p:childTnLst>
                              <p:par>
                                <p:cTn fill="hold" id="115" nodeType="clickEffect" presetClass="entr" presetID="1">
                                  <p:stCondLst>
                                    <p:cond delay="0"/>
                                  </p:stCondLst>
                                  <p:childTnLst>
                                    <p:set>
                                      <p:cBhvr>
                                        <p:cTn dur="1" fill="hold" id="116">
                                          <p:stCondLst>
                                            <p:cond delay="0"/>
                                          </p:stCondLst>
                                        </p:cTn>
                                        <p:tgtEl>
                                          <p:spTgt spid="175">
                                            <p:txEl>
                                              <p:pRg end="91" st="21"/>
                                            </p:txEl>
                                          </p:spTgt>
                                        </p:tgtEl>
                                        <p:attrNameLst>
                                          <p:attrName>style.visibility</p:attrName>
                                        </p:attrNameLst>
                                      </p:cBhvr>
                                      <p:to>
                                        <p:strVal val="visible"/>
                                      </p:to>
                                    </p:set>
                                  </p:childTnLst>
                                </p:cTn>
                              </p:par>
                            </p:childTnLst>
                          </p:cTn>
                        </p:par>
                      </p:childTnLst>
                    </p:cTn>
                  </p:par>
                  <p:par>
                    <p:cTn fill="hold" id="117">
                      <p:stCondLst>
                        <p:cond delay="indefinite"/>
                      </p:stCondLst>
                      <p:childTnLst>
                        <p:par>
                          <p:cTn fill="hold" id="118">
                            <p:stCondLst>
                              <p:cond delay="0"/>
                            </p:stCondLst>
                            <p:childTnLst>
                              <p:par>
                                <p:cTn fill="hold" id="119" nodeType="clickEffect" presetClass="entr" presetID="1">
                                  <p:stCondLst>
                                    <p:cond delay="0"/>
                                  </p:stCondLst>
                                  <p:childTnLst>
                                    <p:set>
                                      <p:cBhvr>
                                        <p:cTn dur="1" fill="hold" id="120">
                                          <p:stCondLst>
                                            <p:cond delay="0"/>
                                          </p:stCondLst>
                                        </p:cTn>
                                        <p:tgtEl>
                                          <p:spTgt spid="175">
                                            <p:txEl>
                                              <p:pRg end="186" st="9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457200" y="704160"/>
            <a:ext cx="8229240" cy="591120"/>
          </a:xfrm>
          <a:prstGeom prst="rect">
            <a:avLst/>
          </a:prstGeom>
        </p:spPr>
        <p:txBody>
          <a:bodyPr anchor="b" bIns="0" lIns="0" rIns="0" tIns="45000"/>
          <a:p>
            <a:pPr>
              <a:lnSpc>
                <a:spcPct val="100000"/>
              </a:lnSpc>
            </a:pPr>
            <a:r>
              <a:rPr lang="en-US" sz="4000">
                <a:solidFill>
                  <a:srgbClr val="04617b"/>
                </a:solidFill>
                <a:latin typeface="Calibri"/>
              </a:rPr>
              <a:t>Versioning Information</a:t>
            </a:r>
            <a:endParaRPr/>
          </a:p>
        </p:txBody>
      </p:sp>
      <p:sp>
        <p:nvSpPr>
          <p:cNvPr id="178" name="TextShape 2"/>
          <p:cNvSpPr txBox="1"/>
          <p:nvPr/>
        </p:nvSpPr>
        <p:spPr>
          <a:xfrm>
            <a:off x="457200" y="1447920"/>
            <a:ext cx="8229240" cy="4876560"/>
          </a:xfrm>
          <a:prstGeom prst="rect">
            <a:avLst/>
          </a:prstGeom>
        </p:spPr>
        <p:txBody>
          <a:bodyPr bIns="45000" lIns="90000" rIns="90000" tIns="45000"/>
          <a:p>
            <a:pPr>
              <a:lnSpc>
                <a:spcPct val="100000"/>
              </a:lnSpc>
            </a:pPr>
            <a:r>
              <a:rPr b="1" lang="en-US" sz="3200">
                <a:solidFill>
                  <a:srgbClr val="000000"/>
                </a:solidFill>
                <a:latin typeface="Constantia"/>
              </a:rPr>
              <a:t>“</a:t>
            </a:r>
            <a:r>
              <a:rPr b="1" lang="en-US" sz="3200" u="sng">
                <a:solidFill>
                  <a:srgbClr val="000000"/>
                </a:solidFill>
                <a:latin typeface="Constantia"/>
              </a:rPr>
              <a:t>Information</a:t>
            </a:r>
            <a:r>
              <a:rPr b="1" lang="en-US" sz="3200">
                <a:solidFill>
                  <a:srgbClr val="000000"/>
                </a:solidFill>
                <a:latin typeface="Constantia"/>
              </a:rPr>
              <a:t> is like an oyster: it usually has the greatest value when it is fresh” </a:t>
            </a:r>
            <a:r>
              <a:rPr b="1" i="1" lang="en-US" sz="3200">
                <a:solidFill>
                  <a:srgbClr val="000000"/>
                </a:solidFill>
                <a:latin typeface="Constantia"/>
              </a:rPr>
              <a:t>– Varian, Goolge Economist</a:t>
            </a:r>
            <a:endParaRPr/>
          </a:p>
          <a:p>
            <a:pPr>
              <a:lnSpc>
                <a:spcPct val="100000"/>
              </a:lnSpc>
            </a:pPr>
            <a:endParaRPr/>
          </a:p>
          <a:p>
            <a:pPr>
              <a:lnSpc>
                <a:spcPct val="100000"/>
              </a:lnSpc>
              <a:buSzPct val="25000"/>
              <a:buFont charset="2" typeface="Wingdings 2"/>
              <a:buChar char=""/>
            </a:pPr>
            <a:r>
              <a:rPr lang="en-US" sz="3200">
                <a:solidFill>
                  <a:srgbClr val="000000"/>
                </a:solidFill>
                <a:latin typeface="Constantia"/>
              </a:rPr>
              <a:t>Versioning is very product-specific!</a:t>
            </a:r>
            <a:endParaRPr/>
          </a:p>
          <a:p>
            <a:pPr>
              <a:lnSpc>
                <a:spcPct val="100000"/>
              </a:lnSpc>
            </a:pPr>
            <a:endParaRPr/>
          </a:p>
          <a:p>
            <a:pPr>
              <a:lnSpc>
                <a:spcPct val="100000"/>
              </a:lnSpc>
            </a:pPr>
            <a:r>
              <a:rPr b="1" lang="en-US" sz="3200" u="sng">
                <a:solidFill>
                  <a:srgbClr val="000000"/>
                </a:solidFill>
                <a:latin typeface="Constantia"/>
              </a:rPr>
              <a:t>Approaches to Versioning Information:</a:t>
            </a:r>
            <a:endParaRPr/>
          </a:p>
          <a:p>
            <a:pPr>
              <a:lnSpc>
                <a:spcPct val="100000"/>
              </a:lnSpc>
              <a:buSzPct val="25000"/>
              <a:buFont typeface="Calibri"/>
              <a:buAutoNum type="arabicPeriod"/>
            </a:pPr>
            <a:r>
              <a:rPr b="1" lang="en-US" sz="3200">
                <a:solidFill>
                  <a:srgbClr val="000000"/>
                </a:solidFill>
                <a:latin typeface="Constantia"/>
              </a:rPr>
              <a:t>Delay the release of additional versions of the information </a:t>
            </a:r>
            <a:endParaRPr/>
          </a:p>
          <a:p>
            <a:pPr lvl="2">
              <a:lnSpc>
                <a:spcPct val="100000"/>
              </a:lnSpc>
              <a:buSzPct val="25000"/>
              <a:buFont typeface="StarSymbol"/>
              <a:buChar char=""/>
            </a:pPr>
            <a:r>
              <a:rPr lang="en-US" sz="2900">
                <a:solidFill>
                  <a:srgbClr val="000000"/>
                </a:solidFill>
                <a:latin typeface="Constantia"/>
              </a:rPr>
              <a:t>For example, hardcover books vs. paperback books</a:t>
            </a:r>
            <a:endParaRPr/>
          </a:p>
          <a:p>
            <a:pPr lvl="2">
              <a:lnSpc>
                <a:spcPct val="100000"/>
              </a:lnSpc>
              <a:buSzPct val="25000"/>
              <a:buFont typeface="StarSymbol"/>
              <a:buChar char=""/>
            </a:pPr>
            <a:r>
              <a:rPr lang="en-US" sz="2900">
                <a:solidFill>
                  <a:srgbClr val="000000"/>
                </a:solidFill>
                <a:latin typeface="Constantia"/>
              </a:rPr>
              <a:t>Especially relevant for strategic information – e.g., stock quotes</a:t>
            </a:r>
            <a:endParaRPr/>
          </a:p>
          <a:p>
            <a:pPr>
              <a:lnSpc>
                <a:spcPct val="100000"/>
              </a:lnSpc>
              <a:buSzPct val="25000"/>
              <a:buFont typeface="Calibri"/>
              <a:buAutoNum type="arabicPeriod"/>
            </a:pPr>
            <a:r>
              <a:rPr b="1" lang="en-US" sz="3200">
                <a:solidFill>
                  <a:srgbClr val="000000"/>
                </a:solidFill>
                <a:latin typeface="Constantia"/>
              </a:rPr>
              <a:t>Differentiate the user interface</a:t>
            </a:r>
            <a:endParaRPr/>
          </a:p>
          <a:p>
            <a:pPr lvl="2">
              <a:lnSpc>
                <a:spcPct val="100000"/>
              </a:lnSpc>
              <a:buSzPct val="25000"/>
              <a:buFont typeface="StarSymbol"/>
              <a:buChar char=""/>
            </a:pPr>
            <a:r>
              <a:rPr lang="en-US" sz="2900">
                <a:solidFill>
                  <a:srgbClr val="000000"/>
                </a:solidFill>
                <a:latin typeface="Constantia"/>
              </a:rPr>
              <a:t>Simple version for casual users – pro version for experienced users</a:t>
            </a:r>
            <a:endParaRPr/>
          </a:p>
          <a:p>
            <a:pPr lvl="2">
              <a:lnSpc>
                <a:spcPct val="100000"/>
              </a:lnSpc>
              <a:buSzPct val="25000"/>
              <a:buFont typeface="StarSymbol"/>
              <a:buChar char=""/>
            </a:pPr>
            <a:r>
              <a:rPr lang="en-US" sz="2900">
                <a:solidFill>
                  <a:srgbClr val="000000"/>
                </a:solidFill>
                <a:latin typeface="Constantia"/>
              </a:rPr>
              <a:t>Also provides an opportunity for product lock-in</a:t>
            </a:r>
            <a:endParaRPr/>
          </a:p>
          <a:p>
            <a:pPr>
              <a:lnSpc>
                <a:spcPct val="100000"/>
              </a:lnSpc>
              <a:buSzPct val="25000"/>
              <a:buFont typeface="Calibri"/>
              <a:buAutoNum type="arabicPeriod"/>
            </a:pPr>
            <a:r>
              <a:rPr b="1" lang="en-US" sz="3200">
                <a:solidFill>
                  <a:srgbClr val="000000"/>
                </a:solidFill>
                <a:latin typeface="Constantia"/>
              </a:rPr>
              <a:t>Differentiate the product features </a:t>
            </a:r>
            <a:r>
              <a:rPr lang="en-US" sz="3200">
                <a:solidFill>
                  <a:srgbClr val="000000"/>
                </a:solidFill>
                <a:latin typeface="Constantia"/>
              </a:rPr>
              <a:t>based on speed, detail, flexibility, capability</a:t>
            </a:r>
            <a:endParaRPr/>
          </a:p>
          <a:p>
            <a:pPr>
              <a:lnSpc>
                <a:spcPct val="100000"/>
              </a:lnSpc>
              <a:buSzPct val="25000"/>
              <a:buFont typeface="Calibri"/>
              <a:buAutoNum type="arabicPeriod"/>
            </a:pPr>
            <a:r>
              <a:rPr b="1" lang="en-US" sz="3200">
                <a:solidFill>
                  <a:srgbClr val="000000"/>
                </a:solidFill>
                <a:latin typeface="Constantia"/>
              </a:rPr>
              <a:t>Use annoyance to encourage users to pay</a:t>
            </a:r>
            <a:endParaRPr/>
          </a:p>
          <a:p>
            <a:pPr lvl="2">
              <a:lnSpc>
                <a:spcPct val="100000"/>
              </a:lnSpc>
              <a:buSzPct val="25000"/>
              <a:buFont typeface="StarSymbol"/>
              <a:buChar char=""/>
            </a:pPr>
            <a:r>
              <a:rPr lang="en-US" sz="2900">
                <a:solidFill>
                  <a:srgbClr val="000000"/>
                </a:solidFill>
                <a:latin typeface="Constantia"/>
              </a:rPr>
              <a:t>“</a:t>
            </a:r>
            <a:r>
              <a:rPr lang="en-US" sz="2900">
                <a:solidFill>
                  <a:srgbClr val="000000"/>
                </a:solidFill>
                <a:latin typeface="Constantia"/>
              </a:rPr>
              <a:t>nagware”, “bloatware”, etc..</a:t>
            </a:r>
            <a:endParaRPr/>
          </a:p>
          <a:p>
            <a:pPr>
              <a:lnSpc>
                <a:spcPct val="100000"/>
              </a:lnSpc>
              <a:buSzPct val="25000"/>
              <a:buFont typeface="Calibri"/>
              <a:buAutoNum type="arabicPeriod"/>
            </a:pPr>
            <a:r>
              <a:rPr b="1" lang="en-US" sz="3200">
                <a:solidFill>
                  <a:srgbClr val="000000"/>
                </a:solidFill>
                <a:latin typeface="Constantia"/>
              </a:rPr>
              <a:t>Provide product support in levels </a:t>
            </a:r>
            <a:r>
              <a:rPr lang="en-US" sz="3200">
                <a:solidFill>
                  <a:srgbClr val="000000"/>
                </a:solidFill>
                <a:latin typeface="Constantia"/>
              </a:rPr>
              <a:t>– e.g., dell XPS instant phone support</a:t>
            </a:r>
            <a:endParaRPr/>
          </a:p>
          <a:p>
            <a:pPr>
              <a:lnSpc>
                <a:spcPct val="100000"/>
              </a:lnSpc>
              <a:buSzPct val="25000"/>
              <a:buFont typeface="Calibri"/>
              <a:buAutoNum type="arabicPeriod"/>
            </a:pPr>
            <a:r>
              <a:rPr b="1" lang="en-US" sz="3200">
                <a:solidFill>
                  <a:srgbClr val="000000"/>
                </a:solidFill>
                <a:latin typeface="Constantia"/>
              </a:rPr>
              <a:t>Sell different versions online and offline </a:t>
            </a:r>
            <a:r>
              <a:rPr lang="en-US" sz="3200">
                <a:solidFill>
                  <a:srgbClr val="000000"/>
                </a:solidFill>
                <a:latin typeface="Constantia"/>
              </a:rPr>
              <a:t>– e.g., newspapers</a:t>
            </a:r>
            <a:endParaRPr/>
          </a:p>
          <a:p>
            <a:pPr>
              <a:lnSpc>
                <a:spcPct val="100000"/>
              </a:lnSpc>
            </a:pPr>
            <a:endParaRPr/>
          </a:p>
          <a:p>
            <a:pPr>
              <a:lnSpc>
                <a:spcPct val="100000"/>
              </a:lnSpc>
            </a:pPr>
            <a:endParaRPr/>
          </a:p>
        </p:txBody>
      </p:sp>
    </p:spTree>
  </p:cSld>
  <p:timing>
    <p:tnLst>
      <p:par>
        <p:cTn dur="indefinite" id="121" nodeType="tmRoot" restart="never">
          <p:childTnLst>
            <p:seq>
              <p:cTn dur="indefinite" id="122" nodeType="mainSeq">
                <p:childTnLst>
                  <p:par>
                    <p:cTn fill="hold" id="123">
                      <p:stCondLst>
                        <p:cond delay="indefinite"/>
                      </p:stCondLst>
                      <p:childTnLst>
                        <p:par>
                          <p:cTn fill="hold" id="124">
                            <p:stCondLst>
                              <p:cond delay="0"/>
                            </p:stCondLst>
                            <p:childTnLst>
                              <p:par>
                                <p:cTn fill="hold" id="125" nodeType="clickEffect" presetClass="entr" presetID="1">
                                  <p:stCondLst>
                                    <p:cond delay="0"/>
                                  </p:stCondLst>
                                  <p:childTnLst>
                                    <p:set>
                                      <p:cBhvr>
                                        <p:cTn dur="1" fill="hold" id="126">
                                          <p:stCondLst>
                                            <p:cond delay="0"/>
                                          </p:stCondLst>
                                        </p:cTn>
                                        <p:tgtEl>
                                          <p:spTgt spid="178">
                                            <p:txEl>
                                              <p:pRg end="111" st="0"/>
                                            </p:txEl>
                                          </p:spTgt>
                                        </p:tgtEl>
                                        <p:attrNameLst>
                                          <p:attrName>style.visibility</p:attrName>
                                        </p:attrNameLst>
                                      </p:cBhvr>
                                      <p:to>
                                        <p:strVal val="visible"/>
                                      </p:to>
                                    </p:set>
                                  </p:childTnLst>
                                </p:cTn>
                              </p:par>
                            </p:childTnLst>
                          </p:cTn>
                        </p:par>
                      </p:childTnLst>
                    </p:cTn>
                  </p:par>
                  <p:par>
                    <p:cTn fill="hold" id="127">
                      <p:stCondLst>
                        <p:cond delay="indefinite"/>
                      </p:stCondLst>
                      <p:childTnLst>
                        <p:par>
                          <p:cTn fill="hold" id="128">
                            <p:stCondLst>
                              <p:cond delay="0"/>
                            </p:stCondLst>
                            <p:childTnLst>
                              <p:par>
                                <p:cTn fill="hold" id="129" nodeType="clickEffect" presetClass="entr" presetID="1">
                                  <p:stCondLst>
                                    <p:cond delay="0"/>
                                  </p:stCondLst>
                                  <p:childTnLst>
                                    <p:set>
                                      <p:cBhvr>
                                        <p:cTn dur="1" fill="hold" id="130">
                                          <p:stCondLst>
                                            <p:cond delay="0"/>
                                          </p:stCondLst>
                                        </p:cTn>
                                        <p:tgtEl>
                                          <p:spTgt spid="178">
                                            <p:txEl>
                                              <p:pRg end="149" st="112"/>
                                            </p:txEl>
                                          </p:spTgt>
                                        </p:tgtEl>
                                        <p:attrNameLst>
                                          <p:attrName>style.visibility</p:attrName>
                                        </p:attrNameLst>
                                      </p:cBhvr>
                                      <p:to>
                                        <p:strVal val="visible"/>
                                      </p:to>
                                    </p:set>
                                  </p:childTnLst>
                                </p:cTn>
                              </p:par>
                            </p:childTnLst>
                          </p:cTn>
                        </p:par>
                      </p:childTnLst>
                    </p:cTn>
                  </p:par>
                  <p:par>
                    <p:cTn fill="hold" id="131">
                      <p:stCondLst>
                        <p:cond delay="indefinite"/>
                      </p:stCondLst>
                      <p:childTnLst>
                        <p:par>
                          <p:cTn fill="hold" id="132">
                            <p:stCondLst>
                              <p:cond delay="0"/>
                            </p:stCondLst>
                            <p:childTnLst>
                              <p:par>
                                <p:cTn fill="hold" id="133" nodeType="clickEffect" presetClass="entr" presetID="1">
                                  <p:stCondLst>
                                    <p:cond delay="0"/>
                                  </p:stCondLst>
                                  <p:childTnLst>
                                    <p:set>
                                      <p:cBhvr>
                                        <p:cTn dur="1" fill="hold" id="134">
                                          <p:stCondLst>
                                            <p:cond delay="0"/>
                                          </p:stCondLst>
                                        </p:cTn>
                                        <p:tgtEl>
                                          <p:spTgt spid="178">
                                            <p:txEl>
                                              <p:pRg end="188" st="150"/>
                                            </p:txEl>
                                          </p:spTgt>
                                        </p:tgtEl>
                                        <p:attrNameLst>
                                          <p:attrName>style.visibility</p:attrName>
                                        </p:attrNameLst>
                                      </p:cBhvr>
                                      <p:to>
                                        <p:strVal val="visible"/>
                                      </p:to>
                                    </p:set>
                                  </p:childTnLst>
                                </p:cTn>
                              </p:par>
                            </p:childTnLst>
                          </p:cTn>
                        </p:par>
                      </p:childTnLst>
                    </p:cTn>
                  </p:par>
                  <p:par>
                    <p:cTn fill="hold" id="135">
                      <p:stCondLst>
                        <p:cond delay="indefinite"/>
                      </p:stCondLst>
                      <p:childTnLst>
                        <p:par>
                          <p:cTn fill="hold" id="136">
                            <p:stCondLst>
                              <p:cond delay="0"/>
                            </p:stCondLst>
                            <p:childTnLst>
                              <p:par>
                                <p:cTn fill="hold" id="137" nodeType="clickEffect" presetClass="entr" presetID="1">
                                  <p:stCondLst>
                                    <p:cond delay="0"/>
                                  </p:stCondLst>
                                  <p:childTnLst>
                                    <p:set>
                                      <p:cBhvr>
                                        <p:cTn dur="1" fill="hold" id="138">
                                          <p:stCondLst>
                                            <p:cond delay="0"/>
                                          </p:stCondLst>
                                        </p:cTn>
                                        <p:tgtEl>
                                          <p:spTgt spid="178">
                                            <p:txEl>
                                              <p:pRg end="249" st="188"/>
                                            </p:txEl>
                                          </p:spTgt>
                                        </p:tgtEl>
                                        <p:attrNameLst>
                                          <p:attrName>style.visibility</p:attrName>
                                        </p:attrNameLst>
                                      </p:cBhvr>
                                      <p:to>
                                        <p:strVal val="visible"/>
                                      </p:to>
                                    </p:set>
                                  </p:childTnLst>
                                </p:cTn>
                              </p:par>
                              <p:par>
                                <p:cTn fill="hold" id="139" nodeType="withEffect" presetClass="entr" presetID="1">
                                  <p:stCondLst>
                                    <p:cond delay="0"/>
                                  </p:stCondLst>
                                  <p:childTnLst>
                                    <p:set>
                                      <p:cBhvr>
                                        <p:cTn dur="1" fill="hold" id="140">
                                          <p:stCondLst>
                                            <p:cond delay="0"/>
                                          </p:stCondLst>
                                        </p:cTn>
                                        <p:tgtEl>
                                          <p:spTgt spid="178">
                                            <p:txEl>
                                              <p:pRg end="298" st="249"/>
                                            </p:txEl>
                                          </p:spTgt>
                                        </p:tgtEl>
                                        <p:attrNameLst>
                                          <p:attrName>style.visibility</p:attrName>
                                        </p:attrNameLst>
                                      </p:cBhvr>
                                      <p:to>
                                        <p:strVal val="visible"/>
                                      </p:to>
                                    </p:set>
                                  </p:childTnLst>
                                </p:cTn>
                              </p:par>
                              <p:par>
                                <p:cTn fill="hold" id="141" nodeType="withEffect" presetClass="entr" presetID="1">
                                  <p:stCondLst>
                                    <p:cond delay="0"/>
                                  </p:stCondLst>
                                  <p:childTnLst>
                                    <p:set>
                                      <p:cBhvr>
                                        <p:cTn dur="1" fill="hold" id="142">
                                          <p:stCondLst>
                                            <p:cond delay="0"/>
                                          </p:stCondLst>
                                        </p:cTn>
                                        <p:tgtEl>
                                          <p:spTgt spid="178">
                                            <p:txEl>
                                              <p:pRg end="365" st="298"/>
                                            </p:txEl>
                                          </p:spTgt>
                                        </p:tgtEl>
                                        <p:attrNameLst>
                                          <p:attrName>style.visibility</p:attrName>
                                        </p:attrNameLst>
                                      </p:cBhvr>
                                      <p:to>
                                        <p:strVal val="visible"/>
                                      </p:to>
                                    </p:set>
                                  </p:childTnLst>
                                </p:cTn>
                              </p:par>
                            </p:childTnLst>
                          </p:cTn>
                        </p:par>
                      </p:childTnLst>
                    </p:cTn>
                  </p:par>
                  <p:par>
                    <p:cTn fill="hold" id="143">
                      <p:stCondLst>
                        <p:cond delay="indefinite"/>
                      </p:stCondLst>
                      <p:childTnLst>
                        <p:par>
                          <p:cTn fill="hold" id="144">
                            <p:stCondLst>
                              <p:cond delay="0"/>
                            </p:stCondLst>
                            <p:childTnLst>
                              <p:par>
                                <p:cTn fill="hold" id="145" nodeType="clickEffect" presetClass="entr" presetID="1">
                                  <p:stCondLst>
                                    <p:cond delay="0"/>
                                  </p:stCondLst>
                                  <p:childTnLst>
                                    <p:set>
                                      <p:cBhvr>
                                        <p:cTn dur="1" fill="hold" id="146">
                                          <p:stCondLst>
                                            <p:cond delay="0"/>
                                          </p:stCondLst>
                                        </p:cTn>
                                        <p:tgtEl>
                                          <p:spTgt spid="178">
                                            <p:txEl>
                                              <p:pRg end="398" st="365"/>
                                            </p:txEl>
                                          </p:spTgt>
                                        </p:tgtEl>
                                        <p:attrNameLst>
                                          <p:attrName>style.visibility</p:attrName>
                                        </p:attrNameLst>
                                      </p:cBhvr>
                                      <p:to>
                                        <p:strVal val="visible"/>
                                      </p:to>
                                    </p:set>
                                  </p:childTnLst>
                                </p:cTn>
                              </p:par>
                              <p:par>
                                <p:cTn fill="hold" id="147" nodeType="withEffect" presetClass="entr" presetID="1">
                                  <p:stCondLst>
                                    <p:cond delay="0"/>
                                  </p:stCondLst>
                                  <p:childTnLst>
                                    <p:set>
                                      <p:cBhvr>
                                        <p:cTn dur="1" fill="hold" id="148">
                                          <p:stCondLst>
                                            <p:cond delay="0"/>
                                          </p:stCondLst>
                                        </p:cTn>
                                        <p:tgtEl>
                                          <p:spTgt spid="178">
                                            <p:txEl>
                                              <p:pRg end="466" st="398"/>
                                            </p:txEl>
                                          </p:spTgt>
                                        </p:tgtEl>
                                        <p:attrNameLst>
                                          <p:attrName>style.visibility</p:attrName>
                                        </p:attrNameLst>
                                      </p:cBhvr>
                                      <p:to>
                                        <p:strVal val="visible"/>
                                      </p:to>
                                    </p:set>
                                  </p:childTnLst>
                                </p:cTn>
                              </p:par>
                              <p:par>
                                <p:cTn fill="hold" id="149" nodeType="withEffect" presetClass="entr" presetID="1">
                                  <p:stCondLst>
                                    <p:cond delay="0"/>
                                  </p:stCondLst>
                                  <p:childTnLst>
                                    <p:set>
                                      <p:cBhvr>
                                        <p:cTn dur="1" fill="hold" id="150">
                                          <p:stCondLst>
                                            <p:cond delay="0"/>
                                          </p:stCondLst>
                                        </p:cTn>
                                        <p:tgtEl>
                                          <p:spTgt spid="178">
                                            <p:txEl>
                                              <p:pRg end="515" st="466"/>
                                            </p:txEl>
                                          </p:spTgt>
                                        </p:tgtEl>
                                        <p:attrNameLst>
                                          <p:attrName>style.visibility</p:attrName>
                                        </p:attrNameLst>
                                      </p:cBhvr>
                                      <p:to>
                                        <p:strVal val="visible"/>
                                      </p:to>
                                    </p:set>
                                  </p:childTnLst>
                                </p:cTn>
                              </p:par>
                            </p:childTnLst>
                          </p:cTn>
                        </p:par>
                      </p:childTnLst>
                    </p:cTn>
                  </p:par>
                  <p:par>
                    <p:cTn fill="hold" id="151">
                      <p:stCondLst>
                        <p:cond delay="indefinite"/>
                      </p:stCondLst>
                      <p:childTnLst>
                        <p:par>
                          <p:cTn fill="hold" id="152">
                            <p:stCondLst>
                              <p:cond delay="0"/>
                            </p:stCondLst>
                            <p:childTnLst>
                              <p:par>
                                <p:cTn fill="hold" id="153" nodeType="clickEffect" presetClass="entr" presetID="1">
                                  <p:stCondLst>
                                    <p:cond delay="0"/>
                                  </p:stCondLst>
                                  <p:childTnLst>
                                    <p:set>
                                      <p:cBhvr>
                                        <p:cTn dur="1" fill="hold" id="154">
                                          <p:stCondLst>
                                            <p:cond delay="0"/>
                                          </p:stCondLst>
                                        </p:cTn>
                                        <p:tgtEl>
                                          <p:spTgt spid="178">
                                            <p:txEl>
                                              <p:pRg end="598" st="515"/>
                                            </p:txEl>
                                          </p:spTgt>
                                        </p:tgtEl>
                                        <p:attrNameLst>
                                          <p:attrName>style.visibility</p:attrName>
                                        </p:attrNameLst>
                                      </p:cBhvr>
                                      <p:to>
                                        <p:strVal val="visible"/>
                                      </p:to>
                                    </p:set>
                                  </p:childTnLst>
                                </p:cTn>
                              </p:par>
                            </p:childTnLst>
                          </p:cTn>
                        </p:par>
                      </p:childTnLst>
                    </p:cTn>
                  </p:par>
                  <p:par>
                    <p:cTn fill="hold" id="155">
                      <p:stCondLst>
                        <p:cond delay="indefinite"/>
                      </p:stCondLst>
                      <p:childTnLst>
                        <p:par>
                          <p:cTn fill="hold" id="156">
                            <p:stCondLst>
                              <p:cond delay="0"/>
                            </p:stCondLst>
                            <p:childTnLst>
                              <p:par>
                                <p:cTn fill="hold" id="157" nodeType="clickEffect" presetClass="entr" presetID="1">
                                  <p:stCondLst>
                                    <p:cond delay="0"/>
                                  </p:stCondLst>
                                  <p:childTnLst>
                                    <p:set>
                                      <p:cBhvr>
                                        <p:cTn dur="1" fill="hold" id="158">
                                          <p:stCondLst>
                                            <p:cond delay="0"/>
                                          </p:stCondLst>
                                        </p:cTn>
                                        <p:tgtEl>
                                          <p:spTgt spid="178">
                                            <p:txEl>
                                              <p:pRg end="638" st="598"/>
                                            </p:txEl>
                                          </p:spTgt>
                                        </p:tgtEl>
                                        <p:attrNameLst>
                                          <p:attrName>style.visibility</p:attrName>
                                        </p:attrNameLst>
                                      </p:cBhvr>
                                      <p:to>
                                        <p:strVal val="visible"/>
                                      </p:to>
                                    </p:set>
                                  </p:childTnLst>
                                </p:cTn>
                              </p:par>
                              <p:par>
                                <p:cTn fill="hold" id="159" nodeType="withEffect" presetClass="entr" presetID="1">
                                  <p:stCondLst>
                                    <p:cond delay="0"/>
                                  </p:stCondLst>
                                  <p:childTnLst>
                                    <p:set>
                                      <p:cBhvr>
                                        <p:cTn dur="1" fill="hold" id="160">
                                          <p:stCondLst>
                                            <p:cond delay="0"/>
                                          </p:stCondLst>
                                        </p:cTn>
                                        <p:tgtEl>
                                          <p:spTgt spid="178">
                                            <p:txEl>
                                              <p:pRg end="668" st="638"/>
                                            </p:txEl>
                                          </p:spTgt>
                                        </p:tgtEl>
                                        <p:attrNameLst>
                                          <p:attrName>style.visibility</p:attrName>
                                        </p:attrNameLst>
                                      </p:cBhvr>
                                      <p:to>
                                        <p:strVal val="visible"/>
                                      </p:to>
                                    </p:set>
                                  </p:childTnLst>
                                </p:cTn>
                              </p:par>
                            </p:childTnLst>
                          </p:cTn>
                        </p:par>
                      </p:childTnLst>
                    </p:cTn>
                  </p:par>
                  <p:par>
                    <p:cTn fill="hold" id="161">
                      <p:stCondLst>
                        <p:cond delay="indefinite"/>
                      </p:stCondLst>
                      <p:childTnLst>
                        <p:par>
                          <p:cTn fill="hold" id="162">
                            <p:stCondLst>
                              <p:cond delay="0"/>
                            </p:stCondLst>
                            <p:childTnLst>
                              <p:par>
                                <p:cTn fill="hold" id="163" nodeType="clickEffect" presetClass="entr" presetID="1">
                                  <p:stCondLst>
                                    <p:cond delay="0"/>
                                  </p:stCondLst>
                                  <p:childTnLst>
                                    <p:set>
                                      <p:cBhvr>
                                        <p:cTn dur="1" fill="hold" id="164">
                                          <p:stCondLst>
                                            <p:cond delay="0"/>
                                          </p:stCondLst>
                                        </p:cTn>
                                        <p:tgtEl>
                                          <p:spTgt spid="178">
                                            <p:txEl>
                                              <p:pRg end="741" st="668"/>
                                            </p:txEl>
                                          </p:spTgt>
                                        </p:tgtEl>
                                        <p:attrNameLst>
                                          <p:attrName>style.visibility</p:attrName>
                                        </p:attrNameLst>
                                      </p:cBhvr>
                                      <p:to>
                                        <p:strVal val="visible"/>
                                      </p:to>
                                    </p:set>
                                  </p:childTnLst>
                                </p:cTn>
                              </p:par>
                            </p:childTnLst>
                          </p:cTn>
                        </p:par>
                      </p:childTnLst>
                    </p:cTn>
                  </p:par>
                  <p:par>
                    <p:cTn fill="hold" id="165">
                      <p:stCondLst>
                        <p:cond delay="indefinite"/>
                      </p:stCondLst>
                      <p:childTnLst>
                        <p:par>
                          <p:cTn fill="hold" id="166">
                            <p:stCondLst>
                              <p:cond delay="0"/>
                            </p:stCondLst>
                            <p:childTnLst>
                              <p:par>
                                <p:cTn fill="hold" id="167" nodeType="clickEffect" presetClass="entr" presetID="1">
                                  <p:stCondLst>
                                    <p:cond delay="0"/>
                                  </p:stCondLst>
                                  <p:childTnLst>
                                    <p:set>
                                      <p:cBhvr>
                                        <p:cTn dur="1" fill="hold" id="168">
                                          <p:stCondLst>
                                            <p:cond delay="0"/>
                                          </p:stCondLst>
                                        </p:cTn>
                                        <p:tgtEl>
                                          <p:spTgt spid="178">
                                            <p:txEl>
                                              <p:pRg end="803" st="74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457200" y="704160"/>
            <a:ext cx="8229240" cy="591120"/>
          </a:xfrm>
          <a:prstGeom prst="rect">
            <a:avLst/>
          </a:prstGeom>
        </p:spPr>
        <p:txBody>
          <a:bodyPr anchor="b" bIns="0" lIns="0" rIns="0" tIns="45000"/>
          <a:p>
            <a:pPr>
              <a:lnSpc>
                <a:spcPct val="100000"/>
              </a:lnSpc>
            </a:pPr>
            <a:r>
              <a:rPr lang="en-US" sz="5000">
                <a:solidFill>
                  <a:srgbClr val="04617b"/>
                </a:solidFill>
                <a:latin typeface="Calibri"/>
              </a:rPr>
              <a:t>Value-Subtraction</a:t>
            </a:r>
            <a:endParaRPr/>
          </a:p>
        </p:txBody>
      </p:sp>
      <p:sp>
        <p:nvSpPr>
          <p:cNvPr id="180" name="TextShape 2"/>
          <p:cNvSpPr txBox="1"/>
          <p:nvPr/>
        </p:nvSpPr>
        <p:spPr>
          <a:xfrm>
            <a:off x="457200" y="1523880"/>
            <a:ext cx="8229240" cy="4800240"/>
          </a:xfrm>
          <a:prstGeom prst="rect">
            <a:avLst/>
          </a:prstGeom>
        </p:spPr>
        <p:txBody>
          <a:bodyPr bIns="45000" lIns="90000" rIns="90000" tIns="45000"/>
          <a:p>
            <a:pPr>
              <a:lnSpc>
                <a:spcPct val="100000"/>
              </a:lnSpc>
            </a:pPr>
            <a:r>
              <a:rPr lang="en-US" sz="2600">
                <a:solidFill>
                  <a:srgbClr val="000000"/>
                </a:solidFill>
                <a:latin typeface="Constantia"/>
              </a:rPr>
              <a:t>Unlike physical products where a high end version will cost more to produce than a low end version, low priced information products typically cost more to produce than high priced versions because of </a:t>
            </a:r>
            <a:r>
              <a:rPr b="1" lang="en-US" sz="2600">
                <a:solidFill>
                  <a:srgbClr val="000000"/>
                </a:solidFill>
                <a:latin typeface="Constantia"/>
              </a:rPr>
              <a:t>value-subtraction</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The low cost option will have some features turned off</a:t>
            </a:r>
            <a:endParaRPr/>
          </a:p>
          <a:p>
            <a:pPr lvl="1">
              <a:lnSpc>
                <a:spcPct val="100000"/>
              </a:lnSpc>
              <a:buSzPct val="25000"/>
              <a:buFont typeface="StarSymbol"/>
              <a:buChar char=""/>
            </a:pPr>
            <a:r>
              <a:rPr lang="en-US" sz="2400">
                <a:solidFill>
                  <a:srgbClr val="000000"/>
                </a:solidFill>
                <a:latin typeface="Constantia"/>
              </a:rPr>
              <a:t>For example – demo versions of software often do not allow the user to save their work </a:t>
            </a:r>
            <a:endParaRPr/>
          </a:p>
          <a:p>
            <a:pPr>
              <a:lnSpc>
                <a:spcPct val="100000"/>
              </a:lnSpc>
              <a:buSzPct val="25000"/>
              <a:buFont charset="2" typeface="Wingdings 2"/>
              <a:buChar char=""/>
            </a:pPr>
            <a:r>
              <a:rPr lang="en-US" sz="2600">
                <a:solidFill>
                  <a:srgbClr val="000000"/>
                </a:solidFill>
                <a:latin typeface="Constantia"/>
              </a:rPr>
              <a:t>A drawback to this approach is that a user can sometimes turn these features back on – e.g., Android rooting, CPU overclocking, BMW power/speed limiting chip upgrade</a:t>
            </a:r>
            <a:endParaRPr/>
          </a:p>
          <a:p>
            <a:pPr>
              <a:lnSpc>
                <a:spcPct val="100000"/>
              </a:lnSpc>
            </a:pPr>
            <a:endParaRPr/>
          </a:p>
        </p:txBody>
      </p:sp>
    </p:spTree>
  </p:cSld>
  <p:timing>
    <p:tnLst>
      <p:par>
        <p:cTn dur="indefinite" id="169" nodeType="tmRoot" restart="never">
          <p:childTnLst>
            <p:seq>
              <p:cTn dur="indefinite" id="170" nodeType="mainSeq">
                <p:childTnLst>
                  <p:par>
                    <p:cTn fill="hold" id="171">
                      <p:stCondLst>
                        <p:cond delay="indefinite"/>
                      </p:stCondLst>
                      <p:childTnLst>
                        <p:par>
                          <p:cTn fill="hold" id="172">
                            <p:stCondLst>
                              <p:cond delay="0"/>
                            </p:stCondLst>
                            <p:childTnLst>
                              <p:par>
                                <p:cTn fill="hold" id="173" nodeType="clickEffect" presetClass="entr" presetID="1">
                                  <p:stCondLst>
                                    <p:cond delay="0"/>
                                  </p:stCondLst>
                                  <p:childTnLst>
                                    <p:set>
                                      <p:cBhvr>
                                        <p:cTn dur="1" fill="hold" id="174">
                                          <p:stCondLst>
                                            <p:cond delay="0"/>
                                          </p:stCondLst>
                                        </p:cTn>
                                        <p:tgtEl>
                                          <p:spTgt spid="180">
                                            <p:txEl>
                                              <p:pRg end="274" st="219"/>
                                            </p:txEl>
                                          </p:spTgt>
                                        </p:tgtEl>
                                        <p:attrNameLst>
                                          <p:attrName>style.visibility</p:attrName>
                                        </p:attrNameLst>
                                      </p:cBhvr>
                                      <p:to>
                                        <p:strVal val="visible"/>
                                      </p:to>
                                    </p:set>
                                  </p:childTnLst>
                                </p:cTn>
                              </p:par>
                              <p:par>
                                <p:cTn fill="hold" id="175" nodeType="withEffect" presetClass="entr" presetID="1">
                                  <p:stCondLst>
                                    <p:cond delay="0"/>
                                  </p:stCondLst>
                                  <p:childTnLst>
                                    <p:set>
                                      <p:cBhvr>
                                        <p:cTn dur="1" fill="hold" id="176">
                                          <p:stCondLst>
                                            <p:cond delay="0"/>
                                          </p:stCondLst>
                                        </p:cTn>
                                        <p:tgtEl>
                                          <p:spTgt spid="180">
                                            <p:txEl>
                                              <p:pRg end="362" st="274"/>
                                            </p:txEl>
                                          </p:spTgt>
                                        </p:tgtEl>
                                        <p:attrNameLst>
                                          <p:attrName>style.visibility</p:attrName>
                                        </p:attrNameLst>
                                      </p:cBhvr>
                                      <p:to>
                                        <p:strVal val="visible"/>
                                      </p:to>
                                    </p:set>
                                  </p:childTnLst>
                                </p:cTn>
                              </p:par>
                            </p:childTnLst>
                          </p:cTn>
                        </p:par>
                      </p:childTnLst>
                    </p:cTn>
                  </p:par>
                  <p:par>
                    <p:cTn fill="hold" id="177">
                      <p:stCondLst>
                        <p:cond delay="indefinite"/>
                      </p:stCondLst>
                      <p:childTnLst>
                        <p:par>
                          <p:cTn fill="hold" id="178">
                            <p:stCondLst>
                              <p:cond delay="0"/>
                            </p:stCondLst>
                            <p:childTnLst>
                              <p:par>
                                <p:cTn fill="hold" id="179" nodeType="clickEffect" presetClass="entr" presetID="1">
                                  <p:stCondLst>
                                    <p:cond delay="0"/>
                                  </p:stCondLst>
                                  <p:childTnLst>
                                    <p:set>
                                      <p:cBhvr>
                                        <p:cTn dur="1" fill="hold" id="180">
                                          <p:stCondLst>
                                            <p:cond delay="0"/>
                                          </p:stCondLst>
                                        </p:cTn>
                                        <p:tgtEl>
                                          <p:spTgt spid="180">
                                            <p:txEl>
                                              <p:pRg end="528" st="36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