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6.jpeg" ContentType="image/jpeg"/>
  <Override PartName="/ppt/media/image5.jpeg" ContentType="image/jpeg"/>
  <Override PartName="/ppt/media/image10.jpeg" ContentType="image/jpeg"/>
  <Override PartName="/ppt/media/image4.jpeg" ContentType="image/jpeg"/>
  <Override PartName="/ppt/media/image3.jpeg" ContentType="image/jpeg"/>
  <Override PartName="/ppt/media/image2.jpeg" ContentType="image/jpeg"/>
  <Override PartName="/ppt/media/image1.jpeg" ContentType="image/jpe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US" sz="5600">
                <a:solidFill>
                  <a:srgbClr val="50e0ea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d1eaed"/>
                </a:solidFill>
                <a:latin typeface="Constantia"/>
              </a:rPr>
              <a:t>5/6/13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629F899B-AF81-499E-BFD0-11FE5C808834}" type="slidenum">
              <a:rPr lang="en-US" sz="1200">
                <a:solidFill>
                  <a:srgbClr val="d1eaed"/>
                </a:solidFill>
                <a:latin typeface="Constantia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42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43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44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5/6/13</a:t>
            </a:r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49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BC2782CD-4473-416B-B66A-C65CE9F7A63C}" type="slidenum">
              <a:rPr lang="en-US" sz="1200">
                <a:solidFill>
                  <a:srgbClr val="035c75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8311481B-B31C-4B37-AE53-FE8B9351CED0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US" sz="3200">
                <a:solidFill>
                  <a:srgbClr val="50e0ea"/>
                </a:solidFill>
                <a:latin typeface="Calibri"/>
              </a:rPr>
              <a:t>EBGN 320 – Economics and Technology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bIns="45000" lIns="0" rIns="18360" tIns="45000"/>
          <a:p>
            <a:pPr algn="r"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Constantia"/>
              </a:rPr>
              <a:t>Technology and Mineral Resources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onstantia"/>
              </a:rPr>
              <a:t>May 1st, 2013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704160"/>
            <a:ext cx="8229240" cy="591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Long Run Supply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200" y="1371600"/>
            <a:ext cx="8229240" cy="4952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Possible long run supply curves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47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2514600"/>
            <a:ext cx="7619760" cy="239292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704160"/>
            <a:ext cx="8229240" cy="6670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4617b"/>
                </a:solidFill>
                <a:latin typeface="Calibri"/>
              </a:rPr>
              <a:t>Mining Asteroids for Gold and Platinum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Planetary Resources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 founders include film director and explorer James Cameron as well as Google's chief executive Larry Page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Multi-billion-dollar plan would use robotic spacecraft to squeeze minerals such as platinum and gold out of the rocks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http://www.economist.com/node/21553419</a:t>
            </a:r>
            <a:endParaRPr/>
          </a:p>
        </p:txBody>
      </p:sp>
      <p:pic>
        <p:nvPicPr>
          <p:cNvPr descr="" id="150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3276720" y="3680280"/>
            <a:ext cx="3900240" cy="219564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704160"/>
            <a:ext cx="8229240" cy="591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Demand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219320"/>
            <a:ext cx="8229240" cy="5105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What about the increasing demand on natural resources from the developing world?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5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2362320"/>
            <a:ext cx="6171840" cy="394992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704160"/>
            <a:ext cx="8229240" cy="591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Intensity of Use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Developing economies use less mineral resources as the infrastructure of the country matures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5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981080" y="2590920"/>
            <a:ext cx="4571640" cy="368604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704160"/>
            <a:ext cx="8229240" cy="7434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Sustainability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1523880"/>
            <a:ext cx="822924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Solow’s constant consumption model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onstantia"/>
              </a:rPr>
              <a:t>Capital stock = manmade capital, human capital and </a:t>
            </a:r>
            <a:r>
              <a:rPr b="1" lang="en-US">
                <a:solidFill>
                  <a:srgbClr val="000000"/>
                </a:solidFill>
                <a:latin typeface="Constantia"/>
              </a:rPr>
              <a:t>natural capital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How do we best maintain sustainability?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Act in ways that at least maintain the capital stock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Depends on one’s view of how well natural capital can be substituted by the other forms of capital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Weak sustainability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– Perfect substitution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Manufactured capital of equal value can take the place of natural capital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Strong sustainability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– Imperfect substitution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Must maintain a certain level of natural capital, e.g., air and water!</a:t>
            </a:r>
            <a:endParaRPr/>
          </a:p>
        </p:txBody>
      </p:sp>
    </p:spTree>
  </p:cSld>
  <p:timing>
    <p:tnLst>
      <p:par>
        <p:cTn dur="indefinite" id="59" nodeType="tmRoot" restart="never">
          <p:childTnLst>
            <p:seq>
              <p:cTn dur="indefinite" id="60" nodeType="mainSeq">
                <p:childTnLst>
                  <p:par>
                    <p:cTn fill="hold" id="61">
                      <p:stCondLst>
                        <p:cond delay="indefinite"/>
                      </p:stCondLst>
                      <p:childTnLst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02" st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>
                      <p:stCondLst>
                        <p:cond delay="indefinite"/>
                      </p:stCondLst>
                      <p:childTnLst>
                        <p:par>
                          <p:cTn fill="hold" id="68">
                            <p:stCondLst>
                              <p:cond delay="0"/>
                            </p:stCondLst>
                            <p:childTnLst>
                              <p:par>
                                <p:cTn fill="hold" id="6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43" st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96" st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">
                      <p:stCondLst>
                        <p:cond delay="indefinite"/>
                      </p:stCondLst>
                      <p:childTnLst>
                        <p:par>
                          <p:cTn fill="hold" id="74">
                            <p:stCondLst>
                              <p:cond delay="0"/>
                            </p:stCondLst>
                            <p:childTnLst>
                              <p:par>
                                <p:cTn fill="hold" id="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97" st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7">
                      <p:stCondLst>
                        <p:cond delay="indefinite"/>
                      </p:stCondLst>
                      <p:childTnLst>
                        <p:par>
                          <p:cTn fill="hold" id="78">
                            <p:stCondLst>
                              <p:cond delay="0"/>
                            </p:stCondLst>
                            <p:childTnLst>
                              <p:par>
                                <p:cTn fill="hold" id="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40" st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15" st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">
                      <p:stCondLst>
                        <p:cond delay="indefinite"/>
                      </p:stCondLst>
                      <p:childTnLst>
                        <p:par>
                          <p:cTn fill="hold" id="84">
                            <p:stCondLst>
                              <p:cond delay="0"/>
                            </p:stCondLst>
                            <p:childTnLst>
                              <p:par>
                                <p:cTn fill="hold" id="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61" st="4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32" st="4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704160"/>
            <a:ext cx="8229240" cy="438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Technology and the Long Run 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1219320"/>
            <a:ext cx="8229240" cy="5105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Technology improvements decrease extraction costs and therefore can increases mineral reserves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Historically, technology improvements have offset any cost increases due to depletion and this has kept prices relatively stable for most mineral resources, but..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The future is not necessarily like the past! </a:t>
            </a:r>
            <a:endParaRPr/>
          </a:p>
        </p:txBody>
      </p:sp>
      <p:pic>
        <p:nvPicPr>
          <p:cNvPr descr="" id="16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3657600"/>
            <a:ext cx="4419360" cy="2700360"/>
          </a:xfrm>
          <a:prstGeom prst="rect">
            <a:avLst/>
          </a:prstGeom>
        </p:spPr>
      </p:pic>
    </p:spTree>
  </p:cSld>
  <p:timing>
    <p:tnLst>
      <p:par>
        <p:cTn dur="indefinite" id="89" nodeType="tmRoot" restart="never">
          <p:childTnLst>
            <p:seq>
              <p:cTn dur="indefinite" id="90" nodeType="mainSeq">
                <p:childTnLst>
                  <p:par>
                    <p:cTn fill="hold" id="91">
                      <p:stCondLst>
                        <p:cond delay="indefinite"/>
                      </p:stCondLst>
                      <p:childTnLst>
                        <p:par>
                          <p:cTn fill="hold" id="92">
                            <p:stCondLst>
                              <p:cond delay="0"/>
                            </p:stCondLst>
                            <p:childTnLst>
                              <p:par>
                                <p:cTn fill="hold" id="9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9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5">
                      <p:stCondLst>
                        <p:cond delay="indefinite"/>
                      </p:stCondLst>
                      <p:childTnLst>
                        <p:par>
                          <p:cTn fill="hold" id="96">
                            <p:stCondLst>
                              <p:cond delay="0"/>
                            </p:stCondLst>
                            <p:childTnLst>
                              <p:par>
                                <p:cTn fill="hold" id="9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59" st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>
                      <p:stCondLst>
                        <p:cond delay="indefinite"/>
                      </p:stCondLst>
                      <p:childTnLst>
                        <p:par>
                          <p:cTn fill="hold" id="100">
                            <p:stCondLst>
                              <p:cond delay="0"/>
                            </p:stCondLst>
                            <p:childTnLst>
                              <p:par>
                                <p:cTn fill="hold" id="1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05" st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609480"/>
            <a:ext cx="8229240" cy="8377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523880"/>
            <a:ext cx="822924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Technology plays a crucial role in the long run availability of natural resources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 ability of technology to continue to offset the rising costs of moving to poorer grade resources depends on the rate of diminishing returns to innovation</a:t>
            </a:r>
            <a:endParaRPr/>
          </a:p>
        </p:txBody>
      </p:sp>
    </p:spTree>
  </p:cSld>
  <p:timing>
    <p:tnLst>
      <p:par>
        <p:cTn dur="indefinite" id="105" nodeType="tmRoot" restart="never">
          <p:childTnLst>
            <p:seq>
              <p:cTn dur="indefinite" id="106" nodeType="mainSeq">
                <p:childTnLst>
                  <p:par>
                    <p:cTn fill="hold" id="107">
                      <p:stCondLst>
                        <p:cond delay="indefinite"/>
                      </p:stCondLst>
                      <p:childTnLst>
                        <p:par>
                          <p:cTn fill="hold" id="108">
                            <p:stCondLst>
                              <p:cond delay="0"/>
                            </p:stCondLst>
                            <p:childTnLst>
                              <p:par>
                                <p:cTn fill="hold" id="1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8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>
                      <p:stCondLst>
                        <p:cond delay="indefinite"/>
                      </p:stCondLst>
                      <p:childTnLst>
                        <p:par>
                          <p:cTn fill="hold" id="112">
                            <p:stCondLst>
                              <p:cond delay="0"/>
                            </p:stCondLst>
                            <p:childTnLst>
                              <p:par>
                                <p:cTn fill="hold" id="1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41" st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704160"/>
            <a:ext cx="8229240" cy="591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Resource Scarcity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371600"/>
            <a:ext cx="8229240" cy="4952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Given that natural resources are scarce, what are the implications for humanity?</a:t>
            </a:r>
            <a:endParaRPr/>
          </a:p>
        </p:txBody>
      </p:sp>
      <p:pic>
        <p:nvPicPr>
          <p:cNvPr descr="" id="12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638680" y="1981080"/>
            <a:ext cx="2742840" cy="1891440"/>
          </a:xfrm>
          <a:prstGeom prst="rect">
            <a:avLst/>
          </a:prstGeom>
        </p:spPr>
      </p:pic>
      <p:pic>
        <p:nvPicPr>
          <p:cNvPr descr="" id="12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3276720"/>
            <a:ext cx="3047760" cy="2412720"/>
          </a:xfrm>
          <a:prstGeom prst="rect">
            <a:avLst/>
          </a:prstGeom>
        </p:spPr>
      </p:pic>
      <p:pic>
        <p:nvPicPr>
          <p:cNvPr descr="" id="125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280" y="3941280"/>
            <a:ext cx="3250800" cy="243792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704160"/>
            <a:ext cx="8229240" cy="591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Historical Perspective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295280"/>
            <a:ext cx="8229240" cy="5028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1700s – Malthus, population growth -&gt; famine!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1950s – Paley Commission studies availability of non-renewable resources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1960s – Resources For the Future forecasts the dangers of running out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1972 –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The Limits to Growth -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Meadows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i="1" lang="en-US" sz="2600">
                <a:solidFill>
                  <a:srgbClr val="000000"/>
                </a:solidFill>
                <a:latin typeface="Constantia"/>
              </a:rPr>
              <a:t>1992 – The Limits to Sustainability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Change in thinking from running out to damaging environment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7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20" st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90" st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28" st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64" st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24" st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704160"/>
            <a:ext cx="8229240" cy="591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Economic Exhaustion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Fixed Stock Paradigm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assumes physical exhaustion of the natural resource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Peak oil theory - Hubbert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Opportunity Cost Paradigm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implies economic exhaustion of the resource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Economic Exhaustion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: Scarcity leads to a price signal that encourages substitution away from the scarce good towards a less scarce good which results in never reaching physical exhaustion, e.g., UK coal mines were closed by Thatcher in the 1980s even though there were not close to depletion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Thus, recovery is a matter of costs not physical availability!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dur="indefinite" id="26" nodeType="mainSeq">
                <p:childTnLst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99" st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69" st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62" st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26" st="4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704160"/>
            <a:ext cx="8229240" cy="6670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Mineral Supply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Ricardian Rent – Premium for higher quality deposit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Hotelling Rent – Cost associated with using up the resource – The value of future lost profits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3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3048120"/>
            <a:ext cx="4647960" cy="3116880"/>
          </a:xfrm>
          <a:prstGeom prst="rect">
            <a:avLst/>
          </a:prstGeom>
        </p:spPr>
      </p:pic>
    </p:spTree>
  </p:cSld>
  <p:timing>
    <p:tnLst>
      <p:par>
        <p:cTn dur="indefinite" id="45" nodeType="tmRoot" restart="never">
          <p:childTnLst>
            <p:seq>
              <p:cTn dur="indefinite" id="46" nodeType="mainSeq">
                <p:childTnLst>
                  <p:par>
                    <p:cTn fill="hold" id="47">
                      <p:stCondLst>
                        <p:cond delay="indefinite"/>
                      </p:stCondLst>
                      <p:childTnLst>
                        <p:par>
                          <p:cTn fill="hold" id="48">
                            <p:stCondLst>
                              <p:cond delay="0"/>
                            </p:stCondLst>
                            <p:childTnLst>
                              <p:par>
                                <p:cTn fill="hold" id="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47" st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>
                      <p:stCondLst>
                        <p:cond delay="indefinite"/>
                      </p:stCondLst>
                      <p:childTnLst>
                        <p:par>
                          <p:cTn fill="hold" id="56">
                            <p:stCondLst>
                              <p:cond delay="0"/>
                            </p:stCondLst>
                            <p:childTnLst>
                              <p:par>
                                <p:cTn fill="hold" id="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704160"/>
            <a:ext cx="8229240" cy="6670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Mineral Prices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One idea is that as we run out of the resource the user costs should rise and so will the price of the resource</a:t>
            </a:r>
            <a:endParaRPr/>
          </a:p>
        </p:txBody>
      </p:sp>
      <p:pic>
        <p:nvPicPr>
          <p:cNvPr descr="" id="13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42000" y="2819520"/>
            <a:ext cx="6781320" cy="369792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704160"/>
            <a:ext cx="8229240" cy="7434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The Resource Base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723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McKelevy Box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38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2514600"/>
            <a:ext cx="5486040" cy="392328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704160"/>
            <a:ext cx="8229240" cy="6670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The Skinner Hypohesis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723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Two possible relationships between mineral grade and the resource base</a:t>
            </a:r>
            <a:endParaRPr/>
          </a:p>
        </p:txBody>
      </p:sp>
      <p:pic>
        <p:nvPicPr>
          <p:cNvPr descr="" id="14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743200"/>
            <a:ext cx="7546320" cy="266652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704160"/>
            <a:ext cx="8229240" cy="7434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Discontinuity of Supply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523880"/>
            <a:ext cx="822924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 costs associated with moving from one mineral source to another depends on the size of the mineralogical barrier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4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3015360"/>
            <a:ext cx="3809520" cy="348192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