
<file path=[Content_Types].xml><?xml version="1.0" encoding="utf-8"?>
<Types xmlns="http://schemas.openxmlformats.org/package/2006/content-types">
  <Override PartName="/_rels/.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0.jpeg" ContentType="image/jpeg"/>
  <Override PartName="/ppt/media/image19.png" ContentType="image/png"/>
  <Override PartName="/ppt/media/image18.jpeg" ContentType="image/jpeg"/>
  <Override PartName="/ppt/media/image17.jpeg" ContentType="image/jpeg"/>
  <Override PartName="/ppt/media/image13.jpeg" ContentType="image/jpeg"/>
  <Override PartName="/ppt/media/image12.jpeg" ContentType="image/jpeg"/>
  <Override PartName="/ppt/media/image9.jpeg" ContentType="image/jpeg"/>
  <Override PartName="/ppt/media/image11.jpeg" ContentType="image/jpeg"/>
  <Override PartName="/ppt/media/image14.wmf" ContentType="image/x-wmf"/>
  <Override PartName="/ppt/media/image10.jpeg" ContentType="image/jpeg"/>
  <Override PartName="/ppt/media/image8.jpeg" ContentType="image/jpeg"/>
  <Override PartName="/ppt/media/image7.jpeg" ContentType="image/jpeg"/>
  <Override PartName="/ppt/media/image6.jpeg" ContentType="image/jpeg"/>
  <Override PartName="/ppt/media/image5.jpeg" ContentType="image/jpeg"/>
  <Override PartName="/ppt/media/image4.jpeg" ContentType="image/jpeg"/>
  <Override PartName="/ppt/media/image3.jpeg" ContentType="image/jpeg"/>
  <Override PartName="/ppt/media/image16.jpeg" ContentType="image/jpeg"/>
  <Override PartName="/ppt/media/image2.jpeg" ContentType="image/jpeg"/>
  <Override PartName="/ppt/media/image15.jpeg" ContentType="image/jpeg"/>
  <Override PartName="/ppt/media/image1.jpeg" ContentType="image/jpeg"/>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1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31386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423680"/>
            <a:ext cx="5486040" cy="4190760"/>
          </a:xfrm>
          <a:prstGeom prst="rect">
            <a:avLst/>
          </a:prstGeom>
        </p:spPr>
        <p:txBody>
          <a:bodyPr bIns="0" lIns="0" rIns="0" tIns="0" wrap="none"/>
          <a:p>
            <a:r>
              <a:rPr lang="en-US"/>
              <a:t>Click to edit the notes format</a:t>
            </a:r>
            <a:endParaRPr/>
          </a:p>
        </p:txBody>
      </p:sp>
      <p:sp>
        <p:nvSpPr>
          <p:cNvPr id="206" name="PlaceHolder 2"/>
          <p:cNvSpPr>
            <a:spLocks noGrp="1"/>
          </p:cNvSpPr>
          <p:nvPr>
            <p:ph type="hdr"/>
          </p:nvPr>
        </p:nvSpPr>
        <p:spPr>
          <a:xfrm>
            <a:off x="0" y="0"/>
            <a:ext cx="2976120" cy="465480"/>
          </a:xfrm>
          <a:prstGeom prst="rect">
            <a:avLst/>
          </a:prstGeom>
        </p:spPr>
        <p:txBody>
          <a:bodyPr bIns="0" lIns="0" rIns="0" tIns="0" wrap="none"/>
          <a:p>
            <a:r>
              <a:rPr lang="en-US"/>
              <a:t>&lt;header&gt;</a:t>
            </a:r>
            <a:endParaRPr/>
          </a:p>
        </p:txBody>
      </p:sp>
      <p:sp>
        <p:nvSpPr>
          <p:cNvPr id="207" name="PlaceHolder 3"/>
          <p:cNvSpPr>
            <a:spLocks noGrp="1"/>
          </p:cNvSpPr>
          <p:nvPr>
            <p:ph type="dt"/>
          </p:nvPr>
        </p:nvSpPr>
        <p:spPr>
          <a:xfrm>
            <a:off x="3881520" y="0"/>
            <a:ext cx="2976120" cy="465480"/>
          </a:xfrm>
          <a:prstGeom prst="rect">
            <a:avLst/>
          </a:prstGeom>
        </p:spPr>
        <p:txBody>
          <a:bodyPr bIns="0" lIns="0" rIns="0" tIns="0" wrap="none"/>
          <a:p>
            <a:pPr algn="r"/>
            <a:r>
              <a:rPr lang="en-US"/>
              <a:t>&lt;date/time&gt;</a:t>
            </a:r>
            <a:endParaRPr/>
          </a:p>
        </p:txBody>
      </p:sp>
      <p:sp>
        <p:nvSpPr>
          <p:cNvPr id="208" name="PlaceHolder 4"/>
          <p:cNvSpPr>
            <a:spLocks noGrp="1"/>
          </p:cNvSpPr>
          <p:nvPr>
            <p:ph type="ftr"/>
          </p:nvPr>
        </p:nvSpPr>
        <p:spPr>
          <a:xfrm>
            <a:off x="0" y="8848080"/>
            <a:ext cx="2976120" cy="465480"/>
          </a:xfrm>
          <a:prstGeom prst="rect">
            <a:avLst/>
          </a:prstGeom>
        </p:spPr>
        <p:txBody>
          <a:bodyPr anchor="b" bIns="0" lIns="0" rIns="0" tIns="0" wrap="none"/>
          <a:p>
            <a:r>
              <a:rPr lang="en-US"/>
              <a:t>&lt;footer&gt;</a:t>
            </a:r>
            <a:endParaRPr/>
          </a:p>
        </p:txBody>
      </p:sp>
      <p:sp>
        <p:nvSpPr>
          <p:cNvPr id="209" name="PlaceHolder 5"/>
          <p:cNvSpPr>
            <a:spLocks noGrp="1"/>
          </p:cNvSpPr>
          <p:nvPr>
            <p:ph type="sldNum"/>
          </p:nvPr>
        </p:nvSpPr>
        <p:spPr>
          <a:xfrm>
            <a:off x="3881520" y="8848080"/>
            <a:ext cx="2976120" cy="465480"/>
          </a:xfrm>
          <a:prstGeom prst="rect">
            <a:avLst/>
          </a:prstGeom>
        </p:spPr>
        <p:txBody>
          <a:bodyPr anchor="b" bIns="0" lIns="0" rIns="0" tIns="0" wrap="none"/>
          <a:p>
            <a:pPr algn="r"/>
            <a:fld id="{22C77D0B-953C-40E6-B3F1-8B7832A751B7}"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3884760" y="8846640"/>
            <a:ext cx="2971440" cy="465480"/>
          </a:xfrm>
          <a:prstGeom prst="rect">
            <a:avLst/>
          </a:prstGeom>
        </p:spPr>
        <p:txBody>
          <a:bodyPr anchor="b"/>
          <a:p>
            <a:pPr>
              <a:lnSpc>
                <a:spcPct val="100000"/>
              </a:lnSpc>
            </a:pPr>
            <a:fld id="{B7A434C0-9D5F-4922-B5FB-4A31A3DBB853}" type="slidenum">
              <a:rPr lang="en-US" sz="1200">
                <a:solidFill>
                  <a:srgbClr val="000000"/>
                </a:solidFill>
                <a:latin typeface="Arial"/>
              </a:rPr>
              <a:t>&lt;number&gt;</a:t>
            </a:fld>
            <a:endParaRPr/>
          </a:p>
        </p:txBody>
      </p:sp>
      <p:sp>
        <p:nvSpPr>
          <p:cNvPr id="285" name="PlaceHolder 2"/>
          <p:cNvSpPr>
            <a:spLocks noGrp="1"/>
          </p:cNvSpPr>
          <p:nvPr>
            <p:ph type="body"/>
          </p:nvPr>
        </p:nvSpPr>
        <p:spPr>
          <a:xfrm>
            <a:off x="685800" y="4424040"/>
            <a:ext cx="5486040" cy="4190760"/>
          </a:xfrm>
          <a:prstGeom prst="rect">
            <a:avLst/>
          </a:prstGeom>
        </p:spPr>
        <p:txBody>
          <a:bodyPr/>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TextShape 1"/>
          <p:cNvSpPr txBox="1"/>
          <p:nvPr/>
        </p:nvSpPr>
        <p:spPr>
          <a:xfrm>
            <a:off x="3884760" y="8846640"/>
            <a:ext cx="2971440" cy="465480"/>
          </a:xfrm>
          <a:prstGeom prst="rect">
            <a:avLst/>
          </a:prstGeom>
        </p:spPr>
        <p:txBody>
          <a:bodyPr anchor="b"/>
          <a:p>
            <a:pPr>
              <a:lnSpc>
                <a:spcPct val="100000"/>
              </a:lnSpc>
            </a:pPr>
            <a:fld id="{6B4A3B88-E3BB-4DBB-BD7C-AA78D0736009}" type="slidenum">
              <a:rPr lang="en-US" sz="1200">
                <a:solidFill>
                  <a:srgbClr val="000000"/>
                </a:solidFill>
                <a:latin typeface="Arial"/>
              </a:rPr>
              <a:t>&lt;number&gt;</a:t>
            </a:fld>
            <a:endParaRPr/>
          </a:p>
        </p:txBody>
      </p:sp>
      <p:sp>
        <p:nvSpPr>
          <p:cNvPr id="287" name="PlaceHolder 2"/>
          <p:cNvSpPr>
            <a:spLocks noGrp="1"/>
          </p:cNvSpPr>
          <p:nvPr>
            <p:ph type="body"/>
          </p:nvPr>
        </p:nvSpPr>
        <p:spPr>
          <a:xfrm>
            <a:off x="685800" y="4424040"/>
            <a:ext cx="5486040" cy="4190760"/>
          </a:xfrm>
          <a:prstGeom prst="rect">
            <a:avLst/>
          </a:prstGeom>
        </p:spPr>
        <p:txBody>
          <a:bodyPr/>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TextShape 1"/>
          <p:cNvSpPr txBox="1"/>
          <p:nvPr/>
        </p:nvSpPr>
        <p:spPr>
          <a:xfrm>
            <a:off x="3884760" y="8846640"/>
            <a:ext cx="2971440" cy="465480"/>
          </a:xfrm>
          <a:prstGeom prst="rect">
            <a:avLst/>
          </a:prstGeom>
        </p:spPr>
        <p:txBody>
          <a:bodyPr anchor="b"/>
          <a:p>
            <a:pPr>
              <a:lnSpc>
                <a:spcPct val="100000"/>
              </a:lnSpc>
            </a:pPr>
            <a:fld id="{D1F03DBF-CE82-430A-8365-202202E4ADC5}" type="slidenum">
              <a:rPr lang="en-US" sz="1200">
                <a:solidFill>
                  <a:srgbClr val="000000"/>
                </a:solidFill>
                <a:latin typeface="Arial"/>
              </a:rPr>
              <a:t>&lt;number&gt;</a:t>
            </a:fld>
            <a:endParaRPr/>
          </a:p>
        </p:txBody>
      </p:sp>
      <p:sp>
        <p:nvSpPr>
          <p:cNvPr id="279" name="PlaceHolder 2"/>
          <p:cNvSpPr>
            <a:spLocks noGrp="1"/>
          </p:cNvSpPr>
          <p:nvPr>
            <p:ph type="body"/>
          </p:nvPr>
        </p:nvSpPr>
        <p:spPr>
          <a:xfrm>
            <a:off x="685800" y="4424040"/>
            <a:ext cx="5486040" cy="4190760"/>
          </a:xfrm>
          <a:prstGeom prst="rect">
            <a:avLst/>
          </a:prstGeom>
        </p:spPr>
        <p:txBody>
          <a:bodyPr/>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TextShape 1"/>
          <p:cNvSpPr txBox="1"/>
          <p:nvPr/>
        </p:nvSpPr>
        <p:spPr>
          <a:xfrm>
            <a:off x="3884760" y="8846640"/>
            <a:ext cx="2971440" cy="465480"/>
          </a:xfrm>
          <a:prstGeom prst="rect">
            <a:avLst/>
          </a:prstGeom>
        </p:spPr>
        <p:txBody>
          <a:bodyPr anchor="b"/>
          <a:p>
            <a:pPr>
              <a:lnSpc>
                <a:spcPct val="100000"/>
              </a:lnSpc>
            </a:pPr>
            <a:fld id="{DF390451-2FF5-4B8A-9585-4F73CEC7B6B3}" type="slidenum">
              <a:rPr lang="en-US" sz="1200">
                <a:solidFill>
                  <a:srgbClr val="000000"/>
                </a:solidFill>
                <a:latin typeface="Arial"/>
              </a:rPr>
              <a:t>&lt;number&gt;</a:t>
            </a:fld>
            <a:endParaRPr/>
          </a:p>
        </p:txBody>
      </p:sp>
      <p:sp>
        <p:nvSpPr>
          <p:cNvPr id="281" name="PlaceHolder 2"/>
          <p:cNvSpPr>
            <a:spLocks noGrp="1"/>
          </p:cNvSpPr>
          <p:nvPr>
            <p:ph type="body"/>
          </p:nvPr>
        </p:nvSpPr>
        <p:spPr>
          <a:xfrm>
            <a:off x="685800" y="4424040"/>
            <a:ext cx="5486040" cy="4190760"/>
          </a:xfrm>
          <a:prstGeom prst="rect">
            <a:avLst/>
          </a:prstGeom>
        </p:spPr>
        <p:txBody>
          <a:bodyPr/>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TextShape 1"/>
          <p:cNvSpPr txBox="1"/>
          <p:nvPr/>
        </p:nvSpPr>
        <p:spPr>
          <a:xfrm>
            <a:off x="3884760" y="8846640"/>
            <a:ext cx="2971440" cy="465480"/>
          </a:xfrm>
          <a:prstGeom prst="rect">
            <a:avLst/>
          </a:prstGeom>
        </p:spPr>
        <p:txBody>
          <a:bodyPr anchor="b"/>
          <a:p>
            <a:pPr>
              <a:lnSpc>
                <a:spcPct val="100000"/>
              </a:lnSpc>
            </a:pPr>
            <a:fld id="{070491BA-1123-4963-A1B0-DA7E9BBE3203}" type="slidenum">
              <a:rPr lang="en-US" sz="1200">
                <a:solidFill>
                  <a:srgbClr val="000000"/>
                </a:solidFill>
                <a:latin typeface="Arial"/>
              </a:rPr>
              <a:t>&lt;number&gt;</a:t>
            </a:fld>
            <a:endParaRPr/>
          </a:p>
        </p:txBody>
      </p:sp>
      <p:sp>
        <p:nvSpPr>
          <p:cNvPr id="283" name="PlaceHolder 2"/>
          <p:cNvSpPr>
            <a:spLocks noGrp="1"/>
          </p:cNvSpPr>
          <p:nvPr>
            <p:ph type="body"/>
          </p:nvPr>
        </p:nvSpPr>
        <p:spPr>
          <a:xfrm>
            <a:off x="685800" y="4424040"/>
            <a:ext cx="5486040" cy="4190760"/>
          </a:xfrm>
          <a:prstGeom prst="rect">
            <a:avLst/>
          </a:prstGeom>
        </p:spPr>
        <p:txBody>
          <a:bodyP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0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1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2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2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5"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4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5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5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5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5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6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6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6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6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6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4"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6"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7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9"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84"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85"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8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8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9"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9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93"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5"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96"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9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00"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201"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0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04"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92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1" name="CustomShape 2"/>
          <p:cNvSpPr/>
          <p:nvPr/>
        </p:nvSpPr>
        <p:spPr>
          <a:xfrm>
            <a:off x="4381560" y="-792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2" name="CustomShape 3"/>
          <p:cNvSpPr/>
          <p:nvPr/>
        </p:nvSpPr>
        <p:spPr>
          <a:xfrm rot="21436200">
            <a:off x="-18720" y="203040"/>
            <a:ext cx="9162720" cy="64728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3" name="CustomShape 4"/>
          <p:cNvSpPr/>
          <p:nvPr/>
        </p:nvSpPr>
        <p:spPr>
          <a:xfrm rot="21436200">
            <a:off x="-14040" y="276480"/>
            <a:ext cx="9175320" cy="52884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GB"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anchor="b" bIns="0" lIns="0" rIns="0" tIns="0"/>
          <a:p>
            <a:endParaRPr/>
          </a:p>
        </p:txBody>
      </p:sp>
      <p:sp>
        <p:nvSpPr>
          <p:cNvPr id="6" name="PlaceHolder 7"/>
          <p:cNvSpPr>
            <a:spLocks noGrp="1"/>
          </p:cNvSpPr>
          <p:nvPr>
            <p:ph type="ftr"/>
          </p:nvPr>
        </p:nvSpPr>
        <p:spPr>
          <a:xfrm>
            <a:off x="2666880" y="6356520"/>
            <a:ext cx="3352320" cy="364680"/>
          </a:xfrm>
          <a:prstGeom prst="rect">
            <a:avLst/>
          </a:prstGeom>
        </p:spPr>
        <p:txBody>
          <a:bodyPr anchor="b" bIns="0" lIns="0" rIns="0" tIns="0"/>
          <a:p>
            <a:endParaRPr/>
          </a:p>
        </p:txBody>
      </p:sp>
      <p:sp>
        <p:nvSpPr>
          <p:cNvPr id="7" name="PlaceHolder 8"/>
          <p:cNvSpPr>
            <a:spLocks noGrp="1"/>
          </p:cNvSpPr>
          <p:nvPr>
            <p:ph type="sldNum"/>
          </p:nvPr>
        </p:nvSpPr>
        <p:spPr>
          <a:xfrm>
            <a:off x="7924680" y="6356520"/>
            <a:ext cx="761760" cy="364680"/>
          </a:xfrm>
          <a:prstGeom prst="rect">
            <a:avLst/>
          </a:prstGeom>
        </p:spPr>
        <p:txBody>
          <a:bodyPr anchor="b" bIns="0" lIns="0" rIns="0" tIns="0"/>
          <a:p>
            <a:pPr>
              <a:lnSpc>
                <a:spcPct val="100000"/>
              </a:lnSpc>
            </a:pPr>
            <a:fld id="{FC1CCBD2-B069-4F1C-ACF5-95779B58D97C}" type="slidenum">
              <a:rPr lang="en-US" sz="1200">
                <a:solidFill>
                  <a:srgbClr val="d1eaed"/>
                </a:solidFill>
                <a:latin typeface="Arial"/>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92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42" name="CustomShape 2"/>
          <p:cNvSpPr/>
          <p:nvPr/>
        </p:nvSpPr>
        <p:spPr>
          <a:xfrm>
            <a:off x="4381560" y="-792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43" name="CustomShape 3"/>
          <p:cNvSpPr/>
          <p:nvPr/>
        </p:nvSpPr>
        <p:spPr>
          <a:xfrm rot="21436200">
            <a:off x="-18720" y="203040"/>
            <a:ext cx="9162720" cy="64728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44" name="CustomShape 4"/>
          <p:cNvSpPr/>
          <p:nvPr/>
        </p:nvSpPr>
        <p:spPr>
          <a:xfrm rot="21436200">
            <a:off x="-14040" y="276480"/>
            <a:ext cx="9175320" cy="52884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5" name="PlaceHolder 5"/>
          <p:cNvSpPr>
            <a:spLocks noGrp="1"/>
          </p:cNvSpPr>
          <p:nvPr>
            <p:ph type="title"/>
          </p:nvPr>
        </p:nvSpPr>
        <p:spPr>
          <a:xfrm>
            <a:off x="457200" y="704880"/>
            <a:ext cx="8229240" cy="1142640"/>
          </a:xfrm>
          <a:prstGeom prst="rect">
            <a:avLst/>
          </a:prstGeom>
        </p:spPr>
        <p:txBody>
          <a:bodyPr anchor="b" bIns="0" lIns="0" rIns="0"/>
          <a:p>
            <a:pPr>
              <a:lnSpc>
                <a:spcPct val="100000"/>
              </a:lnSpc>
            </a:pPr>
            <a:r>
              <a:rPr lang="en-GB"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000"/>
            <a:ext cx="8229240" cy="4389120"/>
          </a:xfrm>
          <a:prstGeom prst="rect">
            <a:avLst/>
          </a:prstGeom>
        </p:spPr>
        <p:txBody>
          <a:bodyPr/>
          <a:p>
            <a:pPr>
              <a:buSzPct val="25000"/>
              <a:buFont typeface="StarSymbol"/>
              <a:buChar char=""/>
            </a:pPr>
            <a:r>
              <a:rPr lang="en-GB" sz="2600">
                <a:solidFill>
                  <a:srgbClr val="000000"/>
                </a:solidFill>
                <a:latin typeface="Constantia"/>
              </a:rPr>
              <a:t>Click to edit the outline text format</a:t>
            </a:r>
            <a:endParaRPr/>
          </a:p>
          <a:p>
            <a:pPr lvl="1">
              <a:buSzPct val="25000"/>
              <a:buFont typeface="StarSymbol"/>
              <a:buChar char=""/>
            </a:pPr>
            <a:r>
              <a:rPr lang="en-GB" sz="2600">
                <a:solidFill>
                  <a:srgbClr val="000000"/>
                </a:solidFill>
                <a:latin typeface="Constantia"/>
              </a:rPr>
              <a:t>Second Outline Level</a:t>
            </a:r>
            <a:endParaRPr/>
          </a:p>
          <a:p>
            <a:pPr lvl="2">
              <a:buSzPct val="25000"/>
              <a:buFont typeface="StarSymbol"/>
              <a:buChar char=""/>
            </a:pPr>
            <a:r>
              <a:rPr lang="en-GB" sz="2600">
                <a:solidFill>
                  <a:srgbClr val="000000"/>
                </a:solidFill>
                <a:latin typeface="Constantia"/>
              </a:rPr>
              <a:t>Third Outline Level</a:t>
            </a:r>
            <a:endParaRPr/>
          </a:p>
          <a:p>
            <a:pPr lvl="3">
              <a:buSzPct val="25000"/>
              <a:buFont typeface="StarSymbol"/>
              <a:buChar char=""/>
            </a:pPr>
            <a:r>
              <a:rPr lang="en-GB" sz="2600">
                <a:solidFill>
                  <a:srgbClr val="000000"/>
                </a:solidFill>
                <a:latin typeface="Constantia"/>
              </a:rPr>
              <a:t>Fourth Outline Level</a:t>
            </a:r>
            <a:endParaRPr/>
          </a:p>
          <a:p>
            <a:pPr lvl="4">
              <a:buSzPct val="25000"/>
              <a:buFont typeface="StarSymbol"/>
              <a:buChar char=""/>
            </a:pPr>
            <a:r>
              <a:rPr lang="en-GB" sz="2600">
                <a:solidFill>
                  <a:srgbClr val="000000"/>
                </a:solidFill>
                <a:latin typeface="Constantia"/>
              </a:rPr>
              <a:t>Fifth Outline Level</a:t>
            </a:r>
            <a:endParaRPr/>
          </a:p>
          <a:p>
            <a:pPr lvl="5">
              <a:buSzPct val="25000"/>
              <a:buFont typeface="StarSymbol"/>
              <a:buChar char=""/>
            </a:pPr>
            <a:r>
              <a:rPr lang="en-GB" sz="2600">
                <a:solidFill>
                  <a:srgbClr val="000000"/>
                </a:solidFill>
                <a:latin typeface="Constantia"/>
              </a:rPr>
              <a:t>Sixth Outline Level</a:t>
            </a:r>
            <a:endParaRPr/>
          </a:p>
          <a:p>
            <a:pPr>
              <a:lnSpc>
                <a:spcPct val="100000"/>
              </a:lnSpc>
              <a:buSzPct val="25000"/>
              <a:buFont charset="2" typeface="Wingdings 2"/>
              <a:buChar char=""/>
            </a:pPr>
            <a:r>
              <a:rPr lang="en-GB" sz="2600">
                <a:solidFill>
                  <a:srgbClr val="000000"/>
                </a:solidFill>
                <a:latin typeface="Constantia"/>
              </a:rPr>
              <a:t>Seventh Outline LevelClick to edit Master text styles</a:t>
            </a:r>
            <a:endParaRPr/>
          </a:p>
          <a:p>
            <a:pPr lvl="1">
              <a:lnSpc>
                <a:spcPct val="100000"/>
              </a:lnSpc>
              <a:buSzPct val="25000"/>
              <a:buFont typeface="StarSymbol"/>
              <a:buChar char=""/>
            </a:pPr>
            <a:r>
              <a:rPr lang="en-GB" sz="2400">
                <a:solidFill>
                  <a:srgbClr val="000000"/>
                </a:solidFill>
                <a:latin typeface="Constantia"/>
              </a:rPr>
              <a:t>Second level</a:t>
            </a:r>
            <a:endParaRPr/>
          </a:p>
          <a:p>
            <a:pPr lvl="2">
              <a:lnSpc>
                <a:spcPct val="100000"/>
              </a:lnSpc>
              <a:buSzPct val="25000"/>
              <a:buFont typeface="StarSymbol"/>
              <a:buChar char=""/>
            </a:pPr>
            <a:r>
              <a:rPr lang="en-GB" sz="2100">
                <a:solidFill>
                  <a:srgbClr val="000000"/>
                </a:solidFill>
                <a:latin typeface="Constantia"/>
              </a:rPr>
              <a:t>Third level</a:t>
            </a:r>
            <a:endParaRPr/>
          </a:p>
          <a:p>
            <a:pPr lvl="3">
              <a:lnSpc>
                <a:spcPct val="100000"/>
              </a:lnSpc>
              <a:buSzPct val="25000"/>
              <a:buFont typeface="StarSymbol"/>
              <a:buChar char=""/>
            </a:pPr>
            <a:r>
              <a:rPr lang="en-GB" sz="2000">
                <a:solidFill>
                  <a:srgbClr val="000000"/>
                </a:solidFill>
                <a:latin typeface="Constantia"/>
              </a:rPr>
              <a:t>Fourth level</a:t>
            </a:r>
            <a:endParaRPr/>
          </a:p>
          <a:p>
            <a:pPr lvl="4">
              <a:lnSpc>
                <a:spcPct val="100000"/>
              </a:lnSpc>
              <a:buSzPct val="25000"/>
              <a:buFont typeface="StarSymbol"/>
              <a:buChar char=""/>
            </a:pPr>
            <a:r>
              <a:rPr lang="en-GB" sz="2000">
                <a:solidFill>
                  <a:srgbClr val="000000"/>
                </a:solidFill>
                <a:latin typeface="Constantia"/>
              </a:rPr>
              <a:t>Fifth level</a:t>
            </a:r>
            <a:endParaRPr/>
          </a:p>
        </p:txBody>
      </p:sp>
      <p:sp>
        <p:nvSpPr>
          <p:cNvPr id="47" name="PlaceHolder 7"/>
          <p:cNvSpPr>
            <a:spLocks noGrp="1"/>
          </p:cNvSpPr>
          <p:nvPr>
            <p:ph type="dt"/>
          </p:nvPr>
        </p:nvSpPr>
        <p:spPr>
          <a:xfrm>
            <a:off x="457200" y="6356520"/>
            <a:ext cx="2133360" cy="364680"/>
          </a:xfrm>
          <a:prstGeom prst="rect">
            <a:avLst/>
          </a:prstGeom>
        </p:spPr>
        <p:txBody>
          <a:bodyPr anchor="b" bIns="0" lIns="0" rIns="0" tIns="0"/>
          <a:p>
            <a:endParaRPr/>
          </a:p>
        </p:txBody>
      </p:sp>
      <p:sp>
        <p:nvSpPr>
          <p:cNvPr id="48" name="PlaceHolder 8"/>
          <p:cNvSpPr>
            <a:spLocks noGrp="1"/>
          </p:cNvSpPr>
          <p:nvPr>
            <p:ph type="ftr"/>
          </p:nvPr>
        </p:nvSpPr>
        <p:spPr>
          <a:xfrm>
            <a:off x="2666880" y="6356520"/>
            <a:ext cx="3352320" cy="364680"/>
          </a:xfrm>
          <a:prstGeom prst="rect">
            <a:avLst/>
          </a:prstGeom>
        </p:spPr>
        <p:txBody>
          <a:bodyPr anchor="b" bIns="0" lIns="0" rIns="0" tIns="0"/>
          <a:p>
            <a:endParaRPr/>
          </a:p>
        </p:txBody>
      </p:sp>
      <p:sp>
        <p:nvSpPr>
          <p:cNvPr id="49" name="PlaceHolder 9"/>
          <p:cNvSpPr>
            <a:spLocks noGrp="1"/>
          </p:cNvSpPr>
          <p:nvPr>
            <p:ph type="sldNum"/>
          </p:nvPr>
        </p:nvSpPr>
        <p:spPr>
          <a:xfrm>
            <a:off x="7924680" y="6356520"/>
            <a:ext cx="761760" cy="364680"/>
          </a:xfrm>
          <a:prstGeom prst="rect">
            <a:avLst/>
          </a:prstGeom>
        </p:spPr>
        <p:txBody>
          <a:bodyPr anchor="b" bIns="0" lIns="0" rIns="0" tIns="0"/>
          <a:p>
            <a:pPr>
              <a:lnSpc>
                <a:spcPct val="100000"/>
              </a:lnSpc>
            </a:pPr>
            <a:fld id="{A86136B1-B700-4FCA-9FA0-27790832253C}" type="slidenum">
              <a:rPr lang="en-US" sz="1200">
                <a:solidFill>
                  <a:srgbClr val="035c75"/>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92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83" name="CustomShape 2"/>
          <p:cNvSpPr/>
          <p:nvPr/>
        </p:nvSpPr>
        <p:spPr>
          <a:xfrm>
            <a:off x="4381560" y="-792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84" name="CustomShape 3"/>
          <p:cNvSpPr/>
          <p:nvPr/>
        </p:nvSpPr>
        <p:spPr>
          <a:xfrm rot="21436200">
            <a:off x="-18720" y="203040"/>
            <a:ext cx="9162720" cy="64728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85" name="CustomShape 4"/>
          <p:cNvSpPr/>
          <p:nvPr/>
        </p:nvSpPr>
        <p:spPr>
          <a:xfrm rot="21436200">
            <a:off x="-14040" y="276480"/>
            <a:ext cx="9175320" cy="52884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a:p>
            <a:pPr>
              <a:lnSpc>
                <a:spcPct val="100000"/>
              </a:lnSpc>
            </a:pPr>
            <a:r>
              <a:rPr lang="en-GB"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855080"/>
            <a:ext cx="4039920" cy="659160"/>
          </a:xfrm>
          <a:prstGeom prst="rect">
            <a:avLst/>
          </a:prstGeom>
        </p:spPr>
        <p:txBody>
          <a:bodyPr anchor="ctr" bIns="0" lIns="45720" rIns="45720" tIns="0"/>
          <a:p>
            <a:pPr>
              <a:buSzPct val="25000"/>
              <a:buFont typeface="StarSymbol"/>
              <a:buChar char=""/>
            </a:pPr>
            <a:r>
              <a:rPr b="1" lang="en-GB" sz="2400">
                <a:solidFill>
                  <a:srgbClr val="04617b"/>
                </a:solidFill>
                <a:latin typeface="Constantia"/>
              </a:rPr>
              <a:t>Click to edit the outline text format</a:t>
            </a:r>
            <a:endParaRPr/>
          </a:p>
          <a:p>
            <a:pPr lvl="1">
              <a:buSzPct val="25000"/>
              <a:buFont typeface="StarSymbol"/>
              <a:buChar char=""/>
            </a:pPr>
            <a:r>
              <a:rPr b="1" lang="en-GB" sz="2400">
                <a:solidFill>
                  <a:srgbClr val="04617b"/>
                </a:solidFill>
                <a:latin typeface="Constantia"/>
              </a:rPr>
              <a:t>Second Outline Level</a:t>
            </a:r>
            <a:endParaRPr/>
          </a:p>
          <a:p>
            <a:pPr lvl="2">
              <a:buSzPct val="25000"/>
              <a:buFont typeface="StarSymbol"/>
              <a:buChar char=""/>
            </a:pPr>
            <a:r>
              <a:rPr b="1" lang="en-GB" sz="2400">
                <a:solidFill>
                  <a:srgbClr val="04617b"/>
                </a:solidFill>
                <a:latin typeface="Constantia"/>
              </a:rPr>
              <a:t>Third Outline Level</a:t>
            </a:r>
            <a:endParaRPr/>
          </a:p>
          <a:p>
            <a:pPr lvl="3">
              <a:buSzPct val="25000"/>
              <a:buFont typeface="StarSymbol"/>
              <a:buChar char=""/>
            </a:pPr>
            <a:r>
              <a:rPr b="1" lang="en-GB" sz="2400">
                <a:solidFill>
                  <a:srgbClr val="04617b"/>
                </a:solidFill>
                <a:latin typeface="Constantia"/>
              </a:rPr>
              <a:t>Fourth Outline Level</a:t>
            </a:r>
            <a:endParaRPr/>
          </a:p>
          <a:p>
            <a:pPr lvl="4">
              <a:buSzPct val="25000"/>
              <a:buFont typeface="StarSymbol"/>
              <a:buChar char=""/>
            </a:pPr>
            <a:r>
              <a:rPr b="1" lang="en-GB" sz="2400">
                <a:solidFill>
                  <a:srgbClr val="04617b"/>
                </a:solidFill>
                <a:latin typeface="Constantia"/>
              </a:rPr>
              <a:t>Fifth Outline Level</a:t>
            </a:r>
            <a:endParaRPr/>
          </a:p>
          <a:p>
            <a:pPr lvl="5">
              <a:buSzPct val="25000"/>
              <a:buFont typeface="StarSymbol"/>
              <a:buChar char=""/>
            </a:pPr>
            <a:r>
              <a:rPr b="1" lang="en-GB" sz="2400">
                <a:solidFill>
                  <a:srgbClr val="04617b"/>
                </a:solidFill>
                <a:latin typeface="Constantia"/>
              </a:rPr>
              <a:t>Sixth Outline Level</a:t>
            </a:r>
            <a:endParaRPr/>
          </a:p>
          <a:p>
            <a:pPr>
              <a:lnSpc>
                <a:spcPct val="100000"/>
              </a:lnSpc>
            </a:pPr>
            <a:r>
              <a:rPr b="1" lang="en-GB" sz="2400">
                <a:solidFill>
                  <a:srgbClr val="04617b"/>
                </a:solidFill>
                <a:latin typeface="Constantia"/>
              </a:rPr>
              <a:t>Seventh Outline LevelClick to edit Master text styles</a:t>
            </a:r>
            <a:endParaRPr/>
          </a:p>
        </p:txBody>
      </p:sp>
      <p:sp>
        <p:nvSpPr>
          <p:cNvPr id="88" name="PlaceHolder 7"/>
          <p:cNvSpPr>
            <a:spLocks noGrp="1"/>
          </p:cNvSpPr>
          <p:nvPr>
            <p:ph type="body"/>
          </p:nvPr>
        </p:nvSpPr>
        <p:spPr>
          <a:xfrm>
            <a:off x="4645080" y="1859760"/>
            <a:ext cx="4041360" cy="654480"/>
          </a:xfrm>
          <a:prstGeom prst="rect">
            <a:avLst/>
          </a:prstGeom>
        </p:spPr>
        <p:txBody>
          <a:bodyPr anchor="ctr" bIns="0" lIns="45720" rIns="45720" tIns="0"/>
          <a:p>
            <a:pPr>
              <a:buSzPct val="25000"/>
              <a:buFont typeface="StarSymbol"/>
              <a:buChar char=""/>
            </a:pPr>
            <a:r>
              <a:rPr b="1" lang="en-GB" sz="2400">
                <a:solidFill>
                  <a:srgbClr val="035c75"/>
                </a:solidFill>
                <a:latin typeface="Constantia"/>
              </a:rPr>
              <a:t>Click to edit the outline text format</a:t>
            </a:r>
            <a:endParaRPr/>
          </a:p>
          <a:p>
            <a:pPr lvl="1">
              <a:buSzPct val="25000"/>
              <a:buFont typeface="StarSymbol"/>
              <a:buChar char=""/>
            </a:pPr>
            <a:r>
              <a:rPr b="1" lang="en-GB" sz="2400">
                <a:solidFill>
                  <a:srgbClr val="035c75"/>
                </a:solidFill>
                <a:latin typeface="Constantia"/>
              </a:rPr>
              <a:t>Second Outline Level</a:t>
            </a:r>
            <a:endParaRPr/>
          </a:p>
          <a:p>
            <a:pPr lvl="2">
              <a:buSzPct val="25000"/>
              <a:buFont typeface="StarSymbol"/>
              <a:buChar char=""/>
            </a:pPr>
            <a:r>
              <a:rPr b="1" lang="en-GB" sz="2400">
                <a:solidFill>
                  <a:srgbClr val="035c75"/>
                </a:solidFill>
                <a:latin typeface="Constantia"/>
              </a:rPr>
              <a:t>Third Outline Level</a:t>
            </a:r>
            <a:endParaRPr/>
          </a:p>
          <a:p>
            <a:pPr lvl="3">
              <a:buSzPct val="25000"/>
              <a:buFont typeface="StarSymbol"/>
              <a:buChar char=""/>
            </a:pPr>
            <a:r>
              <a:rPr b="1" lang="en-GB" sz="2400">
                <a:solidFill>
                  <a:srgbClr val="035c75"/>
                </a:solidFill>
                <a:latin typeface="Constantia"/>
              </a:rPr>
              <a:t>Fourth Outline Level</a:t>
            </a:r>
            <a:endParaRPr/>
          </a:p>
          <a:p>
            <a:pPr lvl="4">
              <a:buSzPct val="25000"/>
              <a:buFont typeface="StarSymbol"/>
              <a:buChar char=""/>
            </a:pPr>
            <a:r>
              <a:rPr b="1" lang="en-GB" sz="2400">
                <a:solidFill>
                  <a:srgbClr val="035c75"/>
                </a:solidFill>
                <a:latin typeface="Constantia"/>
              </a:rPr>
              <a:t>Fifth Outline Level</a:t>
            </a:r>
            <a:endParaRPr/>
          </a:p>
          <a:p>
            <a:pPr lvl="5">
              <a:buSzPct val="25000"/>
              <a:buFont typeface="StarSymbol"/>
              <a:buChar char=""/>
            </a:pPr>
            <a:r>
              <a:rPr b="1" lang="en-GB" sz="2400">
                <a:solidFill>
                  <a:srgbClr val="035c75"/>
                </a:solidFill>
                <a:latin typeface="Constantia"/>
              </a:rPr>
              <a:t>Sixth Outline Level</a:t>
            </a:r>
            <a:endParaRPr/>
          </a:p>
          <a:p>
            <a:pPr>
              <a:lnSpc>
                <a:spcPct val="100000"/>
              </a:lnSpc>
            </a:pPr>
            <a:r>
              <a:rPr b="1" lang="en-GB" sz="2400">
                <a:solidFill>
                  <a:srgbClr val="035c75"/>
                </a:solidFill>
                <a:latin typeface="Constantia"/>
              </a:rPr>
              <a:t>Seventh Outline LevelClick to edit Master text styles</a:t>
            </a:r>
            <a:endParaRPr/>
          </a:p>
        </p:txBody>
      </p:sp>
      <p:sp>
        <p:nvSpPr>
          <p:cNvPr id="89" name="PlaceHolder 8"/>
          <p:cNvSpPr>
            <a:spLocks noGrp="1"/>
          </p:cNvSpPr>
          <p:nvPr>
            <p:ph type="body"/>
          </p:nvPr>
        </p:nvSpPr>
        <p:spPr>
          <a:xfrm>
            <a:off x="457200" y="2514600"/>
            <a:ext cx="4039920" cy="3845520"/>
          </a:xfrm>
          <a:prstGeom prst="rect">
            <a:avLst/>
          </a:prstGeom>
        </p:spPr>
        <p:txBody>
          <a:bodyPr anchor="b" bIns="0" lIns="0" rIns="0" tIns="0"/>
          <a:p>
            <a:pPr>
              <a:buSzPct val="25000"/>
              <a:buFont typeface="StarSymbol"/>
              <a:buChar char=""/>
            </a:pPr>
            <a:r>
              <a:rPr lang="en-GB" sz="2200">
                <a:solidFill>
                  <a:srgbClr val="035c75"/>
                </a:solidFill>
                <a:latin typeface="Constantia"/>
              </a:rPr>
              <a:t>Click to edit the outline text format</a:t>
            </a:r>
            <a:endParaRPr/>
          </a:p>
          <a:p>
            <a:pPr lvl="1">
              <a:buSzPct val="25000"/>
              <a:buFont typeface="StarSymbol"/>
              <a:buChar char=""/>
            </a:pPr>
            <a:r>
              <a:rPr lang="en-GB" sz="2200">
                <a:solidFill>
                  <a:srgbClr val="035c75"/>
                </a:solidFill>
                <a:latin typeface="Constantia"/>
              </a:rPr>
              <a:t>Second Outline Level</a:t>
            </a:r>
            <a:endParaRPr/>
          </a:p>
          <a:p>
            <a:pPr lvl="2">
              <a:buSzPct val="25000"/>
              <a:buFont typeface="StarSymbol"/>
              <a:buChar char=""/>
            </a:pPr>
            <a:r>
              <a:rPr lang="en-GB" sz="2200">
                <a:solidFill>
                  <a:srgbClr val="035c75"/>
                </a:solidFill>
                <a:latin typeface="Constantia"/>
              </a:rPr>
              <a:t>Third Outline Level</a:t>
            </a:r>
            <a:endParaRPr/>
          </a:p>
          <a:p>
            <a:pPr lvl="3">
              <a:buSzPct val="25000"/>
              <a:buFont typeface="StarSymbol"/>
              <a:buChar char=""/>
            </a:pPr>
            <a:r>
              <a:rPr lang="en-GB" sz="2200">
                <a:solidFill>
                  <a:srgbClr val="035c75"/>
                </a:solidFill>
                <a:latin typeface="Constantia"/>
              </a:rPr>
              <a:t>Fourth Outline Level</a:t>
            </a:r>
            <a:endParaRPr/>
          </a:p>
          <a:p>
            <a:pPr lvl="4">
              <a:buSzPct val="25000"/>
              <a:buFont typeface="StarSymbol"/>
              <a:buChar char=""/>
            </a:pPr>
            <a:r>
              <a:rPr lang="en-GB" sz="2200">
                <a:solidFill>
                  <a:srgbClr val="035c75"/>
                </a:solidFill>
                <a:latin typeface="Constantia"/>
              </a:rPr>
              <a:t>Fifth Outline Level</a:t>
            </a:r>
            <a:endParaRPr/>
          </a:p>
          <a:p>
            <a:pPr lvl="5">
              <a:buSzPct val="25000"/>
              <a:buFont typeface="StarSymbol"/>
              <a:buChar char=""/>
            </a:pPr>
            <a:r>
              <a:rPr lang="en-GB" sz="2200">
                <a:solidFill>
                  <a:srgbClr val="035c75"/>
                </a:solidFill>
                <a:latin typeface="Constantia"/>
              </a:rPr>
              <a:t>Sixth Outline Level</a:t>
            </a:r>
            <a:endParaRPr/>
          </a:p>
          <a:p>
            <a:pPr>
              <a:lnSpc>
                <a:spcPct val="100000"/>
              </a:lnSpc>
              <a:buSzPct val="25000"/>
              <a:buFont charset="2" typeface="Wingdings 2"/>
              <a:buChar char=""/>
            </a:pPr>
            <a:r>
              <a:rPr lang="en-GB" sz="2200">
                <a:solidFill>
                  <a:srgbClr val="035c75"/>
                </a:solidFill>
                <a:latin typeface="Constantia"/>
              </a:rPr>
              <a:t>Seventh Outline LevelClick to edit Master text styles</a:t>
            </a:r>
            <a:endParaRPr/>
          </a:p>
          <a:p>
            <a:pPr lvl="1">
              <a:lnSpc>
                <a:spcPct val="100000"/>
              </a:lnSpc>
              <a:buSzPct val="25000"/>
              <a:buFont typeface="StarSymbol"/>
              <a:buChar char=""/>
            </a:pPr>
            <a:r>
              <a:rPr lang="en-GB" sz="2000">
                <a:solidFill>
                  <a:srgbClr val="000000"/>
                </a:solidFill>
                <a:latin typeface="Constantia"/>
              </a:rPr>
              <a:t>Second level</a:t>
            </a:r>
            <a:endParaRPr/>
          </a:p>
          <a:p>
            <a:pPr lvl="2">
              <a:lnSpc>
                <a:spcPct val="100000"/>
              </a:lnSpc>
              <a:buSzPct val="25000"/>
              <a:buFont typeface="StarSymbol"/>
              <a:buChar char=""/>
            </a:pPr>
            <a:r>
              <a:rPr lang="en-GB">
                <a:solidFill>
                  <a:srgbClr val="000000"/>
                </a:solidFill>
                <a:latin typeface="Constantia"/>
              </a:rPr>
              <a:t>Third level</a:t>
            </a:r>
            <a:endParaRPr/>
          </a:p>
          <a:p>
            <a:pPr lvl="3">
              <a:lnSpc>
                <a:spcPct val="100000"/>
              </a:lnSpc>
              <a:buSzPct val="25000"/>
              <a:buFont typeface="StarSymbol"/>
              <a:buChar char=""/>
            </a:pPr>
            <a:r>
              <a:rPr lang="en-GB" sz="1600">
                <a:solidFill>
                  <a:srgbClr val="000000"/>
                </a:solidFill>
                <a:latin typeface="Constantia"/>
              </a:rPr>
              <a:t>Fourth level</a:t>
            </a:r>
            <a:endParaRPr/>
          </a:p>
          <a:p>
            <a:pPr lvl="4">
              <a:lnSpc>
                <a:spcPct val="100000"/>
              </a:lnSpc>
              <a:buSzPct val="25000"/>
              <a:buFont typeface="StarSymbol"/>
              <a:buChar char=""/>
            </a:pPr>
            <a:r>
              <a:rPr lang="en-GB" sz="1600">
                <a:solidFill>
                  <a:srgbClr val="000000"/>
                </a:solidFill>
                <a:latin typeface="Constantia"/>
              </a:rPr>
              <a:t>Fifth level</a:t>
            </a:r>
            <a:endParaRPr/>
          </a:p>
        </p:txBody>
      </p:sp>
      <p:sp>
        <p:nvSpPr>
          <p:cNvPr id="90" name="PlaceHolder 9"/>
          <p:cNvSpPr>
            <a:spLocks noGrp="1"/>
          </p:cNvSpPr>
          <p:nvPr>
            <p:ph type="body"/>
          </p:nvPr>
        </p:nvSpPr>
        <p:spPr>
          <a:xfrm>
            <a:off x="4645080" y="2514600"/>
            <a:ext cx="4041360" cy="3845520"/>
          </a:xfrm>
          <a:prstGeom prst="rect">
            <a:avLst/>
          </a:prstGeom>
        </p:spPr>
        <p:txBody>
          <a:bodyPr anchor="b" bIns="0" lIns="0" rIns="0" tIns="0"/>
          <a:p>
            <a:pPr>
              <a:buSzPct val="25000"/>
              <a:buFont typeface="StarSymbol"/>
              <a:buChar char=""/>
            </a:pPr>
            <a:r>
              <a:rPr lang="en-GB" sz="2200">
                <a:solidFill>
                  <a:srgbClr val="035c75"/>
                </a:solidFill>
                <a:latin typeface="Constantia"/>
              </a:rPr>
              <a:t>Click to edit the outline text format</a:t>
            </a:r>
            <a:endParaRPr/>
          </a:p>
          <a:p>
            <a:pPr lvl="1">
              <a:buSzPct val="25000"/>
              <a:buFont typeface="StarSymbol"/>
              <a:buChar char=""/>
            </a:pPr>
            <a:r>
              <a:rPr lang="en-GB" sz="2200">
                <a:solidFill>
                  <a:srgbClr val="035c75"/>
                </a:solidFill>
                <a:latin typeface="Constantia"/>
              </a:rPr>
              <a:t>Second Outline Level</a:t>
            </a:r>
            <a:endParaRPr/>
          </a:p>
          <a:p>
            <a:pPr lvl="2">
              <a:buSzPct val="25000"/>
              <a:buFont typeface="StarSymbol"/>
              <a:buChar char=""/>
            </a:pPr>
            <a:r>
              <a:rPr lang="en-GB" sz="2200">
                <a:solidFill>
                  <a:srgbClr val="035c75"/>
                </a:solidFill>
                <a:latin typeface="Constantia"/>
              </a:rPr>
              <a:t>Third Outline Level</a:t>
            </a:r>
            <a:endParaRPr/>
          </a:p>
          <a:p>
            <a:pPr lvl="3">
              <a:buSzPct val="25000"/>
              <a:buFont typeface="StarSymbol"/>
              <a:buChar char=""/>
            </a:pPr>
            <a:r>
              <a:rPr lang="en-GB" sz="2200">
                <a:solidFill>
                  <a:srgbClr val="035c75"/>
                </a:solidFill>
                <a:latin typeface="Constantia"/>
              </a:rPr>
              <a:t>Fourth Outline Level</a:t>
            </a:r>
            <a:endParaRPr/>
          </a:p>
          <a:p>
            <a:pPr lvl="4">
              <a:buSzPct val="25000"/>
              <a:buFont typeface="StarSymbol"/>
              <a:buChar char=""/>
            </a:pPr>
            <a:r>
              <a:rPr lang="en-GB" sz="2200">
                <a:solidFill>
                  <a:srgbClr val="035c75"/>
                </a:solidFill>
                <a:latin typeface="Constantia"/>
              </a:rPr>
              <a:t>Fifth Outline Level</a:t>
            </a:r>
            <a:endParaRPr/>
          </a:p>
          <a:p>
            <a:pPr lvl="5">
              <a:buSzPct val="25000"/>
              <a:buFont typeface="StarSymbol"/>
              <a:buChar char=""/>
            </a:pPr>
            <a:r>
              <a:rPr lang="en-GB" sz="2200">
                <a:solidFill>
                  <a:srgbClr val="035c75"/>
                </a:solidFill>
                <a:latin typeface="Constantia"/>
              </a:rPr>
              <a:t>Sixth Outline Level</a:t>
            </a:r>
            <a:endParaRPr/>
          </a:p>
          <a:p>
            <a:pPr>
              <a:lnSpc>
                <a:spcPct val="100000"/>
              </a:lnSpc>
              <a:buSzPct val="25000"/>
              <a:buFont charset="2" typeface="Wingdings 2"/>
              <a:buChar char=""/>
            </a:pPr>
            <a:r>
              <a:rPr lang="en-GB" sz="2200">
                <a:solidFill>
                  <a:srgbClr val="035c75"/>
                </a:solidFill>
                <a:latin typeface="Constantia"/>
              </a:rPr>
              <a:t>Seventh Outline LevelClick to edit Master text styles</a:t>
            </a:r>
            <a:endParaRPr/>
          </a:p>
          <a:p>
            <a:pPr lvl="1">
              <a:lnSpc>
                <a:spcPct val="100000"/>
              </a:lnSpc>
              <a:buSzPct val="25000"/>
              <a:buFont typeface="StarSymbol"/>
              <a:buChar char=""/>
            </a:pPr>
            <a:r>
              <a:rPr lang="en-GB" sz="2000">
                <a:solidFill>
                  <a:srgbClr val="000000"/>
                </a:solidFill>
                <a:latin typeface="Constantia"/>
              </a:rPr>
              <a:t>Second level</a:t>
            </a:r>
            <a:endParaRPr/>
          </a:p>
          <a:p>
            <a:pPr lvl="2">
              <a:lnSpc>
                <a:spcPct val="100000"/>
              </a:lnSpc>
              <a:buSzPct val="25000"/>
              <a:buFont typeface="StarSymbol"/>
              <a:buChar char=""/>
            </a:pPr>
            <a:r>
              <a:rPr lang="en-GB">
                <a:solidFill>
                  <a:srgbClr val="000000"/>
                </a:solidFill>
                <a:latin typeface="Constantia"/>
              </a:rPr>
              <a:t>Third level</a:t>
            </a:r>
            <a:endParaRPr/>
          </a:p>
          <a:p>
            <a:pPr lvl="3">
              <a:lnSpc>
                <a:spcPct val="100000"/>
              </a:lnSpc>
              <a:buSzPct val="25000"/>
              <a:buFont typeface="StarSymbol"/>
              <a:buChar char=""/>
            </a:pPr>
            <a:r>
              <a:rPr lang="en-GB" sz="1600">
                <a:solidFill>
                  <a:srgbClr val="000000"/>
                </a:solidFill>
                <a:latin typeface="Constantia"/>
              </a:rPr>
              <a:t>Fourth level</a:t>
            </a:r>
            <a:endParaRPr/>
          </a:p>
          <a:p>
            <a:pPr lvl="4">
              <a:lnSpc>
                <a:spcPct val="100000"/>
              </a:lnSpc>
              <a:buSzPct val="25000"/>
              <a:buFont typeface="StarSymbol"/>
              <a:buChar char=""/>
            </a:pPr>
            <a:r>
              <a:rPr lang="en-GB" sz="1600">
                <a:solidFill>
                  <a:srgbClr val="000000"/>
                </a:solidFill>
                <a:latin typeface="Constantia"/>
              </a:rPr>
              <a:t>Fifth level</a:t>
            </a:r>
            <a:endParaRPr/>
          </a:p>
        </p:txBody>
      </p:sp>
      <p:sp>
        <p:nvSpPr>
          <p:cNvPr id="91" name="PlaceHolder 10"/>
          <p:cNvSpPr>
            <a:spLocks noGrp="1"/>
          </p:cNvSpPr>
          <p:nvPr>
            <p:ph type="dt"/>
          </p:nvPr>
        </p:nvSpPr>
        <p:spPr>
          <a:xfrm>
            <a:off x="457200" y="6356520"/>
            <a:ext cx="2133360" cy="364680"/>
          </a:xfrm>
          <a:prstGeom prst="rect">
            <a:avLst/>
          </a:prstGeom>
        </p:spPr>
        <p:txBody>
          <a:bodyPr anchor="b" bIns="0" lIns="0" rIns="0" tIns="0"/>
          <a:p>
            <a:endParaRPr/>
          </a:p>
        </p:txBody>
      </p:sp>
      <p:sp>
        <p:nvSpPr>
          <p:cNvPr id="92" name="PlaceHolder 11"/>
          <p:cNvSpPr>
            <a:spLocks noGrp="1"/>
          </p:cNvSpPr>
          <p:nvPr>
            <p:ph type="ftr"/>
          </p:nvPr>
        </p:nvSpPr>
        <p:spPr>
          <a:xfrm>
            <a:off x="2666880" y="6356520"/>
            <a:ext cx="3352320" cy="364680"/>
          </a:xfrm>
          <a:prstGeom prst="rect">
            <a:avLst/>
          </a:prstGeom>
        </p:spPr>
        <p:txBody>
          <a:bodyPr anchor="b" bIns="0" lIns="0" rIns="0" tIns="0"/>
          <a:p>
            <a:endParaRPr/>
          </a:p>
        </p:txBody>
      </p:sp>
      <p:sp>
        <p:nvSpPr>
          <p:cNvPr id="93" name="PlaceHolder 12"/>
          <p:cNvSpPr>
            <a:spLocks noGrp="1"/>
          </p:cNvSpPr>
          <p:nvPr>
            <p:ph type="sldNum"/>
          </p:nvPr>
        </p:nvSpPr>
        <p:spPr>
          <a:xfrm>
            <a:off x="7924680" y="6356520"/>
            <a:ext cx="761760" cy="364680"/>
          </a:xfrm>
          <a:prstGeom prst="rect">
            <a:avLst/>
          </a:prstGeom>
        </p:spPr>
        <p:txBody>
          <a:bodyPr anchor="b" bIns="0" lIns="0" rIns="0" tIns="0"/>
          <a:p>
            <a:pPr>
              <a:lnSpc>
                <a:spcPct val="100000"/>
              </a:lnSpc>
            </a:pPr>
            <a:fld id="{181429C7-ED66-43F5-89E6-957BE83E90EB}" type="slidenum">
              <a:rPr lang="en-US" sz="2200">
                <a:solidFill>
                  <a:srgbClr val="035c75"/>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126" name="CustomShape 1"/>
          <p:cNvSpPr/>
          <p:nvPr/>
        </p:nvSpPr>
        <p:spPr>
          <a:xfrm>
            <a:off x="-9360" y="-792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127" name="CustomShape 2"/>
          <p:cNvSpPr/>
          <p:nvPr/>
        </p:nvSpPr>
        <p:spPr>
          <a:xfrm>
            <a:off x="4381560" y="-792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128" name="CustomShape 3"/>
          <p:cNvSpPr/>
          <p:nvPr/>
        </p:nvSpPr>
        <p:spPr>
          <a:xfrm rot="21436200">
            <a:off x="-18720" y="203040"/>
            <a:ext cx="9162720" cy="64728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129" name="CustomShape 4"/>
          <p:cNvSpPr/>
          <p:nvPr/>
        </p:nvSpPr>
        <p:spPr>
          <a:xfrm rot="21436200">
            <a:off x="-14040" y="276480"/>
            <a:ext cx="9175320" cy="52884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130" name="PlaceHolder 5"/>
          <p:cNvSpPr>
            <a:spLocks noGrp="1"/>
          </p:cNvSpPr>
          <p:nvPr>
            <p:ph type="title"/>
          </p:nvPr>
        </p:nvSpPr>
        <p:spPr>
          <a:xfrm>
            <a:off x="457200" y="704160"/>
            <a:ext cx="8229240" cy="1142640"/>
          </a:xfrm>
          <a:prstGeom prst="rect">
            <a:avLst/>
          </a:prstGeom>
        </p:spPr>
        <p:txBody>
          <a:bodyPr anchor="b" bIns="0" lIns="0" rIns="0"/>
          <a:p>
            <a:pPr>
              <a:lnSpc>
                <a:spcPct val="100000"/>
              </a:lnSpc>
            </a:pPr>
            <a:r>
              <a:rPr lang="en-GB" sz="5000">
                <a:solidFill>
                  <a:srgbClr val="04617b"/>
                </a:solidFill>
                <a:latin typeface="Calibri"/>
              </a:rPr>
              <a:t>Click to edit the title text formatClick to edit Master title style</a:t>
            </a:r>
            <a:endParaRPr/>
          </a:p>
        </p:txBody>
      </p:sp>
      <p:sp>
        <p:nvSpPr>
          <p:cNvPr id="131" name="PlaceHolder 6"/>
          <p:cNvSpPr>
            <a:spLocks noGrp="1"/>
          </p:cNvSpPr>
          <p:nvPr>
            <p:ph type="body"/>
          </p:nvPr>
        </p:nvSpPr>
        <p:spPr>
          <a:xfrm>
            <a:off x="457200" y="1920240"/>
            <a:ext cx="4038120" cy="4434480"/>
          </a:xfrm>
          <a:prstGeom prst="rect">
            <a:avLst/>
          </a:prstGeom>
        </p:spPr>
        <p:txBody>
          <a:bodyPr/>
          <a:p>
            <a:pPr>
              <a:buSzPct val="25000"/>
              <a:buFont typeface="StarSymbol"/>
              <a:buChar char=""/>
            </a:pPr>
            <a:r>
              <a:rPr lang="en-GB" sz="2600">
                <a:solidFill>
                  <a:srgbClr val="000000"/>
                </a:solidFill>
                <a:latin typeface="Constantia"/>
              </a:rPr>
              <a:t>Click to edit the outline text format</a:t>
            </a:r>
            <a:endParaRPr/>
          </a:p>
          <a:p>
            <a:pPr lvl="1">
              <a:buSzPct val="25000"/>
              <a:buFont typeface="StarSymbol"/>
              <a:buChar char=""/>
            </a:pPr>
            <a:r>
              <a:rPr lang="en-GB" sz="2600">
                <a:solidFill>
                  <a:srgbClr val="000000"/>
                </a:solidFill>
                <a:latin typeface="Constantia"/>
              </a:rPr>
              <a:t>Second Outline Level</a:t>
            </a:r>
            <a:endParaRPr/>
          </a:p>
          <a:p>
            <a:pPr lvl="2">
              <a:buSzPct val="25000"/>
              <a:buFont typeface="StarSymbol"/>
              <a:buChar char=""/>
            </a:pPr>
            <a:r>
              <a:rPr lang="en-GB" sz="2600">
                <a:solidFill>
                  <a:srgbClr val="000000"/>
                </a:solidFill>
                <a:latin typeface="Constantia"/>
              </a:rPr>
              <a:t>Third Outline Level</a:t>
            </a:r>
            <a:endParaRPr/>
          </a:p>
          <a:p>
            <a:pPr lvl="3">
              <a:buSzPct val="25000"/>
              <a:buFont typeface="StarSymbol"/>
              <a:buChar char=""/>
            </a:pPr>
            <a:r>
              <a:rPr lang="en-GB" sz="2600">
                <a:solidFill>
                  <a:srgbClr val="000000"/>
                </a:solidFill>
                <a:latin typeface="Constantia"/>
              </a:rPr>
              <a:t>Fourth Outline Level</a:t>
            </a:r>
            <a:endParaRPr/>
          </a:p>
          <a:p>
            <a:pPr lvl="4">
              <a:buSzPct val="25000"/>
              <a:buFont typeface="StarSymbol"/>
              <a:buChar char=""/>
            </a:pPr>
            <a:r>
              <a:rPr lang="en-GB" sz="2600">
                <a:solidFill>
                  <a:srgbClr val="000000"/>
                </a:solidFill>
                <a:latin typeface="Constantia"/>
              </a:rPr>
              <a:t>Fifth Outline Level</a:t>
            </a:r>
            <a:endParaRPr/>
          </a:p>
          <a:p>
            <a:pPr lvl="5">
              <a:buSzPct val="25000"/>
              <a:buFont typeface="StarSymbol"/>
              <a:buChar char=""/>
            </a:pPr>
            <a:r>
              <a:rPr lang="en-GB" sz="2600">
                <a:solidFill>
                  <a:srgbClr val="000000"/>
                </a:solidFill>
                <a:latin typeface="Constantia"/>
              </a:rPr>
              <a:t>Sixth Outline Level</a:t>
            </a:r>
            <a:endParaRPr/>
          </a:p>
          <a:p>
            <a:pPr>
              <a:lnSpc>
                <a:spcPct val="100000"/>
              </a:lnSpc>
              <a:buSzPct val="25000"/>
              <a:buFont charset="2" typeface="Wingdings 2"/>
              <a:buChar char=""/>
            </a:pPr>
            <a:r>
              <a:rPr lang="en-GB" sz="2600">
                <a:solidFill>
                  <a:srgbClr val="000000"/>
                </a:solidFill>
                <a:latin typeface="Constantia"/>
              </a:rPr>
              <a:t>Seventh Outline LevelClick to edit Master text styles</a:t>
            </a:r>
            <a:endParaRPr/>
          </a:p>
          <a:p>
            <a:pPr lvl="1">
              <a:lnSpc>
                <a:spcPct val="100000"/>
              </a:lnSpc>
              <a:buSzPct val="25000"/>
              <a:buFont typeface="StarSymbol"/>
              <a:buChar char=""/>
            </a:pPr>
            <a:r>
              <a:rPr lang="en-GB" sz="2400">
                <a:solidFill>
                  <a:srgbClr val="000000"/>
                </a:solidFill>
                <a:latin typeface="Constantia"/>
              </a:rPr>
              <a:t>Second level</a:t>
            </a:r>
            <a:endParaRPr/>
          </a:p>
          <a:p>
            <a:pPr lvl="2">
              <a:lnSpc>
                <a:spcPct val="100000"/>
              </a:lnSpc>
              <a:buSzPct val="25000"/>
              <a:buFont typeface="StarSymbol"/>
              <a:buChar char=""/>
            </a:pPr>
            <a:r>
              <a:rPr lang="en-GB" sz="2000">
                <a:solidFill>
                  <a:srgbClr val="000000"/>
                </a:solidFill>
                <a:latin typeface="Constantia"/>
              </a:rPr>
              <a:t>Third level</a:t>
            </a:r>
            <a:endParaRPr/>
          </a:p>
          <a:p>
            <a:pPr lvl="3">
              <a:lnSpc>
                <a:spcPct val="100000"/>
              </a:lnSpc>
              <a:buSzPct val="25000"/>
              <a:buFont typeface="StarSymbol"/>
              <a:buChar char=""/>
            </a:pPr>
            <a:r>
              <a:rPr lang="en-GB">
                <a:solidFill>
                  <a:srgbClr val="000000"/>
                </a:solidFill>
                <a:latin typeface="Constantia"/>
              </a:rPr>
              <a:t>Fourth level</a:t>
            </a:r>
            <a:endParaRPr/>
          </a:p>
          <a:p>
            <a:pPr lvl="4">
              <a:lnSpc>
                <a:spcPct val="100000"/>
              </a:lnSpc>
              <a:buSzPct val="25000"/>
              <a:buFont typeface="StarSymbol"/>
              <a:buChar char=""/>
            </a:pPr>
            <a:r>
              <a:rPr lang="en-GB">
                <a:solidFill>
                  <a:srgbClr val="000000"/>
                </a:solidFill>
                <a:latin typeface="Constantia"/>
              </a:rPr>
              <a:t>Fifth level</a:t>
            </a:r>
            <a:endParaRPr/>
          </a:p>
        </p:txBody>
      </p:sp>
      <p:sp>
        <p:nvSpPr>
          <p:cNvPr id="132" name="PlaceHolder 7"/>
          <p:cNvSpPr>
            <a:spLocks noGrp="1"/>
          </p:cNvSpPr>
          <p:nvPr>
            <p:ph type="body"/>
          </p:nvPr>
        </p:nvSpPr>
        <p:spPr>
          <a:xfrm>
            <a:off x="4648320" y="1920240"/>
            <a:ext cx="4038120" cy="4434480"/>
          </a:xfrm>
          <a:prstGeom prst="rect">
            <a:avLst/>
          </a:prstGeom>
        </p:spPr>
        <p:txBody>
          <a:bodyPr anchor="b" bIns="0" lIns="0" rIns="0" tIns="0"/>
          <a:p>
            <a:pPr>
              <a:buSzPct val="25000"/>
              <a:buFont typeface="StarSymbol"/>
              <a:buChar char=""/>
            </a:pPr>
            <a:r>
              <a:rPr lang="en-GB" sz="2600">
                <a:solidFill>
                  <a:srgbClr val="035c75"/>
                </a:solidFill>
                <a:latin typeface="Constantia"/>
              </a:rPr>
              <a:t>Click to edit the outline text format</a:t>
            </a:r>
            <a:endParaRPr/>
          </a:p>
          <a:p>
            <a:pPr lvl="1">
              <a:buSzPct val="25000"/>
              <a:buFont typeface="StarSymbol"/>
              <a:buChar char=""/>
            </a:pPr>
            <a:r>
              <a:rPr lang="en-GB" sz="2600">
                <a:solidFill>
                  <a:srgbClr val="035c75"/>
                </a:solidFill>
                <a:latin typeface="Constantia"/>
              </a:rPr>
              <a:t>Second Outline Level</a:t>
            </a:r>
            <a:endParaRPr/>
          </a:p>
          <a:p>
            <a:pPr lvl="2">
              <a:buSzPct val="25000"/>
              <a:buFont typeface="StarSymbol"/>
              <a:buChar char=""/>
            </a:pPr>
            <a:r>
              <a:rPr lang="en-GB" sz="2600">
                <a:solidFill>
                  <a:srgbClr val="035c75"/>
                </a:solidFill>
                <a:latin typeface="Constantia"/>
              </a:rPr>
              <a:t>Third Outline Level</a:t>
            </a:r>
            <a:endParaRPr/>
          </a:p>
          <a:p>
            <a:pPr lvl="3">
              <a:buSzPct val="25000"/>
              <a:buFont typeface="StarSymbol"/>
              <a:buChar char=""/>
            </a:pPr>
            <a:r>
              <a:rPr lang="en-GB" sz="2600">
                <a:solidFill>
                  <a:srgbClr val="035c75"/>
                </a:solidFill>
                <a:latin typeface="Constantia"/>
              </a:rPr>
              <a:t>Fourth Outline Level</a:t>
            </a:r>
            <a:endParaRPr/>
          </a:p>
          <a:p>
            <a:pPr lvl="4">
              <a:buSzPct val="25000"/>
              <a:buFont typeface="StarSymbol"/>
              <a:buChar char=""/>
            </a:pPr>
            <a:r>
              <a:rPr lang="en-GB" sz="2600">
                <a:solidFill>
                  <a:srgbClr val="035c75"/>
                </a:solidFill>
                <a:latin typeface="Constantia"/>
              </a:rPr>
              <a:t>Fifth Outline Level</a:t>
            </a:r>
            <a:endParaRPr/>
          </a:p>
          <a:p>
            <a:pPr lvl="5">
              <a:buSzPct val="25000"/>
              <a:buFont typeface="StarSymbol"/>
              <a:buChar char=""/>
            </a:pPr>
            <a:r>
              <a:rPr lang="en-GB" sz="2600">
                <a:solidFill>
                  <a:srgbClr val="035c75"/>
                </a:solidFill>
                <a:latin typeface="Constantia"/>
              </a:rPr>
              <a:t>Sixth Outline Level</a:t>
            </a:r>
            <a:endParaRPr/>
          </a:p>
          <a:p>
            <a:pPr>
              <a:lnSpc>
                <a:spcPct val="100000"/>
              </a:lnSpc>
              <a:buSzPct val="25000"/>
              <a:buFont charset="2" typeface="Wingdings 2"/>
              <a:buChar char=""/>
            </a:pPr>
            <a:r>
              <a:rPr lang="en-GB" sz="2600">
                <a:solidFill>
                  <a:srgbClr val="035c75"/>
                </a:solidFill>
                <a:latin typeface="Constantia"/>
              </a:rPr>
              <a:t>Seventh Outline LevelClick to edit Master text styles</a:t>
            </a:r>
            <a:endParaRPr/>
          </a:p>
          <a:p>
            <a:pPr lvl="1">
              <a:lnSpc>
                <a:spcPct val="100000"/>
              </a:lnSpc>
              <a:buSzPct val="25000"/>
              <a:buFont typeface="StarSymbol"/>
              <a:buChar char=""/>
            </a:pPr>
            <a:r>
              <a:rPr lang="en-GB" sz="2400">
                <a:solidFill>
                  <a:srgbClr val="000000"/>
                </a:solidFill>
                <a:latin typeface="Constantia"/>
              </a:rPr>
              <a:t>Second level</a:t>
            </a:r>
            <a:endParaRPr/>
          </a:p>
          <a:p>
            <a:pPr lvl="2">
              <a:lnSpc>
                <a:spcPct val="100000"/>
              </a:lnSpc>
              <a:buSzPct val="25000"/>
              <a:buFont typeface="StarSymbol"/>
              <a:buChar char=""/>
            </a:pPr>
            <a:r>
              <a:rPr lang="en-GB" sz="2000">
                <a:solidFill>
                  <a:srgbClr val="000000"/>
                </a:solidFill>
                <a:latin typeface="Constantia"/>
              </a:rPr>
              <a:t>Third level</a:t>
            </a:r>
            <a:endParaRPr/>
          </a:p>
          <a:p>
            <a:pPr lvl="3">
              <a:lnSpc>
                <a:spcPct val="100000"/>
              </a:lnSpc>
              <a:buSzPct val="25000"/>
              <a:buFont typeface="StarSymbol"/>
              <a:buChar char=""/>
            </a:pPr>
            <a:r>
              <a:rPr lang="en-GB">
                <a:solidFill>
                  <a:srgbClr val="000000"/>
                </a:solidFill>
                <a:latin typeface="Constantia"/>
              </a:rPr>
              <a:t>Fourth level</a:t>
            </a:r>
            <a:endParaRPr/>
          </a:p>
          <a:p>
            <a:pPr lvl="4">
              <a:lnSpc>
                <a:spcPct val="100000"/>
              </a:lnSpc>
              <a:buSzPct val="25000"/>
              <a:buFont typeface="StarSymbol"/>
              <a:buChar char=""/>
            </a:pPr>
            <a:r>
              <a:rPr lang="en-GB">
                <a:solidFill>
                  <a:srgbClr val="000000"/>
                </a:solidFill>
                <a:latin typeface="Constantia"/>
              </a:rPr>
              <a:t>Fifth level</a:t>
            </a:r>
            <a:endParaRPr/>
          </a:p>
        </p:txBody>
      </p:sp>
      <p:sp>
        <p:nvSpPr>
          <p:cNvPr id="133" name="PlaceHolder 8"/>
          <p:cNvSpPr>
            <a:spLocks noGrp="1"/>
          </p:cNvSpPr>
          <p:nvPr>
            <p:ph type="dt"/>
          </p:nvPr>
        </p:nvSpPr>
        <p:spPr>
          <a:xfrm>
            <a:off x="457200" y="6356520"/>
            <a:ext cx="2133360" cy="364680"/>
          </a:xfrm>
          <a:prstGeom prst="rect">
            <a:avLst/>
          </a:prstGeom>
        </p:spPr>
        <p:txBody>
          <a:bodyPr anchor="b" bIns="0" lIns="0" rIns="0" tIns="0"/>
          <a:p>
            <a:endParaRPr/>
          </a:p>
        </p:txBody>
      </p:sp>
      <p:sp>
        <p:nvSpPr>
          <p:cNvPr id="134" name="PlaceHolder 9"/>
          <p:cNvSpPr>
            <a:spLocks noGrp="1"/>
          </p:cNvSpPr>
          <p:nvPr>
            <p:ph type="ftr"/>
          </p:nvPr>
        </p:nvSpPr>
        <p:spPr>
          <a:xfrm>
            <a:off x="2666880" y="6356520"/>
            <a:ext cx="3352320" cy="364680"/>
          </a:xfrm>
          <a:prstGeom prst="rect">
            <a:avLst/>
          </a:prstGeom>
        </p:spPr>
        <p:txBody>
          <a:bodyPr anchor="b" bIns="0" lIns="0" rIns="0" tIns="0"/>
          <a:p>
            <a:endParaRPr/>
          </a:p>
        </p:txBody>
      </p:sp>
      <p:sp>
        <p:nvSpPr>
          <p:cNvPr id="135" name="PlaceHolder 10"/>
          <p:cNvSpPr>
            <a:spLocks noGrp="1"/>
          </p:cNvSpPr>
          <p:nvPr>
            <p:ph type="sldNum"/>
          </p:nvPr>
        </p:nvSpPr>
        <p:spPr>
          <a:xfrm>
            <a:off x="7924680" y="6356520"/>
            <a:ext cx="761760" cy="364680"/>
          </a:xfrm>
          <a:prstGeom prst="rect">
            <a:avLst/>
          </a:prstGeom>
        </p:spPr>
        <p:txBody>
          <a:bodyPr anchor="b" bIns="0" lIns="0" rIns="0" tIns="0"/>
          <a:p>
            <a:pPr>
              <a:lnSpc>
                <a:spcPct val="100000"/>
              </a:lnSpc>
            </a:pPr>
            <a:fld id="{5BDC79D5-F83E-400D-8568-1E7B26C1E12C}" type="slidenum">
              <a:rPr lang="en-US" sz="1200">
                <a:solidFill>
                  <a:srgbClr val="035c75"/>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69"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70"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71"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72" name="PlaceHolder 5"/>
          <p:cNvSpPr>
            <a:spLocks noGrp="1"/>
          </p:cNvSpPr>
          <p:nvPr>
            <p:ph type="sldNum"/>
          </p:nvPr>
        </p:nvSpPr>
        <p:spPr>
          <a:xfrm>
            <a:off x="6555960" y="6247440"/>
            <a:ext cx="2130120" cy="473040"/>
          </a:xfrm>
          <a:prstGeom prst="rect">
            <a:avLst/>
          </a:prstGeom>
        </p:spPr>
        <p:txBody>
          <a:bodyPr bIns="0" lIns="0" rIns="0" tIns="0" wrap="none"/>
          <a:p>
            <a:pPr algn="r"/>
            <a:fld id="{2A2C7318-7E10-4D57-9E2B-241D2A85E0F3}"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0.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49.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5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52.xml"/>
</Relationships>
</file>

<file path=ppt/slides/_rels/slide1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slideLayout" Target="../slideLayouts/slideLayout49.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9.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533520" y="1371600"/>
            <a:ext cx="7851240" cy="1828440"/>
          </a:xfrm>
          <a:prstGeom prst="rect">
            <a:avLst/>
          </a:prstGeom>
        </p:spPr>
        <p:txBody>
          <a:bodyPr anchor="b" bIns="0" lIns="0" rIns="18360" tIns="0"/>
          <a:p>
            <a:pPr>
              <a:lnSpc>
                <a:spcPct val="100000"/>
              </a:lnSpc>
            </a:pPr>
            <a:r>
              <a:rPr b="1" lang="en-US" sz="5600">
                <a:solidFill>
                  <a:srgbClr val="50e0ea"/>
                </a:solidFill>
                <a:latin typeface="Calibri"/>
              </a:rPr>
              <a:t>EBGN 320 – Economics and Technology</a:t>
            </a:r>
            <a:endParaRPr/>
          </a:p>
        </p:txBody>
      </p:sp>
      <p:sp>
        <p:nvSpPr>
          <p:cNvPr id="211" name="TextShape 2"/>
          <p:cNvSpPr txBox="1"/>
          <p:nvPr/>
        </p:nvSpPr>
        <p:spPr>
          <a:xfrm>
            <a:off x="533520" y="3228840"/>
            <a:ext cx="7854480" cy="1752120"/>
          </a:xfrm>
          <a:prstGeom prst="rect">
            <a:avLst/>
          </a:prstGeom>
        </p:spPr>
        <p:txBody>
          <a:bodyPr lIns="0" rIns="18360"/>
          <a:p>
            <a:pPr>
              <a:lnSpc>
                <a:spcPct val="100000"/>
              </a:lnSpc>
            </a:pPr>
            <a:r>
              <a:rPr lang="en-US" sz="2600">
                <a:solidFill>
                  <a:srgbClr val="ffffff"/>
                </a:solidFill>
                <a:latin typeface="Constantia"/>
              </a:rPr>
              <a:t>Introduction &amp; Review – January 9,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TextShape 1"/>
          <p:cNvSpPr txBox="1"/>
          <p:nvPr/>
        </p:nvSpPr>
        <p:spPr>
          <a:xfrm>
            <a:off x="457200" y="704880"/>
            <a:ext cx="8229240" cy="779040"/>
          </a:xfrm>
          <a:prstGeom prst="rect">
            <a:avLst/>
          </a:prstGeom>
        </p:spPr>
        <p:txBody>
          <a:bodyPr anchor="b" bIns="0" lIns="0" rIns="0"/>
          <a:p>
            <a:pPr>
              <a:lnSpc>
                <a:spcPct val="100000"/>
              </a:lnSpc>
            </a:pPr>
            <a:r>
              <a:rPr lang="en-US" sz="5000">
                <a:solidFill>
                  <a:srgbClr val="04617b"/>
                </a:solidFill>
                <a:latin typeface="Calibri"/>
              </a:rPr>
              <a:t>Product and process innovations</a:t>
            </a:r>
            <a:endParaRPr/>
          </a:p>
        </p:txBody>
      </p:sp>
      <p:sp>
        <p:nvSpPr>
          <p:cNvPr id="240" name="TextShape 2"/>
          <p:cNvSpPr txBox="1"/>
          <p:nvPr/>
        </p:nvSpPr>
        <p:spPr>
          <a:xfrm>
            <a:off x="468360" y="1557360"/>
            <a:ext cx="8229240" cy="4747680"/>
          </a:xfrm>
          <a:prstGeom prst="rect">
            <a:avLst/>
          </a:prstGeom>
        </p:spPr>
        <p:txBody>
          <a:bodyPr/>
          <a:p>
            <a:pPr>
              <a:lnSpc>
                <a:spcPct val="100000"/>
              </a:lnSpc>
              <a:buSzPct val="25000"/>
              <a:buFont charset="2" typeface="Wingdings 2"/>
              <a:buChar char=""/>
            </a:pPr>
            <a:r>
              <a:rPr b="1" lang="en-US" sz="2600">
                <a:solidFill>
                  <a:srgbClr val="000000"/>
                </a:solidFill>
                <a:latin typeface="Constantia"/>
              </a:rPr>
              <a:t>Product innovations</a:t>
            </a:r>
            <a:endParaRPr/>
          </a:p>
          <a:p>
            <a:pPr lvl="1">
              <a:lnSpc>
                <a:spcPct val="100000"/>
              </a:lnSpc>
              <a:buSzPct val="25000"/>
              <a:buFont typeface="StarSymbol"/>
              <a:buChar char=""/>
            </a:pPr>
            <a:r>
              <a:rPr lang="en-US" sz="2400">
                <a:solidFill>
                  <a:srgbClr val="000000"/>
                </a:solidFill>
                <a:latin typeface="Constantia"/>
              </a:rPr>
              <a:t>Products used by consumers</a:t>
            </a:r>
            <a:endParaRPr/>
          </a:p>
          <a:p>
            <a:pPr lvl="2">
              <a:lnSpc>
                <a:spcPct val="100000"/>
              </a:lnSpc>
              <a:buSzPct val="25000"/>
              <a:buFont typeface="StarSymbol"/>
              <a:buChar char=""/>
            </a:pPr>
            <a:r>
              <a:rPr lang="en-US" sz="2100">
                <a:solidFill>
                  <a:srgbClr val="000000"/>
                </a:solidFill>
                <a:latin typeface="Constantia"/>
              </a:rPr>
              <a:t>Microwaves, computers, mobile phones, etc.</a:t>
            </a:r>
            <a:endParaRPr/>
          </a:p>
          <a:p>
            <a:pPr lvl="1">
              <a:lnSpc>
                <a:spcPct val="100000"/>
              </a:lnSpc>
              <a:buSzPct val="25000"/>
              <a:buFont typeface="StarSymbol"/>
              <a:buChar char=""/>
            </a:pPr>
            <a:r>
              <a:rPr lang="en-US" sz="2400">
                <a:solidFill>
                  <a:srgbClr val="000000"/>
                </a:solidFill>
                <a:latin typeface="Constantia"/>
              </a:rPr>
              <a:t>Products use by firms</a:t>
            </a:r>
            <a:endParaRPr/>
          </a:p>
          <a:p>
            <a:pPr lvl="2">
              <a:lnSpc>
                <a:spcPct val="100000"/>
              </a:lnSpc>
              <a:buSzPct val="25000"/>
              <a:buFont typeface="StarSymbol"/>
              <a:buChar char=""/>
            </a:pPr>
            <a:r>
              <a:rPr lang="en-US" sz="2100">
                <a:solidFill>
                  <a:srgbClr val="000000"/>
                </a:solidFill>
                <a:latin typeface="Constantia"/>
              </a:rPr>
              <a:t>Shipping containers, computers, robots, etc.</a:t>
            </a:r>
            <a:endParaRPr/>
          </a:p>
          <a:p>
            <a:pPr>
              <a:lnSpc>
                <a:spcPct val="100000"/>
              </a:lnSpc>
              <a:buSzPct val="25000"/>
              <a:buFont charset="2" typeface="Wingdings 2"/>
              <a:buChar char=""/>
            </a:pPr>
            <a:r>
              <a:rPr b="1" lang="en-US" sz="2600">
                <a:solidFill>
                  <a:srgbClr val="000000"/>
                </a:solidFill>
                <a:latin typeface="Constantia"/>
              </a:rPr>
              <a:t>Process innovations</a:t>
            </a:r>
            <a:endParaRPr/>
          </a:p>
          <a:p>
            <a:pPr lvl="1">
              <a:lnSpc>
                <a:spcPct val="100000"/>
              </a:lnSpc>
              <a:buSzPct val="25000"/>
              <a:buFont typeface="StarSymbol"/>
              <a:buChar char=""/>
            </a:pPr>
            <a:r>
              <a:rPr lang="en-US" sz="2400">
                <a:solidFill>
                  <a:srgbClr val="000000"/>
                </a:solidFill>
                <a:latin typeface="Constantia"/>
              </a:rPr>
              <a:t>Used by consumers</a:t>
            </a:r>
            <a:endParaRPr/>
          </a:p>
          <a:p>
            <a:pPr lvl="2">
              <a:lnSpc>
                <a:spcPct val="100000"/>
              </a:lnSpc>
              <a:buSzPct val="25000"/>
              <a:buFont typeface="StarSymbol"/>
              <a:buChar char=""/>
            </a:pPr>
            <a:r>
              <a:rPr lang="en-US" sz="2100">
                <a:solidFill>
                  <a:srgbClr val="000000"/>
                </a:solidFill>
                <a:latin typeface="Constantia"/>
              </a:rPr>
              <a:t>Fast food, air travel</a:t>
            </a:r>
            <a:endParaRPr/>
          </a:p>
          <a:p>
            <a:pPr lvl="1">
              <a:lnSpc>
                <a:spcPct val="100000"/>
              </a:lnSpc>
              <a:buSzPct val="25000"/>
              <a:buFont typeface="StarSymbol"/>
              <a:buChar char=""/>
            </a:pPr>
            <a:r>
              <a:rPr lang="en-US" sz="2400">
                <a:solidFill>
                  <a:srgbClr val="000000"/>
                </a:solidFill>
                <a:latin typeface="Constantia"/>
              </a:rPr>
              <a:t>Used by firms</a:t>
            </a:r>
            <a:endParaRPr/>
          </a:p>
          <a:p>
            <a:pPr lvl="2">
              <a:lnSpc>
                <a:spcPct val="100000"/>
              </a:lnSpc>
              <a:buSzPct val="25000"/>
              <a:buFont typeface="StarSymbol"/>
              <a:buChar char=""/>
            </a:pPr>
            <a:r>
              <a:rPr lang="en-US" sz="2100">
                <a:solidFill>
                  <a:srgbClr val="000000"/>
                </a:solidFill>
                <a:latin typeface="Constantia"/>
              </a:rPr>
              <a:t>Assembly lines, software</a:t>
            </a:r>
            <a:endParaRPr/>
          </a:p>
          <a:p>
            <a:endParaRPr/>
          </a:p>
        </p:txBody>
      </p:sp>
    </p:spTree>
  </p:cSld>
  <p:timing>
    <p:tnLst>
      <p:par>
        <p:cTn dur="indefinite" id="189" nodeType="tmRoot" restart="never">
          <p:childTnLst>
            <p:seq>
              <p:cTn dur="indefinite" id="190" nodeType="mainSeq">
                <p:childTnLst>
                  <p:par>
                    <p:cTn fill="hold" id="191" nodeType="clickEffect">
                      <p:stCondLst>
                        <p:cond delay="indefinite"/>
                      </p:stCondLst>
                      <p:childTnLst>
                        <p:par>
                          <p:cTn fill="hold" id="192" nodeType="withEffect">
                            <p:stCondLst>
                              <p:cond delay="0"/>
                            </p:stCondLst>
                            <p:childTnLst>
                              <p:par>
                                <p:cTn fill="hold" id="193" nodeType="clickEffect" presetClass="entr" presetID="1">
                                  <p:stCondLst>
                                    <p:cond delay="0"/>
                                  </p:stCondLst>
                                  <p:childTnLst>
                                    <p:set>
                                      <p:cBhvr>
                                        <p:cTn dur="1" fill="hold" id="194">
                                          <p:stCondLst>
                                            <p:cond delay="0"/>
                                          </p:stCondLst>
                                        </p:cTn>
                                        <p:tgtEl>
                                          <p:spTgt spid="240">
                                            <p:txEl>
                                              <p:pRg end="20" st="0"/>
                                            </p:txEl>
                                          </p:spTgt>
                                        </p:tgtEl>
                                        <p:attrNameLst>
                                          <p:attrName>style.visibility</p:attrName>
                                        </p:attrNameLst>
                                      </p:cBhvr>
                                      <p:to>
                                        <p:strVal val="visible"/>
                                      </p:to>
                                    </p:set>
                                  </p:childTnLst>
                                </p:cTn>
                              </p:par>
                              <p:par>
                                <p:cTn fill="hold" id="195" nodeType="withEffect" presetClass="entr" presetID="1">
                                  <p:stCondLst>
                                    <p:cond delay="0"/>
                                  </p:stCondLst>
                                  <p:childTnLst>
                                    <p:set>
                                      <p:cBhvr>
                                        <p:cTn dur="1" fill="hold" id="196">
                                          <p:stCondLst>
                                            <p:cond delay="0"/>
                                          </p:stCondLst>
                                        </p:cTn>
                                        <p:tgtEl>
                                          <p:spTgt spid="240">
                                            <p:txEl>
                                              <p:pRg end="47" st="20"/>
                                            </p:txEl>
                                          </p:spTgt>
                                        </p:tgtEl>
                                        <p:attrNameLst>
                                          <p:attrName>style.visibility</p:attrName>
                                        </p:attrNameLst>
                                      </p:cBhvr>
                                      <p:to>
                                        <p:strVal val="visible"/>
                                      </p:to>
                                    </p:set>
                                  </p:childTnLst>
                                </p:cTn>
                              </p:par>
                              <p:par>
                                <p:cTn fill="hold" id="197" nodeType="withEffect" presetClass="entr" presetID="1">
                                  <p:stCondLst>
                                    <p:cond delay="0"/>
                                  </p:stCondLst>
                                  <p:childTnLst>
                                    <p:set>
                                      <p:cBhvr>
                                        <p:cTn dur="1" fill="hold" id="198">
                                          <p:stCondLst>
                                            <p:cond delay="0"/>
                                          </p:stCondLst>
                                        </p:cTn>
                                        <p:tgtEl>
                                          <p:spTgt spid="240">
                                            <p:txEl>
                                              <p:pRg end="90" st="47"/>
                                            </p:txEl>
                                          </p:spTgt>
                                        </p:tgtEl>
                                        <p:attrNameLst>
                                          <p:attrName>style.visibility</p:attrName>
                                        </p:attrNameLst>
                                      </p:cBhvr>
                                      <p:to>
                                        <p:strVal val="visible"/>
                                      </p:to>
                                    </p:set>
                                  </p:childTnLst>
                                </p:cTn>
                              </p:par>
                              <p:par>
                                <p:cTn fill="hold" id="199" nodeType="withEffect" presetClass="entr" presetID="1">
                                  <p:stCondLst>
                                    <p:cond delay="0"/>
                                  </p:stCondLst>
                                  <p:childTnLst>
                                    <p:set>
                                      <p:cBhvr>
                                        <p:cTn dur="1" fill="hold" id="200">
                                          <p:stCondLst>
                                            <p:cond delay="0"/>
                                          </p:stCondLst>
                                        </p:cTn>
                                        <p:tgtEl>
                                          <p:spTgt spid="240">
                                            <p:txEl>
                                              <p:pRg end="112" st="90"/>
                                            </p:txEl>
                                          </p:spTgt>
                                        </p:tgtEl>
                                        <p:attrNameLst>
                                          <p:attrName>style.visibility</p:attrName>
                                        </p:attrNameLst>
                                      </p:cBhvr>
                                      <p:to>
                                        <p:strVal val="visible"/>
                                      </p:to>
                                    </p:set>
                                  </p:childTnLst>
                                </p:cTn>
                              </p:par>
                              <p:par>
                                <p:cTn fill="hold" id="201" nodeType="withEffect" presetClass="entr" presetID="1">
                                  <p:stCondLst>
                                    <p:cond delay="0"/>
                                  </p:stCondLst>
                                  <p:childTnLst>
                                    <p:set>
                                      <p:cBhvr>
                                        <p:cTn dur="1" fill="hold" id="202">
                                          <p:stCondLst>
                                            <p:cond delay="0"/>
                                          </p:stCondLst>
                                        </p:cTn>
                                        <p:tgtEl>
                                          <p:spTgt spid="240">
                                            <p:txEl>
                                              <p:pRg end="157" st="112"/>
                                            </p:txEl>
                                          </p:spTgt>
                                        </p:tgtEl>
                                        <p:attrNameLst>
                                          <p:attrName>style.visibility</p:attrName>
                                        </p:attrNameLst>
                                      </p:cBhvr>
                                      <p:to>
                                        <p:strVal val="visible"/>
                                      </p:to>
                                    </p:set>
                                  </p:childTnLst>
                                </p:cTn>
                              </p:par>
                            </p:childTnLst>
                          </p:cTn>
                        </p:par>
                      </p:childTnLst>
                    </p:cTn>
                  </p:par>
                  <p:par>
                    <p:cTn fill="hold" id="203" nodeType="clickEffect">
                      <p:stCondLst>
                        <p:cond delay="indefinite"/>
                      </p:stCondLst>
                      <p:childTnLst>
                        <p:par>
                          <p:cTn fill="hold" id="204" nodeType="withEffect">
                            <p:stCondLst>
                              <p:cond delay="0"/>
                            </p:stCondLst>
                            <p:childTnLst>
                              <p:par>
                                <p:cTn fill="hold" id="205" nodeType="clickEffect" presetClass="entr" presetID="1">
                                  <p:stCondLst>
                                    <p:cond delay="0"/>
                                  </p:stCondLst>
                                  <p:childTnLst>
                                    <p:set>
                                      <p:cBhvr>
                                        <p:cTn dur="1" fill="hold" id="206">
                                          <p:stCondLst>
                                            <p:cond delay="0"/>
                                          </p:stCondLst>
                                        </p:cTn>
                                        <p:tgtEl>
                                          <p:spTgt spid="240">
                                            <p:txEl>
                                              <p:pRg end="177" st="157"/>
                                            </p:txEl>
                                          </p:spTgt>
                                        </p:tgtEl>
                                        <p:attrNameLst>
                                          <p:attrName>style.visibility</p:attrName>
                                        </p:attrNameLst>
                                      </p:cBhvr>
                                      <p:to>
                                        <p:strVal val="visible"/>
                                      </p:to>
                                    </p:set>
                                  </p:childTnLst>
                                </p:cTn>
                              </p:par>
                              <p:par>
                                <p:cTn fill="hold" id="207" nodeType="withEffect" presetClass="entr" presetID="1">
                                  <p:stCondLst>
                                    <p:cond delay="0"/>
                                  </p:stCondLst>
                                  <p:childTnLst>
                                    <p:set>
                                      <p:cBhvr>
                                        <p:cTn dur="1" fill="hold" id="208">
                                          <p:stCondLst>
                                            <p:cond delay="0"/>
                                          </p:stCondLst>
                                        </p:cTn>
                                        <p:tgtEl>
                                          <p:spTgt spid="240">
                                            <p:txEl>
                                              <p:pRg end="195" st="177"/>
                                            </p:txEl>
                                          </p:spTgt>
                                        </p:tgtEl>
                                        <p:attrNameLst>
                                          <p:attrName>style.visibility</p:attrName>
                                        </p:attrNameLst>
                                      </p:cBhvr>
                                      <p:to>
                                        <p:strVal val="visible"/>
                                      </p:to>
                                    </p:set>
                                  </p:childTnLst>
                                </p:cTn>
                              </p:par>
                              <p:par>
                                <p:cTn fill="hold" id="209" nodeType="withEffect" presetClass="entr" presetID="1">
                                  <p:stCondLst>
                                    <p:cond delay="0"/>
                                  </p:stCondLst>
                                  <p:childTnLst>
                                    <p:set>
                                      <p:cBhvr>
                                        <p:cTn dur="1" fill="hold" id="210">
                                          <p:stCondLst>
                                            <p:cond delay="0"/>
                                          </p:stCondLst>
                                        </p:cTn>
                                        <p:tgtEl>
                                          <p:spTgt spid="240">
                                            <p:txEl>
                                              <p:pRg end="217" st="195"/>
                                            </p:txEl>
                                          </p:spTgt>
                                        </p:tgtEl>
                                        <p:attrNameLst>
                                          <p:attrName>style.visibility</p:attrName>
                                        </p:attrNameLst>
                                      </p:cBhvr>
                                      <p:to>
                                        <p:strVal val="visible"/>
                                      </p:to>
                                    </p:set>
                                  </p:childTnLst>
                                </p:cTn>
                              </p:par>
                              <p:par>
                                <p:cTn fill="hold" id="211" nodeType="withEffect" presetClass="entr" presetID="1">
                                  <p:stCondLst>
                                    <p:cond delay="0"/>
                                  </p:stCondLst>
                                  <p:childTnLst>
                                    <p:set>
                                      <p:cBhvr>
                                        <p:cTn dur="1" fill="hold" id="212">
                                          <p:stCondLst>
                                            <p:cond delay="0"/>
                                          </p:stCondLst>
                                        </p:cTn>
                                        <p:tgtEl>
                                          <p:spTgt spid="240">
                                            <p:txEl>
                                              <p:pRg end="231" st="217"/>
                                            </p:txEl>
                                          </p:spTgt>
                                        </p:tgtEl>
                                        <p:attrNameLst>
                                          <p:attrName>style.visibility</p:attrName>
                                        </p:attrNameLst>
                                      </p:cBhvr>
                                      <p:to>
                                        <p:strVal val="visible"/>
                                      </p:to>
                                    </p:set>
                                  </p:childTnLst>
                                </p:cTn>
                              </p:par>
                              <p:par>
                                <p:cTn fill="hold" id="213" nodeType="withEffect" presetClass="entr" presetID="1">
                                  <p:stCondLst>
                                    <p:cond delay="0"/>
                                  </p:stCondLst>
                                  <p:childTnLst>
                                    <p:set>
                                      <p:cBhvr>
                                        <p:cTn dur="1" fill="hold" id="214">
                                          <p:stCondLst>
                                            <p:cond delay="0"/>
                                          </p:stCondLst>
                                        </p:cTn>
                                        <p:tgtEl>
                                          <p:spTgt spid="240">
                                            <p:txEl>
                                              <p:pRg end="256" st="23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TextShape 1"/>
          <p:cNvSpPr txBox="1"/>
          <p:nvPr/>
        </p:nvSpPr>
        <p:spPr>
          <a:xfrm>
            <a:off x="457200" y="704880"/>
            <a:ext cx="8229240" cy="779040"/>
          </a:xfrm>
          <a:prstGeom prst="rect">
            <a:avLst/>
          </a:prstGeom>
        </p:spPr>
        <p:txBody>
          <a:bodyPr anchor="b" bIns="0" lIns="0" rIns="0"/>
          <a:p>
            <a:pPr>
              <a:lnSpc>
                <a:spcPct val="100000"/>
              </a:lnSpc>
            </a:pPr>
            <a:r>
              <a:rPr lang="en-US" sz="5000">
                <a:solidFill>
                  <a:srgbClr val="04617b"/>
                </a:solidFill>
                <a:latin typeface="Calibri"/>
              </a:rPr>
              <a:t>The innovation process</a:t>
            </a:r>
            <a:endParaRPr/>
          </a:p>
        </p:txBody>
      </p:sp>
      <p:pic>
        <p:nvPicPr>
          <p:cNvPr descr="" id="242" name="Picture 4"/>
          <p:cNvPicPr/>
          <p:nvPr/>
        </p:nvPicPr>
        <p:blipFill>
          <a:blip r:embed="rId1"/>
          <a:stretch>
            <a:fillRect/>
          </a:stretch>
        </p:blipFill>
        <p:spPr>
          <a:xfrm>
            <a:off x="214200" y="1857240"/>
            <a:ext cx="8857800" cy="3485880"/>
          </a:xfrm>
          <a:prstGeom prst="rect">
            <a:avLst/>
          </a:prstGeom>
        </p:spPr>
      </p:pic>
      <p:sp>
        <p:nvSpPr>
          <p:cNvPr id="243" name="CustomShape 2"/>
          <p:cNvSpPr/>
          <p:nvPr/>
        </p:nvSpPr>
        <p:spPr>
          <a:xfrm>
            <a:off x="285840" y="5715000"/>
            <a:ext cx="7000560" cy="364680"/>
          </a:xfrm>
          <a:prstGeom prst="rect">
            <a:avLst/>
          </a:prstGeom>
        </p:spPr>
        <p:txBody>
          <a:bodyPr bIns="45000" lIns="90000" rIns="90000" tIns="45000"/>
          <a:p>
            <a:pPr>
              <a:lnSpc>
                <a:spcPct val="100000"/>
              </a:lnSpc>
            </a:pPr>
            <a:r>
              <a:rPr lang="en-US">
                <a:solidFill>
                  <a:srgbClr val="000000"/>
                </a:solidFill>
                <a:latin typeface="Arial"/>
              </a:rPr>
              <a:t>Figure 1.1 Greenhalgh and Rogers (2010)</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7200" y="704880"/>
            <a:ext cx="8229240" cy="707400"/>
          </a:xfrm>
          <a:prstGeom prst="rect">
            <a:avLst/>
          </a:prstGeom>
        </p:spPr>
        <p:txBody>
          <a:bodyPr anchor="b" bIns="0" lIns="0" rIns="0"/>
          <a:p>
            <a:pPr>
              <a:lnSpc>
                <a:spcPct val="100000"/>
              </a:lnSpc>
            </a:pPr>
            <a:r>
              <a:rPr lang="en-US" sz="5000">
                <a:solidFill>
                  <a:srgbClr val="04617b"/>
                </a:solidFill>
                <a:latin typeface="Calibri"/>
              </a:rPr>
              <a:t>Role of technology</a:t>
            </a:r>
            <a:endParaRPr/>
          </a:p>
        </p:txBody>
      </p:sp>
      <p:sp>
        <p:nvSpPr>
          <p:cNvPr id="245" name="TextShape 2"/>
          <p:cNvSpPr txBox="1"/>
          <p:nvPr/>
        </p:nvSpPr>
        <p:spPr>
          <a:xfrm>
            <a:off x="457200" y="1484640"/>
            <a:ext cx="8229240" cy="4839480"/>
          </a:xfrm>
          <a:prstGeom prst="rect">
            <a:avLst/>
          </a:prstGeom>
        </p:spPr>
        <p:txBody>
          <a:bodyPr/>
          <a:p>
            <a:pPr>
              <a:lnSpc>
                <a:spcPct val="100000"/>
              </a:lnSpc>
              <a:buSzPct val="25000"/>
              <a:buFont charset="2" typeface="Wingdings 2"/>
              <a:buChar char=""/>
            </a:pPr>
            <a:r>
              <a:rPr b="1" lang="en-US" sz="2600">
                <a:solidFill>
                  <a:srgbClr val="000000"/>
                </a:solidFill>
                <a:latin typeface="Constantia"/>
              </a:rPr>
              <a:t>What does new technology contribute to the economy?</a:t>
            </a:r>
            <a:endParaRPr/>
          </a:p>
          <a:p>
            <a:r>
              <a:rPr lang="en-US" sz="2400">
                <a:solidFill>
                  <a:srgbClr val="000000"/>
                </a:solidFill>
                <a:latin typeface="Constantia"/>
              </a:rPr>
              <a:t>Improves </a:t>
            </a:r>
            <a:r>
              <a:rPr lang="en-US" sz="2400" u="sng">
                <a:solidFill>
                  <a:srgbClr val="000000"/>
                </a:solidFill>
                <a:latin typeface="Constantia"/>
              </a:rPr>
              <a:t>productivity</a:t>
            </a:r>
            <a:r>
              <a:rPr lang="en-US" sz="2400">
                <a:solidFill>
                  <a:srgbClr val="000000"/>
                </a:solidFill>
                <a:latin typeface="Constantia"/>
              </a:rPr>
              <a:t> leading to…</a:t>
            </a:r>
            <a:endParaRPr/>
          </a:p>
          <a:p>
            <a:r>
              <a:rPr lang="en-US" sz="2400">
                <a:solidFill>
                  <a:srgbClr val="000000"/>
                </a:solidFill>
                <a:latin typeface="Constantia"/>
              </a:rPr>
              <a:t>    </a:t>
            </a:r>
            <a:r>
              <a:rPr lang="en-US" sz="2400">
                <a:solidFill>
                  <a:srgbClr val="000000"/>
                </a:solidFill>
                <a:latin typeface="Constantia"/>
              </a:rPr>
              <a:t>economic growth which means..</a:t>
            </a:r>
            <a:endParaRPr/>
          </a:p>
          <a:p>
            <a:r>
              <a:rPr lang="en-US" sz="2400">
                <a:solidFill>
                  <a:srgbClr val="000000"/>
                </a:solidFill>
                <a:latin typeface="Constantia"/>
              </a:rPr>
              <a:t>	</a:t>
            </a:r>
            <a:r>
              <a:rPr lang="en-US" sz="2400">
                <a:solidFill>
                  <a:srgbClr val="000000"/>
                </a:solidFill>
                <a:latin typeface="Constantia"/>
              </a:rPr>
              <a:t>	</a:t>
            </a:r>
            <a:r>
              <a:rPr lang="en-US" sz="2400">
                <a:solidFill>
                  <a:srgbClr val="000000"/>
                </a:solidFill>
                <a:latin typeface="Constantia"/>
              </a:rPr>
              <a:t>increased social welfare (standard of living)</a:t>
            </a:r>
            <a:endParaRPr/>
          </a:p>
          <a:p>
            <a:pPr>
              <a:lnSpc>
                <a:spcPct val="100000"/>
              </a:lnSpc>
            </a:pPr>
            <a:endParaRPr/>
          </a:p>
          <a:p>
            <a:pPr>
              <a:lnSpc>
                <a:spcPct val="100000"/>
              </a:lnSpc>
              <a:buSzPct val="25000"/>
              <a:buFont charset="2" typeface="Wingdings 2"/>
              <a:buChar char=""/>
            </a:pPr>
            <a:r>
              <a:rPr b="1" lang="en-US" sz="2600">
                <a:solidFill>
                  <a:srgbClr val="000000"/>
                </a:solidFill>
                <a:latin typeface="Constantia"/>
              </a:rPr>
              <a:t>Productivity: </a:t>
            </a:r>
            <a:r>
              <a:rPr lang="en-US" sz="2600">
                <a:solidFill>
                  <a:srgbClr val="000000"/>
                </a:solidFill>
                <a:latin typeface="Constantia"/>
              </a:rPr>
              <a:t>output produced per unit of input</a:t>
            </a:r>
            <a:endParaRPr/>
          </a:p>
          <a:p>
            <a:r>
              <a:rPr lang="en-US" sz="2400">
                <a:solidFill>
                  <a:srgbClr val="000000"/>
                </a:solidFill>
                <a:latin typeface="Constantia"/>
              </a:rPr>
              <a:t>E.g., labor productivity: output produced per hour of labor worked</a:t>
            </a:r>
            <a:endParaRPr/>
          </a:p>
          <a:p>
            <a:endParaRPr/>
          </a:p>
          <a:p>
            <a:pPr>
              <a:lnSpc>
                <a:spcPct val="100000"/>
              </a:lnSpc>
              <a:buSzPct val="25000"/>
              <a:buFont charset="2" typeface="Wingdings 2"/>
              <a:buChar char=""/>
            </a:pPr>
            <a:r>
              <a:rPr b="1" lang="en-US" sz="2600">
                <a:solidFill>
                  <a:srgbClr val="000000"/>
                </a:solidFill>
                <a:latin typeface="Constantia"/>
              </a:rPr>
              <a:t>How have you seen technology incorporated into economic models previously?</a:t>
            </a:r>
            <a:endParaRPr/>
          </a:p>
        </p:txBody>
      </p:sp>
    </p:spTree>
  </p:cSld>
  <p:timing>
    <p:tnLst>
      <p:par>
        <p:cTn dur="indefinite" id="215" nodeType="tmRoot" restart="never">
          <p:childTnLst>
            <p:seq>
              <p:cTn dur="indefinite" id="216" nodeType="mainSeq">
                <p:childTnLst>
                  <p:par>
                    <p:cTn fill="hold" id="217" nodeType="clickEffect">
                      <p:stCondLst>
                        <p:cond delay="indefinite"/>
                      </p:stCondLst>
                      <p:childTnLst>
                        <p:par>
                          <p:cTn fill="hold" id="218" nodeType="withEffect">
                            <p:stCondLst>
                              <p:cond delay="0"/>
                            </p:stCondLst>
                            <p:childTnLst>
                              <p:par>
                                <p:cTn fill="hold" id="219" nodeType="clickEffect" presetClass="entr" presetID="1">
                                  <p:stCondLst>
                                    <p:cond delay="0"/>
                                  </p:stCondLst>
                                  <p:childTnLst>
                                    <p:set>
                                      <p:cBhvr>
                                        <p:cTn dur="1" fill="hold" id="220">
                                          <p:stCondLst>
                                            <p:cond delay="0"/>
                                          </p:stCondLst>
                                        </p:cTn>
                                        <p:tgtEl>
                                          <p:spTgt spid="245">
                                            <p:txEl>
                                              <p:pRg end="86" st="52"/>
                                            </p:txEl>
                                          </p:spTgt>
                                        </p:tgtEl>
                                        <p:attrNameLst>
                                          <p:attrName>style.visibility</p:attrName>
                                        </p:attrNameLst>
                                      </p:cBhvr>
                                      <p:to>
                                        <p:strVal val="visible"/>
                                      </p:to>
                                    </p:set>
                                  </p:childTnLst>
                                </p:cTn>
                              </p:par>
                            </p:childTnLst>
                          </p:cTn>
                        </p:par>
                      </p:childTnLst>
                    </p:cTn>
                  </p:par>
                  <p:par>
                    <p:cTn fill="hold" id="221" nodeType="clickEffect">
                      <p:stCondLst>
                        <p:cond delay="indefinite"/>
                      </p:stCondLst>
                      <p:childTnLst>
                        <p:par>
                          <p:cTn fill="hold" id="222" nodeType="withEffect">
                            <p:stCondLst>
                              <p:cond delay="0"/>
                            </p:stCondLst>
                            <p:childTnLst>
                              <p:par>
                                <p:cTn fill="hold" id="223" nodeType="clickEffect" presetClass="entr" presetID="1">
                                  <p:stCondLst>
                                    <p:cond delay="0"/>
                                  </p:stCondLst>
                                  <p:childTnLst>
                                    <p:set>
                                      <p:cBhvr>
                                        <p:cTn dur="1" fill="hold" id="224">
                                          <p:stCondLst>
                                            <p:cond delay="0"/>
                                          </p:stCondLst>
                                        </p:cTn>
                                        <p:tgtEl>
                                          <p:spTgt spid="245">
                                            <p:txEl>
                                              <p:pRg end="120" st="86"/>
                                            </p:txEl>
                                          </p:spTgt>
                                        </p:tgtEl>
                                        <p:attrNameLst>
                                          <p:attrName>style.visibility</p:attrName>
                                        </p:attrNameLst>
                                      </p:cBhvr>
                                      <p:to>
                                        <p:strVal val="visible"/>
                                      </p:to>
                                    </p:set>
                                  </p:childTnLst>
                                </p:cTn>
                              </p:par>
                            </p:childTnLst>
                          </p:cTn>
                        </p:par>
                      </p:childTnLst>
                    </p:cTn>
                  </p:par>
                  <p:par>
                    <p:cTn fill="hold" id="225" nodeType="clickEffect">
                      <p:stCondLst>
                        <p:cond delay="indefinite"/>
                      </p:stCondLst>
                      <p:childTnLst>
                        <p:par>
                          <p:cTn fill="hold" id="226" nodeType="withEffect">
                            <p:stCondLst>
                              <p:cond delay="0"/>
                            </p:stCondLst>
                            <p:childTnLst>
                              <p:par>
                                <p:cTn fill="hold" id="227" nodeType="clickEffect" presetClass="entr" presetID="1">
                                  <p:stCondLst>
                                    <p:cond delay="0"/>
                                  </p:stCondLst>
                                  <p:childTnLst>
                                    <p:set>
                                      <p:cBhvr>
                                        <p:cTn dur="1" fill="hold" id="228">
                                          <p:stCondLst>
                                            <p:cond delay="0"/>
                                          </p:stCondLst>
                                        </p:cTn>
                                        <p:tgtEl>
                                          <p:spTgt spid="245">
                                            <p:txEl>
                                              <p:pRg end="168" st="120"/>
                                            </p:txEl>
                                          </p:spTgt>
                                        </p:tgtEl>
                                        <p:attrNameLst>
                                          <p:attrName>style.visibility</p:attrName>
                                        </p:attrNameLst>
                                      </p:cBhvr>
                                      <p:to>
                                        <p:strVal val="visible"/>
                                      </p:to>
                                    </p:set>
                                  </p:childTnLst>
                                </p:cTn>
                              </p:par>
                            </p:childTnLst>
                          </p:cTn>
                        </p:par>
                      </p:childTnLst>
                    </p:cTn>
                  </p:par>
                  <p:par>
                    <p:cTn fill="hold" id="229" nodeType="clickEffect">
                      <p:stCondLst>
                        <p:cond delay="indefinite"/>
                      </p:stCondLst>
                      <p:childTnLst>
                        <p:par>
                          <p:cTn fill="hold" id="230" nodeType="withEffect">
                            <p:stCondLst>
                              <p:cond delay="0"/>
                            </p:stCondLst>
                            <p:childTnLst>
                              <p:par>
                                <p:cTn fill="hold" id="231" nodeType="clickEffect" presetClass="entr" presetID="1">
                                  <p:stCondLst>
                                    <p:cond delay="0"/>
                                  </p:stCondLst>
                                  <p:childTnLst>
                                    <p:set>
                                      <p:cBhvr>
                                        <p:cTn dur="1" fill="hold" id="232">
                                          <p:stCondLst>
                                            <p:cond delay="0"/>
                                          </p:stCondLst>
                                        </p:cTn>
                                        <p:tgtEl>
                                          <p:spTgt spid="245">
                                            <p:txEl>
                                              <p:pRg end="217" st="169"/>
                                            </p:txEl>
                                          </p:spTgt>
                                        </p:tgtEl>
                                        <p:attrNameLst>
                                          <p:attrName>style.visibility</p:attrName>
                                        </p:attrNameLst>
                                      </p:cBhvr>
                                      <p:to>
                                        <p:strVal val="visible"/>
                                      </p:to>
                                    </p:set>
                                  </p:childTnLst>
                                </p:cTn>
                              </p:par>
                              <p:par>
                                <p:cTn fill="hold" id="233" nodeType="withEffect" presetClass="entr" presetID="1">
                                  <p:stCondLst>
                                    <p:cond delay="0"/>
                                  </p:stCondLst>
                                  <p:childTnLst>
                                    <p:set>
                                      <p:cBhvr>
                                        <p:cTn dur="1" fill="hold" id="234">
                                          <p:stCondLst>
                                            <p:cond delay="0"/>
                                          </p:stCondLst>
                                        </p:cTn>
                                        <p:tgtEl>
                                          <p:spTgt spid="245">
                                            <p:txEl>
                                              <p:pRg end="284" st="217"/>
                                            </p:txEl>
                                          </p:spTgt>
                                        </p:tgtEl>
                                        <p:attrNameLst>
                                          <p:attrName>style.visibility</p:attrName>
                                        </p:attrNameLst>
                                      </p:cBhvr>
                                      <p:to>
                                        <p:strVal val="visible"/>
                                      </p:to>
                                    </p:set>
                                  </p:childTnLst>
                                </p:cTn>
                              </p:par>
                            </p:childTnLst>
                          </p:cTn>
                        </p:par>
                      </p:childTnLst>
                    </p:cTn>
                  </p:par>
                  <p:par>
                    <p:cTn fill="hold" id="235">
                      <p:stCondLst>
                        <p:cond delay="indefinite"/>
                      </p:stCondLst>
                      <p:childTnLst>
                        <p:par>
                          <p:cTn fill="hold" id="236">
                            <p:stCondLst>
                              <p:cond delay="0"/>
                            </p:stCondLst>
                            <p:childTnLst>
                              <p:par>
                                <p:cTn fill="hold" id="237" nodeType="clickEffect" presetClass="entr" presetID="1">
                                  <p:stCondLst>
                                    <p:cond delay="0"/>
                                  </p:stCondLst>
                                  <p:childTnLst>
                                    <p:set>
                                      <p:cBhvr>
                                        <p:cTn dur="1" fill="hold" id="238">
                                          <p:stCondLst>
                                            <p:cond delay="0"/>
                                          </p:stCondLst>
                                        </p:cTn>
                                        <p:tgtEl>
                                          <p:spTgt spid="245">
                                            <p:txEl>
                                              <p:pRg end="360" st="28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457200" y="704880"/>
            <a:ext cx="8229240" cy="707760"/>
          </a:xfrm>
          <a:prstGeom prst="rect">
            <a:avLst/>
          </a:prstGeom>
        </p:spPr>
        <p:txBody>
          <a:bodyPr anchor="b" bIns="0" lIns="0" rIns="0"/>
          <a:p>
            <a:pPr>
              <a:lnSpc>
                <a:spcPct val="100000"/>
              </a:lnSpc>
            </a:pPr>
            <a:r>
              <a:rPr lang="en-US" sz="5000">
                <a:solidFill>
                  <a:srgbClr val="04617b"/>
                </a:solidFill>
                <a:latin typeface="Calibri"/>
              </a:rPr>
              <a:t>Production function</a:t>
            </a:r>
            <a:endParaRPr/>
          </a:p>
        </p:txBody>
      </p:sp>
      <p:sp>
        <p:nvSpPr>
          <p:cNvPr id="247" name="TextShape 2"/>
          <p:cNvSpPr txBox="1"/>
          <p:nvPr/>
        </p:nvSpPr>
        <p:spPr>
          <a:xfrm>
            <a:off x="457200" y="1413000"/>
            <a:ext cx="8229240" cy="4911480"/>
          </a:xfrm>
          <a:prstGeom prst="rect">
            <a:avLst/>
          </a:prstGeom>
        </p:spPr>
        <p:txBody>
          <a:bodyPr/>
          <a:p>
            <a:pPr>
              <a:lnSpc>
                <a:spcPct val="100000"/>
              </a:lnSpc>
              <a:buSzPct val="25000"/>
              <a:buFont charset="2" typeface="Wingdings 2"/>
              <a:buChar char=""/>
            </a:pPr>
            <a:r>
              <a:rPr lang="en-US" sz="2600">
                <a:solidFill>
                  <a:srgbClr val="000000"/>
                </a:solidFill>
                <a:latin typeface="Constantia"/>
              </a:rPr>
              <a:t>Starting point for developing a supply curve for a supply &amp; demand model</a:t>
            </a:r>
            <a:endParaRPr/>
          </a:p>
          <a:p>
            <a:pPr>
              <a:lnSpc>
                <a:spcPct val="100000"/>
              </a:lnSpc>
              <a:buSzPct val="25000"/>
              <a:buFont charset="2" typeface="Wingdings 2"/>
              <a:buChar char=""/>
            </a:pPr>
            <a:r>
              <a:rPr lang="en-US" sz="2600">
                <a:solidFill>
                  <a:srgbClr val="000000"/>
                </a:solidFill>
                <a:latin typeface="Constantia"/>
              </a:rPr>
              <a:t>Simple </a:t>
            </a:r>
            <a:r>
              <a:rPr i="1" lang="en-US" sz="2600">
                <a:solidFill>
                  <a:srgbClr val="000000"/>
                </a:solidFill>
                <a:latin typeface="Constantia"/>
              </a:rPr>
              <a:t>Cobb-Douglas</a:t>
            </a:r>
            <a:r>
              <a:rPr lang="en-US" sz="2600">
                <a:solidFill>
                  <a:srgbClr val="000000"/>
                </a:solidFill>
                <a:latin typeface="Constantia"/>
              </a:rPr>
              <a:t> production function</a:t>
            </a:r>
            <a:endParaRPr/>
          </a:p>
          <a:p>
            <a:r>
              <a:rPr b="1" i="1" lang="en-US" sz="2800">
                <a:solidFill>
                  <a:srgbClr val="000000"/>
                </a:solidFill>
                <a:latin typeface="Constantia"/>
              </a:rPr>
              <a:t>q</a:t>
            </a:r>
            <a:r>
              <a:rPr b="1" lang="en-US" sz="2800">
                <a:solidFill>
                  <a:srgbClr val="000000"/>
                </a:solidFill>
                <a:latin typeface="Constantia"/>
              </a:rPr>
              <a:t> = f(</a:t>
            </a:r>
            <a:r>
              <a:rPr b="1" i="1" lang="en-US" sz="2800">
                <a:solidFill>
                  <a:srgbClr val="000000"/>
                </a:solidFill>
                <a:latin typeface="Constantia"/>
              </a:rPr>
              <a:t>K</a:t>
            </a:r>
            <a:r>
              <a:rPr b="1" lang="en-US" sz="2800">
                <a:solidFill>
                  <a:srgbClr val="000000"/>
                </a:solidFill>
                <a:latin typeface="Constantia"/>
              </a:rPr>
              <a:t>,</a:t>
            </a:r>
            <a:r>
              <a:rPr b="1" i="1" lang="en-US" sz="2800">
                <a:solidFill>
                  <a:srgbClr val="000000"/>
                </a:solidFill>
                <a:latin typeface="Constantia"/>
              </a:rPr>
              <a:t>L</a:t>
            </a:r>
            <a:r>
              <a:rPr b="1" lang="en-US" sz="2800">
                <a:solidFill>
                  <a:srgbClr val="000000"/>
                </a:solidFill>
                <a:latin typeface="Constantia"/>
              </a:rPr>
              <a:t>) = A</a:t>
            </a:r>
            <a:r>
              <a:rPr b="1" i="1" lang="en-US" sz="2800">
                <a:solidFill>
                  <a:srgbClr val="000000"/>
                </a:solidFill>
                <a:latin typeface="Constantia"/>
              </a:rPr>
              <a:t>K</a:t>
            </a:r>
            <a:r>
              <a:rPr b="1" lang="en-US" sz="2800">
                <a:solidFill>
                  <a:srgbClr val="000000"/>
                </a:solidFill>
                <a:latin typeface="Constantia"/>
              </a:rPr>
              <a:t>α</a:t>
            </a:r>
            <a:r>
              <a:rPr b="1" i="1" lang="en-US" sz="2800">
                <a:solidFill>
                  <a:srgbClr val="000000"/>
                </a:solidFill>
                <a:latin typeface="Constantia"/>
              </a:rPr>
              <a:t>L</a:t>
            </a:r>
            <a:r>
              <a:rPr b="1" lang="en-US" sz="2800">
                <a:solidFill>
                  <a:srgbClr val="000000"/>
                </a:solidFill>
                <a:latin typeface="Constantia"/>
              </a:rPr>
              <a:t>β</a:t>
            </a:r>
            <a:endParaRPr/>
          </a:p>
          <a:p>
            <a:r>
              <a:rPr lang="en-US" sz="2100">
                <a:solidFill>
                  <a:srgbClr val="000000"/>
                </a:solidFill>
                <a:latin typeface="Constantia"/>
              </a:rPr>
              <a:t>where, </a:t>
            </a:r>
            <a:endParaRPr/>
          </a:p>
          <a:p>
            <a:r>
              <a:rPr i="1" lang="en-US" sz="2100">
                <a:solidFill>
                  <a:srgbClr val="000000"/>
                </a:solidFill>
                <a:latin typeface="Constantia"/>
              </a:rPr>
              <a:t>K</a:t>
            </a:r>
            <a:r>
              <a:rPr lang="en-US" sz="2100">
                <a:solidFill>
                  <a:srgbClr val="000000"/>
                </a:solidFill>
                <a:latin typeface="Constantia"/>
              </a:rPr>
              <a:t>: capital (endogenous variable)</a:t>
            </a:r>
            <a:endParaRPr/>
          </a:p>
          <a:p>
            <a:r>
              <a:rPr i="1" lang="en-US" sz="2100">
                <a:solidFill>
                  <a:srgbClr val="000000"/>
                </a:solidFill>
                <a:latin typeface="Constantia"/>
              </a:rPr>
              <a:t>L</a:t>
            </a:r>
            <a:r>
              <a:rPr lang="en-US" sz="2100">
                <a:solidFill>
                  <a:srgbClr val="000000"/>
                </a:solidFill>
                <a:latin typeface="Constantia"/>
              </a:rPr>
              <a:t>: labor (endogenous variable)</a:t>
            </a:r>
            <a:endParaRPr/>
          </a:p>
          <a:p>
            <a:r>
              <a:rPr lang="en-US" sz="2100">
                <a:solidFill>
                  <a:srgbClr val="000000"/>
                </a:solidFill>
                <a:latin typeface="Constantia"/>
              </a:rPr>
              <a:t>A: technical progress (exogenous constant)</a:t>
            </a:r>
            <a:endParaRPr/>
          </a:p>
          <a:p>
            <a:r>
              <a:rPr lang="en-US" sz="2100">
                <a:solidFill>
                  <a:srgbClr val="000000"/>
                </a:solidFill>
                <a:latin typeface="Constantia"/>
              </a:rPr>
              <a:t>α, β: constants</a:t>
            </a:r>
            <a:endParaRPr/>
          </a:p>
          <a:p>
            <a:pPr lvl="1">
              <a:lnSpc>
                <a:spcPct val="100000"/>
              </a:lnSpc>
              <a:buSzPct val="25000"/>
              <a:buFont typeface="StarSymbol"/>
              <a:buChar char=""/>
            </a:pPr>
            <a:r>
              <a:rPr i="1" lang="en-US" sz="2400">
                <a:solidFill>
                  <a:srgbClr val="000000"/>
                </a:solidFill>
                <a:latin typeface="Constantia"/>
              </a:rPr>
              <a:t>q</a:t>
            </a:r>
            <a:r>
              <a:rPr lang="en-US" sz="2400">
                <a:solidFill>
                  <a:srgbClr val="000000"/>
                </a:solidFill>
                <a:latin typeface="Constantia"/>
              </a:rPr>
              <a:t> is the maximum output from a certain combination of inputs</a:t>
            </a:r>
            <a:endParaRPr/>
          </a:p>
          <a:p>
            <a:pPr lvl="1">
              <a:lnSpc>
                <a:spcPct val="100000"/>
              </a:lnSpc>
              <a:buSzPct val="25000"/>
              <a:buFont typeface="StarSymbol"/>
              <a:buChar char=""/>
            </a:pPr>
            <a:r>
              <a:rPr lang="en-US" sz="2400">
                <a:solidFill>
                  <a:srgbClr val="000000"/>
                </a:solidFill>
                <a:latin typeface="Constantia"/>
              </a:rPr>
              <a:t>Levels of production are necessarily technically efficient</a:t>
            </a:r>
            <a:endParaRPr/>
          </a:p>
        </p:txBody>
      </p:sp>
    </p:spTree>
  </p:cSld>
  <p:timing>
    <p:tnLst>
      <p:par>
        <p:cTn dur="indefinite" id="239" nodeType="tmRoot" restart="never">
          <p:childTnLst>
            <p:seq>
              <p:cTn dur="indefinite" id="240" nodeType="mainSeq">
                <p:childTnLst>
                  <p:par>
                    <p:cTn fill="hold" id="241" nodeType="clickEffect">
                      <p:stCondLst>
                        <p:cond delay="indefinite"/>
                      </p:stCondLst>
                      <p:childTnLst>
                        <p:par>
                          <p:cTn fill="hold" id="242" nodeType="withEffect">
                            <p:stCondLst>
                              <p:cond delay="0"/>
                            </p:stCondLst>
                            <p:childTnLst>
                              <p:par>
                                <p:cTn fill="hold" id="243" nodeType="clickEffect" presetClass="entr" presetID="1">
                                  <p:stCondLst>
                                    <p:cond delay="0"/>
                                  </p:stCondLst>
                                  <p:childTnLst>
                                    <p:set>
                                      <p:cBhvr>
                                        <p:cTn dur="1" fill="hold" id="244">
                                          <p:stCondLst>
                                            <p:cond delay="0"/>
                                          </p:stCondLst>
                                        </p:cTn>
                                        <p:tgtEl>
                                          <p:spTgt spid="247">
                                            <p:txEl>
                                              <p:pRg end="73" st="0"/>
                                            </p:txEl>
                                          </p:spTgt>
                                        </p:tgtEl>
                                        <p:attrNameLst>
                                          <p:attrName>style.visibility</p:attrName>
                                        </p:attrNameLst>
                                      </p:cBhvr>
                                      <p:to>
                                        <p:strVal val="visible"/>
                                      </p:to>
                                    </p:set>
                                  </p:childTnLst>
                                </p:cTn>
                              </p:par>
                            </p:childTnLst>
                          </p:cTn>
                        </p:par>
                      </p:childTnLst>
                    </p:cTn>
                  </p:par>
                  <p:par>
                    <p:cTn fill="hold" id="245" nodeType="clickEffect">
                      <p:stCondLst>
                        <p:cond delay="indefinite"/>
                      </p:stCondLst>
                      <p:childTnLst>
                        <p:par>
                          <p:cTn fill="hold" id="246" nodeType="withEffect">
                            <p:stCondLst>
                              <p:cond delay="0"/>
                            </p:stCondLst>
                            <p:childTnLst>
                              <p:par>
                                <p:cTn fill="hold" id="247" nodeType="clickEffect" presetClass="entr" presetID="1">
                                  <p:stCondLst>
                                    <p:cond delay="0"/>
                                  </p:stCondLst>
                                  <p:childTnLst>
                                    <p:set>
                                      <p:cBhvr>
                                        <p:cTn dur="1" fill="hold" id="248">
                                          <p:stCondLst>
                                            <p:cond delay="0"/>
                                          </p:stCondLst>
                                        </p:cTn>
                                        <p:tgtEl>
                                          <p:spTgt spid="247">
                                            <p:txEl>
                                              <p:pRg end="113" st="73"/>
                                            </p:txEl>
                                          </p:spTgt>
                                        </p:tgtEl>
                                        <p:attrNameLst>
                                          <p:attrName>style.visibility</p:attrName>
                                        </p:attrNameLst>
                                      </p:cBhvr>
                                      <p:to>
                                        <p:strVal val="visible"/>
                                      </p:to>
                                    </p:set>
                                  </p:childTnLst>
                                </p:cTn>
                              </p:par>
                              <p:par>
                                <p:cTn fill="hold" id="249" nodeType="withEffect" presetClass="entr" presetID="1">
                                  <p:stCondLst>
                                    <p:cond delay="0"/>
                                  </p:stCondLst>
                                  <p:childTnLst>
                                    <p:set>
                                      <p:cBhvr>
                                        <p:cTn dur="1" fill="hold" id="250">
                                          <p:stCondLst>
                                            <p:cond delay="0"/>
                                          </p:stCondLst>
                                        </p:cTn>
                                        <p:tgtEl>
                                          <p:spTgt spid="247">
                                            <p:txEl>
                                              <p:pRg end="132" st="113"/>
                                            </p:txEl>
                                          </p:spTgt>
                                        </p:tgtEl>
                                        <p:attrNameLst>
                                          <p:attrName>style.visibility</p:attrName>
                                        </p:attrNameLst>
                                      </p:cBhvr>
                                      <p:to>
                                        <p:strVal val="visible"/>
                                      </p:to>
                                    </p:set>
                                  </p:childTnLst>
                                </p:cTn>
                              </p:par>
                            </p:childTnLst>
                          </p:cTn>
                        </p:par>
                      </p:childTnLst>
                    </p:cTn>
                  </p:par>
                  <p:par>
                    <p:cTn fill="hold" id="251">
                      <p:stCondLst>
                        <p:cond delay="indefinite"/>
                      </p:stCondLst>
                      <p:childTnLst>
                        <p:par>
                          <p:cTn fill="hold" id="252">
                            <p:stCondLst>
                              <p:cond delay="0"/>
                            </p:stCondLst>
                            <p:childTnLst>
                              <p:par>
                                <p:cTn fill="hold" id="253" nodeType="clickEffect" presetClass="entr" presetID="1">
                                  <p:stCondLst>
                                    <p:cond delay="0"/>
                                  </p:stCondLst>
                                  <p:childTnLst>
                                    <p:set>
                                      <p:cBhvr>
                                        <p:cTn dur="1" fill="hold" id="254">
                                          <p:stCondLst>
                                            <p:cond delay="0"/>
                                          </p:stCondLst>
                                        </p:cTn>
                                        <p:tgtEl>
                                          <p:spTgt spid="247">
                                            <p:txEl>
                                              <p:pRg end="140" st="132"/>
                                            </p:txEl>
                                          </p:spTgt>
                                        </p:tgtEl>
                                        <p:attrNameLst>
                                          <p:attrName>style.visibility</p:attrName>
                                        </p:attrNameLst>
                                      </p:cBhvr>
                                      <p:to>
                                        <p:strVal val="visible"/>
                                      </p:to>
                                    </p:set>
                                  </p:childTnLst>
                                </p:cTn>
                              </p:par>
                              <p:par>
                                <p:cTn fill="hold" id="255" nodeType="withEffect" presetClass="entr" presetID="1">
                                  <p:stCondLst>
                                    <p:cond delay="0"/>
                                  </p:stCondLst>
                                  <p:childTnLst>
                                    <p:set>
                                      <p:cBhvr>
                                        <p:cTn dur="1" fill="hold" id="256">
                                          <p:stCondLst>
                                            <p:cond delay="0"/>
                                          </p:stCondLst>
                                        </p:cTn>
                                        <p:tgtEl>
                                          <p:spTgt spid="247">
                                            <p:txEl>
                                              <p:pRg end="173" st="140"/>
                                            </p:txEl>
                                          </p:spTgt>
                                        </p:tgtEl>
                                        <p:attrNameLst>
                                          <p:attrName>style.visibility</p:attrName>
                                        </p:attrNameLst>
                                      </p:cBhvr>
                                      <p:to>
                                        <p:strVal val="visible"/>
                                      </p:to>
                                    </p:set>
                                  </p:childTnLst>
                                </p:cTn>
                              </p:par>
                              <p:par>
                                <p:cTn fill="hold" id="257" nodeType="withEffect" presetClass="entr" presetID="1">
                                  <p:stCondLst>
                                    <p:cond delay="0"/>
                                  </p:stCondLst>
                                  <p:childTnLst>
                                    <p:set>
                                      <p:cBhvr>
                                        <p:cTn dur="1" fill="hold" id="258">
                                          <p:stCondLst>
                                            <p:cond delay="0"/>
                                          </p:stCondLst>
                                        </p:cTn>
                                        <p:tgtEl>
                                          <p:spTgt spid="247">
                                            <p:txEl>
                                              <p:pRg end="204" st="173"/>
                                            </p:txEl>
                                          </p:spTgt>
                                        </p:tgtEl>
                                        <p:attrNameLst>
                                          <p:attrName>style.visibility</p:attrName>
                                        </p:attrNameLst>
                                      </p:cBhvr>
                                      <p:to>
                                        <p:strVal val="visible"/>
                                      </p:to>
                                    </p:set>
                                  </p:childTnLst>
                                </p:cTn>
                              </p:par>
                              <p:par>
                                <p:cTn fill="hold" id="259" nodeType="withEffect" presetClass="entr" presetID="1">
                                  <p:stCondLst>
                                    <p:cond delay="0"/>
                                  </p:stCondLst>
                                  <p:childTnLst>
                                    <p:set>
                                      <p:cBhvr>
                                        <p:cTn dur="1" fill="hold" id="260">
                                          <p:stCondLst>
                                            <p:cond delay="0"/>
                                          </p:stCondLst>
                                        </p:cTn>
                                        <p:tgtEl>
                                          <p:spTgt spid="247">
                                            <p:txEl>
                                              <p:pRg end="247" st="204"/>
                                            </p:txEl>
                                          </p:spTgt>
                                        </p:tgtEl>
                                        <p:attrNameLst>
                                          <p:attrName>style.visibility</p:attrName>
                                        </p:attrNameLst>
                                      </p:cBhvr>
                                      <p:to>
                                        <p:strVal val="visible"/>
                                      </p:to>
                                    </p:set>
                                  </p:childTnLst>
                                </p:cTn>
                              </p:par>
                              <p:par>
                                <p:cTn fill="hold" id="261" nodeType="withEffect" presetClass="entr" presetID="1">
                                  <p:stCondLst>
                                    <p:cond delay="0"/>
                                  </p:stCondLst>
                                  <p:childTnLst>
                                    <p:set>
                                      <p:cBhvr>
                                        <p:cTn dur="1" fill="hold" id="262">
                                          <p:stCondLst>
                                            <p:cond delay="0"/>
                                          </p:stCondLst>
                                        </p:cTn>
                                        <p:tgtEl>
                                          <p:spTgt spid="247">
                                            <p:txEl>
                                              <p:pRg end="263" st="247"/>
                                            </p:txEl>
                                          </p:spTgt>
                                        </p:tgtEl>
                                        <p:attrNameLst>
                                          <p:attrName>style.visibility</p:attrName>
                                        </p:attrNameLst>
                                      </p:cBhvr>
                                      <p:to>
                                        <p:strVal val="visible"/>
                                      </p:to>
                                    </p:set>
                                  </p:childTnLst>
                                </p:cTn>
                              </p:par>
                            </p:childTnLst>
                          </p:cTn>
                        </p:par>
                      </p:childTnLst>
                    </p:cTn>
                  </p:par>
                  <p:par>
                    <p:cTn fill="hold" id="263">
                      <p:stCondLst>
                        <p:cond delay="indefinite"/>
                      </p:stCondLst>
                      <p:childTnLst>
                        <p:par>
                          <p:cTn fill="hold" id="264">
                            <p:stCondLst>
                              <p:cond delay="0"/>
                            </p:stCondLst>
                            <p:childTnLst>
                              <p:par>
                                <p:cTn fill="hold" id="265" nodeType="clickEffect" presetClass="entr" presetID="1">
                                  <p:stCondLst>
                                    <p:cond delay="0"/>
                                  </p:stCondLst>
                                  <p:childTnLst>
                                    <p:set>
                                      <p:cBhvr>
                                        <p:cTn dur="1" fill="hold" id="266">
                                          <p:stCondLst>
                                            <p:cond delay="0"/>
                                          </p:stCondLst>
                                        </p:cTn>
                                        <p:tgtEl>
                                          <p:spTgt spid="247">
                                            <p:txEl>
                                              <p:pRg end="324" st="263"/>
                                            </p:txEl>
                                          </p:spTgt>
                                        </p:tgtEl>
                                        <p:attrNameLst>
                                          <p:attrName>style.visibility</p:attrName>
                                        </p:attrNameLst>
                                      </p:cBhvr>
                                      <p:to>
                                        <p:strVal val="visible"/>
                                      </p:to>
                                    </p:set>
                                  </p:childTnLst>
                                </p:cTn>
                              </p:par>
                            </p:childTnLst>
                          </p:cTn>
                        </p:par>
                      </p:childTnLst>
                    </p:cTn>
                  </p:par>
                  <p:par>
                    <p:cTn fill="hold" id="267">
                      <p:stCondLst>
                        <p:cond delay="indefinite"/>
                      </p:stCondLst>
                      <p:childTnLst>
                        <p:par>
                          <p:cTn fill="hold" id="268">
                            <p:stCondLst>
                              <p:cond delay="0"/>
                            </p:stCondLst>
                            <p:childTnLst>
                              <p:par>
                                <p:cTn fill="hold" id="269" nodeType="clickEffect" presetClass="entr" presetID="1">
                                  <p:stCondLst>
                                    <p:cond delay="0"/>
                                  </p:stCondLst>
                                  <p:childTnLst>
                                    <p:set>
                                      <p:cBhvr>
                                        <p:cTn dur="1" fill="hold" id="270">
                                          <p:stCondLst>
                                            <p:cond delay="0"/>
                                          </p:stCondLst>
                                        </p:cTn>
                                        <p:tgtEl>
                                          <p:spTgt spid="247">
                                            <p:txEl>
                                              <p:pRg end="383" st="32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TextShape 1"/>
          <p:cNvSpPr txBox="1"/>
          <p:nvPr/>
        </p:nvSpPr>
        <p:spPr>
          <a:xfrm>
            <a:off x="457200" y="704880"/>
            <a:ext cx="8229240" cy="779040"/>
          </a:xfrm>
          <a:prstGeom prst="rect">
            <a:avLst/>
          </a:prstGeom>
        </p:spPr>
        <p:txBody>
          <a:bodyPr anchor="b" bIns="0" lIns="0" rIns="0"/>
          <a:p>
            <a:pPr>
              <a:lnSpc>
                <a:spcPct val="100000"/>
              </a:lnSpc>
            </a:pPr>
            <a:r>
              <a:rPr lang="en-US" sz="4400">
                <a:solidFill>
                  <a:srgbClr val="04617b"/>
                </a:solidFill>
                <a:latin typeface="Calibri"/>
              </a:rPr>
              <a:t>What do we see in the real world?</a:t>
            </a:r>
            <a:endParaRPr/>
          </a:p>
        </p:txBody>
      </p:sp>
      <p:sp>
        <p:nvSpPr>
          <p:cNvPr id="249" name="TextShape 2"/>
          <p:cNvSpPr txBox="1"/>
          <p:nvPr/>
        </p:nvSpPr>
        <p:spPr>
          <a:xfrm>
            <a:off x="457200" y="1935000"/>
            <a:ext cx="8229240" cy="4389120"/>
          </a:xfrm>
          <a:prstGeom prst="rect">
            <a:avLst/>
          </a:prstGeom>
        </p:spPr>
        <p:txBody>
          <a:bodyPr/>
          <a:p>
            <a:r>
              <a:rPr i="1" lang="en-US" sz="2100">
                <a:solidFill>
                  <a:srgbClr val="000000"/>
                </a:solidFill>
                <a:latin typeface="Constantia"/>
              </a:rPr>
              <a:t>	</a:t>
            </a:r>
            <a:r>
              <a:rPr i="1" lang="en-US" sz="2100">
                <a:solidFill>
                  <a:srgbClr val="000000"/>
                </a:solidFill>
                <a:latin typeface="Constantia"/>
              </a:rPr>
              <a:t>	</a:t>
            </a:r>
            <a:r>
              <a:rPr i="1" lang="en-US" sz="2100">
                <a:solidFill>
                  <a:srgbClr val="000000"/>
                </a:solidFill>
                <a:latin typeface="Constantia"/>
              </a:rPr>
              <a:t>   </a:t>
            </a:r>
            <a:r>
              <a:rPr i="1" lang="en-US" sz="3600">
                <a:solidFill>
                  <a:srgbClr val="000000"/>
                </a:solidFill>
                <a:latin typeface="Constantia"/>
              </a:rPr>
              <a:t>q</a:t>
            </a:r>
            <a:r>
              <a:rPr lang="en-US" sz="3600">
                <a:solidFill>
                  <a:srgbClr val="000000"/>
                </a:solidFill>
                <a:latin typeface="Constantia"/>
              </a:rPr>
              <a:t> = f(</a:t>
            </a:r>
            <a:r>
              <a:rPr i="1" lang="en-US" sz="3600">
                <a:solidFill>
                  <a:srgbClr val="000000"/>
                </a:solidFill>
                <a:latin typeface="Constantia"/>
              </a:rPr>
              <a:t>K</a:t>
            </a:r>
            <a:r>
              <a:rPr lang="en-US" sz="3600">
                <a:solidFill>
                  <a:srgbClr val="000000"/>
                </a:solidFill>
                <a:latin typeface="Constantia"/>
              </a:rPr>
              <a:t>,</a:t>
            </a:r>
            <a:r>
              <a:rPr i="1" lang="en-US" sz="3600">
                <a:solidFill>
                  <a:srgbClr val="000000"/>
                </a:solidFill>
                <a:latin typeface="Constantia"/>
              </a:rPr>
              <a:t>L</a:t>
            </a:r>
            <a:r>
              <a:rPr lang="en-US" sz="3600">
                <a:solidFill>
                  <a:srgbClr val="000000"/>
                </a:solidFill>
                <a:latin typeface="Constantia"/>
              </a:rPr>
              <a:t>) = A</a:t>
            </a:r>
            <a:r>
              <a:rPr i="1" lang="en-US" sz="3600">
                <a:solidFill>
                  <a:srgbClr val="000000"/>
                </a:solidFill>
                <a:latin typeface="Constantia"/>
              </a:rPr>
              <a:t>K</a:t>
            </a:r>
            <a:r>
              <a:rPr lang="en-US" sz="3600">
                <a:solidFill>
                  <a:srgbClr val="000000"/>
                </a:solidFill>
                <a:latin typeface="Constantia"/>
              </a:rPr>
              <a:t>α</a:t>
            </a:r>
            <a:r>
              <a:rPr i="1" lang="en-US" sz="3600">
                <a:solidFill>
                  <a:srgbClr val="000000"/>
                </a:solidFill>
                <a:latin typeface="Constantia"/>
              </a:rPr>
              <a:t>L</a:t>
            </a:r>
            <a:r>
              <a:rPr lang="en-US" sz="3600">
                <a:solidFill>
                  <a:srgbClr val="000000"/>
                </a:solidFill>
                <a:latin typeface="Constantia"/>
              </a:rPr>
              <a:t>β</a:t>
            </a:r>
            <a:endParaRPr/>
          </a:p>
          <a:p>
            <a:endParaRPr/>
          </a:p>
          <a:p>
            <a:pPr>
              <a:lnSpc>
                <a:spcPct val="100000"/>
              </a:lnSpc>
              <a:buSzPct val="25000"/>
              <a:buFont charset="2" typeface="Wingdings 2"/>
              <a:buChar char=""/>
            </a:pPr>
            <a:r>
              <a:rPr lang="en-US" sz="2800">
                <a:solidFill>
                  <a:srgbClr val="000000"/>
                </a:solidFill>
                <a:latin typeface="Constantia"/>
              </a:rPr>
              <a:t>If K and L are held constant we find that q increases over time →“A” must be increasing over time </a:t>
            </a:r>
            <a:endParaRPr/>
          </a:p>
          <a:p>
            <a:pPr>
              <a:lnSpc>
                <a:spcPct val="100000"/>
              </a:lnSpc>
            </a:pPr>
            <a:endParaRPr/>
          </a:p>
          <a:p>
            <a:pPr>
              <a:lnSpc>
                <a:spcPct val="100000"/>
              </a:lnSpc>
              <a:buSzPct val="25000"/>
              <a:buFont charset="2" typeface="Wingdings 2"/>
              <a:buChar char=""/>
            </a:pPr>
            <a:r>
              <a:rPr lang="en-US" sz="2800">
                <a:solidFill>
                  <a:srgbClr val="000000"/>
                </a:solidFill>
                <a:latin typeface="Constantia"/>
              </a:rPr>
              <a:t> </a:t>
            </a:r>
            <a:r>
              <a:rPr lang="en-US" sz="2600">
                <a:solidFill>
                  <a:srgbClr val="000000"/>
                </a:solidFill>
                <a:latin typeface="Constantia"/>
              </a:rPr>
              <a:t>Why? </a:t>
            </a:r>
            <a:endParaRPr/>
          </a:p>
          <a:p>
            <a:pPr lvl="1">
              <a:lnSpc>
                <a:spcPct val="100000"/>
              </a:lnSpc>
              <a:buSzPct val="25000"/>
              <a:buFont typeface="StarSymbol"/>
              <a:buChar char=""/>
            </a:pPr>
            <a:r>
              <a:rPr lang="en-US" sz="2400" u="sng">
                <a:solidFill>
                  <a:srgbClr val="000000"/>
                </a:solidFill>
                <a:latin typeface="Constantia"/>
              </a:rPr>
              <a:t>Productivity must be increasing</a:t>
            </a:r>
            <a:endParaRPr/>
          </a:p>
        </p:txBody>
      </p:sp>
    </p:spTree>
  </p:cSld>
  <p:timing>
    <p:tnLst>
      <p:par>
        <p:cTn dur="indefinite" id="271" nodeType="tmRoot" restart="never">
          <p:childTnLst>
            <p:seq>
              <p:cTn dur="indefinite" id="272" nodeType="mainSeq">
                <p:childTnLst>
                  <p:par>
                    <p:cTn fill="hold" id="273" nodeType="clickEffect">
                      <p:stCondLst>
                        <p:cond delay="indefinite"/>
                      </p:stCondLst>
                      <p:childTnLst>
                        <p:par>
                          <p:cTn fill="hold" id="274" nodeType="withEffect">
                            <p:stCondLst>
                              <p:cond delay="0"/>
                            </p:stCondLst>
                            <p:childTnLst>
                              <p:par>
                                <p:cTn fill="hold" id="275" nodeType="clickEffect" presetClass="entr" presetID="1">
                                  <p:stCondLst>
                                    <p:cond delay="0"/>
                                  </p:stCondLst>
                                  <p:childTnLst>
                                    <p:set>
                                      <p:cBhvr>
                                        <p:cTn dur="1" fill="hold" id="276">
                                          <p:stCondLst>
                                            <p:cond delay="0"/>
                                          </p:stCondLst>
                                        </p:cTn>
                                        <p:tgtEl>
                                          <p:spTgt spid="249">
                                            <p:txEl>
                                              <p:pRg end="124" st="25"/>
                                            </p:txEl>
                                          </p:spTgt>
                                        </p:tgtEl>
                                        <p:attrNameLst>
                                          <p:attrName>style.visibility</p:attrName>
                                        </p:attrNameLst>
                                      </p:cBhvr>
                                      <p:to>
                                        <p:strVal val="visible"/>
                                      </p:to>
                                    </p:set>
                                  </p:childTnLst>
                                </p:cTn>
                              </p:par>
                            </p:childTnLst>
                          </p:cTn>
                        </p:par>
                      </p:childTnLst>
                    </p:cTn>
                  </p:par>
                  <p:par>
                    <p:cTn fill="hold" id="277" nodeType="clickEffect">
                      <p:stCondLst>
                        <p:cond delay="indefinite"/>
                      </p:stCondLst>
                      <p:childTnLst>
                        <p:par>
                          <p:cTn fill="hold" id="278" nodeType="withEffect">
                            <p:stCondLst>
                              <p:cond delay="0"/>
                            </p:stCondLst>
                            <p:childTnLst>
                              <p:par>
                                <p:cTn fill="hold" id="279" nodeType="clickEffect" presetClass="entr" presetID="1">
                                  <p:stCondLst>
                                    <p:cond delay="0"/>
                                  </p:stCondLst>
                                  <p:childTnLst>
                                    <p:set>
                                      <p:cBhvr>
                                        <p:cTn dur="1" fill="hold" id="280">
                                          <p:stCondLst>
                                            <p:cond delay="0"/>
                                          </p:stCondLst>
                                        </p:cTn>
                                        <p:tgtEl>
                                          <p:spTgt spid="249">
                                            <p:txEl>
                                              <p:pRg end="132" st="125"/>
                                            </p:txEl>
                                          </p:spTgt>
                                        </p:tgtEl>
                                        <p:attrNameLst>
                                          <p:attrName>style.visibility</p:attrName>
                                        </p:attrNameLst>
                                      </p:cBhvr>
                                      <p:to>
                                        <p:strVal val="visible"/>
                                      </p:to>
                                    </p:set>
                                  </p:childTnLst>
                                </p:cTn>
                              </p:par>
                            </p:childTnLst>
                          </p:cTn>
                        </p:par>
                      </p:childTnLst>
                    </p:cTn>
                  </p:par>
                  <p:par>
                    <p:cTn fill="hold" id="281" nodeType="clickEffect">
                      <p:stCondLst>
                        <p:cond delay="indefinite"/>
                      </p:stCondLst>
                      <p:childTnLst>
                        <p:par>
                          <p:cTn fill="hold" id="282" nodeType="withEffect">
                            <p:stCondLst>
                              <p:cond delay="0"/>
                            </p:stCondLst>
                            <p:childTnLst>
                              <p:par>
                                <p:cTn fill="hold" id="283" nodeType="clickEffect" presetClass="entr" presetID="1">
                                  <p:stCondLst>
                                    <p:cond delay="0"/>
                                  </p:stCondLst>
                                  <p:childTnLst>
                                    <p:set>
                                      <p:cBhvr>
                                        <p:cTn dur="1" fill="hold" id="284">
                                          <p:stCondLst>
                                            <p:cond delay="0"/>
                                          </p:stCondLst>
                                        </p:cTn>
                                        <p:tgtEl>
                                          <p:spTgt spid="249">
                                            <p:txEl>
                                              <p:pRg end="164" st="13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457200" y="704880"/>
            <a:ext cx="8229240" cy="636120"/>
          </a:xfrm>
          <a:prstGeom prst="rect">
            <a:avLst/>
          </a:prstGeom>
        </p:spPr>
        <p:txBody>
          <a:bodyPr anchor="b" bIns="0" lIns="0" rIns="0"/>
          <a:p>
            <a:pPr>
              <a:lnSpc>
                <a:spcPct val="100000"/>
              </a:lnSpc>
            </a:pPr>
            <a:r>
              <a:rPr lang="en-US" sz="4400">
                <a:solidFill>
                  <a:srgbClr val="04617b"/>
                </a:solidFill>
                <a:latin typeface="Calibri"/>
              </a:rPr>
              <a:t>Production function example</a:t>
            </a:r>
            <a:endParaRPr/>
          </a:p>
        </p:txBody>
      </p:sp>
      <p:sp>
        <p:nvSpPr>
          <p:cNvPr id="251" name="TextShape 2"/>
          <p:cNvSpPr txBox="1"/>
          <p:nvPr/>
        </p:nvSpPr>
        <p:spPr>
          <a:xfrm>
            <a:off x="4648320" y="1920960"/>
            <a:ext cx="4038120" cy="4433400"/>
          </a:xfrm>
          <a:prstGeom prst="rect">
            <a:avLst/>
          </a:prstGeom>
        </p:spPr>
        <p:txBody>
          <a:bodyPr anchor="b" bIns="0" lIns="0" rIns="0" tIns="0"/>
          <a:p>
            <a:pPr lvl="2">
              <a:lnSpc>
                <a:spcPct val="100000"/>
              </a:lnSpc>
              <a:buSzPct val="25000"/>
              <a:buFont typeface="StarSymbol"/>
              <a:buChar char=""/>
            </a:pPr>
            <a:r>
              <a:rPr lang="en-US" sz="2000" u="sng">
                <a:solidFill>
                  <a:srgbClr val="000000"/>
                </a:solidFill>
                <a:latin typeface="Constantia"/>
              </a:rPr>
              <a:t>Period 1</a:t>
            </a:r>
            <a:r>
              <a:rPr lang="en-US" sz="2000">
                <a:solidFill>
                  <a:srgbClr val="000000"/>
                </a:solidFill>
                <a:latin typeface="Constantia"/>
              </a:rPr>
              <a:t>: miners drill by hand</a:t>
            </a:r>
            <a:r>
              <a:rPr lang="en-US" sz="2000">
                <a:solidFill>
                  <a:srgbClr val="000000"/>
                </a:solidFill>
                <a:latin typeface="Constantia"/>
              </a:rPr>
              <a:t>	</a:t>
            </a:r>
            <a:r>
              <a:rPr i="1" lang="en-US" sz="2400">
                <a:solidFill>
                  <a:srgbClr val="000000"/>
                </a:solidFill>
                <a:latin typeface="Constantia"/>
              </a:rPr>
              <a:t>q0</a:t>
            </a:r>
            <a:r>
              <a:rPr lang="en-US" sz="2400">
                <a:solidFill>
                  <a:srgbClr val="000000"/>
                </a:solidFill>
                <a:latin typeface="Constantia"/>
              </a:rPr>
              <a:t> = A1</a:t>
            </a:r>
            <a:r>
              <a:rPr i="1" lang="en-US" sz="2400">
                <a:solidFill>
                  <a:srgbClr val="000000"/>
                </a:solidFill>
                <a:latin typeface="Constantia"/>
              </a:rPr>
              <a:t>K</a:t>
            </a:r>
            <a:r>
              <a:rPr lang="en-US" sz="2400">
                <a:solidFill>
                  <a:srgbClr val="000000"/>
                </a:solidFill>
                <a:latin typeface="Constantia"/>
              </a:rPr>
              <a:t>α</a:t>
            </a:r>
            <a:r>
              <a:rPr i="1" lang="en-US" sz="2400">
                <a:solidFill>
                  <a:srgbClr val="000000"/>
                </a:solidFill>
                <a:latin typeface="Constantia"/>
              </a:rPr>
              <a:t>L</a:t>
            </a:r>
            <a:r>
              <a:rPr lang="en-US" sz="2400">
                <a:solidFill>
                  <a:srgbClr val="000000"/>
                </a:solidFill>
                <a:latin typeface="Constantia"/>
              </a:rPr>
              <a:t>β</a:t>
            </a:r>
            <a:endParaRPr/>
          </a:p>
          <a:p>
            <a:endParaRPr/>
          </a:p>
          <a:p>
            <a:pPr lvl="2">
              <a:lnSpc>
                <a:spcPct val="100000"/>
              </a:lnSpc>
              <a:buSzPct val="25000"/>
              <a:buFont typeface="StarSymbol"/>
              <a:buChar char=""/>
            </a:pPr>
            <a:r>
              <a:rPr lang="en-US" sz="2000" u="sng">
                <a:solidFill>
                  <a:srgbClr val="000000"/>
                </a:solidFill>
                <a:latin typeface="Constantia"/>
              </a:rPr>
              <a:t>Period 2</a:t>
            </a:r>
            <a:r>
              <a:rPr lang="en-US" sz="2000">
                <a:solidFill>
                  <a:srgbClr val="000000"/>
                </a:solidFill>
                <a:latin typeface="Constantia"/>
              </a:rPr>
              <a:t>: miners use new powerful boom type miners</a:t>
            </a:r>
            <a:endParaRPr/>
          </a:p>
          <a:p>
            <a:r>
              <a:rPr i="1" lang="en-US" sz="2200">
                <a:solidFill>
                  <a:srgbClr val="000000"/>
                </a:solidFill>
                <a:latin typeface="Constantia"/>
              </a:rPr>
              <a:t>	</a:t>
            </a:r>
            <a:r>
              <a:rPr i="1" lang="en-US" sz="2200">
                <a:solidFill>
                  <a:srgbClr val="000000"/>
                </a:solidFill>
                <a:latin typeface="Constantia"/>
              </a:rPr>
              <a:t>q*0</a:t>
            </a:r>
            <a:r>
              <a:rPr lang="en-US" sz="2200">
                <a:solidFill>
                  <a:srgbClr val="000000"/>
                </a:solidFill>
                <a:latin typeface="Constantia"/>
              </a:rPr>
              <a:t> = A2</a:t>
            </a:r>
            <a:r>
              <a:rPr i="1" lang="en-US" sz="2200">
                <a:solidFill>
                  <a:srgbClr val="000000"/>
                </a:solidFill>
                <a:latin typeface="Constantia"/>
              </a:rPr>
              <a:t>K</a:t>
            </a:r>
            <a:r>
              <a:rPr lang="en-US" sz="2200">
                <a:solidFill>
                  <a:srgbClr val="000000"/>
                </a:solidFill>
                <a:latin typeface="Constantia"/>
              </a:rPr>
              <a:t>α</a:t>
            </a:r>
            <a:r>
              <a:rPr i="1" lang="en-US" sz="2200">
                <a:solidFill>
                  <a:srgbClr val="000000"/>
                </a:solidFill>
                <a:latin typeface="Constantia"/>
              </a:rPr>
              <a:t>L</a:t>
            </a:r>
            <a:r>
              <a:rPr lang="en-US" sz="2200">
                <a:solidFill>
                  <a:srgbClr val="000000"/>
                </a:solidFill>
                <a:latin typeface="Constantia"/>
              </a:rPr>
              <a:t>β</a:t>
            </a:r>
            <a:endParaRPr/>
          </a:p>
          <a:p>
            <a:endParaRPr/>
          </a:p>
          <a:p>
            <a:pPr lvl="2">
              <a:lnSpc>
                <a:spcPct val="100000"/>
              </a:lnSpc>
              <a:buSzPct val="25000"/>
              <a:buFont typeface="StarSymbol"/>
              <a:buChar char=""/>
            </a:pPr>
            <a:r>
              <a:rPr lang="en-US" sz="2000">
                <a:solidFill>
                  <a:srgbClr val="000000"/>
                </a:solidFill>
                <a:latin typeface="Constantia"/>
              </a:rPr>
              <a:t>Less labor is required to produce the same output (</a:t>
            </a:r>
            <a:r>
              <a:rPr i="1" lang="en-US" sz="2000">
                <a:solidFill>
                  <a:srgbClr val="000000"/>
                </a:solidFill>
                <a:latin typeface="Constantia"/>
              </a:rPr>
              <a:t>q0</a:t>
            </a:r>
            <a:r>
              <a:rPr lang="en-US" sz="2000">
                <a:solidFill>
                  <a:srgbClr val="000000"/>
                </a:solidFill>
                <a:latin typeface="Constantia"/>
              </a:rPr>
              <a:t> =</a:t>
            </a:r>
            <a:r>
              <a:rPr i="1" lang="en-US" sz="2000">
                <a:solidFill>
                  <a:srgbClr val="000000"/>
                </a:solidFill>
                <a:latin typeface="Constantia"/>
              </a:rPr>
              <a:t> q*0</a:t>
            </a:r>
            <a:r>
              <a:rPr lang="en-US" sz="2000">
                <a:solidFill>
                  <a:srgbClr val="000000"/>
                </a:solidFill>
                <a:latin typeface="Constantia"/>
              </a:rPr>
              <a:t> ) in the second period. This results from an increase in “A” corresponding to technological improvement</a:t>
            </a:r>
            <a:endParaRPr/>
          </a:p>
          <a:p>
            <a:endParaRPr/>
          </a:p>
          <a:p>
            <a:pPr>
              <a:lnSpc>
                <a:spcPct val="100000"/>
              </a:lnSpc>
            </a:pPr>
            <a:endParaRPr/>
          </a:p>
        </p:txBody>
      </p:sp>
      <p:pic>
        <p:nvPicPr>
          <p:cNvPr descr="" id="252" name="Picture 4"/>
          <p:cNvPicPr/>
          <p:nvPr/>
        </p:nvPicPr>
        <p:blipFill>
          <a:blip r:embed="rId1"/>
          <a:stretch>
            <a:fillRect/>
          </a:stretch>
        </p:blipFill>
        <p:spPr>
          <a:xfrm>
            <a:off x="539640" y="3141000"/>
            <a:ext cx="3307680" cy="2968560"/>
          </a:xfrm>
          <a:prstGeom prst="rect">
            <a:avLst/>
          </a:prstGeom>
        </p:spPr>
      </p:pic>
      <p:pic>
        <p:nvPicPr>
          <p:cNvPr descr="" id="253" name="Picture 1"/>
          <p:cNvPicPr/>
          <p:nvPr/>
        </p:nvPicPr>
        <p:blipFill>
          <a:blip r:embed="rId2"/>
          <a:stretch>
            <a:fillRect/>
          </a:stretch>
        </p:blipFill>
        <p:spPr>
          <a:xfrm>
            <a:off x="1547640" y="1845000"/>
            <a:ext cx="2880000" cy="1566000"/>
          </a:xfrm>
          <a:prstGeom prst="rect">
            <a:avLst/>
          </a:prstGeom>
        </p:spPr>
      </p:pic>
      <p:pic>
        <p:nvPicPr>
          <p:cNvPr descr="" id="254" name="Picture 2"/>
          <p:cNvPicPr/>
          <p:nvPr/>
        </p:nvPicPr>
        <p:blipFill>
          <a:blip r:embed="rId3"/>
          <a:stretch>
            <a:fillRect/>
          </a:stretch>
        </p:blipFill>
        <p:spPr>
          <a:xfrm>
            <a:off x="7092360" y="225000"/>
            <a:ext cx="1578600" cy="1585800"/>
          </a:xfrm>
          <a:prstGeom prst="rect">
            <a:avLst/>
          </a:prstGeom>
        </p:spPr>
      </p:pic>
      <p:sp>
        <p:nvSpPr>
          <p:cNvPr id="255" name="CustomShape 3"/>
          <p:cNvSpPr/>
          <p:nvPr/>
        </p:nvSpPr>
        <p:spPr>
          <a:xfrm flipH="1">
            <a:off x="1114920" y="4293000"/>
            <a:ext cx="143640" cy="71640"/>
          </a:xfrm>
          <a:prstGeom prst="straightConnector1">
            <a:avLst/>
          </a:prstGeom>
          <a:ln w="9360">
            <a:solidFill>
              <a:srgbClr val="095294"/>
            </a:solidFill>
            <a:round/>
            <a:tailEnd len="med" type="triangle" w="med"/>
          </a:ln>
        </p:spPr>
      </p:sp>
      <p:sp>
        <p:nvSpPr>
          <p:cNvPr id="256" name="CustomShape 4"/>
          <p:cNvSpPr/>
          <p:nvPr/>
        </p:nvSpPr>
        <p:spPr>
          <a:xfrm flipH="1">
            <a:off x="2554920" y="5445360"/>
            <a:ext cx="143640" cy="71640"/>
          </a:xfrm>
          <a:prstGeom prst="straightConnector1">
            <a:avLst/>
          </a:prstGeom>
          <a:ln w="9360">
            <a:solidFill>
              <a:srgbClr val="095294"/>
            </a:solidFill>
            <a:round/>
            <a:tailEnd len="med" type="triangle" w="med"/>
          </a:ln>
        </p:spPr>
      </p:sp>
    </p:spTree>
  </p:cSld>
  <p:timing>
    <p:tnLst>
      <p:par>
        <p:cTn dur="indefinite" id="285" nodeType="tmRoot" restart="never">
          <p:childTnLst>
            <p:seq>
              <p:cTn dur="indefinite" id="286" nodeType="mainSeq">
                <p:childTnLst>
                  <p:par>
                    <p:cTn fill="hold" id="287" nodeType="clickEffect">
                      <p:stCondLst>
                        <p:cond delay="indefinite"/>
                      </p:stCondLst>
                      <p:childTnLst>
                        <p:par>
                          <p:cTn fill="hold" id="288" nodeType="withEffect">
                            <p:stCondLst>
                              <p:cond delay="0"/>
                            </p:stCondLst>
                            <p:childTnLst>
                              <p:par>
                                <p:cTn fill="hold" id="289" nodeType="clickEffect" presetClass="entr" presetID="1">
                                  <p:stCondLst>
                                    <p:cond delay="0"/>
                                  </p:stCondLst>
                                  <p:childTnLst>
                                    <p:set>
                                      <p:cBhvr>
                                        <p:cTn dur="1" fill="hold" id="290">
                                          <p:stCondLst>
                                            <p:cond delay="0"/>
                                          </p:stCondLst>
                                        </p:cTn>
                                        <p:tgtEl>
                                          <p:spTgt spid="251">
                                            <p:txEl>
                                              <p:pRg end="43" st="0"/>
                                            </p:txEl>
                                          </p:spTgt>
                                        </p:tgtEl>
                                        <p:attrNameLst>
                                          <p:attrName>style.visibility</p:attrName>
                                        </p:attrNameLst>
                                      </p:cBhvr>
                                      <p:to>
                                        <p:strVal val="visible"/>
                                      </p:to>
                                    </p:set>
                                  </p:childTnLst>
                                </p:cTn>
                              </p:par>
                            </p:childTnLst>
                          </p:cTn>
                        </p:par>
                      </p:childTnLst>
                    </p:cTn>
                  </p:par>
                  <p:par>
                    <p:cTn fill="hold" id="291" nodeType="clickEffect">
                      <p:stCondLst>
                        <p:cond delay="indefinite"/>
                      </p:stCondLst>
                      <p:childTnLst>
                        <p:par>
                          <p:cTn fill="hold" id="292" nodeType="withEffect">
                            <p:stCondLst>
                              <p:cond delay="0"/>
                            </p:stCondLst>
                            <p:childTnLst>
                              <p:par>
                                <p:cTn fill="hold" id="293" nodeType="clickEffect" presetClass="entr" presetID="1">
                                  <p:stCondLst>
                                    <p:cond delay="0"/>
                                  </p:stCondLst>
                                  <p:childTnLst>
                                    <p:set>
                                      <p:cBhvr>
                                        <p:cTn dur="1" fill="hold" id="294">
                                          <p:stCondLst>
                                            <p:cond delay="0"/>
                                          </p:stCondLst>
                                        </p:cTn>
                                        <p:tgtEl>
                                          <p:spTgt spid="253"/>
                                        </p:tgtEl>
                                        <p:attrNameLst>
                                          <p:attrName>style.visibility</p:attrName>
                                        </p:attrNameLst>
                                      </p:cBhvr>
                                      <p:to>
                                        <p:strVal val="visible"/>
                                      </p:to>
                                    </p:set>
                                  </p:childTnLst>
                                </p:cTn>
                              </p:par>
                            </p:childTnLst>
                          </p:cTn>
                        </p:par>
                      </p:childTnLst>
                    </p:cTn>
                  </p:par>
                  <p:par>
                    <p:cTn fill="hold" id="295">
                      <p:stCondLst>
                        <p:cond delay="indefinite"/>
                      </p:stCondLst>
                      <p:childTnLst>
                        <p:par>
                          <p:cTn fill="hold" id="296">
                            <p:stCondLst>
                              <p:cond delay="0"/>
                            </p:stCondLst>
                            <p:childTnLst>
                              <p:par>
                                <p:cTn fill="hold" id="297" nodeType="clickEffect" presetClass="entr" presetID="1">
                                  <p:stCondLst>
                                    <p:cond delay="0"/>
                                  </p:stCondLst>
                                  <p:childTnLst>
                                    <p:set>
                                      <p:cBhvr>
                                        <p:cTn dur="1" fill="hold" id="298">
                                          <p:stCondLst>
                                            <p:cond delay="0"/>
                                          </p:stCondLst>
                                        </p:cTn>
                                        <p:tgtEl>
                                          <p:spTgt spid="251">
                                            <p:txEl>
                                              <p:pRg end="95" st="44"/>
                                            </p:txEl>
                                          </p:spTgt>
                                        </p:tgtEl>
                                        <p:attrNameLst>
                                          <p:attrName>style.visibility</p:attrName>
                                        </p:attrNameLst>
                                      </p:cBhvr>
                                      <p:to>
                                        <p:strVal val="visible"/>
                                      </p:to>
                                    </p:set>
                                  </p:childTnLst>
                                </p:cTn>
                              </p:par>
                              <p:par>
                                <p:cTn fill="hold" id="299" nodeType="withEffect" presetClass="entr" presetID="1">
                                  <p:stCondLst>
                                    <p:cond delay="0"/>
                                  </p:stCondLst>
                                  <p:childTnLst>
                                    <p:set>
                                      <p:cBhvr>
                                        <p:cTn dur="1" fill="hold" id="300">
                                          <p:stCondLst>
                                            <p:cond delay="0"/>
                                          </p:stCondLst>
                                        </p:cTn>
                                        <p:tgtEl>
                                          <p:spTgt spid="251">
                                            <p:txEl>
                                              <p:pRg end="109" st="95"/>
                                            </p:txEl>
                                          </p:spTgt>
                                        </p:tgtEl>
                                        <p:attrNameLst>
                                          <p:attrName>style.visibility</p:attrName>
                                        </p:attrNameLst>
                                      </p:cBhvr>
                                      <p:to>
                                        <p:strVal val="visible"/>
                                      </p:to>
                                    </p:set>
                                  </p:childTnLst>
                                </p:cTn>
                              </p:par>
                            </p:childTnLst>
                          </p:cTn>
                        </p:par>
                      </p:childTnLst>
                    </p:cTn>
                  </p:par>
                  <p:par>
                    <p:cTn fill="hold" id="301">
                      <p:stCondLst>
                        <p:cond delay="indefinite"/>
                      </p:stCondLst>
                      <p:childTnLst>
                        <p:par>
                          <p:cTn fill="hold" id="302">
                            <p:stCondLst>
                              <p:cond delay="0"/>
                            </p:stCondLst>
                            <p:childTnLst>
                              <p:par>
                                <p:cTn fill="hold" id="303" nodeType="clickEffect" presetClass="entr" presetID="1">
                                  <p:stCondLst>
                                    <p:cond delay="0"/>
                                  </p:stCondLst>
                                  <p:childTnLst>
                                    <p:set>
                                      <p:cBhvr>
                                        <p:cTn dur="1" fill="hold" id="304">
                                          <p:stCondLst>
                                            <p:cond delay="0"/>
                                          </p:stCondLst>
                                        </p:cTn>
                                        <p:tgtEl>
                                          <p:spTgt spid="251">
                                            <p:txEl>
                                              <p:pRg end="274" st="1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TextShape 1"/>
          <p:cNvSpPr txBox="1"/>
          <p:nvPr/>
        </p:nvSpPr>
        <p:spPr>
          <a:xfrm>
            <a:off x="457200" y="704880"/>
            <a:ext cx="8229240" cy="1142640"/>
          </a:xfrm>
          <a:prstGeom prst="rect">
            <a:avLst/>
          </a:prstGeom>
        </p:spPr>
        <p:txBody>
          <a:bodyPr anchor="b" bIns="0" lIns="0" rIns="0"/>
          <a:p>
            <a:pPr>
              <a:lnSpc>
                <a:spcPct val="100000"/>
              </a:lnSpc>
            </a:pPr>
            <a:r>
              <a:rPr lang="en-US" sz="4000">
                <a:solidFill>
                  <a:srgbClr val="04617b"/>
                </a:solidFill>
                <a:latin typeface="Calibri"/>
              </a:rPr>
              <a:t>What is “A”? </a:t>
            </a:r>
            <a:r>
              <a:rPr lang="en-US" sz="4000">
                <a:solidFill>
                  <a:srgbClr val="04617b"/>
                </a:solidFill>
                <a:latin typeface="Calibri"/>
              </a:rPr>
              <a:t>
</a:t>
            </a:r>
            <a:endParaRPr/>
          </a:p>
        </p:txBody>
      </p:sp>
      <p:sp>
        <p:nvSpPr>
          <p:cNvPr id="258" name="TextShape 2"/>
          <p:cNvSpPr txBox="1"/>
          <p:nvPr/>
        </p:nvSpPr>
        <p:spPr>
          <a:xfrm>
            <a:off x="457200" y="1341360"/>
            <a:ext cx="8229240" cy="4982760"/>
          </a:xfrm>
          <a:prstGeom prst="rect">
            <a:avLst/>
          </a:prstGeom>
        </p:spPr>
        <p:txBody>
          <a:bodyPr/>
          <a:p>
            <a:pPr>
              <a:lnSpc>
                <a:spcPct val="100000"/>
              </a:lnSpc>
              <a:buSzPct val="25000"/>
              <a:buFont charset="2" typeface="Wingdings 2"/>
              <a:buChar char=""/>
            </a:pPr>
            <a:r>
              <a:rPr b="1" lang="en-US" sz="2800">
                <a:solidFill>
                  <a:srgbClr val="000000"/>
                </a:solidFill>
                <a:latin typeface="Constantia"/>
              </a:rPr>
              <a:t>A</a:t>
            </a:r>
            <a:r>
              <a:rPr lang="en-US" sz="2800">
                <a:solidFill>
                  <a:srgbClr val="000000"/>
                </a:solidFill>
                <a:latin typeface="Constantia"/>
              </a:rPr>
              <a:t> = </a:t>
            </a:r>
            <a:r>
              <a:rPr b="1" lang="en-US" sz="2800">
                <a:solidFill>
                  <a:srgbClr val="000000"/>
                </a:solidFill>
                <a:latin typeface="Constantia"/>
              </a:rPr>
              <a:t>Exogenous</a:t>
            </a:r>
            <a:r>
              <a:rPr lang="en-US" sz="2800">
                <a:solidFill>
                  <a:srgbClr val="000000"/>
                </a:solidFill>
                <a:latin typeface="Constantia"/>
              </a:rPr>
              <a:t> technological progress (innovation)</a:t>
            </a:r>
            <a:endParaRPr/>
          </a:p>
          <a:p>
            <a:pPr>
              <a:lnSpc>
                <a:spcPct val="100000"/>
              </a:lnSpc>
            </a:pPr>
            <a:endParaRPr/>
          </a:p>
          <a:p>
            <a:pPr>
              <a:lnSpc>
                <a:spcPct val="100000"/>
              </a:lnSpc>
              <a:buSzPct val="25000"/>
              <a:buFont charset="2" typeface="Wingdings 2"/>
              <a:buChar char=""/>
            </a:pPr>
            <a:r>
              <a:rPr lang="en-US" sz="2800">
                <a:solidFill>
                  <a:srgbClr val="000000"/>
                </a:solidFill>
                <a:latin typeface="Constantia"/>
              </a:rPr>
              <a:t>In economics, technology is generally treated as an exogenous variable (especially in the past) </a:t>
            </a:r>
            <a:endParaRPr/>
          </a:p>
          <a:p>
            <a:pPr>
              <a:lnSpc>
                <a:spcPct val="100000"/>
              </a:lnSpc>
            </a:pPr>
            <a:endParaRPr/>
          </a:p>
          <a:p>
            <a:pPr>
              <a:lnSpc>
                <a:spcPct val="100000"/>
              </a:lnSpc>
              <a:buSzPct val="25000"/>
              <a:buFont charset="2" typeface="Wingdings 2"/>
              <a:buChar char=""/>
            </a:pPr>
            <a:r>
              <a:rPr lang="en-US" sz="2800">
                <a:solidFill>
                  <a:srgbClr val="000000"/>
                </a:solidFill>
                <a:latin typeface="Constantia"/>
              </a:rPr>
              <a:t>What does this mean? </a:t>
            </a:r>
            <a:endParaRPr/>
          </a:p>
          <a:p>
            <a:pPr lvl="1">
              <a:lnSpc>
                <a:spcPct val="100000"/>
              </a:lnSpc>
              <a:buSzPct val="25000"/>
              <a:buFont typeface="StarSymbol"/>
              <a:buChar char=""/>
            </a:pPr>
            <a:r>
              <a:rPr lang="en-US" sz="2400">
                <a:solidFill>
                  <a:srgbClr val="000000"/>
                </a:solidFill>
                <a:latin typeface="Constantia"/>
              </a:rPr>
              <a:t>We don’t know why labor productivity increased (why A1&lt;A2)</a:t>
            </a:r>
            <a:endParaRPr/>
          </a:p>
          <a:p>
            <a:pPr>
              <a:lnSpc>
                <a:spcPct val="100000"/>
              </a:lnSpc>
            </a:pPr>
            <a:endParaRPr/>
          </a:p>
          <a:p>
            <a:pPr>
              <a:lnSpc>
                <a:spcPct val="100000"/>
              </a:lnSpc>
            </a:pPr>
            <a:endParaRPr/>
          </a:p>
        </p:txBody>
      </p:sp>
    </p:spTree>
  </p:cSld>
  <p:timing>
    <p:tnLst>
      <p:par>
        <p:cTn dur="indefinite" id="305" nodeType="tmRoot" restart="never">
          <p:childTnLst>
            <p:seq>
              <p:cTn dur="indefinite" id="306" nodeType="mainSeq">
                <p:childTnLst>
                  <p:par>
                    <p:cTn fill="hold" id="307">
                      <p:stCondLst>
                        <p:cond delay="indefinite"/>
                      </p:stCondLst>
                      <p:childTnLst>
                        <p:par>
                          <p:cTn fill="hold" id="308">
                            <p:stCondLst>
                              <p:cond delay="0"/>
                            </p:stCondLst>
                            <p:childTnLst>
                              <p:par>
                                <p:cTn fill="hold" id="309" nodeType="clickEffect" presetClass="entr" presetID="1">
                                  <p:stCondLst>
                                    <p:cond delay="0"/>
                                  </p:stCondLst>
                                  <p:childTnLst>
                                    <p:set>
                                      <p:cBhvr>
                                        <p:cTn dur="1" fill="hold" id="310">
                                          <p:stCondLst>
                                            <p:cond delay="0"/>
                                          </p:stCondLst>
                                        </p:cTn>
                                        <p:tgtEl>
                                          <p:spTgt spid="258">
                                            <p:txEl>
                                              <p:pRg end="50" st="0"/>
                                            </p:txEl>
                                          </p:spTgt>
                                        </p:tgtEl>
                                        <p:attrNameLst>
                                          <p:attrName>style.visibility</p:attrName>
                                        </p:attrNameLst>
                                      </p:cBhvr>
                                      <p:to>
                                        <p:strVal val="visible"/>
                                      </p:to>
                                    </p:set>
                                  </p:childTnLst>
                                </p:cTn>
                              </p:par>
                            </p:childTnLst>
                          </p:cTn>
                        </p:par>
                      </p:childTnLst>
                    </p:cTn>
                  </p:par>
                  <p:par>
                    <p:cTn fill="hold" id="311">
                      <p:stCondLst>
                        <p:cond delay="indefinite"/>
                      </p:stCondLst>
                      <p:childTnLst>
                        <p:par>
                          <p:cTn fill="hold" id="312">
                            <p:stCondLst>
                              <p:cond delay="0"/>
                            </p:stCondLst>
                            <p:childTnLst>
                              <p:par>
                                <p:cTn fill="hold" id="313" nodeType="clickEffect" presetClass="entr" presetID="1">
                                  <p:stCondLst>
                                    <p:cond delay="0"/>
                                  </p:stCondLst>
                                  <p:childTnLst>
                                    <p:set>
                                      <p:cBhvr>
                                        <p:cTn dur="1" fill="hold" id="314">
                                          <p:stCondLst>
                                            <p:cond delay="0"/>
                                          </p:stCondLst>
                                        </p:cTn>
                                        <p:tgtEl>
                                          <p:spTgt spid="258">
                                            <p:txEl>
                                              <p:pRg end="148" st="51"/>
                                            </p:txEl>
                                          </p:spTgt>
                                        </p:tgtEl>
                                        <p:attrNameLst>
                                          <p:attrName>style.visibility</p:attrName>
                                        </p:attrNameLst>
                                      </p:cBhvr>
                                      <p:to>
                                        <p:strVal val="visible"/>
                                      </p:to>
                                    </p:set>
                                  </p:childTnLst>
                                </p:cTn>
                              </p:par>
                            </p:childTnLst>
                          </p:cTn>
                        </p:par>
                      </p:childTnLst>
                    </p:cTn>
                  </p:par>
                  <p:par>
                    <p:cTn fill="hold" id="315">
                      <p:stCondLst>
                        <p:cond delay="indefinite"/>
                      </p:stCondLst>
                      <p:childTnLst>
                        <p:par>
                          <p:cTn fill="hold" id="316">
                            <p:stCondLst>
                              <p:cond delay="0"/>
                            </p:stCondLst>
                            <p:childTnLst>
                              <p:par>
                                <p:cTn fill="hold" id="317" nodeType="clickEffect" presetClass="entr" presetID="1">
                                  <p:stCondLst>
                                    <p:cond delay="0"/>
                                  </p:stCondLst>
                                  <p:childTnLst>
                                    <p:set>
                                      <p:cBhvr>
                                        <p:cTn dur="1" fill="hold" id="318">
                                          <p:stCondLst>
                                            <p:cond delay="0"/>
                                          </p:stCondLst>
                                        </p:cTn>
                                        <p:tgtEl>
                                          <p:spTgt spid="258">
                                            <p:txEl>
                                              <p:pRg end="171" st="149"/>
                                            </p:txEl>
                                          </p:spTgt>
                                        </p:tgtEl>
                                        <p:attrNameLst>
                                          <p:attrName>style.visibility</p:attrName>
                                        </p:attrNameLst>
                                      </p:cBhvr>
                                      <p:to>
                                        <p:strVal val="visible"/>
                                      </p:to>
                                    </p:set>
                                  </p:childTnLst>
                                </p:cTn>
                              </p:par>
                              <p:par>
                                <p:cTn fill="hold" id="319" nodeType="withEffect" presetClass="entr" presetID="1">
                                  <p:stCondLst>
                                    <p:cond delay="0"/>
                                  </p:stCondLst>
                                  <p:childTnLst>
                                    <p:set>
                                      <p:cBhvr>
                                        <p:cTn dur="1" fill="hold" id="320">
                                          <p:stCondLst>
                                            <p:cond delay="0"/>
                                          </p:stCondLst>
                                        </p:cTn>
                                        <p:tgtEl>
                                          <p:spTgt spid="258">
                                            <p:txEl>
                                              <p:pRg end="230" st="17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TextShape 1"/>
          <p:cNvSpPr txBox="1"/>
          <p:nvPr/>
        </p:nvSpPr>
        <p:spPr>
          <a:xfrm>
            <a:off x="457200" y="704880"/>
            <a:ext cx="8229240" cy="852120"/>
          </a:xfrm>
          <a:prstGeom prst="rect">
            <a:avLst/>
          </a:prstGeom>
        </p:spPr>
        <p:txBody>
          <a:bodyPr anchor="b" bIns="0" lIns="0" rIns="0"/>
          <a:p>
            <a:pPr>
              <a:lnSpc>
                <a:spcPct val="100000"/>
              </a:lnSpc>
            </a:pPr>
            <a:r>
              <a:rPr lang="en-US" sz="4000">
                <a:solidFill>
                  <a:srgbClr val="04617b"/>
                </a:solidFill>
                <a:latin typeface="Calibri"/>
              </a:rPr>
              <a:t>Why is productivity increasing over time?</a:t>
            </a:r>
            <a:endParaRPr/>
          </a:p>
        </p:txBody>
      </p:sp>
      <p:sp>
        <p:nvSpPr>
          <p:cNvPr id="260" name="TextShape 2"/>
          <p:cNvSpPr txBox="1"/>
          <p:nvPr/>
        </p:nvSpPr>
        <p:spPr>
          <a:xfrm>
            <a:off x="457200" y="1935000"/>
            <a:ext cx="8229240" cy="4389120"/>
          </a:xfrm>
          <a:prstGeom prst="rect">
            <a:avLst/>
          </a:prstGeom>
        </p:spPr>
        <p:txBody>
          <a:bodyPr/>
          <a:p>
            <a:pPr>
              <a:lnSpc>
                <a:spcPct val="100000"/>
              </a:lnSpc>
            </a:pPr>
            <a:r>
              <a:rPr lang="en-US" sz="2800">
                <a:solidFill>
                  <a:srgbClr val="000000"/>
                </a:solidFill>
                <a:latin typeface="Constantia"/>
              </a:rPr>
              <a:t>Innovation/Technological progress became known as the “</a:t>
            </a:r>
            <a:r>
              <a:rPr b="1" lang="en-US" sz="2800">
                <a:solidFill>
                  <a:srgbClr val="000000"/>
                </a:solidFill>
                <a:latin typeface="Constantia"/>
              </a:rPr>
              <a:t>black box</a:t>
            </a:r>
            <a:r>
              <a:rPr lang="en-US" sz="2800">
                <a:solidFill>
                  <a:srgbClr val="000000"/>
                </a:solidFill>
                <a:latin typeface="Constantia"/>
              </a:rPr>
              <a:t>” of economic theory</a:t>
            </a:r>
            <a:endParaRPr/>
          </a:p>
          <a:p>
            <a:pPr lvl="1">
              <a:lnSpc>
                <a:spcPct val="100000"/>
              </a:lnSpc>
              <a:buSzPct val="25000"/>
              <a:buFont typeface="StarSymbol"/>
              <a:buChar char=""/>
            </a:pPr>
            <a:r>
              <a:rPr lang="en-US" sz="2400">
                <a:solidFill>
                  <a:srgbClr val="000000"/>
                </a:solidFill>
                <a:latin typeface="Constantia"/>
              </a:rPr>
              <a:t>This view of technology as a “black box” is unsatisfactory</a:t>
            </a:r>
            <a:endParaRPr/>
          </a:p>
          <a:p>
            <a:pPr lvl="1">
              <a:lnSpc>
                <a:spcPct val="100000"/>
              </a:lnSpc>
              <a:buSzPct val="25000"/>
              <a:buFont typeface="StarSymbol"/>
              <a:buChar char=""/>
            </a:pPr>
            <a:r>
              <a:rPr lang="en-US" sz="2400">
                <a:solidFill>
                  <a:srgbClr val="000000"/>
                </a:solidFill>
                <a:latin typeface="Constantia"/>
              </a:rPr>
              <a:t>Much of our effort will be to peek inside the black box to understand why “A” increases over time</a:t>
            </a:r>
            <a:endParaRPr/>
          </a:p>
        </p:txBody>
      </p:sp>
      <p:pic>
        <p:nvPicPr>
          <p:cNvPr descr="" id="261" name="Picture 2"/>
          <p:cNvPicPr/>
          <p:nvPr/>
        </p:nvPicPr>
        <p:blipFill>
          <a:blip r:embed="rId1"/>
          <a:stretch>
            <a:fillRect/>
          </a:stretch>
        </p:blipFill>
        <p:spPr>
          <a:xfrm>
            <a:off x="2555640" y="4149000"/>
            <a:ext cx="3983760" cy="2522880"/>
          </a:xfrm>
          <a:prstGeom prst="rect">
            <a:avLst/>
          </a:prstGeom>
        </p:spPr>
      </p:pic>
    </p:spTree>
  </p:cSld>
  <p:timing>
    <p:tnLst>
      <p:par>
        <p:cTn dur="indefinite" id="321" nodeType="tmRoot" restart="never">
          <p:childTnLst>
            <p:seq>
              <p:cTn dur="indefinite" id="322" nodeType="mainSeq">
                <p:childTnLst>
                  <p:par>
                    <p:cTn fill="hold" id="323">
                      <p:stCondLst>
                        <p:cond delay="indefinite"/>
                      </p:stCondLst>
                      <p:childTnLst>
                        <p:par>
                          <p:cTn fill="hold" id="324">
                            <p:stCondLst>
                              <p:cond delay="0"/>
                            </p:stCondLst>
                            <p:childTnLst>
                              <p:par>
                                <p:cTn fill="hold" id="325" nodeType="clickEffect" presetClass="entr" presetID="1">
                                  <p:stCondLst>
                                    <p:cond delay="0"/>
                                  </p:stCondLst>
                                  <p:childTnLst>
                                    <p:set>
                                      <p:cBhvr>
                                        <p:cTn dur="1" fill="hold" id="326">
                                          <p:stCondLst>
                                            <p:cond delay="0"/>
                                          </p:stCondLst>
                                        </p:cTn>
                                        <p:tgtEl>
                                          <p:spTgt spid="260">
                                            <p:txEl>
                                              <p:pRg end="144" st="85"/>
                                            </p:txEl>
                                          </p:spTgt>
                                        </p:tgtEl>
                                        <p:attrNameLst>
                                          <p:attrName>style.visibility</p:attrName>
                                        </p:attrNameLst>
                                      </p:cBhvr>
                                      <p:to>
                                        <p:strVal val="visible"/>
                                      </p:to>
                                    </p:set>
                                  </p:childTnLst>
                                </p:cTn>
                              </p:par>
                              <p:par>
                                <p:cTn fill="hold" id="327" nodeType="withEffect" presetClass="entr" presetID="1">
                                  <p:stCondLst>
                                    <p:cond delay="0"/>
                                  </p:stCondLst>
                                  <p:childTnLst>
                                    <p:set>
                                      <p:cBhvr>
                                        <p:cTn dur="1" fill="hold" id="328">
                                          <p:stCondLst>
                                            <p:cond delay="0"/>
                                          </p:stCondLst>
                                        </p:cTn>
                                        <p:tgtEl>
                                          <p:spTgt spid="260">
                                            <p:txEl>
                                              <p:pRg end="242" st="14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TextShape 1"/>
          <p:cNvSpPr txBox="1"/>
          <p:nvPr/>
        </p:nvSpPr>
        <p:spPr>
          <a:xfrm>
            <a:off x="395640" y="692640"/>
            <a:ext cx="8229240" cy="1079640"/>
          </a:xfrm>
          <a:prstGeom prst="rect">
            <a:avLst/>
          </a:prstGeom>
        </p:spPr>
        <p:txBody>
          <a:bodyPr anchor="b" bIns="0" lIns="0" rIns="0"/>
          <a:p>
            <a:pPr>
              <a:lnSpc>
                <a:spcPct val="100000"/>
              </a:lnSpc>
            </a:pPr>
            <a:r>
              <a:rPr lang="en-US" sz="5000">
                <a:solidFill>
                  <a:srgbClr val="04617b"/>
                </a:solidFill>
                <a:latin typeface="Calibri"/>
              </a:rPr>
              <a:t>Microeconomics review</a:t>
            </a:r>
            <a:endParaRPr/>
          </a:p>
        </p:txBody>
      </p:sp>
      <p:sp>
        <p:nvSpPr>
          <p:cNvPr id="263" name="TextShape 2"/>
          <p:cNvSpPr txBox="1"/>
          <p:nvPr/>
        </p:nvSpPr>
        <p:spPr>
          <a:xfrm>
            <a:off x="3429000" y="2057400"/>
            <a:ext cx="5486040" cy="4449240"/>
          </a:xfrm>
          <a:prstGeom prst="rect">
            <a:avLst/>
          </a:prstGeom>
        </p:spPr>
        <p:txBody>
          <a:bodyPr anchor="b" bIns="0" lIns="0" rIns="0" tIns="0"/>
          <a:p>
            <a:pPr>
              <a:lnSpc>
                <a:spcPct val="100000"/>
              </a:lnSpc>
              <a:buSzPct val="25000"/>
              <a:buFont charset="2" typeface="Wingdings 2"/>
              <a:buChar char=""/>
            </a:pPr>
            <a:r>
              <a:rPr lang="en-US" sz="2600">
                <a:solidFill>
                  <a:srgbClr val="035c75"/>
                </a:solidFill>
                <a:latin typeface="Constantia"/>
              </a:rPr>
              <a:t>Can you label all the parts?</a:t>
            </a:r>
            <a:r>
              <a:rPr lang="en-US" sz="2600">
                <a:solidFill>
                  <a:srgbClr val="035c75"/>
                </a:solidFill>
                <a:latin typeface="Constantia"/>
              </a:rPr>
              <a:t>	</a:t>
            </a:r>
            <a:endParaRPr/>
          </a:p>
          <a:p>
            <a:pPr>
              <a:lnSpc>
                <a:spcPct val="100000"/>
              </a:lnSpc>
              <a:buSzPct val="25000"/>
              <a:buFont charset="2" typeface="Wingdings 2"/>
              <a:buChar char=""/>
            </a:pPr>
            <a:r>
              <a:rPr lang="en-US" sz="2600">
                <a:solidFill>
                  <a:srgbClr val="035c75"/>
                </a:solidFill>
                <a:latin typeface="Constantia"/>
              </a:rPr>
              <a:t>What does efficiency mean in this model?</a:t>
            </a:r>
            <a:endParaRPr/>
          </a:p>
          <a:p>
            <a:pPr>
              <a:lnSpc>
                <a:spcPct val="100000"/>
              </a:lnSpc>
              <a:buSzPct val="25000"/>
              <a:buFont charset="2" typeface="Wingdings 2"/>
              <a:buChar char=""/>
            </a:pPr>
            <a:r>
              <a:rPr lang="en-US" sz="2600">
                <a:solidFill>
                  <a:srgbClr val="035c75"/>
                </a:solidFill>
                <a:latin typeface="Constantia"/>
              </a:rPr>
              <a:t>What does equity mean in this model?</a:t>
            </a:r>
            <a:endParaRPr/>
          </a:p>
          <a:p>
            <a:pPr>
              <a:lnSpc>
                <a:spcPct val="100000"/>
              </a:lnSpc>
              <a:buSzPct val="25000"/>
              <a:buFont charset="2" typeface="Wingdings 2"/>
              <a:buChar char=""/>
            </a:pPr>
            <a:r>
              <a:rPr lang="en-US" sz="2600">
                <a:solidFill>
                  <a:srgbClr val="035c75"/>
                </a:solidFill>
                <a:latin typeface="Constantia"/>
              </a:rPr>
              <a:t>Assuming perfect competition, where will the market end up?</a:t>
            </a:r>
            <a:endParaRPr/>
          </a:p>
          <a:p>
            <a:pPr>
              <a:lnSpc>
                <a:spcPct val="100000"/>
              </a:lnSpc>
              <a:buSzPct val="25000"/>
              <a:buFont charset="2" typeface="Wingdings 2"/>
              <a:buChar char=""/>
            </a:pPr>
            <a:r>
              <a:rPr lang="en-US" sz="2600">
                <a:solidFill>
                  <a:srgbClr val="035c75"/>
                </a:solidFill>
                <a:latin typeface="Constantia"/>
              </a:rPr>
              <a:t>What is the invisible hand?</a:t>
            </a:r>
            <a:endParaRPr/>
          </a:p>
        </p:txBody>
      </p:sp>
      <p:pic>
        <p:nvPicPr>
          <p:cNvPr descr="" id="264" name="Picture 2"/>
          <p:cNvPicPr/>
          <p:nvPr/>
        </p:nvPicPr>
        <p:blipFill>
          <a:blip r:embed="rId1"/>
          <a:stretch>
            <a:fillRect/>
          </a:stretch>
        </p:blipFill>
        <p:spPr>
          <a:xfrm>
            <a:off x="533520" y="2717640"/>
            <a:ext cx="2609640" cy="2285640"/>
          </a:xfrm>
          <a:prstGeom prst="rect">
            <a:avLst/>
          </a:prstGeom>
        </p:spPr>
      </p:pic>
    </p:spTree>
  </p:cSld>
  <p:timing>
    <p:tnLst>
      <p:par>
        <p:cTn dur="indefinite" id="329" nodeType="tmRoot" restart="never">
          <p:childTnLst>
            <p:seq>
              <p:cTn dur="indefinite" id="330" nodeType="mainSeq">
                <p:childTnLst>
                  <p:par>
                    <p:cTn fill="hold" id="331">
                      <p:stCondLst>
                        <p:cond delay="indefinite"/>
                      </p:stCondLst>
                      <p:childTnLst>
                        <p:par>
                          <p:cTn fill="hold" id="332">
                            <p:stCondLst>
                              <p:cond delay="0"/>
                            </p:stCondLst>
                            <p:childTnLst>
                              <p:par>
                                <p:cTn fill="hold" id="333" nodeType="clickEffect" presetClass="entr" presetID="1">
                                  <p:stCondLst>
                                    <p:cond delay="0"/>
                                  </p:stCondLst>
                                  <p:childTnLst>
                                    <p:set>
                                      <p:cBhvr>
                                        <p:cTn dur="1" fill="hold" id="334">
                                          <p:stCondLst>
                                            <p:cond delay="0"/>
                                          </p:stCondLst>
                                        </p:cTn>
                                        <p:tgtEl>
                                          <p:spTgt spid="263">
                                            <p:txEl>
                                              <p:pRg end="30" st="0"/>
                                            </p:txEl>
                                          </p:spTgt>
                                        </p:tgtEl>
                                        <p:attrNameLst>
                                          <p:attrName>style.visibility</p:attrName>
                                        </p:attrNameLst>
                                      </p:cBhvr>
                                      <p:to>
                                        <p:strVal val="visible"/>
                                      </p:to>
                                    </p:set>
                                  </p:childTnLst>
                                </p:cTn>
                              </p:par>
                            </p:childTnLst>
                          </p:cTn>
                        </p:par>
                      </p:childTnLst>
                    </p:cTn>
                  </p:par>
                  <p:par>
                    <p:cTn fill="hold" id="335">
                      <p:stCondLst>
                        <p:cond delay="indefinite"/>
                      </p:stCondLst>
                      <p:childTnLst>
                        <p:par>
                          <p:cTn fill="hold" id="336">
                            <p:stCondLst>
                              <p:cond delay="0"/>
                            </p:stCondLst>
                            <p:childTnLst>
                              <p:par>
                                <p:cTn fill="hold" id="337" nodeType="clickEffect" presetClass="entr" presetID="1">
                                  <p:stCondLst>
                                    <p:cond delay="0"/>
                                  </p:stCondLst>
                                  <p:childTnLst>
                                    <p:set>
                                      <p:cBhvr>
                                        <p:cTn dur="1" fill="hold" id="338">
                                          <p:stCondLst>
                                            <p:cond delay="0"/>
                                          </p:stCondLst>
                                        </p:cTn>
                                        <p:tgtEl>
                                          <p:spTgt spid="263">
                                            <p:txEl>
                                              <p:pRg end="71" st="30"/>
                                            </p:txEl>
                                          </p:spTgt>
                                        </p:tgtEl>
                                        <p:attrNameLst>
                                          <p:attrName>style.visibility</p:attrName>
                                        </p:attrNameLst>
                                      </p:cBhvr>
                                      <p:to>
                                        <p:strVal val="visible"/>
                                      </p:to>
                                    </p:set>
                                  </p:childTnLst>
                                </p:cTn>
                              </p:par>
                            </p:childTnLst>
                          </p:cTn>
                        </p:par>
                      </p:childTnLst>
                    </p:cTn>
                  </p:par>
                  <p:par>
                    <p:cTn fill="hold" id="339">
                      <p:stCondLst>
                        <p:cond delay="indefinite"/>
                      </p:stCondLst>
                      <p:childTnLst>
                        <p:par>
                          <p:cTn fill="hold" id="340">
                            <p:stCondLst>
                              <p:cond delay="0"/>
                            </p:stCondLst>
                            <p:childTnLst>
                              <p:par>
                                <p:cTn fill="hold" id="341" nodeType="clickEffect" presetClass="entr" presetID="1">
                                  <p:stCondLst>
                                    <p:cond delay="0"/>
                                  </p:stCondLst>
                                  <p:childTnLst>
                                    <p:set>
                                      <p:cBhvr>
                                        <p:cTn dur="1" fill="hold" id="342">
                                          <p:stCondLst>
                                            <p:cond delay="0"/>
                                          </p:stCondLst>
                                        </p:cTn>
                                        <p:tgtEl>
                                          <p:spTgt spid="263">
                                            <p:txEl>
                                              <p:pRg end="108" st="71"/>
                                            </p:txEl>
                                          </p:spTgt>
                                        </p:tgtEl>
                                        <p:attrNameLst>
                                          <p:attrName>style.visibility</p:attrName>
                                        </p:attrNameLst>
                                      </p:cBhvr>
                                      <p:to>
                                        <p:strVal val="visible"/>
                                      </p:to>
                                    </p:set>
                                  </p:childTnLst>
                                </p:cTn>
                              </p:par>
                            </p:childTnLst>
                          </p:cTn>
                        </p:par>
                      </p:childTnLst>
                    </p:cTn>
                  </p:par>
                  <p:par>
                    <p:cTn fill="hold" id="343">
                      <p:stCondLst>
                        <p:cond delay="indefinite"/>
                      </p:stCondLst>
                      <p:childTnLst>
                        <p:par>
                          <p:cTn fill="hold" id="344">
                            <p:stCondLst>
                              <p:cond delay="0"/>
                            </p:stCondLst>
                            <p:childTnLst>
                              <p:par>
                                <p:cTn fill="hold" id="345" nodeType="clickEffect" presetClass="entr" presetID="1">
                                  <p:stCondLst>
                                    <p:cond delay="0"/>
                                  </p:stCondLst>
                                  <p:childTnLst>
                                    <p:set>
                                      <p:cBhvr>
                                        <p:cTn dur="1" fill="hold" id="346">
                                          <p:stCondLst>
                                            <p:cond delay="0"/>
                                          </p:stCondLst>
                                        </p:cTn>
                                        <p:tgtEl>
                                          <p:spTgt spid="263">
                                            <p:txEl>
                                              <p:pRg end="168" st="108"/>
                                            </p:txEl>
                                          </p:spTgt>
                                        </p:tgtEl>
                                        <p:attrNameLst>
                                          <p:attrName>style.visibility</p:attrName>
                                        </p:attrNameLst>
                                      </p:cBhvr>
                                      <p:to>
                                        <p:strVal val="visible"/>
                                      </p:to>
                                    </p:set>
                                  </p:childTnLst>
                                </p:cTn>
                              </p:par>
                            </p:childTnLst>
                          </p:cTn>
                        </p:par>
                      </p:childTnLst>
                    </p:cTn>
                  </p:par>
                  <p:par>
                    <p:cTn fill="hold" id="347">
                      <p:stCondLst>
                        <p:cond delay="indefinite"/>
                      </p:stCondLst>
                      <p:childTnLst>
                        <p:par>
                          <p:cTn fill="hold" id="348">
                            <p:stCondLst>
                              <p:cond delay="0"/>
                            </p:stCondLst>
                            <p:childTnLst>
                              <p:par>
                                <p:cTn fill="hold" id="349" nodeType="clickEffect" presetClass="entr" presetID="1">
                                  <p:stCondLst>
                                    <p:cond delay="0"/>
                                  </p:stCondLst>
                                  <p:childTnLst>
                                    <p:set>
                                      <p:cBhvr>
                                        <p:cTn dur="1" fill="hold" id="350">
                                          <p:stCondLst>
                                            <p:cond delay="0"/>
                                          </p:stCondLst>
                                        </p:cTn>
                                        <p:tgtEl>
                                          <p:spTgt spid="263">
                                            <p:txEl>
                                              <p:pRg end="196" st="16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457200" y="704880"/>
            <a:ext cx="8229240" cy="923760"/>
          </a:xfrm>
          <a:prstGeom prst="rect">
            <a:avLst/>
          </a:prstGeom>
        </p:spPr>
        <p:txBody>
          <a:bodyPr anchor="b" bIns="0" lIns="0" rIns="0"/>
          <a:p>
            <a:pPr>
              <a:lnSpc>
                <a:spcPct val="100000"/>
              </a:lnSpc>
            </a:pPr>
            <a:r>
              <a:rPr lang="en-US" sz="5000">
                <a:solidFill>
                  <a:srgbClr val="04617b"/>
                </a:solidFill>
                <a:latin typeface="Calibri"/>
              </a:rPr>
              <a:t>The Invisible Hand</a:t>
            </a:r>
            <a:endParaRPr/>
          </a:p>
        </p:txBody>
      </p:sp>
      <p:sp>
        <p:nvSpPr>
          <p:cNvPr id="266" name="TextShape 2"/>
          <p:cNvSpPr txBox="1"/>
          <p:nvPr/>
        </p:nvSpPr>
        <p:spPr>
          <a:xfrm>
            <a:off x="457200" y="1935000"/>
            <a:ext cx="8229240" cy="4389120"/>
          </a:xfrm>
          <a:prstGeom prst="rect">
            <a:avLst/>
          </a:prstGeom>
        </p:spPr>
        <p:txBody>
          <a:bodyPr/>
          <a:p>
            <a:pPr>
              <a:lnSpc>
                <a:spcPct val="100000"/>
              </a:lnSpc>
            </a:pPr>
            <a:endParaRPr/>
          </a:p>
          <a:p>
            <a:pPr>
              <a:lnSpc>
                <a:spcPct val="100000"/>
              </a:lnSpc>
            </a:pPr>
            <a:endParaRPr/>
          </a:p>
          <a:p>
            <a:pPr>
              <a:lnSpc>
                <a:spcPct val="100000"/>
              </a:lnSpc>
              <a:buSzPct val="25000"/>
              <a:buFont charset="2" typeface="Wingdings 2"/>
              <a:buChar char=""/>
            </a:pPr>
            <a:r>
              <a:rPr b="1" lang="en-US" sz="2600">
                <a:solidFill>
                  <a:srgbClr val="000000"/>
                </a:solidFill>
                <a:latin typeface="Constantia"/>
              </a:rPr>
              <a:t>Invisible Hand </a:t>
            </a:r>
            <a:r>
              <a:rPr lang="en-US" sz="2600">
                <a:solidFill>
                  <a:srgbClr val="000000"/>
                </a:solidFill>
                <a:latin typeface="Constantia"/>
              </a:rPr>
              <a:t>(Adam Smith, The Wealth of Nations in 1776):   Markets tend to equilibrium on their own accord</a:t>
            </a:r>
            <a:endParaRPr/>
          </a:p>
          <a:p>
            <a:pPr>
              <a:lnSpc>
                <a:spcPct val="100000"/>
              </a:lnSpc>
              <a:buSzPct val="25000"/>
              <a:buFont charset="2" typeface="Wingdings 2"/>
              <a:buChar char=""/>
            </a:pPr>
            <a:r>
              <a:rPr lang="en-US" sz="2600">
                <a:solidFill>
                  <a:srgbClr val="000000"/>
                </a:solidFill>
                <a:latin typeface="Constantia"/>
              </a:rPr>
              <a:t>…</a:t>
            </a:r>
            <a:r>
              <a:rPr i="1" lang="en-US" sz="2600">
                <a:solidFill>
                  <a:srgbClr val="000000"/>
                </a:solidFill>
                <a:latin typeface="Constantia"/>
              </a:rPr>
              <a:t>he(the individual) intends only his own gain, and he is in this, as in many other cases, led by an </a:t>
            </a:r>
            <a:r>
              <a:rPr b="1" i="1" lang="en-US" sz="2600">
                <a:solidFill>
                  <a:srgbClr val="000000"/>
                </a:solidFill>
                <a:latin typeface="Constantia"/>
              </a:rPr>
              <a:t>invisible hand</a:t>
            </a:r>
            <a:r>
              <a:rPr i="1" lang="en-US" sz="2600">
                <a:solidFill>
                  <a:srgbClr val="000000"/>
                </a:solidFill>
                <a:latin typeface="Constantia"/>
              </a:rPr>
              <a:t> to promote an end which was no part of his intention.…By pursuing his own interest he frequently promotes that of the society more effectually than when he really intends to promote it</a:t>
            </a:r>
            <a:endParaRPr/>
          </a:p>
        </p:txBody>
      </p:sp>
      <p:pic>
        <p:nvPicPr>
          <p:cNvPr descr="" id="267" name="Picture 1"/>
          <p:cNvPicPr/>
          <p:nvPr/>
        </p:nvPicPr>
        <p:blipFill>
          <a:blip r:embed="rId1"/>
          <a:stretch>
            <a:fillRect/>
          </a:stretch>
        </p:blipFill>
        <p:spPr>
          <a:xfrm>
            <a:off x="5678640" y="260640"/>
            <a:ext cx="3055320" cy="2532960"/>
          </a:xfrm>
          <a:prstGeom prst="rect">
            <a:avLst/>
          </a:prstGeom>
        </p:spPr>
      </p:pic>
    </p:spTree>
  </p:cSld>
  <p:timing>
    <p:tnLst>
      <p:par>
        <p:cTn dur="indefinite" id="351" nodeType="tmRoot" restart="never">
          <p:childTnLst>
            <p:seq>
              <p:cTn dur="indefinite" id="352" nodeType="mainSeq">
                <p:childTnLst>
                  <p:par>
                    <p:cTn fill="hold" id="353">
                      <p:stCondLst>
                        <p:cond delay="indefinite"/>
                      </p:stCondLst>
                      <p:childTnLst>
                        <p:par>
                          <p:cTn fill="hold" id="354">
                            <p:stCondLst>
                              <p:cond delay="0"/>
                            </p:stCondLst>
                            <p:childTnLst>
                              <p:par>
                                <p:cTn fill="hold" id="355" nodeType="clickEffect" presetClass="entr" presetID="1">
                                  <p:stCondLst>
                                    <p:cond delay="0"/>
                                  </p:stCondLst>
                                  <p:childTnLst>
                                    <p:set>
                                      <p:cBhvr>
                                        <p:cTn dur="1" fill="hold" id="356">
                                          <p:stCondLst>
                                            <p:cond delay="0"/>
                                          </p:stCondLst>
                                        </p:cTn>
                                        <p:tgtEl>
                                          <p:spTgt spid="266">
                                            <p:txEl>
                                              <p:pRg end="412" st="11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704880"/>
            <a:ext cx="8229240" cy="563400"/>
          </a:xfrm>
          <a:prstGeom prst="rect">
            <a:avLst/>
          </a:prstGeom>
        </p:spPr>
        <p:txBody>
          <a:bodyPr anchor="b" bIns="0" lIns="0" rIns="0"/>
          <a:p>
            <a:pPr>
              <a:lnSpc>
                <a:spcPct val="100000"/>
              </a:lnSpc>
            </a:pPr>
            <a:r>
              <a:rPr lang="en-US" sz="5000">
                <a:solidFill>
                  <a:srgbClr val="04617b"/>
                </a:solidFill>
                <a:latin typeface="Calibri"/>
              </a:rPr>
              <a:t>What is this course about?</a:t>
            </a:r>
            <a:endParaRPr/>
          </a:p>
        </p:txBody>
      </p:sp>
      <p:sp>
        <p:nvSpPr>
          <p:cNvPr id="213" name="TextShape 2"/>
          <p:cNvSpPr txBox="1"/>
          <p:nvPr/>
        </p:nvSpPr>
        <p:spPr>
          <a:xfrm>
            <a:off x="457200" y="1268640"/>
            <a:ext cx="8229240" cy="5055480"/>
          </a:xfrm>
          <a:prstGeom prst="rect">
            <a:avLst/>
          </a:prstGeom>
        </p:spPr>
        <p:txBody>
          <a:bodyPr/>
          <a:p>
            <a:pPr>
              <a:lnSpc>
                <a:spcPct val="100000"/>
              </a:lnSpc>
            </a:pPr>
            <a:r>
              <a:rPr b="1" lang="en-US" sz="2600">
                <a:solidFill>
                  <a:srgbClr val="000000"/>
                </a:solidFill>
                <a:latin typeface="Constantia"/>
              </a:rPr>
              <a:t>Applying economic analysis to the understanding of the innovative process</a:t>
            </a:r>
            <a:endParaRPr/>
          </a:p>
          <a:p>
            <a:pPr>
              <a:lnSpc>
                <a:spcPct val="100000"/>
              </a:lnSpc>
            </a:pPr>
            <a:r>
              <a:rPr lang="en-US" sz="2600">
                <a:solidFill>
                  <a:srgbClr val="000000"/>
                </a:solidFill>
                <a:latin typeface="Constantia"/>
              </a:rPr>
              <a:t>We will focus on:</a:t>
            </a:r>
            <a:endParaRPr/>
          </a:p>
          <a:p>
            <a:pPr lvl="1">
              <a:lnSpc>
                <a:spcPct val="100000"/>
              </a:lnSpc>
              <a:buSzPct val="25000"/>
              <a:buFont typeface="StarSymbol"/>
              <a:buChar char=""/>
            </a:pPr>
            <a:r>
              <a:rPr lang="en-US" sz="2400">
                <a:solidFill>
                  <a:srgbClr val="000000"/>
                </a:solidFill>
                <a:latin typeface="Constantia"/>
              </a:rPr>
              <a:t>Determinants</a:t>
            </a:r>
            <a:endParaRPr/>
          </a:p>
          <a:p>
            <a:endParaRPr/>
          </a:p>
          <a:p>
            <a:pPr lvl="1">
              <a:lnSpc>
                <a:spcPct val="100000"/>
              </a:lnSpc>
              <a:buSzPct val="25000"/>
              <a:buFont typeface="StarSymbol"/>
              <a:buChar char=""/>
            </a:pPr>
            <a:r>
              <a:rPr lang="en-US" sz="2400">
                <a:solidFill>
                  <a:srgbClr val="000000"/>
                </a:solidFill>
                <a:latin typeface="Constantia"/>
              </a:rPr>
              <a:t>Consequences</a:t>
            </a:r>
            <a:endParaRPr/>
          </a:p>
          <a:p>
            <a:endParaRPr/>
          </a:p>
          <a:p>
            <a:endParaRPr/>
          </a:p>
          <a:p>
            <a:endParaRPr/>
          </a:p>
          <a:p>
            <a:pPr lvl="1">
              <a:lnSpc>
                <a:spcPct val="100000"/>
              </a:lnSpc>
              <a:buSzPct val="25000"/>
              <a:buFont typeface="StarSymbol"/>
              <a:buChar char=""/>
            </a:pPr>
            <a:r>
              <a:rPr lang="en-US" sz="2400">
                <a:solidFill>
                  <a:srgbClr val="000000"/>
                </a:solidFill>
                <a:latin typeface="Constantia"/>
              </a:rPr>
              <a:t>Market failure (are optimal resources devoted to innovation)</a:t>
            </a:r>
            <a:endParaRPr/>
          </a:p>
          <a:p>
            <a:pPr>
              <a:lnSpc>
                <a:spcPct val="100000"/>
              </a:lnSpc>
            </a:pPr>
            <a:endParaRPr/>
          </a:p>
        </p:txBody>
      </p:sp>
      <p:pic>
        <p:nvPicPr>
          <p:cNvPr descr="" id="214" name="Picture 1"/>
          <p:cNvPicPr/>
          <p:nvPr/>
        </p:nvPicPr>
        <p:blipFill>
          <a:blip r:embed="rId1"/>
          <a:stretch>
            <a:fillRect/>
          </a:stretch>
        </p:blipFill>
        <p:spPr>
          <a:xfrm>
            <a:off x="3439800" y="2349000"/>
            <a:ext cx="1331280" cy="990000"/>
          </a:xfrm>
          <a:prstGeom prst="rect">
            <a:avLst/>
          </a:prstGeom>
        </p:spPr>
      </p:pic>
      <p:pic>
        <p:nvPicPr>
          <p:cNvPr descr="" id="215" name="Picture 2"/>
          <p:cNvPicPr/>
          <p:nvPr/>
        </p:nvPicPr>
        <p:blipFill>
          <a:blip r:embed="rId2"/>
          <a:stretch>
            <a:fillRect/>
          </a:stretch>
        </p:blipFill>
        <p:spPr>
          <a:xfrm>
            <a:off x="5642640" y="1772640"/>
            <a:ext cx="2520000" cy="1666080"/>
          </a:xfrm>
          <a:prstGeom prst="rect">
            <a:avLst/>
          </a:prstGeom>
        </p:spPr>
      </p:pic>
      <p:pic>
        <p:nvPicPr>
          <p:cNvPr descr="" id="216" name="Picture 4"/>
          <p:cNvPicPr/>
          <p:nvPr/>
        </p:nvPicPr>
        <p:blipFill>
          <a:blip r:embed="rId3"/>
          <a:stretch>
            <a:fillRect/>
          </a:stretch>
        </p:blipFill>
        <p:spPr>
          <a:xfrm>
            <a:off x="2051640" y="3866760"/>
            <a:ext cx="1550520" cy="1157760"/>
          </a:xfrm>
          <a:prstGeom prst="rect">
            <a:avLst/>
          </a:prstGeom>
        </p:spPr>
      </p:pic>
      <p:pic>
        <p:nvPicPr>
          <p:cNvPr descr="" id="217" name="Picture 5"/>
          <p:cNvPicPr/>
          <p:nvPr/>
        </p:nvPicPr>
        <p:blipFill>
          <a:blip r:embed="rId4"/>
          <a:stretch>
            <a:fillRect/>
          </a:stretch>
        </p:blipFill>
        <p:spPr>
          <a:xfrm>
            <a:off x="4356000" y="3658320"/>
            <a:ext cx="1872000" cy="1496880"/>
          </a:xfrm>
          <a:prstGeom prst="rect">
            <a:avLst/>
          </a:prstGeom>
        </p:spPr>
      </p:pic>
      <p:pic>
        <p:nvPicPr>
          <p:cNvPr descr="" id="218" name="Picture 6"/>
          <p:cNvPicPr/>
          <p:nvPr/>
        </p:nvPicPr>
        <p:blipFill>
          <a:blip r:embed="rId5"/>
          <a:stretch>
            <a:fillRect/>
          </a:stretch>
        </p:blipFill>
        <p:spPr>
          <a:xfrm>
            <a:off x="3200400" y="5661360"/>
            <a:ext cx="1052280" cy="1052280"/>
          </a:xfrm>
          <a:prstGeom prst="rect">
            <a:avLst/>
          </a:prstGeom>
        </p:spPr>
      </p:pic>
      <p:pic>
        <p:nvPicPr>
          <p:cNvPr descr="" id="219" name="Picture 7"/>
          <p:cNvPicPr/>
          <p:nvPr/>
        </p:nvPicPr>
        <p:blipFill>
          <a:blip r:embed="rId6"/>
          <a:stretch>
            <a:fillRect/>
          </a:stretch>
        </p:blipFill>
        <p:spPr>
          <a:xfrm>
            <a:off x="5076000" y="5658480"/>
            <a:ext cx="2181960" cy="1020240"/>
          </a:xfrm>
          <a:prstGeom prst="rect">
            <a:avLst/>
          </a:prstGeom>
        </p:spPr>
      </p:pic>
    </p:spTree>
  </p:cSld>
  <p:timing>
    <p:tnLst>
      <p:par>
        <p:cTn dur="indefinite" id="1" nodeType="tmRoot" restart="never">
          <p:childTnLst>
            <p:seq>
              <p:cTn dur="indefinite" id="2" nodeType="mainSeq">
                <p:childTnLst>
                  <p:par>
                    <p:cTn fill="hold" id="3" nodeType="clickEffect">
                      <p:stCondLst>
                        <p:cond delay="indefinite"/>
                      </p:stCondLst>
                      <p:childTnLst>
                        <p:par>
                          <p:cTn fill="hold" id="4" nodeType="withEffect">
                            <p:stCondLst>
                              <p:cond delay="0"/>
                            </p:stCondLst>
                            <p:childTnLst>
                              <p:par>
                                <p:cTn fill="hold" id="5" nodeType="clickEffect" presetClass="entr" presetID="1">
                                  <p:stCondLst>
                                    <p:cond delay="0"/>
                                  </p:stCondLst>
                                  <p:childTnLst>
                                    <p:set>
                                      <p:cBhvr>
                                        <p:cTn dur="1" fill="hold" id="6">
                                          <p:stCondLst>
                                            <p:cond delay="0"/>
                                          </p:stCondLst>
                                        </p:cTn>
                                        <p:tgtEl>
                                          <p:spTgt spid="213">
                                            <p:txEl>
                                              <p:pRg end="92" st="74"/>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213">
                                            <p:txEl>
                                              <p:pRg end="105" st="9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214"/>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215"/>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213">
                                            <p:txEl>
                                              <p:pRg end="119" st="106"/>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216"/>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stCondLst>
                                    <p:cond delay="0"/>
                                  </p:stCondLst>
                                  <p:childTnLst>
                                    <p:set>
                                      <p:cBhvr>
                                        <p:cTn dur="1" fill="hold" id="30">
                                          <p:stCondLst>
                                            <p:cond delay="0"/>
                                          </p:stCondLst>
                                        </p:cTn>
                                        <p:tgtEl>
                                          <p:spTgt spid="217"/>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stCondLst>
                                    <p:cond delay="0"/>
                                  </p:stCondLst>
                                  <p:childTnLst>
                                    <p:set>
                                      <p:cBhvr>
                                        <p:cTn dur="1" fill="hold" id="34">
                                          <p:stCondLst>
                                            <p:cond delay="0"/>
                                          </p:stCondLst>
                                        </p:cTn>
                                        <p:tgtEl>
                                          <p:spTgt spid="213">
                                            <p:txEl>
                                              <p:pRg end="183" st="122"/>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218"/>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21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TextShape 1"/>
          <p:cNvSpPr txBox="1"/>
          <p:nvPr/>
        </p:nvSpPr>
        <p:spPr>
          <a:xfrm>
            <a:off x="457200" y="704880"/>
            <a:ext cx="8229240" cy="995760"/>
          </a:xfrm>
          <a:prstGeom prst="rect">
            <a:avLst/>
          </a:prstGeom>
        </p:spPr>
        <p:txBody>
          <a:bodyPr anchor="b" bIns="0" lIns="0" rIns="0"/>
          <a:p>
            <a:pPr>
              <a:lnSpc>
                <a:spcPct val="100000"/>
              </a:lnSpc>
            </a:pPr>
            <a:r>
              <a:rPr lang="en-US" sz="5000">
                <a:solidFill>
                  <a:srgbClr val="04617b"/>
                </a:solidFill>
                <a:latin typeface="Calibri"/>
              </a:rPr>
              <a:t>The Invisible Hand</a:t>
            </a:r>
            <a:endParaRPr/>
          </a:p>
        </p:txBody>
      </p:sp>
      <p:sp>
        <p:nvSpPr>
          <p:cNvPr id="269" name="TextShape 2"/>
          <p:cNvSpPr txBox="1"/>
          <p:nvPr/>
        </p:nvSpPr>
        <p:spPr>
          <a:xfrm>
            <a:off x="457200" y="1935000"/>
            <a:ext cx="8229240" cy="4389120"/>
          </a:xfrm>
          <a:prstGeom prst="rect">
            <a:avLst/>
          </a:prstGeom>
        </p:spPr>
        <p:txBody>
          <a:bodyPr/>
          <a:p>
            <a:pPr>
              <a:lnSpc>
                <a:spcPct val="100000"/>
              </a:lnSpc>
            </a:pPr>
            <a:r>
              <a:rPr lang="en-US" sz="2600">
                <a:solidFill>
                  <a:srgbClr val="000000"/>
                </a:solidFill>
                <a:latin typeface="Constantia"/>
              </a:rPr>
              <a:t>Note that the equilibrium that the market tends to move to </a:t>
            </a:r>
            <a:r>
              <a:rPr lang="en-US" sz="2600" u="sng">
                <a:solidFill>
                  <a:srgbClr val="000000"/>
                </a:solidFill>
                <a:latin typeface="Constantia"/>
              </a:rPr>
              <a:t>does not </a:t>
            </a:r>
            <a:r>
              <a:rPr lang="en-US" sz="2600">
                <a:solidFill>
                  <a:srgbClr val="000000"/>
                </a:solidFill>
                <a:latin typeface="Constantia"/>
              </a:rPr>
              <a:t>necessarily have to be an equilibrium where social welfare is maximized</a:t>
            </a:r>
            <a:endParaRPr/>
          </a:p>
          <a:p>
            <a:pPr lvl="1">
              <a:lnSpc>
                <a:spcPct val="100000"/>
              </a:lnSpc>
              <a:buSzPct val="25000"/>
              <a:buFont typeface="StarSymbol"/>
              <a:buChar char=""/>
            </a:pPr>
            <a:r>
              <a:rPr lang="en-US" sz="2400">
                <a:solidFill>
                  <a:srgbClr val="000000"/>
                </a:solidFill>
                <a:latin typeface="Constantia"/>
              </a:rPr>
              <a:t>In fact, the perfectly competitive equilibrium is the only equilibrium achieved with the invisible hand that results in social welfare being maximized</a:t>
            </a:r>
            <a:endParaRPr/>
          </a:p>
          <a:p>
            <a:pPr lvl="1">
              <a:lnSpc>
                <a:spcPct val="100000"/>
              </a:lnSpc>
              <a:buSzPct val="25000"/>
              <a:buFont typeface="StarSymbol"/>
              <a:buChar char=""/>
            </a:pPr>
            <a:r>
              <a:rPr lang="en-US" sz="2400">
                <a:solidFill>
                  <a:srgbClr val="000000"/>
                </a:solidFill>
                <a:latin typeface="Constantia"/>
              </a:rPr>
              <a:t>Monopolistic and oligopolistic markets also have a stable equilibrium that the invisible hand leads them to, they just aren’t the equilibrium that maximize social welfare</a:t>
            </a:r>
            <a:endParaRPr/>
          </a:p>
          <a:p>
            <a:pPr lvl="1">
              <a:lnSpc>
                <a:spcPct val="100000"/>
              </a:lnSpc>
              <a:buSzPct val="25000"/>
              <a:buFont typeface="StarSymbol"/>
              <a:buChar char=""/>
            </a:pPr>
            <a:r>
              <a:rPr lang="en-US" sz="2400">
                <a:solidFill>
                  <a:srgbClr val="000000"/>
                </a:solidFill>
                <a:latin typeface="Constantia"/>
              </a:rPr>
              <a:t>Markets with “market failures” also have stable equilibriums, though they also don’t maximize social welfare</a:t>
            </a:r>
            <a:endParaRPr/>
          </a:p>
          <a:p>
            <a:pPr>
              <a:lnSpc>
                <a:spcPct val="100000"/>
              </a:lnSpc>
            </a:pPr>
            <a:endParaRPr/>
          </a:p>
        </p:txBody>
      </p:sp>
    </p:spTree>
  </p:cSld>
  <p:timing>
    <p:tnLst>
      <p:par>
        <p:cTn dur="indefinite" id="357" nodeType="tmRoot" restart="never">
          <p:childTnLst>
            <p:seq>
              <p:cTn dur="indefinite" id="358" nodeType="mainSeq">
                <p:childTnLst>
                  <p:par>
                    <p:cTn fill="hold" id="359">
                      <p:stCondLst>
                        <p:cond delay="indefinite"/>
                      </p:stCondLst>
                      <p:childTnLst>
                        <p:par>
                          <p:cTn fill="hold" id="360">
                            <p:stCondLst>
                              <p:cond delay="0"/>
                            </p:stCondLst>
                            <p:childTnLst>
                              <p:par>
                                <p:cTn fill="hold" id="361" nodeType="clickEffect" presetClass="entr" presetID="1">
                                  <p:stCondLst>
                                    <p:cond delay="0"/>
                                  </p:stCondLst>
                                  <p:childTnLst>
                                    <p:set>
                                      <p:cBhvr>
                                        <p:cTn dur="1" fill="hold" id="362">
                                          <p:stCondLst>
                                            <p:cond delay="0"/>
                                          </p:stCondLst>
                                        </p:cTn>
                                        <p:tgtEl>
                                          <p:spTgt spid="269">
                                            <p:txEl>
                                              <p:pRg end="291" st="140"/>
                                            </p:txEl>
                                          </p:spTgt>
                                        </p:tgtEl>
                                        <p:attrNameLst>
                                          <p:attrName>style.visibility</p:attrName>
                                        </p:attrNameLst>
                                      </p:cBhvr>
                                      <p:to>
                                        <p:strVal val="visible"/>
                                      </p:to>
                                    </p:set>
                                  </p:childTnLst>
                                </p:cTn>
                              </p:par>
                            </p:childTnLst>
                          </p:cTn>
                        </p:par>
                      </p:childTnLst>
                    </p:cTn>
                  </p:par>
                  <p:par>
                    <p:cTn fill="hold" id="363">
                      <p:stCondLst>
                        <p:cond delay="indefinite"/>
                      </p:stCondLst>
                      <p:childTnLst>
                        <p:par>
                          <p:cTn fill="hold" id="364">
                            <p:stCondLst>
                              <p:cond delay="0"/>
                            </p:stCondLst>
                            <p:childTnLst>
                              <p:par>
                                <p:cTn fill="hold" id="365" nodeType="clickEffect" presetClass="entr" presetID="1">
                                  <p:stCondLst>
                                    <p:cond delay="0"/>
                                  </p:stCondLst>
                                  <p:childTnLst>
                                    <p:set>
                                      <p:cBhvr>
                                        <p:cTn dur="1" fill="hold" id="366">
                                          <p:stCondLst>
                                            <p:cond delay="0"/>
                                          </p:stCondLst>
                                        </p:cTn>
                                        <p:tgtEl>
                                          <p:spTgt spid="269">
                                            <p:txEl>
                                              <p:pRg end="462" st="291"/>
                                            </p:txEl>
                                          </p:spTgt>
                                        </p:tgtEl>
                                        <p:attrNameLst>
                                          <p:attrName>style.visibility</p:attrName>
                                        </p:attrNameLst>
                                      </p:cBhvr>
                                      <p:to>
                                        <p:strVal val="visible"/>
                                      </p:to>
                                    </p:set>
                                  </p:childTnLst>
                                </p:cTn>
                              </p:par>
                            </p:childTnLst>
                          </p:cTn>
                        </p:par>
                      </p:childTnLst>
                    </p:cTn>
                  </p:par>
                  <p:par>
                    <p:cTn fill="hold" id="367">
                      <p:stCondLst>
                        <p:cond delay="indefinite"/>
                      </p:stCondLst>
                      <p:childTnLst>
                        <p:par>
                          <p:cTn fill="hold" id="368">
                            <p:stCondLst>
                              <p:cond delay="0"/>
                            </p:stCondLst>
                            <p:childTnLst>
                              <p:par>
                                <p:cTn fill="hold" id="369" nodeType="clickEffect" presetClass="entr" presetID="1">
                                  <p:stCondLst>
                                    <p:cond delay="0"/>
                                  </p:stCondLst>
                                  <p:childTnLst>
                                    <p:set>
                                      <p:cBhvr>
                                        <p:cTn dur="1" fill="hold" id="370">
                                          <p:stCondLst>
                                            <p:cond delay="0"/>
                                          </p:stCondLst>
                                        </p:cTn>
                                        <p:tgtEl>
                                          <p:spTgt spid="269">
                                            <p:txEl>
                                              <p:pRg end="571" st="46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TextShape 1"/>
          <p:cNvSpPr txBox="1"/>
          <p:nvPr/>
        </p:nvSpPr>
        <p:spPr>
          <a:xfrm>
            <a:off x="467640" y="404640"/>
            <a:ext cx="8229240" cy="1142640"/>
          </a:xfrm>
          <a:prstGeom prst="rect">
            <a:avLst/>
          </a:prstGeom>
        </p:spPr>
        <p:txBody>
          <a:bodyPr anchor="b" bIns="0" lIns="0" rIns="0"/>
          <a:p>
            <a:pPr>
              <a:lnSpc>
                <a:spcPct val="100000"/>
              </a:lnSpc>
            </a:pPr>
            <a:r>
              <a:rPr lang="en-US" sz="5000">
                <a:solidFill>
                  <a:srgbClr val="04617b"/>
                </a:solidFill>
                <a:latin typeface="Calibri"/>
              </a:rPr>
              <a:t>Economic models</a:t>
            </a:r>
            <a:endParaRPr/>
          </a:p>
        </p:txBody>
      </p:sp>
      <p:sp>
        <p:nvSpPr>
          <p:cNvPr id="271" name="TextShape 2"/>
          <p:cNvSpPr txBox="1"/>
          <p:nvPr/>
        </p:nvSpPr>
        <p:spPr>
          <a:xfrm>
            <a:off x="457200" y="1935000"/>
            <a:ext cx="8229240" cy="4389120"/>
          </a:xfrm>
          <a:prstGeom prst="rect">
            <a:avLst/>
          </a:prstGeom>
        </p:spPr>
        <p:txBody>
          <a:bodyPr/>
          <a:p>
            <a:pPr>
              <a:lnSpc>
                <a:spcPct val="100000"/>
              </a:lnSpc>
            </a:pPr>
            <a:r>
              <a:rPr b="1" lang="en-US" sz="2600">
                <a:solidFill>
                  <a:srgbClr val="000000"/>
                </a:solidFill>
                <a:latin typeface="Constantia"/>
              </a:rPr>
              <a:t>Always ask:</a:t>
            </a:r>
            <a:endParaRPr/>
          </a:p>
          <a:p>
            <a:pPr>
              <a:lnSpc>
                <a:spcPct val="100000"/>
              </a:lnSpc>
              <a:buSzPct val="25000"/>
              <a:buFont charset="2" typeface="Wingdings 2"/>
              <a:buChar char=""/>
            </a:pPr>
            <a:r>
              <a:rPr lang="en-US" sz="2600">
                <a:solidFill>
                  <a:srgbClr val="000000"/>
                </a:solidFill>
                <a:latin typeface="Constantia"/>
              </a:rPr>
              <a:t>What are the assumptions of the model?</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How might the model perform if the assumptions are changed?</a:t>
            </a:r>
            <a:endParaRPr/>
          </a:p>
          <a:p>
            <a:pPr>
              <a:lnSpc>
                <a:spcPct val="100000"/>
              </a:lnSpc>
            </a:pP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457200" y="704880"/>
            <a:ext cx="8229240" cy="894960"/>
          </a:xfrm>
          <a:prstGeom prst="rect">
            <a:avLst/>
          </a:prstGeom>
        </p:spPr>
        <p:txBody>
          <a:bodyPr anchor="b" bIns="0" lIns="0" rIns="0"/>
          <a:p>
            <a:pPr>
              <a:lnSpc>
                <a:spcPct val="100000"/>
              </a:lnSpc>
            </a:pPr>
            <a:r>
              <a:rPr lang="en-US" sz="3800">
                <a:solidFill>
                  <a:srgbClr val="04617b"/>
                </a:solidFill>
                <a:latin typeface="Calibri"/>
              </a:rPr>
              <a:t>The Perfectly Competitive Market Model</a:t>
            </a:r>
            <a:endParaRPr/>
          </a:p>
        </p:txBody>
      </p:sp>
      <p:sp>
        <p:nvSpPr>
          <p:cNvPr id="273" name="TextShape 2"/>
          <p:cNvSpPr txBox="1"/>
          <p:nvPr/>
        </p:nvSpPr>
        <p:spPr>
          <a:xfrm>
            <a:off x="457200" y="1935000"/>
            <a:ext cx="8229240" cy="4389120"/>
          </a:xfrm>
          <a:prstGeom prst="rect">
            <a:avLst/>
          </a:prstGeom>
        </p:spPr>
        <p:txBody>
          <a:bodyPr/>
          <a:p>
            <a:pPr>
              <a:lnSpc>
                <a:spcPct val="100000"/>
              </a:lnSpc>
            </a:pPr>
            <a:r>
              <a:rPr b="1" lang="en-US" sz="2600">
                <a:solidFill>
                  <a:srgbClr val="000000"/>
                </a:solidFill>
                <a:latin typeface="Constantia"/>
              </a:rPr>
              <a:t>Assumptions of Perfect Competition:</a:t>
            </a:r>
            <a:endParaRPr/>
          </a:p>
          <a:p>
            <a:pPr>
              <a:lnSpc>
                <a:spcPct val="100000"/>
              </a:lnSpc>
              <a:buSzPct val="25000"/>
              <a:buFont typeface="Calibri"/>
              <a:buAutoNum type="arabicPeriod"/>
            </a:pPr>
            <a:r>
              <a:rPr lang="en-US" sz="2600">
                <a:solidFill>
                  <a:srgbClr val="000000"/>
                </a:solidFill>
                <a:latin typeface="Constantia"/>
              </a:rPr>
              <a:t>Large number of buyers and sellers</a:t>
            </a:r>
            <a:endParaRPr/>
          </a:p>
          <a:p>
            <a:pPr>
              <a:lnSpc>
                <a:spcPct val="100000"/>
              </a:lnSpc>
              <a:buSzPct val="25000"/>
              <a:buFont typeface="Calibri"/>
              <a:buAutoNum type="arabicPeriod"/>
            </a:pPr>
            <a:r>
              <a:rPr lang="en-US" sz="2600">
                <a:solidFill>
                  <a:srgbClr val="000000"/>
                </a:solidFill>
                <a:latin typeface="Constantia"/>
              </a:rPr>
              <a:t>Homogenous (undifferentiated) product</a:t>
            </a:r>
            <a:endParaRPr/>
          </a:p>
          <a:p>
            <a:pPr>
              <a:lnSpc>
                <a:spcPct val="100000"/>
              </a:lnSpc>
              <a:buSzPct val="25000"/>
              <a:buFont typeface="Calibri"/>
              <a:buAutoNum type="arabicPeriod"/>
            </a:pPr>
            <a:r>
              <a:rPr lang="en-US" sz="2600">
                <a:solidFill>
                  <a:srgbClr val="000000"/>
                </a:solidFill>
                <a:latin typeface="Constantia"/>
              </a:rPr>
              <a:t>Perfect information: all market participants know prices (input prices, output prices, etc.)</a:t>
            </a:r>
            <a:endParaRPr/>
          </a:p>
          <a:p>
            <a:pPr>
              <a:lnSpc>
                <a:spcPct val="100000"/>
              </a:lnSpc>
              <a:buSzPct val="25000"/>
              <a:buFont typeface="Calibri"/>
              <a:buAutoNum type="arabicPeriod"/>
            </a:pPr>
            <a:r>
              <a:rPr lang="en-US" sz="2600">
                <a:solidFill>
                  <a:srgbClr val="000000"/>
                </a:solidFill>
                <a:latin typeface="Constantia"/>
              </a:rPr>
              <a:t>Equal access to inputs and technology</a:t>
            </a:r>
            <a:endParaRPr/>
          </a:p>
          <a:p>
            <a:pPr>
              <a:lnSpc>
                <a:spcPct val="100000"/>
              </a:lnSpc>
              <a:buSzPct val="25000"/>
              <a:buFont typeface="Calibri"/>
              <a:buAutoNum type="arabicPeriod"/>
            </a:pPr>
            <a:r>
              <a:rPr lang="en-US" sz="2600">
                <a:solidFill>
                  <a:srgbClr val="000000"/>
                </a:solidFill>
                <a:latin typeface="Constantia"/>
              </a:rPr>
              <a:t>Firms are price takers (its actions cannot impact market price)</a:t>
            </a:r>
            <a:endParaRPr/>
          </a:p>
          <a:p>
            <a:pPr>
              <a:lnSpc>
                <a:spcPct val="100000"/>
              </a:lnSpc>
              <a:buSzPct val="25000"/>
              <a:buFont typeface="Calibri"/>
              <a:buAutoNum type="arabicPeriod"/>
            </a:pPr>
            <a:r>
              <a:rPr lang="en-US" sz="2600">
                <a:solidFill>
                  <a:srgbClr val="000000"/>
                </a:solidFill>
                <a:latin typeface="Constantia"/>
              </a:rPr>
              <a:t>Transactions are costless</a:t>
            </a:r>
            <a:endParaRPr/>
          </a:p>
          <a:p>
            <a:pPr>
              <a:lnSpc>
                <a:spcPct val="100000"/>
              </a:lnSpc>
              <a:buSzPct val="25000"/>
              <a:buFont typeface="Calibri"/>
              <a:buAutoNum type="arabicPeriod"/>
            </a:pPr>
            <a:r>
              <a:rPr lang="en-US" sz="2600">
                <a:solidFill>
                  <a:srgbClr val="000000"/>
                </a:solidFill>
                <a:latin typeface="Constantia"/>
              </a:rPr>
              <a:t>Certainty</a:t>
            </a:r>
            <a:endParaRPr/>
          </a:p>
          <a:p>
            <a:pPr>
              <a:lnSpc>
                <a:spcPct val="100000"/>
              </a:lnSpc>
            </a:pPr>
            <a:endParaRPr/>
          </a:p>
          <a:p>
            <a:pPr>
              <a:lnSpc>
                <a:spcPct val="100000"/>
              </a:lnSpc>
            </a:pPr>
            <a:r>
              <a:rPr b="1" lang="en-US" sz="2600">
                <a:solidFill>
                  <a:srgbClr val="000000"/>
                </a:solidFill>
                <a:latin typeface="Constantia"/>
              </a:rPr>
              <a:t>Do all of these assumptions hold for high technology goods and services?</a:t>
            </a:r>
            <a:endParaRPr/>
          </a:p>
          <a:p>
            <a:pPr>
              <a:lnSpc>
                <a:spcPct val="100000"/>
              </a:lnSpc>
            </a:pPr>
            <a:endParaRPr/>
          </a:p>
          <a:p>
            <a:pPr>
              <a:lnSpc>
                <a:spcPct val="100000"/>
              </a:lnSpc>
            </a:pPr>
            <a:endParaRPr/>
          </a:p>
        </p:txBody>
      </p:sp>
    </p:spTree>
  </p:cSld>
  <p:timing>
    <p:tnLst>
      <p:par>
        <p:cTn dur="indefinite" id="371" nodeType="tmRoot" restart="never">
          <p:childTnLst>
            <p:seq>
              <p:cTn dur="indefinite" id="372" nodeType="mainSeq">
                <p:childTnLst>
                  <p:par>
                    <p:cTn fill="hold" id="373">
                      <p:stCondLst>
                        <p:cond delay="indefinite"/>
                      </p:stCondLst>
                      <p:childTnLst>
                        <p:par>
                          <p:cTn fill="hold" id="374">
                            <p:stCondLst>
                              <p:cond delay="0"/>
                            </p:stCondLst>
                            <p:childTnLst>
                              <p:par>
                                <p:cTn fill="hold" id="375" nodeType="clickEffect" presetClass="entr" presetID="1">
                                  <p:stCondLst>
                                    <p:cond delay="0"/>
                                  </p:stCondLst>
                                  <p:childTnLst>
                                    <p:set>
                                      <p:cBhvr>
                                        <p:cTn dur="1" fill="hold" id="376">
                                          <p:stCondLst>
                                            <p:cond delay="0"/>
                                          </p:stCondLst>
                                        </p:cTn>
                                        <p:tgtEl>
                                          <p:spTgt spid="273">
                                            <p:txEl>
                                              <p:pRg end="36" st="0"/>
                                            </p:txEl>
                                          </p:spTgt>
                                        </p:tgtEl>
                                        <p:attrNameLst>
                                          <p:attrName>style.visibility</p:attrName>
                                        </p:attrNameLst>
                                      </p:cBhvr>
                                      <p:to>
                                        <p:strVal val="visible"/>
                                      </p:to>
                                    </p:set>
                                  </p:childTnLst>
                                </p:cTn>
                              </p:par>
                            </p:childTnLst>
                          </p:cTn>
                        </p:par>
                      </p:childTnLst>
                    </p:cTn>
                  </p:par>
                  <p:par>
                    <p:cTn fill="hold" id="377">
                      <p:stCondLst>
                        <p:cond delay="indefinite"/>
                      </p:stCondLst>
                      <p:childTnLst>
                        <p:par>
                          <p:cTn fill="hold" id="378">
                            <p:stCondLst>
                              <p:cond delay="0"/>
                            </p:stCondLst>
                            <p:childTnLst>
                              <p:par>
                                <p:cTn fill="hold" id="379" nodeType="clickEffect" presetClass="entr" presetID="1">
                                  <p:stCondLst>
                                    <p:cond delay="0"/>
                                  </p:stCondLst>
                                  <p:childTnLst>
                                    <p:set>
                                      <p:cBhvr>
                                        <p:cTn dur="1" fill="hold" id="380">
                                          <p:stCondLst>
                                            <p:cond delay="0"/>
                                          </p:stCondLst>
                                        </p:cTn>
                                        <p:tgtEl>
                                          <p:spTgt spid="273">
                                            <p:txEl>
                                              <p:pRg end="71" st="36"/>
                                            </p:txEl>
                                          </p:spTgt>
                                        </p:tgtEl>
                                        <p:attrNameLst>
                                          <p:attrName>style.visibility</p:attrName>
                                        </p:attrNameLst>
                                      </p:cBhvr>
                                      <p:to>
                                        <p:strVal val="visible"/>
                                      </p:to>
                                    </p:set>
                                  </p:childTnLst>
                                </p:cTn>
                              </p:par>
                            </p:childTnLst>
                          </p:cTn>
                        </p:par>
                      </p:childTnLst>
                    </p:cTn>
                  </p:par>
                  <p:par>
                    <p:cTn fill="hold" id="381">
                      <p:stCondLst>
                        <p:cond delay="indefinite"/>
                      </p:stCondLst>
                      <p:childTnLst>
                        <p:par>
                          <p:cTn fill="hold" id="382">
                            <p:stCondLst>
                              <p:cond delay="0"/>
                            </p:stCondLst>
                            <p:childTnLst>
                              <p:par>
                                <p:cTn fill="hold" id="383" nodeType="clickEffect" presetClass="entr" presetID="1">
                                  <p:stCondLst>
                                    <p:cond delay="0"/>
                                  </p:stCondLst>
                                  <p:childTnLst>
                                    <p:set>
                                      <p:cBhvr>
                                        <p:cTn dur="1" fill="hold" id="384">
                                          <p:stCondLst>
                                            <p:cond delay="0"/>
                                          </p:stCondLst>
                                        </p:cTn>
                                        <p:tgtEl>
                                          <p:spTgt spid="273">
                                            <p:txEl>
                                              <p:pRg end="109" st="71"/>
                                            </p:txEl>
                                          </p:spTgt>
                                        </p:tgtEl>
                                        <p:attrNameLst>
                                          <p:attrName>style.visibility</p:attrName>
                                        </p:attrNameLst>
                                      </p:cBhvr>
                                      <p:to>
                                        <p:strVal val="visible"/>
                                      </p:to>
                                    </p:set>
                                  </p:childTnLst>
                                </p:cTn>
                              </p:par>
                            </p:childTnLst>
                          </p:cTn>
                        </p:par>
                      </p:childTnLst>
                    </p:cTn>
                  </p:par>
                  <p:par>
                    <p:cTn fill="hold" id="385">
                      <p:stCondLst>
                        <p:cond delay="indefinite"/>
                      </p:stCondLst>
                      <p:childTnLst>
                        <p:par>
                          <p:cTn fill="hold" id="386">
                            <p:stCondLst>
                              <p:cond delay="0"/>
                            </p:stCondLst>
                            <p:childTnLst>
                              <p:par>
                                <p:cTn fill="hold" id="387" nodeType="clickEffect" presetClass="entr" presetID="1">
                                  <p:stCondLst>
                                    <p:cond delay="0"/>
                                  </p:stCondLst>
                                  <p:childTnLst>
                                    <p:set>
                                      <p:cBhvr>
                                        <p:cTn dur="1" fill="hold" id="388">
                                          <p:stCondLst>
                                            <p:cond delay="0"/>
                                          </p:stCondLst>
                                        </p:cTn>
                                        <p:tgtEl>
                                          <p:spTgt spid="273">
                                            <p:txEl>
                                              <p:pRg end="202" st="109"/>
                                            </p:txEl>
                                          </p:spTgt>
                                        </p:tgtEl>
                                        <p:attrNameLst>
                                          <p:attrName>style.visibility</p:attrName>
                                        </p:attrNameLst>
                                      </p:cBhvr>
                                      <p:to>
                                        <p:strVal val="visible"/>
                                      </p:to>
                                    </p:set>
                                  </p:childTnLst>
                                </p:cTn>
                              </p:par>
                            </p:childTnLst>
                          </p:cTn>
                        </p:par>
                      </p:childTnLst>
                    </p:cTn>
                  </p:par>
                  <p:par>
                    <p:cTn fill="hold" id="389">
                      <p:stCondLst>
                        <p:cond delay="indefinite"/>
                      </p:stCondLst>
                      <p:childTnLst>
                        <p:par>
                          <p:cTn fill="hold" id="390">
                            <p:stCondLst>
                              <p:cond delay="0"/>
                            </p:stCondLst>
                            <p:childTnLst>
                              <p:par>
                                <p:cTn fill="hold" id="391" nodeType="clickEffect" presetClass="entr" presetID="1">
                                  <p:stCondLst>
                                    <p:cond delay="0"/>
                                  </p:stCondLst>
                                  <p:childTnLst>
                                    <p:set>
                                      <p:cBhvr>
                                        <p:cTn dur="1" fill="hold" id="392">
                                          <p:stCondLst>
                                            <p:cond delay="0"/>
                                          </p:stCondLst>
                                        </p:cTn>
                                        <p:tgtEl>
                                          <p:spTgt spid="273">
                                            <p:txEl>
                                              <p:pRg end="240" st="202"/>
                                            </p:txEl>
                                          </p:spTgt>
                                        </p:tgtEl>
                                        <p:attrNameLst>
                                          <p:attrName>style.visibility</p:attrName>
                                        </p:attrNameLst>
                                      </p:cBhvr>
                                      <p:to>
                                        <p:strVal val="visible"/>
                                      </p:to>
                                    </p:set>
                                  </p:childTnLst>
                                </p:cTn>
                              </p:par>
                            </p:childTnLst>
                          </p:cTn>
                        </p:par>
                      </p:childTnLst>
                    </p:cTn>
                  </p:par>
                  <p:par>
                    <p:cTn fill="hold" id="393">
                      <p:stCondLst>
                        <p:cond delay="indefinite"/>
                      </p:stCondLst>
                      <p:childTnLst>
                        <p:par>
                          <p:cTn fill="hold" id="394">
                            <p:stCondLst>
                              <p:cond delay="0"/>
                            </p:stCondLst>
                            <p:childTnLst>
                              <p:par>
                                <p:cTn fill="hold" id="395" nodeType="clickEffect" presetClass="entr" presetID="1">
                                  <p:stCondLst>
                                    <p:cond delay="0"/>
                                  </p:stCondLst>
                                  <p:childTnLst>
                                    <p:set>
                                      <p:cBhvr>
                                        <p:cTn dur="1" fill="hold" id="396">
                                          <p:stCondLst>
                                            <p:cond delay="0"/>
                                          </p:stCondLst>
                                        </p:cTn>
                                        <p:tgtEl>
                                          <p:spTgt spid="273">
                                            <p:txEl>
                                              <p:pRg end="304" st="240"/>
                                            </p:txEl>
                                          </p:spTgt>
                                        </p:tgtEl>
                                        <p:attrNameLst>
                                          <p:attrName>style.visibility</p:attrName>
                                        </p:attrNameLst>
                                      </p:cBhvr>
                                      <p:to>
                                        <p:strVal val="visible"/>
                                      </p:to>
                                    </p:set>
                                  </p:childTnLst>
                                </p:cTn>
                              </p:par>
                            </p:childTnLst>
                          </p:cTn>
                        </p:par>
                      </p:childTnLst>
                    </p:cTn>
                  </p:par>
                  <p:par>
                    <p:cTn fill="hold" id="397">
                      <p:stCondLst>
                        <p:cond delay="indefinite"/>
                      </p:stCondLst>
                      <p:childTnLst>
                        <p:par>
                          <p:cTn fill="hold" id="398">
                            <p:stCondLst>
                              <p:cond delay="0"/>
                            </p:stCondLst>
                            <p:childTnLst>
                              <p:par>
                                <p:cTn fill="hold" id="399" nodeType="clickEffect" presetClass="entr" presetID="1">
                                  <p:stCondLst>
                                    <p:cond delay="0"/>
                                  </p:stCondLst>
                                  <p:childTnLst>
                                    <p:set>
                                      <p:cBhvr>
                                        <p:cTn dur="1" fill="hold" id="400">
                                          <p:stCondLst>
                                            <p:cond delay="0"/>
                                          </p:stCondLst>
                                        </p:cTn>
                                        <p:tgtEl>
                                          <p:spTgt spid="273">
                                            <p:txEl>
                                              <p:pRg end="330" st="304"/>
                                            </p:txEl>
                                          </p:spTgt>
                                        </p:tgtEl>
                                        <p:attrNameLst>
                                          <p:attrName>style.visibility</p:attrName>
                                        </p:attrNameLst>
                                      </p:cBhvr>
                                      <p:to>
                                        <p:strVal val="visible"/>
                                      </p:to>
                                    </p:set>
                                  </p:childTnLst>
                                </p:cTn>
                              </p:par>
                            </p:childTnLst>
                          </p:cTn>
                        </p:par>
                      </p:childTnLst>
                    </p:cTn>
                  </p:par>
                  <p:par>
                    <p:cTn fill="hold" id="401">
                      <p:stCondLst>
                        <p:cond delay="indefinite"/>
                      </p:stCondLst>
                      <p:childTnLst>
                        <p:par>
                          <p:cTn fill="hold" id="402">
                            <p:stCondLst>
                              <p:cond delay="0"/>
                            </p:stCondLst>
                            <p:childTnLst>
                              <p:par>
                                <p:cTn fill="hold" id="403" nodeType="clickEffect" presetClass="entr" presetID="1">
                                  <p:stCondLst>
                                    <p:cond delay="0"/>
                                  </p:stCondLst>
                                  <p:childTnLst>
                                    <p:set>
                                      <p:cBhvr>
                                        <p:cTn dur="1" fill="hold" id="404">
                                          <p:stCondLst>
                                            <p:cond delay="0"/>
                                          </p:stCondLst>
                                        </p:cTn>
                                        <p:tgtEl>
                                          <p:spTgt spid="273">
                                            <p:txEl>
                                              <p:pRg end="340" st="330"/>
                                            </p:txEl>
                                          </p:spTgt>
                                        </p:tgtEl>
                                        <p:attrNameLst>
                                          <p:attrName>style.visibility</p:attrName>
                                        </p:attrNameLst>
                                      </p:cBhvr>
                                      <p:to>
                                        <p:strVal val="visible"/>
                                      </p:to>
                                    </p:set>
                                  </p:childTnLst>
                                </p:cTn>
                              </p:par>
                            </p:childTnLst>
                          </p:cTn>
                        </p:par>
                      </p:childTnLst>
                    </p:cTn>
                  </p:par>
                  <p:par>
                    <p:cTn fill="hold" id="405">
                      <p:stCondLst>
                        <p:cond delay="indefinite"/>
                      </p:stCondLst>
                      <p:childTnLst>
                        <p:par>
                          <p:cTn fill="hold" id="406">
                            <p:stCondLst>
                              <p:cond delay="0"/>
                            </p:stCondLst>
                            <p:childTnLst>
                              <p:par>
                                <p:cTn fill="hold" id="407" nodeType="clickEffect" presetClass="entr" presetID="1">
                                  <p:stCondLst>
                                    <p:cond delay="0"/>
                                  </p:stCondLst>
                                  <p:childTnLst>
                                    <p:set>
                                      <p:cBhvr>
                                        <p:cTn dur="1" fill="hold" id="408">
                                          <p:stCondLst>
                                            <p:cond delay="0"/>
                                          </p:stCondLst>
                                        </p:cTn>
                                        <p:tgtEl>
                                          <p:spTgt spid="273">
                                            <p:txEl>
                                              <p:pRg end="414" st="34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TextShape 1"/>
          <p:cNvSpPr txBox="1"/>
          <p:nvPr/>
        </p:nvSpPr>
        <p:spPr>
          <a:xfrm>
            <a:off x="457200" y="704880"/>
            <a:ext cx="8229240" cy="923760"/>
          </a:xfrm>
          <a:prstGeom prst="rect">
            <a:avLst/>
          </a:prstGeom>
        </p:spPr>
        <p:txBody>
          <a:bodyPr anchor="b" bIns="0" lIns="0" rIns="0"/>
          <a:p>
            <a:pPr>
              <a:lnSpc>
                <a:spcPct val="100000"/>
              </a:lnSpc>
            </a:pPr>
            <a:r>
              <a:rPr lang="en-US" sz="5000">
                <a:solidFill>
                  <a:srgbClr val="04617b"/>
                </a:solidFill>
                <a:latin typeface="Calibri"/>
              </a:rPr>
              <a:t>Perfect competition</a:t>
            </a:r>
            <a:endParaRPr/>
          </a:p>
        </p:txBody>
      </p:sp>
      <p:sp>
        <p:nvSpPr>
          <p:cNvPr id="275" name="TextShape 2"/>
          <p:cNvSpPr txBox="1"/>
          <p:nvPr/>
        </p:nvSpPr>
        <p:spPr>
          <a:xfrm>
            <a:off x="457200" y="1935000"/>
            <a:ext cx="8229240" cy="4389120"/>
          </a:xfrm>
          <a:prstGeom prst="rect">
            <a:avLst/>
          </a:prstGeom>
        </p:spPr>
        <p:txBody>
          <a:bodyPr/>
          <a:p>
            <a:pPr>
              <a:lnSpc>
                <a:spcPct val="100000"/>
              </a:lnSpc>
            </a:pPr>
            <a:r>
              <a:rPr b="1" lang="en-US" sz="2600">
                <a:solidFill>
                  <a:srgbClr val="000000"/>
                </a:solidFill>
                <a:latin typeface="Constantia"/>
              </a:rPr>
              <a:t>Do all of the </a:t>
            </a:r>
            <a:r>
              <a:rPr b="1" i="1" lang="en-US" sz="2600">
                <a:solidFill>
                  <a:srgbClr val="000000"/>
                </a:solidFill>
                <a:latin typeface="Constantia"/>
              </a:rPr>
              <a:t>perfect competition </a:t>
            </a:r>
            <a:r>
              <a:rPr b="1" lang="en-US" sz="2600">
                <a:solidFill>
                  <a:srgbClr val="000000"/>
                </a:solidFill>
                <a:latin typeface="Constantia"/>
              </a:rPr>
              <a:t>assumptions hold for high technology goods and services?</a:t>
            </a:r>
            <a:endParaRPr/>
          </a:p>
          <a:p>
            <a:pPr lvl="1">
              <a:lnSpc>
                <a:spcPct val="100000"/>
              </a:lnSpc>
              <a:buSzPct val="25000"/>
              <a:buFont typeface="StarSymbol"/>
              <a:buChar char=""/>
            </a:pPr>
            <a:r>
              <a:rPr lang="en-US" sz="2400">
                <a:solidFill>
                  <a:srgbClr val="000000"/>
                </a:solidFill>
                <a:latin typeface="Constantia"/>
              </a:rPr>
              <a:t>NO, but do all of them hold for </a:t>
            </a:r>
            <a:r>
              <a:rPr i="1" lang="en-US" sz="2400">
                <a:solidFill>
                  <a:srgbClr val="000000"/>
                </a:solidFill>
                <a:latin typeface="Constantia"/>
              </a:rPr>
              <a:t>any</a:t>
            </a:r>
            <a:r>
              <a:rPr lang="en-US" sz="2400">
                <a:solidFill>
                  <a:srgbClr val="000000"/>
                </a:solidFill>
                <a:latin typeface="Constantia"/>
              </a:rPr>
              <a:t> market? No!</a:t>
            </a:r>
            <a:endParaRPr/>
          </a:p>
          <a:p>
            <a:endParaRPr/>
          </a:p>
          <a:p>
            <a:pPr>
              <a:lnSpc>
                <a:spcPct val="100000"/>
              </a:lnSpc>
            </a:pPr>
            <a:r>
              <a:rPr b="1" lang="en-US" sz="2600">
                <a:solidFill>
                  <a:srgbClr val="000000"/>
                </a:solidFill>
                <a:latin typeface="Constantia"/>
              </a:rPr>
              <a:t>Are models useful if they don’t perfectly model real life or if all of their assumptions don’t hold?</a:t>
            </a:r>
            <a:endParaRPr/>
          </a:p>
          <a:p>
            <a:pPr lvl="1">
              <a:lnSpc>
                <a:spcPct val="100000"/>
              </a:lnSpc>
              <a:buSzPct val="25000"/>
              <a:buFont typeface="StarSymbol"/>
              <a:buChar char=""/>
            </a:pPr>
            <a:r>
              <a:rPr lang="en-US" sz="2400">
                <a:solidFill>
                  <a:srgbClr val="000000"/>
                </a:solidFill>
                <a:latin typeface="Constantia"/>
              </a:rPr>
              <a:t>YES, relevant conclusions and insights can still be drawn from models (once too many of the assumptions are not violated). The purpose of a model is to simplify the complicated real world to draw </a:t>
            </a:r>
            <a:r>
              <a:rPr lang="en-US" sz="2400" u="sng">
                <a:solidFill>
                  <a:srgbClr val="000000"/>
                </a:solidFill>
                <a:latin typeface="Constantia"/>
              </a:rPr>
              <a:t>insights</a:t>
            </a:r>
            <a:r>
              <a:rPr lang="en-US" sz="2400">
                <a:solidFill>
                  <a:srgbClr val="000000"/>
                </a:solidFill>
                <a:latin typeface="Constantia"/>
              </a:rPr>
              <a:t>.</a:t>
            </a:r>
            <a:endParaRPr/>
          </a:p>
        </p:txBody>
      </p:sp>
    </p:spTree>
  </p:cSld>
  <p:timing>
    <p:tnLst>
      <p:par>
        <p:cTn dur="indefinite" id="409" nodeType="tmRoot" restart="never">
          <p:childTnLst>
            <p:seq>
              <p:cTn dur="indefinite" id="410" nodeType="mainSeq">
                <p:childTnLst>
                  <p:par>
                    <p:cTn fill="hold" id="411">
                      <p:stCondLst>
                        <p:cond delay="indefinite"/>
                      </p:stCondLst>
                      <p:childTnLst>
                        <p:par>
                          <p:cTn fill="hold" id="412">
                            <p:stCondLst>
                              <p:cond delay="0"/>
                            </p:stCondLst>
                            <p:childTnLst>
                              <p:par>
                                <p:cTn fill="hold" id="413" nodeType="clickEffect" presetClass="entr" presetID="1">
                                  <p:stCondLst>
                                    <p:cond delay="0"/>
                                  </p:stCondLst>
                                  <p:childTnLst>
                                    <p:set>
                                      <p:cBhvr>
                                        <p:cTn dur="1" fill="hold" id="414">
                                          <p:stCondLst>
                                            <p:cond delay="0"/>
                                          </p:stCondLst>
                                        </p:cTn>
                                        <p:tgtEl>
                                          <p:spTgt spid="275">
                                            <p:txEl>
                                              <p:pRg end="91" st="0"/>
                                            </p:txEl>
                                          </p:spTgt>
                                        </p:tgtEl>
                                        <p:attrNameLst>
                                          <p:attrName>style.visibility</p:attrName>
                                        </p:attrNameLst>
                                      </p:cBhvr>
                                      <p:to>
                                        <p:strVal val="visible"/>
                                      </p:to>
                                    </p:set>
                                  </p:childTnLst>
                                </p:cTn>
                              </p:par>
                            </p:childTnLst>
                          </p:cTn>
                        </p:par>
                      </p:childTnLst>
                    </p:cTn>
                  </p:par>
                  <p:par>
                    <p:cTn fill="hold" id="415">
                      <p:stCondLst>
                        <p:cond delay="indefinite"/>
                      </p:stCondLst>
                      <p:childTnLst>
                        <p:par>
                          <p:cTn fill="hold" id="416">
                            <p:stCondLst>
                              <p:cond delay="0"/>
                            </p:stCondLst>
                            <p:childTnLst>
                              <p:par>
                                <p:cTn fill="hold" id="417" nodeType="clickEffect" presetClass="entr" presetID="1">
                                  <p:stCondLst>
                                    <p:cond delay="0"/>
                                  </p:stCondLst>
                                  <p:childTnLst>
                                    <p:set>
                                      <p:cBhvr>
                                        <p:cTn dur="1" fill="hold" id="418">
                                          <p:stCondLst>
                                            <p:cond delay="0"/>
                                          </p:stCondLst>
                                        </p:cTn>
                                        <p:tgtEl>
                                          <p:spTgt spid="275">
                                            <p:txEl>
                                              <p:pRg end="139" st="91"/>
                                            </p:txEl>
                                          </p:spTgt>
                                        </p:tgtEl>
                                        <p:attrNameLst>
                                          <p:attrName>style.visibility</p:attrName>
                                        </p:attrNameLst>
                                      </p:cBhvr>
                                      <p:to>
                                        <p:strVal val="visible"/>
                                      </p:to>
                                    </p:set>
                                  </p:childTnLst>
                                </p:cTn>
                              </p:par>
                            </p:childTnLst>
                          </p:cTn>
                        </p:par>
                      </p:childTnLst>
                    </p:cTn>
                  </p:par>
                  <p:par>
                    <p:cTn fill="hold" id="419">
                      <p:stCondLst>
                        <p:cond delay="indefinite"/>
                      </p:stCondLst>
                      <p:childTnLst>
                        <p:par>
                          <p:cTn fill="hold" id="420">
                            <p:stCondLst>
                              <p:cond delay="0"/>
                            </p:stCondLst>
                            <p:childTnLst>
                              <p:par>
                                <p:cTn fill="hold" id="421" nodeType="clickEffect" presetClass="entr" presetID="1">
                                  <p:stCondLst>
                                    <p:cond delay="0"/>
                                  </p:stCondLst>
                                  <p:childTnLst>
                                    <p:set>
                                      <p:cBhvr>
                                        <p:cTn dur="1" fill="hold" id="422">
                                          <p:stCondLst>
                                            <p:cond delay="0"/>
                                          </p:stCondLst>
                                        </p:cTn>
                                        <p:tgtEl>
                                          <p:spTgt spid="275">
                                            <p:txEl>
                                              <p:pRg end="241" st="140"/>
                                            </p:txEl>
                                          </p:spTgt>
                                        </p:tgtEl>
                                        <p:attrNameLst>
                                          <p:attrName>style.visibility</p:attrName>
                                        </p:attrNameLst>
                                      </p:cBhvr>
                                      <p:to>
                                        <p:strVal val="visible"/>
                                      </p:to>
                                    </p:set>
                                  </p:childTnLst>
                                </p:cTn>
                              </p:par>
                            </p:childTnLst>
                          </p:cTn>
                        </p:par>
                      </p:childTnLst>
                    </p:cTn>
                  </p:par>
                  <p:par>
                    <p:cTn fill="hold" id="423">
                      <p:stCondLst>
                        <p:cond delay="indefinite"/>
                      </p:stCondLst>
                      <p:childTnLst>
                        <p:par>
                          <p:cTn fill="hold" id="424">
                            <p:stCondLst>
                              <p:cond delay="0"/>
                            </p:stCondLst>
                            <p:childTnLst>
                              <p:par>
                                <p:cTn fill="hold" id="425" nodeType="clickEffect" presetClass="entr" presetID="1">
                                  <p:stCondLst>
                                    <p:cond delay="0"/>
                                  </p:stCondLst>
                                  <p:childTnLst>
                                    <p:set>
                                      <p:cBhvr>
                                        <p:cTn dur="1" fill="hold" id="426">
                                          <p:stCondLst>
                                            <p:cond delay="0"/>
                                          </p:stCondLst>
                                        </p:cTn>
                                        <p:tgtEl>
                                          <p:spTgt spid="275">
                                            <p:txEl>
                                              <p:pRg end="447" st="24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457200" y="704880"/>
            <a:ext cx="8229240" cy="563400"/>
          </a:xfrm>
          <a:prstGeom prst="rect">
            <a:avLst/>
          </a:prstGeom>
        </p:spPr>
        <p:txBody>
          <a:bodyPr anchor="b" bIns="0" lIns="0" rIns="0"/>
          <a:p>
            <a:pPr>
              <a:lnSpc>
                <a:spcPct val="100000"/>
              </a:lnSpc>
            </a:pPr>
            <a:r>
              <a:rPr lang="en-US" sz="5000">
                <a:solidFill>
                  <a:srgbClr val="04617b"/>
                </a:solidFill>
                <a:latin typeface="Calibri"/>
              </a:rPr>
              <a:t>Assignments</a:t>
            </a:r>
            <a:endParaRPr/>
          </a:p>
        </p:txBody>
      </p:sp>
      <p:sp>
        <p:nvSpPr>
          <p:cNvPr id="277" name="TextShape 2"/>
          <p:cNvSpPr txBox="1"/>
          <p:nvPr/>
        </p:nvSpPr>
        <p:spPr>
          <a:xfrm>
            <a:off x="457200" y="1556640"/>
            <a:ext cx="8229240" cy="4767480"/>
          </a:xfrm>
          <a:prstGeom prst="rect">
            <a:avLst/>
          </a:prstGeom>
        </p:spPr>
        <p:txBody>
          <a:bodyPr/>
          <a:p>
            <a:pPr>
              <a:lnSpc>
                <a:spcPct val="100000"/>
              </a:lnSpc>
              <a:buSzPct val="25000"/>
              <a:buFont charset="2" typeface="Wingdings 2"/>
              <a:buChar char=""/>
            </a:pPr>
            <a:r>
              <a:rPr lang="en-US" sz="2600">
                <a:solidFill>
                  <a:srgbClr val="000000"/>
                </a:solidFill>
                <a:latin typeface="Constantia"/>
              </a:rPr>
              <a:t>For next Friday, read Greenhalgh Chapter 1</a:t>
            </a:r>
            <a:endParaRPr/>
          </a:p>
          <a:p>
            <a:pPr>
              <a:lnSpc>
                <a:spcPct val="100000"/>
              </a:lnSpc>
              <a:buSzPct val="25000"/>
              <a:buFont charset="2" typeface="Wingdings 2"/>
              <a:buChar char=""/>
            </a:pPr>
            <a:r>
              <a:rPr lang="en-US" sz="2600">
                <a:solidFill>
                  <a:srgbClr val="000000"/>
                </a:solidFill>
                <a:latin typeface="Constantia"/>
              </a:rPr>
              <a:t>Homework will be posted later today</a:t>
            </a:r>
            <a:endParaRPr/>
          </a:p>
          <a:p>
            <a:pPr>
              <a:lnSpc>
                <a:spcPct val="100000"/>
              </a:lnSpc>
              <a:buSzPct val="25000"/>
              <a:buFont charset="2" typeface="Wingdings 2"/>
              <a:buChar char=""/>
            </a:pPr>
            <a:r>
              <a:rPr lang="en-US" sz="2600">
                <a:solidFill>
                  <a:srgbClr val="000000"/>
                </a:solidFill>
                <a:latin typeface="Constantia"/>
              </a:rPr>
              <a:t>Additional readings for next week will be posted over the weekend</a:t>
            </a:r>
            <a:endParaRPr/>
          </a:p>
          <a:p>
            <a:pPr>
              <a:lnSpc>
                <a:spcPct val="100000"/>
              </a:lnSpc>
              <a:buSzPct val="25000"/>
              <a:buFont charset="2" typeface="Wingdings 2"/>
              <a:buChar char=""/>
            </a:pPr>
            <a:r>
              <a:rPr lang="en-US" sz="2600">
                <a:solidFill>
                  <a:srgbClr val="000000"/>
                </a:solidFill>
                <a:latin typeface="Constantia"/>
              </a:rPr>
              <a:t>First group presentation next Friday!</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539640" y="548640"/>
            <a:ext cx="8229240" cy="791640"/>
          </a:xfrm>
          <a:prstGeom prst="rect">
            <a:avLst/>
          </a:prstGeom>
        </p:spPr>
        <p:txBody>
          <a:bodyPr anchor="b" bIns="0" lIns="0" rIns="0"/>
          <a:p>
            <a:pPr>
              <a:lnSpc>
                <a:spcPct val="100000"/>
              </a:lnSpc>
            </a:pPr>
            <a:r>
              <a:rPr lang="en-US" sz="4000">
                <a:solidFill>
                  <a:srgbClr val="04617b"/>
                </a:solidFill>
                <a:latin typeface="Calibri"/>
              </a:rPr>
              <a:t>Some key questions</a:t>
            </a:r>
            <a:endParaRPr/>
          </a:p>
        </p:txBody>
      </p:sp>
      <p:sp>
        <p:nvSpPr>
          <p:cNvPr id="221" name="TextShape 2"/>
          <p:cNvSpPr txBox="1"/>
          <p:nvPr/>
        </p:nvSpPr>
        <p:spPr>
          <a:xfrm>
            <a:off x="467640" y="1628640"/>
            <a:ext cx="8229240" cy="4677120"/>
          </a:xfrm>
          <a:prstGeom prst="rect">
            <a:avLst/>
          </a:prstGeom>
        </p:spPr>
        <p:txBody>
          <a:bodyPr/>
          <a:p>
            <a:pPr>
              <a:lnSpc>
                <a:spcPct val="100000"/>
              </a:lnSpc>
              <a:buSzPct val="25000"/>
              <a:buFont charset="2" typeface="Wingdings 2"/>
              <a:buChar char=""/>
            </a:pPr>
            <a:r>
              <a:rPr lang="en-US" sz="2600">
                <a:solidFill>
                  <a:srgbClr val="000000"/>
                </a:solidFill>
                <a:latin typeface="Constantia"/>
              </a:rPr>
              <a:t>What drives innovation?</a:t>
            </a:r>
            <a:endParaRPr/>
          </a:p>
          <a:p>
            <a:pPr>
              <a:lnSpc>
                <a:spcPct val="100000"/>
              </a:lnSpc>
              <a:buSzPct val="25000"/>
              <a:buFont charset="2" typeface="Wingdings 2"/>
              <a:buChar char=""/>
            </a:pPr>
            <a:r>
              <a:rPr lang="en-US" sz="2600">
                <a:solidFill>
                  <a:srgbClr val="000000"/>
                </a:solidFill>
                <a:latin typeface="Constantia"/>
              </a:rPr>
              <a:t>How does intellectual property influence innovation?</a:t>
            </a:r>
            <a:endParaRPr/>
          </a:p>
          <a:p>
            <a:pPr>
              <a:lnSpc>
                <a:spcPct val="100000"/>
              </a:lnSpc>
              <a:buSzPct val="25000"/>
              <a:buFont charset="2" typeface="Wingdings 2"/>
              <a:buChar char=""/>
            </a:pPr>
            <a:r>
              <a:rPr lang="en-US" sz="2600">
                <a:solidFill>
                  <a:srgbClr val="000000"/>
                </a:solidFill>
                <a:latin typeface="Constantia"/>
              </a:rPr>
              <a:t>Which economic systems and market structures yield more or better innovations?</a:t>
            </a:r>
            <a:endParaRPr/>
          </a:p>
          <a:p>
            <a:pPr>
              <a:lnSpc>
                <a:spcPct val="100000"/>
              </a:lnSpc>
              <a:buSzPct val="25000"/>
              <a:buFont charset="2" typeface="Wingdings 2"/>
              <a:buChar char=""/>
            </a:pPr>
            <a:r>
              <a:rPr lang="en-US" sz="2600">
                <a:solidFill>
                  <a:srgbClr val="000000"/>
                </a:solidFill>
                <a:latin typeface="Constantia"/>
              </a:rPr>
              <a:t>Does innovation replace jobs and lead to higher unemployment?</a:t>
            </a:r>
            <a:endParaRPr/>
          </a:p>
          <a:p>
            <a:pPr>
              <a:lnSpc>
                <a:spcPct val="100000"/>
              </a:lnSpc>
              <a:buSzPct val="25000"/>
              <a:buFont charset="2" typeface="Wingdings 2"/>
              <a:buChar char=""/>
            </a:pPr>
            <a:r>
              <a:rPr lang="en-US" sz="2600">
                <a:solidFill>
                  <a:srgbClr val="000000"/>
                </a:solidFill>
                <a:latin typeface="Constantia"/>
              </a:rPr>
              <a:t>What role does innovation play in the wealth or poverty of a nation?</a:t>
            </a:r>
            <a:endParaRPr/>
          </a:p>
          <a:p>
            <a:pPr>
              <a:lnSpc>
                <a:spcPct val="100000"/>
              </a:lnSpc>
              <a:buSzPct val="25000"/>
              <a:buFont charset="2" typeface="Wingdings 2"/>
              <a:buChar char=""/>
            </a:pPr>
            <a:r>
              <a:rPr lang="en-US" sz="2600">
                <a:solidFill>
                  <a:srgbClr val="000000"/>
                </a:solidFill>
                <a:latin typeface="Constantia"/>
              </a:rPr>
              <a:t>Is economic regulation good or bad for innovation?</a:t>
            </a:r>
            <a:endParaRPr/>
          </a:p>
        </p:txBody>
      </p:sp>
    </p:spTree>
  </p:cSld>
  <p:timing>
    <p:tnLst>
      <p:par>
        <p:cTn dur="indefinite" id="43" nodeType="tmRoot" restart="never">
          <p:childTnLst>
            <p:seq>
              <p:cTn dur="indefinite" id="44" nodeType="mainSeq">
                <p:childTnLst>
                  <p:par>
                    <p:cTn fill="hold" id="45">
                      <p:stCondLst>
                        <p:cond delay="indefinite"/>
                      </p:stCondLst>
                      <p:childTnLst>
                        <p:par>
                          <p:cTn fill="hold" id="46">
                            <p:stCondLst>
                              <p:cond delay="0"/>
                            </p:stCondLst>
                            <p:childTnLst>
                              <p:par>
                                <p:cTn fill="hold" id="47" nodeType="clickEffect" presetClass="entr" presetID="1">
                                  <p:stCondLst>
                                    <p:cond delay="0"/>
                                  </p:stCondLst>
                                  <p:childTnLst>
                                    <p:set>
                                      <p:cBhvr>
                                        <p:cTn dur="1" fill="hold" id="48">
                                          <p:stCondLst>
                                            <p:cond delay="0"/>
                                          </p:stCondLst>
                                        </p:cTn>
                                        <p:tgtEl>
                                          <p:spTgt spid="221">
                                            <p:txEl>
                                              <p:pRg end="24" st="0"/>
                                            </p:txEl>
                                          </p:spTgt>
                                        </p:tgtEl>
                                        <p:attrNameLst>
                                          <p:attrName>style.visibility</p:attrName>
                                        </p:attrNameLst>
                                      </p:cBhvr>
                                      <p:to>
                                        <p:strVal val="visible"/>
                                      </p:to>
                                    </p:se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221">
                                            <p:txEl>
                                              <p:pRg end="77" st="24"/>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221">
                                            <p:txEl>
                                              <p:pRg end="156" st="77"/>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221">
                                            <p:txEl>
                                              <p:pRg end="218" st="156"/>
                                            </p:txEl>
                                          </p:spTgt>
                                        </p:tgtEl>
                                        <p:attrNameLst>
                                          <p:attrName>style.visibility</p:attrName>
                                        </p:attrNameLst>
                                      </p:cBhvr>
                                      <p:to>
                                        <p:strVal val="visible"/>
                                      </p:to>
                                    </p:se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
                                  <p:stCondLst>
                                    <p:cond delay="0"/>
                                  </p:stCondLst>
                                  <p:childTnLst>
                                    <p:set>
                                      <p:cBhvr>
                                        <p:cTn dur="1" fill="hold" id="64">
                                          <p:stCondLst>
                                            <p:cond delay="0"/>
                                          </p:stCondLst>
                                        </p:cTn>
                                        <p:tgtEl>
                                          <p:spTgt spid="221">
                                            <p:txEl>
                                              <p:pRg end="287" st="218"/>
                                            </p:txEl>
                                          </p:spTgt>
                                        </p:tgtEl>
                                        <p:attrNameLst>
                                          <p:attrName>style.visibility</p:attrName>
                                        </p:attrNameLst>
                                      </p:cBhvr>
                                      <p:to>
                                        <p:strVal val="visible"/>
                                      </p:to>
                                    </p:set>
                                  </p:childTnLst>
                                </p:cTn>
                              </p:par>
                            </p:childTnLst>
                          </p:cTn>
                        </p:par>
                      </p:childTnLst>
                    </p:cTn>
                  </p:par>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221">
                                            <p:txEl>
                                              <p:pRg end="338" st="2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457200" y="704880"/>
            <a:ext cx="8229240" cy="779040"/>
          </a:xfrm>
          <a:prstGeom prst="rect">
            <a:avLst/>
          </a:prstGeom>
        </p:spPr>
        <p:txBody>
          <a:bodyPr anchor="b" bIns="0" lIns="0" rIns="0"/>
          <a:p>
            <a:pPr>
              <a:lnSpc>
                <a:spcPct val="100000"/>
              </a:lnSpc>
            </a:pPr>
            <a:r>
              <a:rPr lang="en-US" sz="4000">
                <a:solidFill>
                  <a:srgbClr val="04617b"/>
                </a:solidFill>
                <a:latin typeface="Calibri"/>
              </a:rPr>
              <a:t>What is the ‘economics of innovation’?</a:t>
            </a:r>
            <a:endParaRPr/>
          </a:p>
        </p:txBody>
      </p:sp>
      <p:sp>
        <p:nvSpPr>
          <p:cNvPr id="223" name="TextShape 2"/>
          <p:cNvSpPr txBox="1"/>
          <p:nvPr/>
        </p:nvSpPr>
        <p:spPr>
          <a:xfrm>
            <a:off x="457200" y="1557360"/>
            <a:ext cx="8229240" cy="4766760"/>
          </a:xfrm>
          <a:prstGeom prst="rect">
            <a:avLst/>
          </a:prstGeom>
        </p:spPr>
        <p:txBody>
          <a:bodyPr/>
          <a:p>
            <a:pPr>
              <a:lnSpc>
                <a:spcPct val="100000"/>
              </a:lnSpc>
              <a:buSzPct val="25000"/>
              <a:buFont charset="2" typeface="Wingdings 2"/>
              <a:buChar char=""/>
            </a:pPr>
            <a:r>
              <a:rPr b="1" lang="en-US" sz="2600">
                <a:solidFill>
                  <a:srgbClr val="000000"/>
                </a:solidFill>
                <a:latin typeface="Constantia"/>
              </a:rPr>
              <a:t>Microeconomics</a:t>
            </a:r>
            <a:r>
              <a:rPr lang="en-US" sz="2600">
                <a:solidFill>
                  <a:srgbClr val="000000"/>
                </a:solidFill>
                <a:latin typeface="Constantia"/>
              </a:rPr>
              <a:t> – understanding processes, including how incentives affect firms</a:t>
            </a:r>
            <a:endParaRPr/>
          </a:p>
          <a:p>
            <a:pPr>
              <a:lnSpc>
                <a:spcPct val="100000"/>
              </a:lnSpc>
              <a:buSzPct val="25000"/>
              <a:buFont charset="2" typeface="Wingdings 2"/>
              <a:buChar char=""/>
            </a:pPr>
            <a:r>
              <a:rPr b="1" lang="en-US" sz="2600">
                <a:solidFill>
                  <a:srgbClr val="000000"/>
                </a:solidFill>
                <a:latin typeface="Constantia"/>
              </a:rPr>
              <a:t>Macroeconomics</a:t>
            </a:r>
            <a:r>
              <a:rPr lang="en-US" sz="2600">
                <a:solidFill>
                  <a:srgbClr val="000000"/>
                </a:solidFill>
                <a:latin typeface="Constantia"/>
              </a:rPr>
              <a:t> – ‘innovation’ drives economic growth.. and economic growth drives living standards, environmental, political… </a:t>
            </a:r>
            <a:endParaRPr/>
          </a:p>
          <a:p>
            <a:pPr>
              <a:lnSpc>
                <a:spcPct val="100000"/>
              </a:lnSpc>
              <a:buSzPct val="25000"/>
              <a:buFont charset="2" typeface="Wingdings 2"/>
              <a:buChar char=""/>
            </a:pPr>
            <a:r>
              <a:rPr b="1" lang="en-US" sz="2600">
                <a:solidFill>
                  <a:srgbClr val="000000"/>
                </a:solidFill>
                <a:latin typeface="Constantia"/>
              </a:rPr>
              <a:t>Economic Policy </a:t>
            </a:r>
            <a:r>
              <a:rPr lang="en-US" sz="2600">
                <a:solidFill>
                  <a:srgbClr val="000000"/>
                </a:solidFill>
                <a:latin typeface="Constantia"/>
              </a:rPr>
              <a:t>– are there market failures in the innovation process and what, if anything, should the government do?</a:t>
            </a:r>
            <a:endParaRPr/>
          </a:p>
          <a:p>
            <a:pPr>
              <a:lnSpc>
                <a:spcPct val="100000"/>
              </a:lnSpc>
              <a:buSzPct val="25000"/>
              <a:buFont charset="2" typeface="Wingdings 2"/>
              <a:buChar char=""/>
            </a:pPr>
            <a:r>
              <a:rPr b="1" lang="en-US" sz="2600">
                <a:solidFill>
                  <a:srgbClr val="000000"/>
                </a:solidFill>
                <a:latin typeface="Constantia"/>
              </a:rPr>
              <a:t>Business Strategy </a:t>
            </a:r>
            <a:r>
              <a:rPr lang="en-US" sz="2600">
                <a:solidFill>
                  <a:srgbClr val="000000"/>
                </a:solidFill>
                <a:latin typeface="Constantia"/>
              </a:rPr>
              <a:t>– this is not a course on advising firms how to innovate, but does include some insight into this</a:t>
            </a:r>
            <a:endParaRPr/>
          </a:p>
          <a:p>
            <a:pPr>
              <a:lnSpc>
                <a:spcPct val="100000"/>
              </a:lnSpc>
            </a:pPr>
            <a:endParaRPr/>
          </a:p>
        </p:txBody>
      </p:sp>
    </p:spTree>
  </p:cSld>
  <p:timing>
    <p:tnLst>
      <p:par>
        <p:cTn dur="indefinite" id="69" nodeType="tmRoot" restart="never">
          <p:childTnLst>
            <p:seq>
              <p:cTn dur="indefinite" id="70" nodeType="mainSeq">
                <p:childTnLst>
                  <p:par>
                    <p:cTn fill="hold" id="71" nodeType="clickEffect">
                      <p:stCondLst>
                        <p:cond delay="indefinite"/>
                      </p:stCondLst>
                      <p:childTnLst>
                        <p:par>
                          <p:cTn fill="hold" id="72" nodeType="withEffect">
                            <p:stCondLst>
                              <p:cond delay="0"/>
                            </p:stCondLst>
                            <p:childTnLst>
                              <p:par>
                                <p:cTn fill="hold" id="73" nodeType="clickEffect" presetClass="entr" presetID="1">
                                  <p:stCondLst>
                                    <p:cond delay="0"/>
                                  </p:stCondLst>
                                  <p:childTnLst>
                                    <p:set>
                                      <p:cBhvr>
                                        <p:cTn dur="1" fill="hold" id="74">
                                          <p:stCondLst>
                                            <p:cond delay="0"/>
                                          </p:stCondLst>
                                        </p:cTn>
                                        <p:tgtEl>
                                          <p:spTgt spid="223">
                                            <p:txEl>
                                              <p:pRg end="80" st="0"/>
                                            </p:txEl>
                                          </p:spTgt>
                                        </p:tgtEl>
                                        <p:attrNameLst>
                                          <p:attrName>style.visibility</p:attrName>
                                        </p:attrNameLst>
                                      </p:cBhvr>
                                      <p:to>
                                        <p:strVal val="visible"/>
                                      </p:to>
                                    </p:set>
                                  </p:childTnLst>
                                </p:cTn>
                              </p:par>
                            </p:childTnLst>
                          </p:cTn>
                        </p:par>
                      </p:childTnLst>
                    </p:cTn>
                  </p:par>
                  <p:par>
                    <p:cTn fill="hold" id="75" nodeType="clickEffect">
                      <p:stCondLst>
                        <p:cond delay="indefinite"/>
                      </p:stCondLst>
                      <p:childTnLst>
                        <p:par>
                          <p:cTn fill="hold" id="76" nodeType="withEffect">
                            <p:stCondLst>
                              <p:cond delay="0"/>
                            </p:stCondLst>
                            <p:childTnLst>
                              <p:par>
                                <p:cTn fill="hold" id="77" nodeType="clickEffect" presetClass="entr" presetID="1">
                                  <p:stCondLst>
                                    <p:cond delay="0"/>
                                  </p:stCondLst>
                                  <p:childTnLst>
                                    <p:set>
                                      <p:cBhvr>
                                        <p:cTn dur="1" fill="hold" id="78">
                                          <p:stCondLst>
                                            <p:cond delay="0"/>
                                          </p:stCondLst>
                                        </p:cTn>
                                        <p:tgtEl>
                                          <p:spTgt spid="223">
                                            <p:txEl>
                                              <p:pRg end="207" st="80"/>
                                            </p:txEl>
                                          </p:spTgt>
                                        </p:tgtEl>
                                        <p:attrNameLst>
                                          <p:attrName>style.visibility</p:attrName>
                                        </p:attrNameLst>
                                      </p:cBhvr>
                                      <p:to>
                                        <p:strVal val="visible"/>
                                      </p:to>
                                    </p:set>
                                  </p:childTnLst>
                                </p:cTn>
                              </p:par>
                            </p:childTnLst>
                          </p:cTn>
                        </p:par>
                      </p:childTnLst>
                    </p:cTn>
                  </p:par>
                  <p:par>
                    <p:cTn fill="hold" id="79" nodeType="clickEffect">
                      <p:stCondLst>
                        <p:cond delay="indefinite"/>
                      </p:stCondLst>
                      <p:childTnLst>
                        <p:par>
                          <p:cTn fill="hold" id="80" nodeType="withEffect">
                            <p:stCondLst>
                              <p:cond delay="0"/>
                            </p:stCondLst>
                            <p:childTnLst>
                              <p:par>
                                <p:cTn fill="hold" id="81" nodeType="clickEffect" presetClass="entr" presetID="1">
                                  <p:stCondLst>
                                    <p:cond delay="0"/>
                                  </p:stCondLst>
                                  <p:childTnLst>
                                    <p:set>
                                      <p:cBhvr>
                                        <p:cTn dur="1" fill="hold" id="82">
                                          <p:stCondLst>
                                            <p:cond delay="0"/>
                                          </p:stCondLst>
                                        </p:cTn>
                                        <p:tgtEl>
                                          <p:spTgt spid="223">
                                            <p:txEl>
                                              <p:pRg end="326" st="207"/>
                                            </p:txEl>
                                          </p:spTgt>
                                        </p:tgtEl>
                                        <p:attrNameLst>
                                          <p:attrName>style.visibility</p:attrName>
                                        </p:attrNameLst>
                                      </p:cBhvr>
                                      <p:to>
                                        <p:strVal val="visible"/>
                                      </p:to>
                                    </p:set>
                                  </p:childTnLst>
                                </p:cTn>
                              </p:par>
                            </p:childTnLst>
                          </p:cTn>
                        </p:par>
                      </p:childTnLst>
                    </p:cTn>
                  </p:par>
                  <p:par>
                    <p:cTn fill="hold" id="83" nodeType="clickEffect">
                      <p:stCondLst>
                        <p:cond delay="indefinite"/>
                      </p:stCondLst>
                      <p:childTnLst>
                        <p:par>
                          <p:cTn fill="hold" id="84" nodeType="withEffect">
                            <p:stCondLst>
                              <p:cond delay="0"/>
                            </p:stCondLst>
                            <p:childTnLst>
                              <p:par>
                                <p:cTn fill="hold" id="85" nodeType="clickEffect" presetClass="entr" presetID="1">
                                  <p:stCondLst>
                                    <p:cond delay="0"/>
                                  </p:stCondLst>
                                  <p:childTnLst>
                                    <p:set>
                                      <p:cBhvr>
                                        <p:cTn dur="1" fill="hold" id="86">
                                          <p:stCondLst>
                                            <p:cond delay="0"/>
                                          </p:stCondLst>
                                        </p:cTn>
                                        <p:tgtEl>
                                          <p:spTgt spid="223">
                                            <p:txEl>
                                              <p:pRg end="442" st="32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457200" y="704880"/>
            <a:ext cx="8229240" cy="635400"/>
          </a:xfrm>
          <a:prstGeom prst="rect">
            <a:avLst/>
          </a:prstGeom>
        </p:spPr>
        <p:txBody>
          <a:bodyPr anchor="b" bIns="0" lIns="0" rIns="0"/>
          <a:p>
            <a:pPr>
              <a:lnSpc>
                <a:spcPct val="100000"/>
              </a:lnSpc>
            </a:pPr>
            <a:r>
              <a:rPr lang="en-US" sz="5000">
                <a:solidFill>
                  <a:srgbClr val="04617b"/>
                </a:solidFill>
                <a:latin typeface="Calibri"/>
              </a:rPr>
              <a:t>Invention and innovation</a:t>
            </a:r>
            <a:endParaRPr/>
          </a:p>
        </p:txBody>
      </p:sp>
      <p:sp>
        <p:nvSpPr>
          <p:cNvPr id="225" name="TextShape 2"/>
          <p:cNvSpPr txBox="1"/>
          <p:nvPr/>
        </p:nvSpPr>
        <p:spPr>
          <a:xfrm>
            <a:off x="467640" y="1340640"/>
            <a:ext cx="5950800" cy="4983480"/>
          </a:xfrm>
          <a:prstGeom prst="rect">
            <a:avLst/>
          </a:prstGeom>
        </p:spPr>
        <p:txBody>
          <a:bodyPr/>
          <a:p>
            <a:pPr>
              <a:lnSpc>
                <a:spcPct val="100000"/>
              </a:lnSpc>
            </a:pPr>
            <a:r>
              <a:rPr b="1" lang="en-US" sz="2600">
                <a:solidFill>
                  <a:srgbClr val="000000"/>
                </a:solidFill>
                <a:latin typeface="Constantia"/>
              </a:rPr>
              <a:t>What do we mean by invention and innovation?</a:t>
            </a:r>
            <a:endParaRPr/>
          </a:p>
          <a:p>
            <a:pPr>
              <a:lnSpc>
                <a:spcPct val="100000"/>
              </a:lnSpc>
              <a:buSzPct val="25000"/>
              <a:buFont charset="2" typeface="Wingdings 2"/>
              <a:buChar char=""/>
            </a:pPr>
            <a:r>
              <a:rPr b="1" lang="en-US" sz="2600">
                <a:solidFill>
                  <a:srgbClr val="000000"/>
                </a:solidFill>
                <a:latin typeface="Constantia"/>
              </a:rPr>
              <a:t>Invention: </a:t>
            </a:r>
            <a:r>
              <a:rPr lang="en-US" sz="2600">
                <a:solidFill>
                  <a:srgbClr val="000000"/>
                </a:solidFill>
                <a:latin typeface="Constantia"/>
              </a:rPr>
              <a:t>creation of an idea to do or make something (profitability not yet verified)</a:t>
            </a:r>
            <a:endParaRPr/>
          </a:p>
          <a:p>
            <a:pPr>
              <a:lnSpc>
                <a:spcPct val="100000"/>
              </a:lnSpc>
            </a:pPr>
            <a:endParaRPr/>
          </a:p>
          <a:p>
            <a:pPr>
              <a:lnSpc>
                <a:spcPct val="100000"/>
              </a:lnSpc>
            </a:pPr>
            <a:endParaRPr/>
          </a:p>
          <a:p>
            <a:pPr>
              <a:lnSpc>
                <a:spcPct val="100000"/>
              </a:lnSpc>
              <a:buSzPct val="25000"/>
              <a:buFont charset="2" typeface="Wingdings 2"/>
              <a:buChar char=""/>
            </a:pPr>
            <a:r>
              <a:rPr b="1" lang="en-US" sz="2600">
                <a:solidFill>
                  <a:srgbClr val="000000"/>
                </a:solidFill>
                <a:latin typeface="Constantia"/>
              </a:rPr>
              <a:t>Innovation: </a:t>
            </a:r>
            <a:r>
              <a:rPr lang="en-US" sz="2600">
                <a:solidFill>
                  <a:srgbClr val="000000"/>
                </a:solidFill>
                <a:latin typeface="Constantia"/>
              </a:rPr>
              <a:t>new product/ process commercially valuable , i.e. successfully developed inventions</a:t>
            </a:r>
            <a:endParaRPr/>
          </a:p>
        </p:txBody>
      </p:sp>
      <p:pic>
        <p:nvPicPr>
          <p:cNvPr descr="" id="226" name="Picture 1"/>
          <p:cNvPicPr/>
          <p:nvPr/>
        </p:nvPicPr>
        <p:blipFill>
          <a:blip r:embed="rId1"/>
          <a:stretch>
            <a:fillRect/>
          </a:stretch>
        </p:blipFill>
        <p:spPr>
          <a:xfrm>
            <a:off x="6516360" y="1917000"/>
            <a:ext cx="2512800" cy="2376000"/>
          </a:xfrm>
          <a:prstGeom prst="rect">
            <a:avLst/>
          </a:prstGeom>
        </p:spPr>
      </p:pic>
      <p:pic>
        <p:nvPicPr>
          <p:cNvPr descr="" id="227" name="Picture 2"/>
          <p:cNvPicPr/>
          <p:nvPr/>
        </p:nvPicPr>
        <p:blipFill>
          <a:blip r:embed="rId2"/>
          <a:stretch>
            <a:fillRect/>
          </a:stretch>
        </p:blipFill>
        <p:spPr>
          <a:xfrm>
            <a:off x="5940000" y="4862880"/>
            <a:ext cx="3076200" cy="1794240"/>
          </a:xfrm>
          <a:prstGeom prst="rect">
            <a:avLst/>
          </a:prstGeom>
        </p:spPr>
      </p:pic>
    </p:spTree>
  </p:cSld>
  <p:timing>
    <p:tnLst>
      <p:par>
        <p:cTn dur="indefinite" id="87" nodeType="tmRoot" restart="never">
          <p:childTnLst>
            <p:seq>
              <p:cTn dur="indefinite" id="88" nodeType="mainSeq">
                <p:childTnLst>
                  <p:par>
                    <p:cTn fill="hold" id="89" nodeType="clickEffect">
                      <p:stCondLst>
                        <p:cond delay="indefinite"/>
                      </p:stCondLst>
                      <p:childTnLst>
                        <p:par>
                          <p:cTn fill="hold" id="90" nodeType="withEffect">
                            <p:stCondLst>
                              <p:cond delay="0"/>
                            </p:stCondLst>
                            <p:childTnLst>
                              <p:par>
                                <p:cTn fill="hold" id="91" nodeType="clickEffect" presetClass="entr" presetID="1">
                                  <p:stCondLst>
                                    <p:cond delay="0"/>
                                  </p:stCondLst>
                                  <p:childTnLst>
                                    <p:set>
                                      <p:cBhvr>
                                        <p:cTn dur="1" fill="hold" id="92">
                                          <p:stCondLst>
                                            <p:cond delay="0"/>
                                          </p:stCondLst>
                                        </p:cTn>
                                        <p:tgtEl>
                                          <p:spTgt spid="225">
                                            <p:txEl>
                                              <p:pRg end="45" st="0"/>
                                            </p:txEl>
                                          </p:spTgt>
                                        </p:tgtEl>
                                        <p:attrNameLst>
                                          <p:attrName>style.visibility</p:attrName>
                                        </p:attrNameLst>
                                      </p:cBhvr>
                                      <p:to>
                                        <p:strVal val="visible"/>
                                      </p:to>
                                    </p:set>
                                  </p:childTnLst>
                                </p:cTn>
                              </p:par>
                            </p:childTnLst>
                          </p:cTn>
                        </p:par>
                      </p:childTnLst>
                    </p:cTn>
                  </p:par>
                  <p:par>
                    <p:cTn fill="hold" id="93" nodeType="clickEffect">
                      <p:stCondLst>
                        <p:cond delay="indefinite"/>
                      </p:stCondLst>
                      <p:childTnLst>
                        <p:par>
                          <p:cTn fill="hold" id="94" nodeType="withEffect">
                            <p:stCondLst>
                              <p:cond delay="0"/>
                            </p:stCondLst>
                            <p:childTnLst>
                              <p:par>
                                <p:cTn fill="hold" id="95" nodeType="clickEffect" presetClass="entr" presetID="1">
                                  <p:stCondLst>
                                    <p:cond delay="0"/>
                                  </p:stCondLst>
                                  <p:childTnLst>
                                    <p:set>
                                      <p:cBhvr>
                                        <p:cTn dur="1" fill="hold" id="96">
                                          <p:stCondLst>
                                            <p:cond delay="0"/>
                                          </p:stCondLst>
                                        </p:cTn>
                                        <p:tgtEl>
                                          <p:spTgt spid="225">
                                            <p:txEl>
                                              <p:pRg end="133" st="45"/>
                                            </p:txEl>
                                          </p:spTgt>
                                        </p:tgtEl>
                                        <p:attrNameLst>
                                          <p:attrName>style.visibility</p:attrName>
                                        </p:attrNameLst>
                                      </p:cBhvr>
                                      <p:to>
                                        <p:strVal val="visible"/>
                                      </p:to>
                                    </p:set>
                                  </p:childTnLst>
                                </p:cTn>
                              </p:par>
                            </p:childTnLst>
                          </p:cTn>
                        </p:par>
                      </p:childTnLst>
                    </p:cTn>
                  </p:par>
                  <p:par>
                    <p:cTn fill="hold" id="97">
                      <p:stCondLst>
                        <p:cond delay="indefinite"/>
                      </p:stCondLst>
                      <p:childTnLst>
                        <p:par>
                          <p:cTn fill="hold" id="98">
                            <p:stCondLst>
                              <p:cond delay="0"/>
                            </p:stCondLst>
                            <p:childTnLst>
                              <p:par>
                                <p:cTn fill="hold" id="99" nodeType="clickEffect" presetClass="entr" presetID="1">
                                  <p:stCondLst>
                                    <p:cond delay="0"/>
                                  </p:stCondLst>
                                  <p:childTnLst>
                                    <p:set>
                                      <p:cBhvr>
                                        <p:cTn dur="1" fill="hold" id="100">
                                          <p:stCondLst>
                                            <p:cond delay="0"/>
                                          </p:stCondLst>
                                        </p:cTn>
                                        <p:tgtEl>
                                          <p:spTgt spid="226"/>
                                        </p:tgtEl>
                                        <p:attrNameLst>
                                          <p:attrName>style.visibility</p:attrName>
                                        </p:attrNameLst>
                                      </p:cBhvr>
                                      <p:to>
                                        <p:strVal val="visible"/>
                                      </p:to>
                                    </p:set>
                                  </p:childTnLst>
                                </p:cTn>
                              </p:par>
                            </p:childTnLst>
                          </p:cTn>
                        </p:par>
                      </p:childTnLst>
                    </p:cTn>
                  </p:par>
                  <p:par>
                    <p:cTn fill="hold" id="101">
                      <p:stCondLst>
                        <p:cond delay="indefinite"/>
                      </p:stCondLst>
                      <p:childTnLst>
                        <p:par>
                          <p:cTn fill="hold" id="102">
                            <p:stCondLst>
                              <p:cond delay="0"/>
                            </p:stCondLst>
                            <p:childTnLst>
                              <p:par>
                                <p:cTn fill="hold" id="103" nodeType="clickEffect" presetClass="entr" presetID="1">
                                  <p:stCondLst>
                                    <p:cond delay="0"/>
                                  </p:stCondLst>
                                  <p:childTnLst>
                                    <p:set>
                                      <p:cBhvr>
                                        <p:cTn dur="1" fill="hold" id="104">
                                          <p:stCondLst>
                                            <p:cond delay="0"/>
                                          </p:stCondLst>
                                        </p:cTn>
                                        <p:tgtEl>
                                          <p:spTgt spid="225">
                                            <p:txEl>
                                              <p:pRg end="231" st="135"/>
                                            </p:txEl>
                                          </p:spTgt>
                                        </p:tgtEl>
                                        <p:attrNameLst>
                                          <p:attrName>style.visibility</p:attrName>
                                        </p:attrNameLst>
                                      </p:cBhvr>
                                      <p:to>
                                        <p:strVal val="visible"/>
                                      </p:to>
                                    </p:set>
                                  </p:childTnLst>
                                </p:cTn>
                              </p:par>
                            </p:childTnLst>
                          </p:cTn>
                        </p:par>
                      </p:childTnLst>
                    </p:cTn>
                  </p:par>
                  <p:par>
                    <p:cTn fill="hold" id="105">
                      <p:stCondLst>
                        <p:cond delay="indefinite"/>
                      </p:stCondLst>
                      <p:childTnLst>
                        <p:par>
                          <p:cTn fill="hold" id="106">
                            <p:stCondLst>
                              <p:cond delay="0"/>
                            </p:stCondLst>
                            <p:childTnLst>
                              <p:par>
                                <p:cTn fill="hold" id="107" nodeType="clickEffect" presetClass="entr" presetID="1">
                                  <p:stCondLst>
                                    <p:cond delay="0"/>
                                  </p:stCondLst>
                                  <p:childTnLst>
                                    <p:set>
                                      <p:cBhvr>
                                        <p:cTn dur="1" fill="hold" id="108">
                                          <p:stCondLst>
                                            <p:cond delay="0"/>
                                          </p:stCondLst>
                                        </p:cTn>
                                        <p:tgtEl>
                                          <p:spTgt spid="22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457200" y="704880"/>
            <a:ext cx="8229240" cy="707760"/>
          </a:xfrm>
          <a:prstGeom prst="rect">
            <a:avLst/>
          </a:prstGeom>
        </p:spPr>
        <p:txBody>
          <a:bodyPr anchor="b" bIns="0" lIns="0" rIns="0"/>
          <a:p>
            <a:pPr>
              <a:lnSpc>
                <a:spcPct val="100000"/>
              </a:lnSpc>
            </a:pPr>
            <a:r>
              <a:rPr lang="en-US" sz="5000">
                <a:solidFill>
                  <a:srgbClr val="04617b"/>
                </a:solidFill>
                <a:latin typeface="Calibri"/>
              </a:rPr>
              <a:t>Definition of innovation</a:t>
            </a:r>
            <a:endParaRPr/>
          </a:p>
        </p:txBody>
      </p:sp>
      <p:sp>
        <p:nvSpPr>
          <p:cNvPr id="229" name="TextShape 2"/>
          <p:cNvSpPr txBox="1"/>
          <p:nvPr/>
        </p:nvSpPr>
        <p:spPr>
          <a:xfrm>
            <a:off x="457200" y="1413000"/>
            <a:ext cx="8229240" cy="4911480"/>
          </a:xfrm>
          <a:prstGeom prst="rect">
            <a:avLst/>
          </a:prstGeom>
        </p:spPr>
        <p:txBody>
          <a:bodyPr/>
          <a:p>
            <a:pPr>
              <a:lnSpc>
                <a:spcPct val="100000"/>
              </a:lnSpc>
              <a:buSzPct val="25000"/>
              <a:buFont charset="2" typeface="Wingdings 2"/>
              <a:buChar char=""/>
            </a:pPr>
            <a:r>
              <a:rPr b="1" lang="en-US" sz="2600">
                <a:solidFill>
                  <a:srgbClr val="000000"/>
                </a:solidFill>
                <a:latin typeface="Constantia"/>
              </a:rPr>
              <a:t>Basic definition</a:t>
            </a:r>
            <a:endParaRPr/>
          </a:p>
          <a:p>
            <a:pPr lvl="1">
              <a:lnSpc>
                <a:spcPct val="100000"/>
              </a:lnSpc>
              <a:buSzPct val="25000"/>
              <a:buFont typeface="StarSymbol"/>
              <a:buChar char=""/>
            </a:pPr>
            <a:r>
              <a:rPr lang="en-US" sz="2400">
                <a:solidFill>
                  <a:srgbClr val="000000"/>
                </a:solidFill>
                <a:latin typeface="Constantia"/>
              </a:rPr>
              <a:t>Introduction of new ideas that </a:t>
            </a:r>
            <a:r>
              <a:rPr b="1" lang="en-US" sz="2400">
                <a:solidFill>
                  <a:srgbClr val="000000"/>
                </a:solidFill>
                <a:latin typeface="Constantia"/>
              </a:rPr>
              <a:t>add ‘value’ </a:t>
            </a:r>
            <a:r>
              <a:rPr lang="en-US" sz="2400">
                <a:solidFill>
                  <a:srgbClr val="000000"/>
                </a:solidFill>
                <a:latin typeface="Constantia"/>
              </a:rPr>
              <a:t>to a firm’s activities</a:t>
            </a:r>
            <a:endParaRPr/>
          </a:p>
          <a:p>
            <a:pPr>
              <a:lnSpc>
                <a:spcPct val="100000"/>
              </a:lnSpc>
              <a:buSzPct val="25000"/>
              <a:buFont charset="2" typeface="Wingdings 2"/>
              <a:buChar char=""/>
            </a:pPr>
            <a:r>
              <a:rPr b="1" lang="en-US" sz="2600">
                <a:solidFill>
                  <a:srgbClr val="000000"/>
                </a:solidFill>
                <a:latin typeface="Constantia"/>
              </a:rPr>
              <a:t>OECD The Oslo Manual (1997, p.28)</a:t>
            </a:r>
            <a:endParaRPr/>
          </a:p>
          <a:p>
            <a:pPr lvl="1">
              <a:lnSpc>
                <a:spcPct val="100000"/>
              </a:lnSpc>
              <a:buSzPct val="25000"/>
              <a:buFont typeface="StarSymbol"/>
              <a:buChar char=""/>
            </a:pPr>
            <a:r>
              <a:rPr lang="en-US" sz="2400">
                <a:solidFill>
                  <a:srgbClr val="000000"/>
                </a:solidFill>
                <a:latin typeface="Constantia"/>
              </a:rPr>
              <a:t>introduction of a </a:t>
            </a:r>
            <a:r>
              <a:rPr b="1" lang="en-US" sz="2400">
                <a:solidFill>
                  <a:srgbClr val="000000"/>
                </a:solidFill>
                <a:latin typeface="Constantia"/>
              </a:rPr>
              <a:t>new product </a:t>
            </a:r>
            <a:r>
              <a:rPr lang="en-US" sz="2400">
                <a:solidFill>
                  <a:srgbClr val="000000"/>
                </a:solidFill>
                <a:latin typeface="Constantia"/>
              </a:rPr>
              <a:t>or a qualitative change in an existing product</a:t>
            </a:r>
            <a:endParaRPr/>
          </a:p>
          <a:p>
            <a:pPr lvl="1">
              <a:lnSpc>
                <a:spcPct val="100000"/>
              </a:lnSpc>
              <a:buSzPct val="25000"/>
              <a:buFont typeface="StarSymbol"/>
              <a:buChar char=""/>
            </a:pPr>
            <a:r>
              <a:rPr b="1" lang="en-US" sz="2400">
                <a:solidFill>
                  <a:srgbClr val="000000"/>
                </a:solidFill>
                <a:latin typeface="Constantia"/>
              </a:rPr>
              <a:t>process innovation </a:t>
            </a:r>
            <a:r>
              <a:rPr lang="en-US" sz="2400">
                <a:solidFill>
                  <a:srgbClr val="000000"/>
                </a:solidFill>
                <a:latin typeface="Constantia"/>
              </a:rPr>
              <a:t>new to an industry</a:t>
            </a:r>
            <a:endParaRPr/>
          </a:p>
          <a:p>
            <a:pPr lvl="1">
              <a:lnSpc>
                <a:spcPct val="100000"/>
              </a:lnSpc>
              <a:buSzPct val="25000"/>
              <a:buFont typeface="StarSymbol"/>
              <a:buChar char=""/>
            </a:pPr>
            <a:r>
              <a:rPr lang="en-US" sz="2400">
                <a:solidFill>
                  <a:srgbClr val="000000"/>
                </a:solidFill>
                <a:latin typeface="Constantia"/>
              </a:rPr>
              <a:t>the opening of a new market</a:t>
            </a:r>
            <a:endParaRPr/>
          </a:p>
          <a:p>
            <a:pPr lvl="1">
              <a:lnSpc>
                <a:spcPct val="100000"/>
              </a:lnSpc>
              <a:buSzPct val="25000"/>
              <a:buFont typeface="StarSymbol"/>
              <a:buChar char=""/>
            </a:pPr>
            <a:r>
              <a:rPr lang="en-US" sz="2400">
                <a:solidFill>
                  <a:srgbClr val="000000"/>
                </a:solidFill>
                <a:latin typeface="Constantia"/>
              </a:rPr>
              <a:t>development of new sources of supply for raw materials or other inputs</a:t>
            </a:r>
            <a:endParaRPr/>
          </a:p>
          <a:p>
            <a:pPr lvl="1">
              <a:lnSpc>
                <a:spcPct val="100000"/>
              </a:lnSpc>
              <a:buSzPct val="25000"/>
              <a:buFont typeface="StarSymbol"/>
              <a:buChar char=""/>
            </a:pPr>
            <a:r>
              <a:rPr lang="en-US" sz="2400">
                <a:solidFill>
                  <a:srgbClr val="000000"/>
                </a:solidFill>
                <a:latin typeface="Constantia"/>
              </a:rPr>
              <a:t>changes in industrial organization</a:t>
            </a:r>
            <a:endParaRPr/>
          </a:p>
          <a:p>
            <a:pPr>
              <a:lnSpc>
                <a:spcPct val="100000"/>
              </a:lnSpc>
            </a:pPr>
            <a:endParaRPr/>
          </a:p>
        </p:txBody>
      </p:sp>
    </p:spTree>
  </p:cSld>
  <p:timing>
    <p:tnLst>
      <p:par>
        <p:cTn dur="indefinite" id="109" nodeType="tmRoot" restart="never">
          <p:childTnLst>
            <p:seq>
              <p:cTn dur="indefinite" id="110" nodeType="mainSeq">
                <p:childTnLst>
                  <p:par>
                    <p:cTn fill="hold" id="111" nodeType="clickEffect">
                      <p:stCondLst>
                        <p:cond delay="indefinite"/>
                      </p:stCondLst>
                      <p:childTnLst>
                        <p:par>
                          <p:cTn fill="hold" id="112" nodeType="withEffect">
                            <p:stCondLst>
                              <p:cond delay="0"/>
                            </p:stCondLst>
                            <p:childTnLst>
                              <p:par>
                                <p:cTn fill="hold" id="113" nodeType="clickEffect" presetClass="entr" presetID="1">
                                  <p:stCondLst>
                                    <p:cond delay="0"/>
                                  </p:stCondLst>
                                  <p:childTnLst>
                                    <p:set>
                                      <p:cBhvr>
                                        <p:cTn dur="1" fill="hold" id="114">
                                          <p:stCondLst>
                                            <p:cond delay="0"/>
                                          </p:stCondLst>
                                        </p:cTn>
                                        <p:tgtEl>
                                          <p:spTgt spid="229">
                                            <p:txEl>
                                              <p:pRg end="17" st="0"/>
                                            </p:txEl>
                                          </p:spTgt>
                                        </p:tgtEl>
                                        <p:attrNameLst>
                                          <p:attrName>style.visibility</p:attrName>
                                        </p:attrNameLst>
                                      </p:cBhvr>
                                      <p:to>
                                        <p:strVal val="visible"/>
                                      </p:to>
                                    </p:set>
                                  </p:childTnLst>
                                </p:cTn>
                              </p:par>
                              <p:par>
                                <p:cTn fill="hold" id="115" nodeType="withEffect" presetClass="entr" presetID="1">
                                  <p:stCondLst>
                                    <p:cond delay="0"/>
                                  </p:stCondLst>
                                  <p:childTnLst>
                                    <p:set>
                                      <p:cBhvr>
                                        <p:cTn dur="1" fill="hold" id="116">
                                          <p:stCondLst>
                                            <p:cond delay="0"/>
                                          </p:stCondLst>
                                        </p:cTn>
                                        <p:tgtEl>
                                          <p:spTgt spid="229">
                                            <p:txEl>
                                              <p:pRg end="83" st="17"/>
                                            </p:txEl>
                                          </p:spTgt>
                                        </p:tgtEl>
                                        <p:attrNameLst>
                                          <p:attrName>style.visibility</p:attrName>
                                        </p:attrNameLst>
                                      </p:cBhvr>
                                      <p:to>
                                        <p:strVal val="visible"/>
                                      </p:to>
                                    </p:set>
                                  </p:childTnLst>
                                </p:cTn>
                              </p:par>
                            </p:childTnLst>
                          </p:cTn>
                        </p:par>
                      </p:childTnLst>
                    </p:cTn>
                  </p:par>
                  <p:par>
                    <p:cTn fill="hold" id="117" nodeType="clickEffect">
                      <p:stCondLst>
                        <p:cond delay="indefinite"/>
                      </p:stCondLst>
                      <p:childTnLst>
                        <p:par>
                          <p:cTn fill="hold" id="118" nodeType="withEffect">
                            <p:stCondLst>
                              <p:cond delay="0"/>
                            </p:stCondLst>
                            <p:childTnLst>
                              <p:par>
                                <p:cTn fill="hold" id="119" nodeType="clickEffect" presetClass="entr" presetID="1">
                                  <p:stCondLst>
                                    <p:cond delay="0"/>
                                  </p:stCondLst>
                                  <p:childTnLst>
                                    <p:set>
                                      <p:cBhvr>
                                        <p:cTn dur="1" fill="hold" id="120">
                                          <p:stCondLst>
                                            <p:cond delay="0"/>
                                          </p:stCondLst>
                                        </p:cTn>
                                        <p:tgtEl>
                                          <p:spTgt spid="229">
                                            <p:txEl>
                                              <p:pRg end="117" st="83"/>
                                            </p:txEl>
                                          </p:spTgt>
                                        </p:tgtEl>
                                        <p:attrNameLst>
                                          <p:attrName>style.visibility</p:attrName>
                                        </p:attrNameLst>
                                      </p:cBhvr>
                                      <p:to>
                                        <p:strVal val="visible"/>
                                      </p:to>
                                    </p:set>
                                  </p:childTnLst>
                                </p:cTn>
                              </p:par>
                            </p:childTnLst>
                          </p:cTn>
                        </p:par>
                      </p:childTnLst>
                    </p:cTn>
                  </p:par>
                  <p:par>
                    <p:cTn fill="hold" id="121">
                      <p:stCondLst>
                        <p:cond delay="indefinite"/>
                      </p:stCondLst>
                      <p:childTnLst>
                        <p:par>
                          <p:cTn fill="hold" id="122">
                            <p:stCondLst>
                              <p:cond delay="0"/>
                            </p:stCondLst>
                            <p:childTnLst>
                              <p:par>
                                <p:cTn fill="hold" id="123" nodeType="clickEffect" presetClass="entr" presetID="1">
                                  <p:stCondLst>
                                    <p:cond delay="0"/>
                                  </p:stCondLst>
                                  <p:childTnLst>
                                    <p:set>
                                      <p:cBhvr>
                                        <p:cTn dur="1" fill="hold" id="124">
                                          <p:stCondLst>
                                            <p:cond delay="0"/>
                                          </p:stCondLst>
                                        </p:cTn>
                                        <p:tgtEl>
                                          <p:spTgt spid="229">
                                            <p:txEl>
                                              <p:pRg end="194" st="117"/>
                                            </p:txEl>
                                          </p:spTgt>
                                        </p:tgtEl>
                                        <p:attrNameLst>
                                          <p:attrName>style.visibility</p:attrName>
                                        </p:attrNameLst>
                                      </p:cBhvr>
                                      <p:to>
                                        <p:strVal val="visible"/>
                                      </p:to>
                                    </p:set>
                                  </p:childTnLst>
                                </p:cTn>
                              </p:par>
                            </p:childTnLst>
                          </p:cTn>
                        </p:par>
                      </p:childTnLst>
                    </p:cTn>
                  </p:par>
                  <p:par>
                    <p:cTn fill="hold" id="125">
                      <p:stCondLst>
                        <p:cond delay="indefinite"/>
                      </p:stCondLst>
                      <p:childTnLst>
                        <p:par>
                          <p:cTn fill="hold" id="126">
                            <p:stCondLst>
                              <p:cond delay="0"/>
                            </p:stCondLst>
                            <p:childTnLst>
                              <p:par>
                                <p:cTn fill="hold" id="127" nodeType="clickEffect" presetClass="entr" presetID="1">
                                  <p:stCondLst>
                                    <p:cond delay="0"/>
                                  </p:stCondLst>
                                  <p:childTnLst>
                                    <p:set>
                                      <p:cBhvr>
                                        <p:cTn dur="1" fill="hold" id="128">
                                          <p:stCondLst>
                                            <p:cond delay="0"/>
                                          </p:stCondLst>
                                        </p:cTn>
                                        <p:tgtEl>
                                          <p:spTgt spid="229">
                                            <p:txEl>
                                              <p:pRg end="232" st="194"/>
                                            </p:txEl>
                                          </p:spTgt>
                                        </p:tgtEl>
                                        <p:attrNameLst>
                                          <p:attrName>style.visibility</p:attrName>
                                        </p:attrNameLst>
                                      </p:cBhvr>
                                      <p:to>
                                        <p:strVal val="visible"/>
                                      </p:to>
                                    </p:set>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229">
                                            <p:txEl>
                                              <p:pRg end="260" st="232"/>
                                            </p:txEl>
                                          </p:spTgt>
                                        </p:tgtEl>
                                        <p:attrNameLst>
                                          <p:attrName>style.visibility</p:attrName>
                                        </p:attrNameLst>
                                      </p:cBhvr>
                                      <p:to>
                                        <p:strVal val="visible"/>
                                      </p:to>
                                    </p:set>
                                  </p:childTnLst>
                                </p:cTn>
                              </p:par>
                            </p:childTnLst>
                          </p:cTn>
                        </p:par>
                      </p:childTnLst>
                    </p:cTn>
                  </p:par>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229">
                                            <p:txEl>
                                              <p:pRg end="331" st="260"/>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229">
                                            <p:txEl>
                                              <p:pRg end="366" st="33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457200" y="704880"/>
            <a:ext cx="8229240" cy="707760"/>
          </a:xfrm>
          <a:prstGeom prst="rect">
            <a:avLst/>
          </a:prstGeom>
        </p:spPr>
        <p:txBody>
          <a:bodyPr anchor="b" bIns="0" lIns="0" rIns="0"/>
          <a:p>
            <a:pPr>
              <a:lnSpc>
                <a:spcPct val="100000"/>
              </a:lnSpc>
            </a:pPr>
            <a:r>
              <a:rPr lang="en-US" sz="5000">
                <a:solidFill>
                  <a:srgbClr val="04617b"/>
                </a:solidFill>
                <a:latin typeface="Calibri"/>
              </a:rPr>
              <a:t>Innovation and business</a:t>
            </a:r>
            <a:endParaRPr/>
          </a:p>
        </p:txBody>
      </p:sp>
      <p:sp>
        <p:nvSpPr>
          <p:cNvPr id="231" name="TextShape 2"/>
          <p:cNvSpPr txBox="1"/>
          <p:nvPr/>
        </p:nvSpPr>
        <p:spPr>
          <a:xfrm>
            <a:off x="457200" y="1484280"/>
            <a:ext cx="8229240" cy="4839840"/>
          </a:xfrm>
          <a:prstGeom prst="rect">
            <a:avLst/>
          </a:prstGeom>
        </p:spPr>
        <p:txBody>
          <a:bodyPr/>
          <a:p>
            <a:pPr>
              <a:lnSpc>
                <a:spcPct val="100000"/>
              </a:lnSpc>
            </a:pPr>
            <a:r>
              <a:rPr b="1" lang="en-US" sz="2600">
                <a:solidFill>
                  <a:srgbClr val="000000"/>
                </a:solidFill>
                <a:latin typeface="Constantia"/>
              </a:rPr>
              <a:t>"Business has only two functions, innovation and marketing."  </a:t>
            </a:r>
            <a:r>
              <a:rPr lang="en-US" sz="2600">
                <a:solidFill>
                  <a:srgbClr val="000000"/>
                </a:solidFill>
                <a:latin typeface="Constantia"/>
              </a:rPr>
              <a:t>- Peter F. Drucker (management consultant) </a:t>
            </a:r>
            <a:endParaRPr/>
          </a:p>
          <a:p>
            <a:pPr>
              <a:lnSpc>
                <a:spcPct val="100000"/>
              </a:lnSpc>
            </a:pPr>
            <a:endParaRPr/>
          </a:p>
          <a:p>
            <a:pPr>
              <a:lnSpc>
                <a:spcPct val="100000"/>
              </a:lnSpc>
            </a:pPr>
            <a:r>
              <a:rPr b="1" lang="en-US" sz="2600">
                <a:solidFill>
                  <a:srgbClr val="000000"/>
                </a:solidFill>
                <a:latin typeface="Constantia"/>
              </a:rPr>
              <a:t>“</a:t>
            </a:r>
            <a:r>
              <a:rPr b="1" lang="en-US" sz="2600">
                <a:solidFill>
                  <a:srgbClr val="000000"/>
                </a:solidFill>
                <a:latin typeface="Constantia"/>
              </a:rPr>
              <a:t>Creativity is thinking up new things. Innovation  is doing new things.” </a:t>
            </a:r>
            <a:r>
              <a:rPr lang="en-US" sz="2600">
                <a:solidFill>
                  <a:srgbClr val="000000"/>
                </a:solidFill>
                <a:latin typeface="Constantia"/>
              </a:rPr>
              <a:t>- Theodore Levitt (management guru) </a:t>
            </a:r>
            <a:endParaRPr/>
          </a:p>
          <a:p>
            <a:pPr>
              <a:lnSpc>
                <a:spcPct val="100000"/>
              </a:lnSpc>
            </a:pPr>
            <a:endParaRPr/>
          </a:p>
          <a:p>
            <a:pPr>
              <a:lnSpc>
                <a:spcPct val="100000"/>
              </a:lnSpc>
            </a:pPr>
            <a:r>
              <a:rPr b="1" lang="en-US" sz="2600">
                <a:solidFill>
                  <a:srgbClr val="000000"/>
                </a:solidFill>
                <a:latin typeface="Constantia"/>
              </a:rPr>
              <a:t>“</a:t>
            </a:r>
            <a:r>
              <a:rPr b="1" lang="en-US" sz="2600">
                <a:solidFill>
                  <a:srgbClr val="000000"/>
                </a:solidFill>
                <a:latin typeface="Constantia"/>
              </a:rPr>
              <a:t>Innovation distinguishes between a leader and a follower.” </a:t>
            </a:r>
            <a:r>
              <a:rPr lang="en-US" sz="2600">
                <a:solidFill>
                  <a:srgbClr val="000000"/>
                </a:solidFill>
                <a:latin typeface="Constantia"/>
              </a:rPr>
              <a:t>- Steve Jobs</a:t>
            </a:r>
            <a:endParaRPr/>
          </a:p>
        </p:txBody>
      </p:sp>
    </p:spTree>
  </p:cSld>
  <p:timing>
    <p:tnLst>
      <p:par>
        <p:cTn dur="indefinite" id="141" nodeType="tmRoot" restart="never">
          <p:childTnLst>
            <p:seq>
              <p:cTn dur="indefinite" id="142" nodeType="mainSeq">
                <p:childTnLst>
                  <p:par>
                    <p:cTn fill="hold" id="143" nodeType="clickEffect">
                      <p:stCondLst>
                        <p:cond delay="indefinite"/>
                      </p:stCondLst>
                      <p:childTnLst>
                        <p:par>
                          <p:cTn fill="hold" id="144" nodeType="withEffect">
                            <p:stCondLst>
                              <p:cond delay="0"/>
                            </p:stCondLst>
                            <p:childTnLst>
                              <p:par>
                                <p:cTn fill="hold" id="145" nodeType="clickEffect" presetClass="entr" presetID="1">
                                  <p:stCondLst>
                                    <p:cond delay="0"/>
                                  </p:stCondLst>
                                  <p:childTnLst>
                                    <p:set>
                                      <p:cBhvr>
                                        <p:cTn dur="1" fill="hold" id="146">
                                          <p:stCondLst>
                                            <p:cond delay="0"/>
                                          </p:stCondLst>
                                        </p:cTn>
                                        <p:tgtEl>
                                          <p:spTgt spid="231">
                                            <p:txEl>
                                              <p:pRg end="106" st="0"/>
                                            </p:txEl>
                                          </p:spTgt>
                                        </p:tgtEl>
                                        <p:attrNameLst>
                                          <p:attrName>style.visibility</p:attrName>
                                        </p:attrNameLst>
                                      </p:cBhvr>
                                      <p:to>
                                        <p:strVal val="visible"/>
                                      </p:to>
                                    </p:set>
                                  </p:childTnLst>
                                </p:cTn>
                              </p:par>
                            </p:childTnLst>
                          </p:cTn>
                        </p:par>
                      </p:childTnLst>
                    </p:cTn>
                  </p:par>
                  <p:par>
                    <p:cTn fill="hold" id="147" nodeType="clickEffect">
                      <p:stCondLst>
                        <p:cond delay="indefinite"/>
                      </p:stCondLst>
                      <p:childTnLst>
                        <p:par>
                          <p:cTn fill="hold" id="148" nodeType="withEffect">
                            <p:stCondLst>
                              <p:cond delay="0"/>
                            </p:stCondLst>
                            <p:childTnLst>
                              <p:par>
                                <p:cTn fill="hold" id="149" nodeType="clickEffect" presetClass="entr" presetID="1">
                                  <p:stCondLst>
                                    <p:cond delay="0"/>
                                  </p:stCondLst>
                                  <p:childTnLst>
                                    <p:set>
                                      <p:cBhvr>
                                        <p:cTn dur="1" fill="hold" id="150">
                                          <p:stCondLst>
                                            <p:cond delay="0"/>
                                          </p:stCondLst>
                                        </p:cTn>
                                        <p:tgtEl>
                                          <p:spTgt spid="231">
                                            <p:txEl>
                                              <p:pRg end="217" st="107"/>
                                            </p:txEl>
                                          </p:spTgt>
                                        </p:tgtEl>
                                        <p:attrNameLst>
                                          <p:attrName>style.visibility</p:attrName>
                                        </p:attrNameLst>
                                      </p:cBhvr>
                                      <p:to>
                                        <p:strVal val="visible"/>
                                      </p:to>
                                    </p:set>
                                  </p:childTnLst>
                                </p:cTn>
                              </p:par>
                            </p:childTnLst>
                          </p:cTn>
                        </p:par>
                      </p:childTnLst>
                    </p:cTn>
                  </p:par>
                  <p:par>
                    <p:cTn fill="hold" id="151" nodeType="clickEffect">
                      <p:stCondLst>
                        <p:cond delay="indefinite"/>
                      </p:stCondLst>
                      <p:childTnLst>
                        <p:par>
                          <p:cTn fill="hold" id="152" nodeType="withEffect">
                            <p:stCondLst>
                              <p:cond delay="0"/>
                            </p:stCondLst>
                            <p:childTnLst>
                              <p:par>
                                <p:cTn fill="hold" id="153" nodeType="clickEffect" presetClass="entr" presetID="1">
                                  <p:stCondLst>
                                    <p:cond delay="0"/>
                                  </p:stCondLst>
                                  <p:childTnLst>
                                    <p:set>
                                      <p:cBhvr>
                                        <p:cTn dur="1" fill="hold" id="154">
                                          <p:stCondLst>
                                            <p:cond delay="0"/>
                                          </p:stCondLst>
                                        </p:cTn>
                                        <p:tgtEl>
                                          <p:spTgt spid="231">
                                            <p:txEl>
                                              <p:pRg end="291" st="21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67640" y="620640"/>
            <a:ext cx="8229240" cy="708480"/>
          </a:xfrm>
          <a:prstGeom prst="rect">
            <a:avLst/>
          </a:prstGeom>
        </p:spPr>
        <p:txBody>
          <a:bodyPr anchor="b" bIns="0" lIns="0" rIns="0"/>
          <a:p>
            <a:pPr>
              <a:lnSpc>
                <a:spcPct val="100000"/>
              </a:lnSpc>
            </a:pPr>
            <a:r>
              <a:rPr lang="en-US" sz="3600">
                <a:solidFill>
                  <a:srgbClr val="04617b"/>
                </a:solidFill>
                <a:latin typeface="Calibri"/>
              </a:rPr>
              <a:t>Steve the Inventor and Steve the innovator</a:t>
            </a:r>
            <a:endParaRPr/>
          </a:p>
        </p:txBody>
      </p:sp>
      <p:sp>
        <p:nvSpPr>
          <p:cNvPr id="233" name="TextShape 2"/>
          <p:cNvSpPr txBox="1"/>
          <p:nvPr/>
        </p:nvSpPr>
        <p:spPr>
          <a:xfrm>
            <a:off x="467640" y="5013000"/>
            <a:ext cx="4039920" cy="925200"/>
          </a:xfrm>
          <a:prstGeom prst="rect">
            <a:avLst/>
          </a:prstGeom>
        </p:spPr>
        <p:txBody>
          <a:bodyPr anchor="ctr" bIns="0" lIns="45720" rIns="45720" tIns="0"/>
          <a:p>
            <a:pPr>
              <a:lnSpc>
                <a:spcPct val="100000"/>
              </a:lnSpc>
            </a:pPr>
            <a:r>
              <a:rPr lang="en-US">
                <a:solidFill>
                  <a:srgbClr val="000000"/>
                </a:solidFill>
                <a:latin typeface="Constantia"/>
              </a:rPr>
              <a:t>"In the end, I hope there’s a little note somewhere that says I designed a good computer.“ - Steve Wozniak</a:t>
            </a:r>
            <a:endParaRPr/>
          </a:p>
        </p:txBody>
      </p:sp>
      <p:sp>
        <p:nvSpPr>
          <p:cNvPr id="234" name="TextShape 3"/>
          <p:cNvSpPr txBox="1"/>
          <p:nvPr/>
        </p:nvSpPr>
        <p:spPr>
          <a:xfrm>
            <a:off x="4860000" y="2133000"/>
            <a:ext cx="4041360" cy="654480"/>
          </a:xfrm>
          <a:prstGeom prst="rect">
            <a:avLst/>
          </a:prstGeom>
        </p:spPr>
        <p:txBody>
          <a:bodyPr anchor="ctr" bIns="0" lIns="45720" rIns="45720" tIns="0"/>
          <a:p>
            <a:pPr>
              <a:lnSpc>
                <a:spcPct val="100000"/>
              </a:lnSpc>
            </a:pPr>
            <a:r>
              <a:rPr lang="en-US">
                <a:solidFill>
                  <a:srgbClr val="000000"/>
                </a:solidFill>
                <a:latin typeface="Constantia"/>
              </a:rPr>
              <a:t>“</a:t>
            </a:r>
            <a:r>
              <a:rPr lang="en-US">
                <a:solidFill>
                  <a:srgbClr val="000000"/>
                </a:solidFill>
                <a:latin typeface="Constantia"/>
              </a:rPr>
              <a:t>Innovation has nothing to do with how many R&amp;D dollars you have. When Apple came up with the Mac, IBM was spending at least 100 times more on R&amp;D. It’s not about money. It’s about the people you have, how you’re led, and how much you get it.” – Steve Jobs</a:t>
            </a:r>
            <a:endParaRPr/>
          </a:p>
        </p:txBody>
      </p:sp>
      <p:pic>
        <p:nvPicPr>
          <p:cNvPr descr="" id="235" name="Content Placeholder 6"/>
          <p:cNvPicPr/>
          <p:nvPr/>
        </p:nvPicPr>
        <p:blipFill>
          <a:blip r:embed="rId1"/>
          <a:stretch>
            <a:fillRect/>
          </a:stretch>
        </p:blipFill>
        <p:spPr>
          <a:xfrm>
            <a:off x="395640" y="2205000"/>
            <a:ext cx="4039920" cy="2329200"/>
          </a:xfrm>
          <a:prstGeom prst="rect">
            <a:avLst/>
          </a:prstGeom>
        </p:spPr>
      </p:pic>
      <p:pic>
        <p:nvPicPr>
          <p:cNvPr descr="" id="236" name="Content Placeholder 3"/>
          <p:cNvPicPr/>
          <p:nvPr/>
        </p:nvPicPr>
        <p:blipFill>
          <a:blip r:embed="rId2"/>
          <a:stretch>
            <a:fillRect/>
          </a:stretch>
        </p:blipFill>
        <p:spPr>
          <a:xfrm>
            <a:off x="4860000" y="3645000"/>
            <a:ext cx="3672000" cy="274572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468360" y="333360"/>
            <a:ext cx="8229240" cy="1142640"/>
          </a:xfrm>
          <a:prstGeom prst="rect">
            <a:avLst/>
          </a:prstGeom>
        </p:spPr>
        <p:txBody>
          <a:bodyPr anchor="b" bIns="0" lIns="0" rIns="0"/>
          <a:p>
            <a:pPr>
              <a:lnSpc>
                <a:spcPct val="100000"/>
              </a:lnSpc>
            </a:pPr>
            <a:r>
              <a:rPr lang="en-US" sz="5000">
                <a:solidFill>
                  <a:srgbClr val="04617b"/>
                </a:solidFill>
                <a:latin typeface="Calibri"/>
              </a:rPr>
              <a:t>Defining an innovation</a:t>
            </a:r>
            <a:endParaRPr/>
          </a:p>
        </p:txBody>
      </p:sp>
      <p:sp>
        <p:nvSpPr>
          <p:cNvPr id="238" name="TextShape 2"/>
          <p:cNvSpPr txBox="1"/>
          <p:nvPr/>
        </p:nvSpPr>
        <p:spPr>
          <a:xfrm>
            <a:off x="457200" y="1557360"/>
            <a:ext cx="8229240" cy="4766760"/>
          </a:xfrm>
          <a:prstGeom prst="rect">
            <a:avLst/>
          </a:prstGeom>
        </p:spPr>
        <p:txBody>
          <a:bodyPr/>
          <a:p>
            <a:pPr>
              <a:lnSpc>
                <a:spcPct val="100000"/>
              </a:lnSpc>
            </a:pPr>
            <a:r>
              <a:rPr b="1" lang="en-US" sz="2600">
                <a:solidFill>
                  <a:srgbClr val="000000"/>
                </a:solidFill>
                <a:latin typeface="Constantia"/>
              </a:rPr>
              <a:t>Can be defined as new to</a:t>
            </a:r>
            <a:endParaRPr/>
          </a:p>
          <a:p>
            <a:pPr lvl="1">
              <a:lnSpc>
                <a:spcPct val="100000"/>
              </a:lnSpc>
              <a:buSzPct val="25000"/>
              <a:buFont typeface="StarSymbol"/>
              <a:buChar char=""/>
            </a:pPr>
            <a:r>
              <a:rPr lang="en-US" sz="2400">
                <a:solidFill>
                  <a:srgbClr val="000000"/>
                </a:solidFill>
                <a:latin typeface="Constantia"/>
              </a:rPr>
              <a:t>Firm</a:t>
            </a:r>
            <a:endParaRPr/>
          </a:p>
          <a:p>
            <a:pPr lvl="1">
              <a:lnSpc>
                <a:spcPct val="100000"/>
              </a:lnSpc>
              <a:buSzPct val="25000"/>
              <a:buFont typeface="StarSymbol"/>
              <a:buChar char=""/>
            </a:pPr>
            <a:r>
              <a:rPr lang="en-US" sz="2400">
                <a:solidFill>
                  <a:srgbClr val="000000"/>
                </a:solidFill>
                <a:latin typeface="Constantia"/>
              </a:rPr>
              <a:t>Market (industry)</a:t>
            </a:r>
            <a:endParaRPr/>
          </a:p>
          <a:p>
            <a:pPr lvl="1">
              <a:lnSpc>
                <a:spcPct val="100000"/>
              </a:lnSpc>
              <a:buSzPct val="25000"/>
              <a:buFont typeface="StarSymbol"/>
              <a:buChar char=""/>
            </a:pPr>
            <a:r>
              <a:rPr lang="en-US" sz="2400">
                <a:solidFill>
                  <a:srgbClr val="000000"/>
                </a:solidFill>
                <a:latin typeface="Constantia"/>
              </a:rPr>
              <a:t>World</a:t>
            </a:r>
            <a:endParaRPr/>
          </a:p>
          <a:p>
            <a:endParaRPr/>
          </a:p>
          <a:p>
            <a:pPr>
              <a:lnSpc>
                <a:spcPct val="100000"/>
              </a:lnSpc>
            </a:pPr>
            <a:r>
              <a:rPr b="1" lang="en-US" sz="2600">
                <a:solidFill>
                  <a:srgbClr val="000000"/>
                </a:solidFill>
                <a:latin typeface="Constantia"/>
              </a:rPr>
              <a:t>Radical vs. incremental innovation</a:t>
            </a:r>
            <a:endParaRPr/>
          </a:p>
          <a:p>
            <a:pPr lvl="1">
              <a:lnSpc>
                <a:spcPct val="100000"/>
              </a:lnSpc>
              <a:buSzPct val="25000"/>
              <a:buFont typeface="StarSymbol"/>
              <a:buChar char=""/>
            </a:pPr>
            <a:r>
              <a:rPr lang="en-US" sz="2400">
                <a:solidFill>
                  <a:srgbClr val="000000"/>
                </a:solidFill>
                <a:latin typeface="Constantia"/>
              </a:rPr>
              <a:t>Radical (steam, internal combustion engine, computers, internet)</a:t>
            </a:r>
            <a:endParaRPr/>
          </a:p>
          <a:p>
            <a:pPr lvl="1">
              <a:lnSpc>
                <a:spcPct val="100000"/>
              </a:lnSpc>
              <a:buSzPct val="25000"/>
              <a:buFont typeface="StarSymbol"/>
              <a:buChar char=""/>
            </a:pPr>
            <a:r>
              <a:rPr lang="en-US" sz="2400">
                <a:solidFill>
                  <a:srgbClr val="000000"/>
                </a:solidFill>
                <a:latin typeface="Constantia"/>
              </a:rPr>
              <a:t>Incremental (constant improvements, e.g., faster computer, better cell phone)</a:t>
            </a:r>
            <a:endParaRPr/>
          </a:p>
          <a:p>
            <a:pPr lvl="1">
              <a:lnSpc>
                <a:spcPct val="100000"/>
              </a:lnSpc>
              <a:buSzPct val="25000"/>
              <a:buFont typeface="StarSymbol"/>
              <a:buChar char=""/>
            </a:pPr>
            <a:r>
              <a:rPr lang="en-US" sz="2400">
                <a:solidFill>
                  <a:srgbClr val="000000"/>
                </a:solidFill>
                <a:latin typeface="Constantia"/>
              </a:rPr>
              <a:t>Both important in driving economic growth</a:t>
            </a:r>
            <a:endParaRPr/>
          </a:p>
        </p:txBody>
      </p:sp>
    </p:spTree>
  </p:cSld>
  <p:timing>
    <p:tnLst>
      <p:par>
        <p:cTn dur="indefinite" id="155" nodeType="tmRoot" restart="never">
          <p:childTnLst>
            <p:seq>
              <p:cTn dur="indefinite" id="156" nodeType="mainSeq">
                <p:childTnLst>
                  <p:par>
                    <p:cTn fill="hold" id="157" nodeType="clickEffect">
                      <p:stCondLst>
                        <p:cond delay="indefinite"/>
                      </p:stCondLst>
                      <p:childTnLst>
                        <p:par>
                          <p:cTn fill="hold" id="158" nodeType="withEffect">
                            <p:stCondLst>
                              <p:cond delay="0"/>
                            </p:stCondLst>
                            <p:childTnLst>
                              <p:par>
                                <p:cTn fill="hold" id="159" nodeType="clickEffect" presetClass="entr" presetID="1">
                                  <p:stCondLst>
                                    <p:cond delay="0"/>
                                  </p:stCondLst>
                                  <p:childTnLst>
                                    <p:set>
                                      <p:cBhvr>
                                        <p:cTn dur="1" fill="hold" id="160">
                                          <p:stCondLst>
                                            <p:cond delay="0"/>
                                          </p:stCondLst>
                                        </p:cTn>
                                        <p:tgtEl>
                                          <p:spTgt spid="238">
                                            <p:txEl>
                                              <p:pRg end="25" st="0"/>
                                            </p:txEl>
                                          </p:spTgt>
                                        </p:tgtEl>
                                        <p:attrNameLst>
                                          <p:attrName>style.visibility</p:attrName>
                                        </p:attrNameLst>
                                      </p:cBhvr>
                                      <p:to>
                                        <p:strVal val="visible"/>
                                      </p:to>
                                    </p:set>
                                  </p:childTnLst>
                                </p:cTn>
                              </p:par>
                            </p:childTnLst>
                          </p:cTn>
                        </p:par>
                      </p:childTnLst>
                    </p:cTn>
                  </p:par>
                  <p:par>
                    <p:cTn fill="hold" id="161">
                      <p:stCondLst>
                        <p:cond delay="indefinite"/>
                      </p:stCondLst>
                      <p:childTnLst>
                        <p:par>
                          <p:cTn fill="hold" id="162">
                            <p:stCondLst>
                              <p:cond delay="0"/>
                            </p:stCondLst>
                            <p:childTnLst>
                              <p:par>
                                <p:cTn fill="hold" id="163" nodeType="clickEffect" presetClass="entr" presetID="1">
                                  <p:stCondLst>
                                    <p:cond delay="0"/>
                                  </p:stCondLst>
                                  <p:childTnLst>
                                    <p:set>
                                      <p:cBhvr>
                                        <p:cTn dur="1" fill="hold" id="164">
                                          <p:stCondLst>
                                            <p:cond delay="0"/>
                                          </p:stCondLst>
                                        </p:cTn>
                                        <p:tgtEl>
                                          <p:spTgt spid="238">
                                            <p:txEl>
                                              <p:pRg end="30" st="25"/>
                                            </p:txEl>
                                          </p:spTgt>
                                        </p:tgtEl>
                                        <p:attrNameLst>
                                          <p:attrName>style.visibility</p:attrName>
                                        </p:attrNameLst>
                                      </p:cBhvr>
                                      <p:to>
                                        <p:strVal val="visible"/>
                                      </p:to>
                                    </p:set>
                                  </p:childTnLst>
                                </p:cTn>
                              </p:par>
                            </p:childTnLst>
                          </p:cTn>
                        </p:par>
                      </p:childTnLst>
                    </p:cTn>
                  </p:par>
                  <p:par>
                    <p:cTn fill="hold" id="165">
                      <p:stCondLst>
                        <p:cond delay="indefinite"/>
                      </p:stCondLst>
                      <p:childTnLst>
                        <p:par>
                          <p:cTn fill="hold" id="166">
                            <p:stCondLst>
                              <p:cond delay="0"/>
                            </p:stCondLst>
                            <p:childTnLst>
                              <p:par>
                                <p:cTn fill="hold" id="167" nodeType="clickEffect" presetClass="entr" presetID="1">
                                  <p:stCondLst>
                                    <p:cond delay="0"/>
                                  </p:stCondLst>
                                  <p:childTnLst>
                                    <p:set>
                                      <p:cBhvr>
                                        <p:cTn dur="1" fill="hold" id="168">
                                          <p:stCondLst>
                                            <p:cond delay="0"/>
                                          </p:stCondLst>
                                        </p:cTn>
                                        <p:tgtEl>
                                          <p:spTgt spid="238">
                                            <p:txEl>
                                              <p:pRg end="48" st="30"/>
                                            </p:txEl>
                                          </p:spTgt>
                                        </p:tgtEl>
                                        <p:attrNameLst>
                                          <p:attrName>style.visibility</p:attrName>
                                        </p:attrNameLst>
                                      </p:cBhvr>
                                      <p:to>
                                        <p:strVal val="visible"/>
                                      </p:to>
                                    </p:set>
                                  </p:childTnLst>
                                </p:cTn>
                              </p:par>
                            </p:childTnLst>
                          </p:cTn>
                        </p:par>
                      </p:childTnLst>
                    </p:cTn>
                  </p:par>
                  <p:par>
                    <p:cTn fill="hold" id="169">
                      <p:stCondLst>
                        <p:cond delay="indefinite"/>
                      </p:stCondLst>
                      <p:childTnLst>
                        <p:par>
                          <p:cTn fill="hold" id="170">
                            <p:stCondLst>
                              <p:cond delay="0"/>
                            </p:stCondLst>
                            <p:childTnLst>
                              <p:par>
                                <p:cTn fill="hold" id="171" nodeType="clickEffect" presetClass="entr" presetID="1">
                                  <p:stCondLst>
                                    <p:cond delay="0"/>
                                  </p:stCondLst>
                                  <p:childTnLst>
                                    <p:set>
                                      <p:cBhvr>
                                        <p:cTn dur="1" fill="hold" id="172">
                                          <p:stCondLst>
                                            <p:cond delay="0"/>
                                          </p:stCondLst>
                                        </p:cTn>
                                        <p:tgtEl>
                                          <p:spTgt spid="238">
                                            <p:txEl>
                                              <p:pRg end="54" st="48"/>
                                            </p:txEl>
                                          </p:spTgt>
                                        </p:tgtEl>
                                        <p:attrNameLst>
                                          <p:attrName>style.visibility</p:attrName>
                                        </p:attrNameLst>
                                      </p:cBhvr>
                                      <p:to>
                                        <p:strVal val="visible"/>
                                      </p:to>
                                    </p:set>
                                  </p:childTnLst>
                                </p:cTn>
                              </p:par>
                            </p:childTnLst>
                          </p:cTn>
                        </p:par>
                      </p:childTnLst>
                    </p:cTn>
                  </p:par>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238">
                                            <p:txEl>
                                              <p:pRg end="90" st="55"/>
                                            </p:txEl>
                                          </p:spTgt>
                                        </p:tgtEl>
                                        <p:attrNameLst>
                                          <p:attrName>style.visibility</p:attrName>
                                        </p:attrNameLst>
                                      </p:cBhvr>
                                      <p:to>
                                        <p:strVal val="visible"/>
                                      </p:to>
                                    </p:set>
                                  </p:childTnLst>
                                </p:cTn>
                              </p:par>
                            </p:childTnLst>
                          </p:cTn>
                        </p:par>
                      </p:childTnLst>
                    </p:cTn>
                  </p:par>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238">
                                            <p:txEl>
                                              <p:pRg end="155" st="90"/>
                                            </p:txEl>
                                          </p:spTgt>
                                        </p:tgtEl>
                                        <p:attrNameLst>
                                          <p:attrName>style.visibility</p:attrName>
                                        </p:attrNameLst>
                                      </p:cBhvr>
                                      <p:to>
                                        <p:strVal val="visible"/>
                                      </p:to>
                                    </p:set>
                                  </p:childTnLst>
                                </p:cTn>
                              </p:par>
                            </p:childTnLst>
                          </p:cTn>
                        </p:par>
                      </p:childTnLst>
                    </p:cTn>
                  </p:par>
                  <p:par>
                    <p:cTn fill="hold" id="181">
                      <p:stCondLst>
                        <p:cond delay="indefinite"/>
                      </p:stCondLst>
                      <p:childTnLst>
                        <p:par>
                          <p:cTn fill="hold" id="182">
                            <p:stCondLst>
                              <p:cond delay="0"/>
                            </p:stCondLst>
                            <p:childTnLst>
                              <p:par>
                                <p:cTn fill="hold" id="183" nodeType="clickEffect" presetClass="entr" presetID="1">
                                  <p:stCondLst>
                                    <p:cond delay="0"/>
                                  </p:stCondLst>
                                  <p:childTnLst>
                                    <p:set>
                                      <p:cBhvr>
                                        <p:cTn dur="1" fill="hold" id="184">
                                          <p:stCondLst>
                                            <p:cond delay="0"/>
                                          </p:stCondLst>
                                        </p:cTn>
                                        <p:tgtEl>
                                          <p:spTgt spid="238">
                                            <p:txEl>
                                              <p:pRg end="233" st="155"/>
                                            </p:txEl>
                                          </p:spTgt>
                                        </p:tgtEl>
                                        <p:attrNameLst>
                                          <p:attrName>style.visibility</p:attrName>
                                        </p:attrNameLst>
                                      </p:cBhvr>
                                      <p:to>
                                        <p:strVal val="visible"/>
                                      </p:to>
                                    </p:set>
                                  </p:childTnLst>
                                </p:cTn>
                              </p:par>
                            </p:childTnLst>
                          </p:cTn>
                        </p:par>
                      </p:childTnLst>
                    </p:cTn>
                  </p:par>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238">
                                            <p:txEl>
                                              <p:pRg end="275" st="23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