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15"/>
  </p:handoutMasterIdLst>
  <p:sldIdLst>
    <p:sldId id="256" r:id="rId2"/>
    <p:sldId id="260" r:id="rId3"/>
    <p:sldId id="272" r:id="rId4"/>
    <p:sldId id="284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5" d="100"/>
          <a:sy n="135" d="100"/>
        </p:scale>
        <p:origin x="-92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89A57-DE9D-4526-B605-0ABECD732693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C3CAD-BDE6-40B5-AC1E-A84CA3888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29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CB3669B-3D1A-473C-BBD4-CC6196B2CA1C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EBGN 320 – Economics and Technology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1" dirty="0" smtClean="0"/>
              <a:t>Final Exam Review</a:t>
            </a:r>
          </a:p>
          <a:p>
            <a:r>
              <a:rPr lang="en-US" sz="1600" dirty="0" smtClean="0"/>
              <a:t>April 29, 2013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695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Venture Capital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Lecture </a:t>
            </a:r>
            <a:r>
              <a:rPr lang="en-US" b="1" dirty="0" smtClean="0"/>
              <a:t>19 </a:t>
            </a:r>
            <a:r>
              <a:rPr lang="en-US" b="1" dirty="0" smtClean="0"/>
              <a:t>- Venture </a:t>
            </a:r>
            <a:r>
              <a:rPr lang="en-US" b="1" dirty="0"/>
              <a:t>Capital</a:t>
            </a:r>
          </a:p>
          <a:p>
            <a:pPr lvl="1"/>
            <a:r>
              <a:rPr lang="en-US" dirty="0"/>
              <a:t>Role of VC</a:t>
            </a:r>
          </a:p>
          <a:p>
            <a:pPr lvl="1"/>
            <a:r>
              <a:rPr lang="en-US" dirty="0"/>
              <a:t>How VC operates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Lecture </a:t>
            </a:r>
            <a:r>
              <a:rPr lang="en-US" b="1" dirty="0" smtClean="0"/>
              <a:t>20 </a:t>
            </a:r>
            <a:r>
              <a:rPr lang="en-US" b="1" dirty="0" smtClean="0"/>
              <a:t>- VC</a:t>
            </a:r>
            <a:r>
              <a:rPr lang="en-US" b="1" dirty="0"/>
              <a:t>, Innovation and Growth</a:t>
            </a:r>
          </a:p>
          <a:p>
            <a:pPr lvl="1"/>
            <a:r>
              <a:rPr lang="en-US" dirty="0" smtClean="0"/>
              <a:t>VC and growth</a:t>
            </a:r>
          </a:p>
          <a:p>
            <a:pPr lvl="1"/>
            <a:r>
              <a:rPr lang="en-US" dirty="0" smtClean="0"/>
              <a:t>Government </a:t>
            </a:r>
            <a:r>
              <a:rPr lang="en-US" dirty="0"/>
              <a:t>policy and VC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gap in financing does VC fill?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1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</a:t>
            </a:r>
            <a:r>
              <a:rPr lang="en-US" dirty="0" smtClean="0"/>
              <a:t>22 </a:t>
            </a:r>
            <a:r>
              <a:rPr lang="en-US" dirty="0" smtClean="0"/>
              <a:t>- </a:t>
            </a:r>
            <a:r>
              <a:rPr lang="en-US" dirty="0"/>
              <a:t>Technology and </a:t>
            </a:r>
            <a:r>
              <a:rPr lang="en-US" dirty="0" smtClean="0"/>
              <a:t>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Priority material for exam!</a:t>
            </a:r>
          </a:p>
          <a:p>
            <a:pPr lvl="0"/>
            <a:r>
              <a:rPr lang="en-US" dirty="0" smtClean="0"/>
              <a:t>Luddite </a:t>
            </a:r>
            <a:r>
              <a:rPr lang="en-US" dirty="0"/>
              <a:t>Fallacy</a:t>
            </a:r>
          </a:p>
          <a:p>
            <a:pPr lvl="0"/>
            <a:r>
              <a:rPr lang="en-US" dirty="0"/>
              <a:t>Effects on innovation on jobs</a:t>
            </a:r>
          </a:p>
          <a:p>
            <a:pPr lvl="0"/>
            <a:r>
              <a:rPr lang="en-US" dirty="0" smtClean="0"/>
              <a:t>Insights from the </a:t>
            </a:r>
            <a:r>
              <a:rPr lang="en-US" i="1" dirty="0" smtClean="0"/>
              <a:t>Three-input </a:t>
            </a:r>
            <a:r>
              <a:rPr lang="en-US" i="1" dirty="0"/>
              <a:t>M</a:t>
            </a:r>
            <a:r>
              <a:rPr lang="en-US" i="1" dirty="0" smtClean="0"/>
              <a:t>odel</a:t>
            </a:r>
            <a:endParaRPr lang="en-US" i="1" dirty="0"/>
          </a:p>
          <a:p>
            <a:pPr lvl="0"/>
            <a:r>
              <a:rPr lang="en-US" dirty="0"/>
              <a:t>Skill bias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Does new technology destroy jobs</a:t>
            </a:r>
            <a:r>
              <a:rPr lang="en-GB" dirty="0" smtClean="0"/>
              <a:t>?</a:t>
            </a:r>
          </a:p>
          <a:p>
            <a:pPr marL="880110" lvl="1" indent="-514350"/>
            <a:r>
              <a:rPr lang="en-GB" dirty="0" smtClean="0"/>
              <a:t>Also note reading on Luddites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98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sz="3600" dirty="0"/>
              <a:t>Lecture </a:t>
            </a:r>
            <a:r>
              <a:rPr lang="en-US" sz="3600" dirty="0" smtClean="0"/>
              <a:t>24 </a:t>
            </a:r>
            <a:r>
              <a:rPr lang="en-US" sz="3600" dirty="0"/>
              <a:t>- Macro </a:t>
            </a:r>
            <a:r>
              <a:rPr lang="en-US" sz="3600" dirty="0" smtClean="0"/>
              <a:t>Policies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Priority material for exam</a:t>
            </a:r>
            <a:r>
              <a:rPr lang="en-US" b="1" dirty="0" smtClean="0"/>
              <a:t>!</a:t>
            </a:r>
          </a:p>
          <a:p>
            <a:pPr marL="0" indent="0">
              <a:buNone/>
            </a:pPr>
            <a:endParaRPr lang="en-US" b="1" dirty="0"/>
          </a:p>
          <a:p>
            <a:pPr lvl="0"/>
            <a:r>
              <a:rPr lang="en-US" dirty="0" smtClean="0"/>
              <a:t>IPRs </a:t>
            </a:r>
            <a:r>
              <a:rPr lang="en-US" dirty="0"/>
              <a:t>and growth</a:t>
            </a:r>
          </a:p>
          <a:p>
            <a:pPr lvl="0"/>
            <a:r>
              <a:rPr lang="en-US" dirty="0"/>
              <a:t>WTO &amp; </a:t>
            </a:r>
            <a:r>
              <a:rPr lang="en-US" dirty="0" smtClean="0"/>
              <a:t>TRIPS</a:t>
            </a:r>
          </a:p>
          <a:p>
            <a:pPr lvl="1"/>
            <a:r>
              <a:rPr lang="en-US" dirty="0" smtClean="0"/>
              <a:t>Implications for developed vs. developing economies</a:t>
            </a:r>
            <a:endParaRPr lang="en-US" dirty="0"/>
          </a:p>
          <a:p>
            <a:pPr lvl="0"/>
            <a:r>
              <a:rPr lang="en-US" dirty="0"/>
              <a:t>R&amp;D in Global </a:t>
            </a:r>
            <a:r>
              <a:rPr lang="en-US" dirty="0" smtClean="0"/>
              <a:t>Economy</a:t>
            </a:r>
          </a:p>
          <a:p>
            <a:pPr lvl="0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the impact of IPRs on economic growth and the welfare of society? </a:t>
            </a: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9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Lecture </a:t>
            </a:r>
            <a:r>
              <a:rPr lang="en-US" sz="3200" dirty="0" smtClean="0"/>
              <a:t>25 – Natural Resource Economics and Technology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Come to Lecture on Wednesday!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1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Final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Final </a:t>
            </a:r>
            <a:r>
              <a:rPr lang="en-US" sz="2800" b="1" dirty="0"/>
              <a:t>Exam 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dirty="0" smtClean="0"/>
              <a:t>Wednesday</a:t>
            </a:r>
            <a:r>
              <a:rPr lang="en-US" sz="2800" baseline="30000" dirty="0" smtClean="0"/>
              <a:t> </a:t>
            </a:r>
            <a:r>
              <a:rPr lang="en-US" sz="2800" dirty="0" smtClean="0"/>
              <a:t>May </a:t>
            </a:r>
            <a:r>
              <a:rPr lang="en-US" sz="2800" dirty="0"/>
              <a:t>8, </a:t>
            </a:r>
            <a:r>
              <a:rPr lang="en-US" sz="2800" dirty="0" smtClean="0"/>
              <a:t>2013  </a:t>
            </a:r>
          </a:p>
          <a:p>
            <a:pPr marL="0" indent="0">
              <a:buNone/>
            </a:pPr>
            <a:r>
              <a:rPr lang="en-US" sz="2800" dirty="0" smtClean="0"/>
              <a:t>Time: 10:15 </a:t>
            </a:r>
            <a:r>
              <a:rPr lang="en-US" sz="2800" dirty="0"/>
              <a:t>am - 12:15 </a:t>
            </a:r>
            <a:r>
              <a:rPr lang="en-US" sz="2800" dirty="0" smtClean="0"/>
              <a:t>pm</a:t>
            </a:r>
          </a:p>
          <a:p>
            <a:pPr marL="0" indent="0">
              <a:buNone/>
            </a:pPr>
            <a:r>
              <a:rPr lang="en-US" sz="2800" dirty="0" smtClean="0"/>
              <a:t>Room: ?</a:t>
            </a:r>
            <a:endParaRPr lang="en-US" sz="2800" dirty="0"/>
          </a:p>
          <a:p>
            <a:pPr marL="0" lvl="0" indent="0">
              <a:buNone/>
            </a:pPr>
            <a:r>
              <a:rPr lang="en-US" sz="2800" b="1" dirty="0"/>
              <a:t>Exam Format:</a:t>
            </a:r>
            <a:endParaRPr lang="en-US" sz="2000" b="1" dirty="0"/>
          </a:p>
          <a:p>
            <a:pPr lvl="1"/>
            <a:r>
              <a:rPr lang="en-US" dirty="0"/>
              <a:t>2 hour exam</a:t>
            </a:r>
          </a:p>
          <a:p>
            <a:pPr lvl="1"/>
            <a:r>
              <a:rPr lang="en-US" dirty="0"/>
              <a:t>1</a:t>
            </a:r>
            <a:r>
              <a:rPr lang="en-US" dirty="0" smtClean="0"/>
              <a:t>0 </a:t>
            </a:r>
            <a:r>
              <a:rPr lang="en-US" dirty="0"/>
              <a:t>multiple choice questions </a:t>
            </a:r>
            <a:r>
              <a:rPr lang="en-US" dirty="0" smtClean="0"/>
              <a:t>(10</a:t>
            </a:r>
            <a:r>
              <a:rPr lang="en-US" dirty="0"/>
              <a:t>%)</a:t>
            </a:r>
          </a:p>
          <a:p>
            <a:pPr lvl="1"/>
            <a:r>
              <a:rPr lang="en-US" dirty="0" smtClean="0"/>
              <a:t>10 short answer questions (40%)</a:t>
            </a:r>
          </a:p>
          <a:p>
            <a:pPr lvl="1"/>
            <a:r>
              <a:rPr lang="en-US" dirty="0" smtClean="0"/>
              <a:t>3 long questions (50%)</a:t>
            </a:r>
            <a:endParaRPr lang="en-US" dirty="0" smtClean="0"/>
          </a:p>
          <a:p>
            <a:pPr lvl="1"/>
            <a:endParaRPr lang="en-US" dirty="0"/>
          </a:p>
          <a:p>
            <a:pPr marL="39319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05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</a:t>
            </a:r>
            <a:r>
              <a:rPr lang="en-US" dirty="0" smtClean="0"/>
              <a:t>Exam -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midterm exam will cover the following material:</a:t>
            </a:r>
          </a:p>
          <a:p>
            <a:pPr lvl="0"/>
            <a:r>
              <a:rPr lang="en-US" sz="2800" b="1" dirty="0"/>
              <a:t>All lecture material after the midterm</a:t>
            </a:r>
            <a:endParaRPr lang="en-US" sz="2000" dirty="0"/>
          </a:p>
          <a:p>
            <a:pPr lvl="1"/>
            <a:r>
              <a:rPr lang="en-US" dirty="0" smtClean="0"/>
              <a:t>Spillovers</a:t>
            </a:r>
            <a:r>
              <a:rPr lang="en-US" sz="1800" dirty="0" smtClean="0"/>
              <a:t>, </a:t>
            </a:r>
            <a:r>
              <a:rPr lang="en-US" dirty="0"/>
              <a:t>e</a:t>
            </a:r>
            <a:r>
              <a:rPr lang="en-US" dirty="0" smtClean="0"/>
              <a:t>conomic </a:t>
            </a:r>
            <a:r>
              <a:rPr lang="en-US" dirty="0"/>
              <a:t>growth </a:t>
            </a:r>
            <a:r>
              <a:rPr lang="en-US" dirty="0" smtClean="0"/>
              <a:t>models</a:t>
            </a:r>
            <a:r>
              <a:rPr lang="en-US" sz="1800" dirty="0" smtClean="0"/>
              <a:t>, </a:t>
            </a:r>
            <a:r>
              <a:rPr lang="en-US" dirty="0"/>
              <a:t>j</a:t>
            </a:r>
            <a:r>
              <a:rPr lang="en-US" dirty="0" smtClean="0"/>
              <a:t>obs </a:t>
            </a:r>
            <a:r>
              <a:rPr lang="en-US" dirty="0"/>
              <a:t>and </a:t>
            </a:r>
            <a:r>
              <a:rPr lang="en-US" dirty="0" smtClean="0"/>
              <a:t>wages</a:t>
            </a:r>
            <a:r>
              <a:rPr lang="en-US" sz="1800" dirty="0" smtClean="0"/>
              <a:t>, </a:t>
            </a:r>
            <a:r>
              <a:rPr lang="en-US" dirty="0" smtClean="0"/>
              <a:t>IPRs </a:t>
            </a:r>
            <a:r>
              <a:rPr lang="en-US" dirty="0"/>
              <a:t>and globalization</a:t>
            </a:r>
            <a:endParaRPr lang="en-US" sz="1800" dirty="0"/>
          </a:p>
          <a:p>
            <a:pPr lvl="0"/>
            <a:r>
              <a:rPr lang="en-US" b="1" dirty="0" err="1" smtClean="0"/>
              <a:t>Greenhalgh</a:t>
            </a:r>
            <a:r>
              <a:rPr lang="en-US" b="1" dirty="0" smtClean="0"/>
              <a:t> textbook</a:t>
            </a:r>
            <a:r>
              <a:rPr lang="en-US" b="1" dirty="0"/>
              <a:t>: </a:t>
            </a:r>
            <a:endParaRPr lang="en-US" b="1" dirty="0" smtClean="0"/>
          </a:p>
          <a:p>
            <a:pPr lvl="1"/>
            <a:r>
              <a:rPr lang="en-US" dirty="0" smtClean="0"/>
              <a:t>Chapters 7 – Review questions 1,2,3,4,7,9</a:t>
            </a:r>
          </a:p>
          <a:p>
            <a:pPr lvl="1"/>
            <a:r>
              <a:rPr lang="en-US" dirty="0"/>
              <a:t>Chapters </a:t>
            </a:r>
            <a:r>
              <a:rPr lang="en-US" dirty="0" smtClean="0"/>
              <a:t>8 – Review </a:t>
            </a:r>
            <a:r>
              <a:rPr lang="en-US" dirty="0"/>
              <a:t>questions </a:t>
            </a:r>
            <a:r>
              <a:rPr lang="en-US" dirty="0" smtClean="0"/>
              <a:t>1-6</a:t>
            </a:r>
          </a:p>
          <a:p>
            <a:pPr lvl="1"/>
            <a:r>
              <a:rPr lang="en-US" dirty="0" smtClean="0"/>
              <a:t>Chapters 9 - </a:t>
            </a:r>
            <a:r>
              <a:rPr lang="en-US" dirty="0"/>
              <a:t>Review questions </a:t>
            </a:r>
            <a:r>
              <a:rPr lang="en-US" dirty="0" smtClean="0"/>
              <a:t>1-6</a:t>
            </a:r>
            <a:endParaRPr lang="en-US" dirty="0" smtClean="0"/>
          </a:p>
          <a:p>
            <a:pPr lvl="1"/>
            <a:r>
              <a:rPr lang="en-US" dirty="0"/>
              <a:t>Chapters </a:t>
            </a:r>
            <a:r>
              <a:rPr lang="en-US" dirty="0" smtClean="0"/>
              <a:t>10 </a:t>
            </a:r>
            <a:r>
              <a:rPr lang="en-US" dirty="0"/>
              <a:t>- Review questions </a:t>
            </a:r>
            <a:r>
              <a:rPr lang="en-US" dirty="0" smtClean="0"/>
              <a:t>1,2,3,6</a:t>
            </a:r>
          </a:p>
          <a:p>
            <a:pPr lvl="1"/>
            <a:r>
              <a:rPr lang="en-US" dirty="0"/>
              <a:t>Chapters </a:t>
            </a:r>
            <a:r>
              <a:rPr lang="en-US" dirty="0" smtClean="0"/>
              <a:t>12 </a:t>
            </a:r>
            <a:r>
              <a:rPr lang="en-US" dirty="0"/>
              <a:t>- Review questions </a:t>
            </a:r>
            <a:r>
              <a:rPr lang="en-US" dirty="0" smtClean="0"/>
              <a:t>1,2,3,5,6</a:t>
            </a:r>
            <a:endParaRPr lang="en-US" dirty="0"/>
          </a:p>
          <a:p>
            <a:pPr lvl="1"/>
            <a:endParaRPr lang="en-US" dirty="0"/>
          </a:p>
          <a:p>
            <a:pPr marL="393192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4928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Final Exam -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192" lvl="1" indent="0">
              <a:buNone/>
            </a:pPr>
            <a:r>
              <a:rPr lang="en-US" sz="2600" b="1" dirty="0"/>
              <a:t>Additional </a:t>
            </a:r>
            <a:r>
              <a:rPr lang="en-US" sz="2600" b="1" dirty="0" smtClean="0"/>
              <a:t>readings:</a:t>
            </a:r>
            <a:endParaRPr lang="en-US" sz="2600" b="1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Insourcing Boom – (The Atlantic)</a:t>
            </a:r>
          </a:p>
          <a:p>
            <a:pPr lvl="1"/>
            <a:r>
              <a:rPr lang="en-US" dirty="0"/>
              <a:t>No More Growth Miracles (Project Syndicate) </a:t>
            </a:r>
          </a:p>
          <a:p>
            <a:pPr lvl="1"/>
            <a:r>
              <a:rPr lang="en-US" dirty="0"/>
              <a:t>The Mystery of Capital </a:t>
            </a:r>
          </a:p>
          <a:p>
            <a:pPr lvl="1"/>
            <a:r>
              <a:rPr lang="en-US" dirty="0"/>
              <a:t>How Venture Capital Works </a:t>
            </a:r>
          </a:p>
          <a:p>
            <a:pPr lvl="1"/>
            <a:r>
              <a:rPr lang="en-US" dirty="0"/>
              <a:t>Difference Engine: Luddite legacy– (The Economist)</a:t>
            </a:r>
          </a:p>
          <a:p>
            <a:pPr lvl="1"/>
            <a:r>
              <a:rPr lang="en-US" dirty="0"/>
              <a:t>The Next Frontier – (The Economist)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50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Internet Economics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Network effects </a:t>
            </a:r>
            <a:r>
              <a:rPr lang="en-US" b="1" dirty="0"/>
              <a:t>(Lecture </a:t>
            </a:r>
            <a:r>
              <a:rPr lang="en-US" b="1" dirty="0" smtClean="0"/>
              <a:t>15)</a:t>
            </a:r>
            <a:endParaRPr lang="en-US" b="1" dirty="0"/>
          </a:p>
          <a:p>
            <a:pPr lvl="1"/>
            <a:r>
              <a:rPr lang="en-US" dirty="0"/>
              <a:t>Characteristics of network economies</a:t>
            </a:r>
          </a:p>
          <a:p>
            <a:pPr lvl="1"/>
            <a:r>
              <a:rPr lang="en-US" dirty="0"/>
              <a:t>Models of adoption</a:t>
            </a:r>
          </a:p>
          <a:p>
            <a:pPr lvl="1"/>
            <a:r>
              <a:rPr lang="en-US" u="sng" dirty="0"/>
              <a:t>Welfare implications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Switching </a:t>
            </a:r>
            <a:r>
              <a:rPr lang="en-US" b="1" dirty="0"/>
              <a:t>costs &amp; </a:t>
            </a:r>
            <a:r>
              <a:rPr lang="en-US" b="1" dirty="0"/>
              <a:t>lock-in (Lecture 15</a:t>
            </a:r>
            <a:r>
              <a:rPr lang="en-US" b="1" dirty="0" smtClean="0"/>
              <a:t>)</a:t>
            </a:r>
            <a:endParaRPr lang="en-US" b="1" dirty="0"/>
          </a:p>
          <a:p>
            <a:pPr lvl="1"/>
            <a:r>
              <a:rPr lang="en-US" dirty="0"/>
              <a:t>Lock-in and competition</a:t>
            </a:r>
          </a:p>
          <a:p>
            <a:pPr lvl="1"/>
            <a:r>
              <a:rPr lang="en-US" u="sng" dirty="0"/>
              <a:t>Welfare implications </a:t>
            </a:r>
            <a:r>
              <a:rPr lang="en-US" dirty="0"/>
              <a:t>of </a:t>
            </a:r>
            <a:r>
              <a:rPr lang="en-US" dirty="0" smtClean="0"/>
              <a:t>lock-in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Versioning (Lecture </a:t>
            </a:r>
            <a:r>
              <a:rPr lang="en-US" b="1" dirty="0" smtClean="0"/>
              <a:t>23)</a:t>
            </a:r>
            <a:endParaRPr lang="en-US" b="1" dirty="0"/>
          </a:p>
          <a:p>
            <a:pPr lvl="1"/>
            <a:r>
              <a:rPr lang="en-US" dirty="0"/>
              <a:t>Versioning </a:t>
            </a:r>
            <a:r>
              <a:rPr lang="en-US" dirty="0" smtClean="0"/>
              <a:t>products</a:t>
            </a:r>
          </a:p>
          <a:p>
            <a:pPr lvl="1"/>
            <a:r>
              <a:rPr lang="en-US" dirty="0" smtClean="0"/>
              <a:t>Price discrimination</a:t>
            </a:r>
            <a:endParaRPr lang="en-US" dirty="0"/>
          </a:p>
          <a:p>
            <a:pPr lvl="1"/>
            <a:r>
              <a:rPr lang="en-US" dirty="0"/>
              <a:t>Goldilocks pricing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How do </a:t>
            </a:r>
            <a:r>
              <a:rPr lang="en-US" b="1" dirty="0" smtClean="0"/>
              <a:t>the above influence competition and technological</a:t>
            </a:r>
            <a:r>
              <a:rPr lang="en-US" b="1" dirty="0" smtClean="0"/>
              <a:t> progress</a:t>
            </a:r>
            <a:r>
              <a:rPr lang="en-US" b="1" dirty="0" smtClean="0"/>
              <a:t>?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6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3600" dirty="0"/>
              <a:t>Lecture </a:t>
            </a:r>
            <a:r>
              <a:rPr lang="en-US" sz="3600" dirty="0" smtClean="0"/>
              <a:t>16 </a:t>
            </a:r>
            <a:r>
              <a:rPr lang="en-US" sz="3600" dirty="0" smtClean="0"/>
              <a:t>- Spillovers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b="1" dirty="0" smtClean="0"/>
              <a:t>Priority material for exam!</a:t>
            </a:r>
          </a:p>
          <a:p>
            <a:pPr marL="0" lvl="0" indent="0">
              <a:buNone/>
            </a:pPr>
            <a:endParaRPr lang="en-US" b="1" dirty="0" smtClean="0"/>
          </a:p>
          <a:p>
            <a:pPr lvl="0"/>
            <a:r>
              <a:rPr lang="en-US" dirty="0" smtClean="0"/>
              <a:t>Spillover </a:t>
            </a:r>
            <a:r>
              <a:rPr lang="en-US" dirty="0"/>
              <a:t>ratio</a:t>
            </a:r>
          </a:p>
          <a:p>
            <a:pPr lvl="0"/>
            <a:r>
              <a:rPr lang="en-US" b="1" dirty="0"/>
              <a:t>Optimal spillover model</a:t>
            </a:r>
          </a:p>
          <a:p>
            <a:pPr lvl="0"/>
            <a:r>
              <a:rPr lang="en-US" dirty="0" smtClean="0"/>
              <a:t>Creative destruction </a:t>
            </a:r>
            <a:r>
              <a:rPr lang="en-US" dirty="0"/>
              <a:t>and spillovers</a:t>
            </a:r>
          </a:p>
          <a:p>
            <a:pPr lvl="0"/>
            <a:r>
              <a:rPr lang="en-US" dirty="0"/>
              <a:t>Policy implications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the relationship between the spillover ratio and innovation?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can the spillover ratio be changed?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83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r>
              <a:rPr lang="en-US" sz="3200" dirty="0"/>
              <a:t>Lecture </a:t>
            </a:r>
            <a:r>
              <a:rPr lang="en-US" sz="3200" dirty="0" smtClean="0"/>
              <a:t>17 </a:t>
            </a:r>
            <a:r>
              <a:rPr lang="en-US" sz="3200" dirty="0" smtClean="0"/>
              <a:t>-</a:t>
            </a:r>
            <a:r>
              <a:rPr lang="en-US" sz="3200" dirty="0"/>
              <a:t>Exogenous Economic Growth </a:t>
            </a:r>
            <a:r>
              <a:rPr lang="en-US" sz="3200" dirty="0" smtClean="0"/>
              <a:t>Models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Priority material for exam!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Fundamental </a:t>
            </a:r>
            <a:r>
              <a:rPr lang="en-US" b="1" dirty="0"/>
              <a:t>questions: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Can economic growth be sustained in the long run?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What determines long run growth?</a:t>
            </a:r>
          </a:p>
          <a:p>
            <a:pPr marL="0" lvl="0" indent="0">
              <a:buNone/>
            </a:pPr>
            <a:endParaRPr lang="en-US" dirty="0" smtClean="0"/>
          </a:p>
          <a:p>
            <a:pPr lvl="0"/>
            <a:r>
              <a:rPr lang="en-US" b="1" dirty="0" smtClean="0"/>
              <a:t>Neoclassical </a:t>
            </a:r>
            <a:r>
              <a:rPr lang="en-US" b="1" dirty="0"/>
              <a:t>growth </a:t>
            </a:r>
            <a:r>
              <a:rPr lang="en-US" b="1" dirty="0" smtClean="0"/>
              <a:t>model (Solow)</a:t>
            </a:r>
          </a:p>
          <a:p>
            <a:pPr lvl="1"/>
            <a:r>
              <a:rPr lang="en-GB" dirty="0" smtClean="0"/>
              <a:t>How </a:t>
            </a:r>
            <a:r>
              <a:rPr lang="en-GB" dirty="0"/>
              <a:t>does capital accumulation (net investment) affect growth?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What is role of savings, depreciation and population growth?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What is role of technology</a:t>
            </a:r>
            <a:r>
              <a:rPr lang="en-GB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What is the </a:t>
            </a:r>
            <a:r>
              <a:rPr lang="en-GB" i="1" dirty="0" smtClean="0"/>
              <a:t>Golden Rule</a:t>
            </a:r>
            <a:r>
              <a:rPr lang="en-GB" dirty="0" smtClean="0"/>
              <a:t>?</a:t>
            </a:r>
            <a:endParaRPr lang="en-GB" dirty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2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Lecture </a:t>
            </a:r>
            <a:r>
              <a:rPr lang="en-US" sz="3200" dirty="0" smtClean="0"/>
              <a:t>18- </a:t>
            </a:r>
            <a:r>
              <a:rPr lang="en-US" sz="3200" dirty="0"/>
              <a:t>Endogenous Economic Growth </a:t>
            </a:r>
            <a:r>
              <a:rPr lang="en-US" sz="3200" dirty="0" smtClean="0"/>
              <a:t>Models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Priority material for exam!</a:t>
            </a:r>
          </a:p>
          <a:p>
            <a:pPr marL="0" lvl="0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AK </a:t>
            </a:r>
            <a:r>
              <a:rPr lang="en-US" dirty="0"/>
              <a:t>growth model</a:t>
            </a:r>
          </a:p>
          <a:p>
            <a:pPr lvl="0"/>
            <a:r>
              <a:rPr lang="en-US" dirty="0" err="1"/>
              <a:t>Romer</a:t>
            </a:r>
            <a:r>
              <a:rPr lang="en-US" dirty="0"/>
              <a:t> Model</a:t>
            </a:r>
          </a:p>
          <a:p>
            <a:pPr lvl="0"/>
            <a:r>
              <a:rPr lang="en-US" dirty="0" smtClean="0"/>
              <a:t>Market </a:t>
            </a:r>
            <a:r>
              <a:rPr lang="en-US" dirty="0"/>
              <a:t>Failures</a:t>
            </a:r>
          </a:p>
          <a:p>
            <a:pPr lvl="0"/>
            <a:r>
              <a:rPr lang="en-US" dirty="0"/>
              <a:t>Competition and growth</a:t>
            </a:r>
          </a:p>
          <a:p>
            <a:pPr lvl="0"/>
            <a:r>
              <a:rPr lang="en-US" dirty="0"/>
              <a:t>Scale effects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 these models differ in comparison to the neoclassical model?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can we learn from these models?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4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sz="3600" dirty="0"/>
              <a:t>Lecture </a:t>
            </a:r>
            <a:r>
              <a:rPr lang="en-US" sz="3600" dirty="0" smtClean="0"/>
              <a:t>21 </a:t>
            </a:r>
            <a:r>
              <a:rPr lang="en-US" sz="3600" dirty="0" smtClean="0"/>
              <a:t>- </a:t>
            </a:r>
            <a:r>
              <a:rPr lang="en-US" sz="3600" dirty="0"/>
              <a:t>Innovation and </a:t>
            </a:r>
            <a:r>
              <a:rPr lang="en-US" sz="3600" dirty="0" smtClean="0"/>
              <a:t>Globalization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Priority material for exam</a:t>
            </a:r>
            <a:r>
              <a:rPr lang="en-US" b="1" dirty="0" smtClean="0"/>
              <a:t>!</a:t>
            </a:r>
            <a:endParaRPr lang="en-GB" dirty="0" smtClean="0"/>
          </a:p>
          <a:p>
            <a:pPr lvl="0"/>
            <a:r>
              <a:rPr lang="en-GB" dirty="0" smtClean="0"/>
              <a:t>Theory </a:t>
            </a:r>
            <a:r>
              <a:rPr lang="en-GB" dirty="0"/>
              <a:t>of comparative </a:t>
            </a:r>
            <a:r>
              <a:rPr lang="en-GB" dirty="0" smtClean="0"/>
              <a:t>advantage</a:t>
            </a:r>
          </a:p>
          <a:p>
            <a:pPr lvl="0"/>
            <a:r>
              <a:rPr lang="en-GB" dirty="0" smtClean="0"/>
              <a:t>Models:</a:t>
            </a:r>
            <a:endParaRPr lang="en-US" dirty="0"/>
          </a:p>
          <a:p>
            <a:pPr lvl="1"/>
            <a:r>
              <a:rPr lang="en-GB" dirty="0"/>
              <a:t>Product cycle models</a:t>
            </a:r>
            <a:endParaRPr lang="en-US" dirty="0"/>
          </a:p>
          <a:p>
            <a:pPr lvl="1"/>
            <a:r>
              <a:rPr lang="en-GB" dirty="0"/>
              <a:t>Learning by doing models</a:t>
            </a:r>
            <a:endParaRPr lang="en-US" dirty="0"/>
          </a:p>
          <a:p>
            <a:pPr lvl="1"/>
            <a:r>
              <a:rPr lang="en-GB" dirty="0"/>
              <a:t>Technology catch-up models</a:t>
            </a:r>
            <a:endParaRPr lang="en-US" dirty="0"/>
          </a:p>
          <a:p>
            <a:pPr lvl="0"/>
            <a:r>
              <a:rPr lang="en-GB" dirty="0"/>
              <a:t>Absorptive capability</a:t>
            </a:r>
            <a:endParaRPr lang="en-US" dirty="0"/>
          </a:p>
          <a:p>
            <a:pPr lvl="0"/>
            <a:r>
              <a:rPr lang="en-GB" dirty="0"/>
              <a:t>International financial flows</a:t>
            </a:r>
            <a:endParaRPr lang="en-US" dirty="0"/>
          </a:p>
          <a:p>
            <a:pPr lvl="0"/>
            <a:r>
              <a:rPr lang="en-GB" dirty="0"/>
              <a:t>International </a:t>
            </a:r>
            <a:r>
              <a:rPr lang="en-GB" dirty="0" smtClean="0"/>
              <a:t>IPRs</a:t>
            </a:r>
          </a:p>
          <a:p>
            <a:pPr marL="0" lv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are these models useful?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8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3738</TotalTime>
  <Words>546</Words>
  <Application>Microsoft Office PowerPoint</Application>
  <PresentationFormat>On-screen Show (4:3)</PresentationFormat>
  <Paragraphs>122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EBGN 320 – Economics and Technology</vt:lpstr>
      <vt:lpstr>Final Exam</vt:lpstr>
      <vt:lpstr>Final Exam - Material</vt:lpstr>
      <vt:lpstr>Final Exam - Material</vt:lpstr>
      <vt:lpstr>Internet Economics</vt:lpstr>
      <vt:lpstr>Lecture 16 - Spillovers</vt:lpstr>
      <vt:lpstr>Lecture 17 -Exogenous Economic Growth Models</vt:lpstr>
      <vt:lpstr>Lecture 18- Endogenous Economic Growth Models</vt:lpstr>
      <vt:lpstr>Lecture 21 - Innovation and Globalization</vt:lpstr>
      <vt:lpstr>Venture Capital</vt:lpstr>
      <vt:lpstr>Lecture 22 - Technology and Jobs</vt:lpstr>
      <vt:lpstr>Lecture 24 - Macro Policies</vt:lpstr>
      <vt:lpstr>Lecture 25 – Natural Resource Economics and Technology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EBGN 320 – Economics and Technology</dc:title>
  <dc:creator>Donal</dc:creator>
  <cp:lastModifiedBy>Donal O'Sullivan</cp:lastModifiedBy>
  <cp:revision>199</cp:revision>
  <cp:lastPrinted>2012-02-15T17:43:21Z</cp:lastPrinted>
  <dcterms:created xsi:type="dcterms:W3CDTF">2012-01-16T16:07:42Z</dcterms:created>
  <dcterms:modified xsi:type="dcterms:W3CDTF">2013-04-29T17:40:41Z</dcterms:modified>
</cp:coreProperties>
</file>