
<file path=[Content_Types].xml><?xml version="1.0" encoding="utf-8"?>
<Types xmlns="http://schemas.openxmlformats.org/package/2006/content-types">
  <Override PartName="/_rels/.rels" ContentType="application/vnd.openxmlformats-package.relationships+xml"/>
  <Override PartName="/ppt/notesSlides/_rels/notesSlide14.xml.rels" ContentType="application/vnd.openxmlformats-package.relationships+xml"/>
  <Override PartName="/ppt/notesSlides/notesSlide14.xml" ContentType="application/vnd.openxmlformats-officedocument.presentationml.notesSlide+xml"/>
  <Override PartName="/ppt/_rels/presentation.xml.rels" ContentType="application/vnd.openxmlformats-package.relationships+xml"/>
  <Override PartName="/ppt/media/image4.jpeg" ContentType="image/jpeg"/>
  <Override PartName="/ppt/media/image3.jpeg" ContentType="image/jpeg"/>
  <Override PartName="/ppt/media/image2.jpeg" ContentType="image/jpeg"/>
  <Override PartName="/ppt/media/image1.wmf" ContentType="image/x-wmf"/>
  <Override PartName="/ppt/slides/slide18.xml" ContentType="application/vnd.openxmlformats-officedocument.presentationml.slide+xml"/>
  <Override PartName="/ppt/slides/slide17.xml" ContentType="application/vnd.openxmlformats-officedocument.presentationml.slide+xml"/>
  <Override PartName="/ppt/slides/_rels/slide18.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14.xml.rels" ContentType="application/vnd.openxmlformats-package.relationships+xml"/>
  <Override PartName="/ppt/slideLayouts/_rels/slideLayout1.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slideLayout24.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 name="PlaceHolder 1"/>
          <p:cNvSpPr>
            <a:spLocks noGrp="1"/>
          </p:cNvSpPr>
          <p:nvPr>
            <p:ph type="body"/>
          </p:nvPr>
        </p:nvSpPr>
        <p:spPr>
          <a:xfrm>
            <a:off x="777240" y="4777560"/>
            <a:ext cx="6217560" cy="4525920"/>
          </a:xfrm>
          <a:prstGeom prst="rect">
            <a:avLst/>
          </a:prstGeom>
        </p:spPr>
        <p:txBody>
          <a:bodyPr bIns="0" lIns="0" rIns="0" tIns="0" wrap="none"/>
          <a:p>
            <a:r>
              <a:rPr lang="en-US"/>
              <a:t>Click to edit the notes format</a:t>
            </a:r>
            <a:endParaRPr/>
          </a:p>
        </p:txBody>
      </p:sp>
      <p:sp>
        <p:nvSpPr>
          <p:cNvPr id="69" name="PlaceHolder 2"/>
          <p:cNvSpPr>
            <a:spLocks noGrp="1"/>
          </p:cNvSpPr>
          <p:nvPr>
            <p:ph type="hdr"/>
          </p:nvPr>
        </p:nvSpPr>
        <p:spPr>
          <a:xfrm>
            <a:off x="0" y="0"/>
            <a:ext cx="3372840" cy="502560"/>
          </a:xfrm>
          <a:prstGeom prst="rect">
            <a:avLst/>
          </a:prstGeom>
        </p:spPr>
        <p:txBody>
          <a:bodyPr bIns="0" lIns="0" rIns="0" tIns="0" wrap="none"/>
          <a:p>
            <a:r>
              <a:rPr lang="en-US"/>
              <a:t>&lt;header&gt;</a:t>
            </a:r>
            <a:endParaRPr/>
          </a:p>
        </p:txBody>
      </p:sp>
      <p:sp>
        <p:nvSpPr>
          <p:cNvPr id="70" name="PlaceHolder 3"/>
          <p:cNvSpPr>
            <a:spLocks noGrp="1"/>
          </p:cNvSpPr>
          <p:nvPr>
            <p:ph type="dt"/>
          </p:nvPr>
        </p:nvSpPr>
        <p:spPr>
          <a:xfrm>
            <a:off x="4399200" y="0"/>
            <a:ext cx="3372840" cy="502560"/>
          </a:xfrm>
          <a:prstGeom prst="rect">
            <a:avLst/>
          </a:prstGeom>
        </p:spPr>
        <p:txBody>
          <a:bodyPr bIns="0" lIns="0" rIns="0" tIns="0" wrap="none"/>
          <a:p>
            <a:pPr algn="r"/>
            <a:r>
              <a:rPr lang="en-US"/>
              <a:t>&lt;date/time&gt;</a:t>
            </a:r>
            <a:endParaRPr/>
          </a:p>
        </p:txBody>
      </p:sp>
      <p:sp>
        <p:nvSpPr>
          <p:cNvPr id="71" name="PlaceHolder 4"/>
          <p:cNvSpPr>
            <a:spLocks noGrp="1"/>
          </p:cNvSpPr>
          <p:nvPr>
            <p:ph type="ftr"/>
          </p:nvPr>
        </p:nvSpPr>
        <p:spPr>
          <a:xfrm>
            <a:off x="0" y="9555480"/>
            <a:ext cx="3372840" cy="502560"/>
          </a:xfrm>
          <a:prstGeom prst="rect">
            <a:avLst/>
          </a:prstGeom>
        </p:spPr>
        <p:txBody>
          <a:bodyPr anchor="b" bIns="0" lIns="0" rIns="0" tIns="0" wrap="none"/>
          <a:p>
            <a:r>
              <a:rPr lang="en-US"/>
              <a:t>&lt;footer&gt;</a:t>
            </a:r>
            <a:endParaRPr/>
          </a:p>
        </p:txBody>
      </p:sp>
      <p:sp>
        <p:nvSpPr>
          <p:cNvPr id="72" name="PlaceHolder 5"/>
          <p:cNvSpPr>
            <a:spLocks noGrp="1"/>
          </p:cNvSpPr>
          <p:nvPr>
            <p:ph type="sldNum"/>
          </p:nvPr>
        </p:nvSpPr>
        <p:spPr>
          <a:xfrm>
            <a:off x="4399200" y="9555480"/>
            <a:ext cx="3372840" cy="502560"/>
          </a:xfrm>
          <a:prstGeom prst="rect">
            <a:avLst/>
          </a:prstGeom>
        </p:spPr>
        <p:txBody>
          <a:bodyPr anchor="b" bIns="0" lIns="0" rIns="0" tIns="0" wrap="none"/>
          <a:p>
            <a:pPr algn="r"/>
            <a:fld id="{7C60DB23-6675-4502-BD3E-8085A5CE1C31}" type="slidenum">
              <a:rPr lang="en-US"/>
              <a:t>&lt;number&gt;</a:t>
            </a:fld>
            <a:endParaRPr/>
          </a:p>
        </p:txBody>
      </p:sp>
    </p:spTree>
  </p:cSld>
  <p:clrMap accent1="accent1" accent2="accent2" accent3="accent3" accent4="accent4" accent5="accent5" accent6="accent6" bg1="lt1" bg2="lt2" folHlink="folHlink" hlink="hlink" tx1="dk1" tx2="dk2"/>
</p:notesMaster>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CustomShape 1"/>
          <p:cNvSpPr/>
          <p:nvPr/>
        </p:nvSpPr>
        <p:spPr>
          <a:xfrm>
            <a:off x="3884760" y="8685360"/>
            <a:ext cx="2971080" cy="456480"/>
          </a:xfrm>
          <a:prstGeom prst="rect">
            <a:avLst/>
          </a:prstGeom>
        </p:spPr>
        <p:txBody>
          <a:bodyPr anchor="b" bIns="45000" lIns="90000" rIns="90000" tIns="45000"/>
          <a:p>
            <a:pPr>
              <a:lnSpc>
                <a:spcPct val="100000"/>
              </a:lnSpc>
            </a:pPr>
            <a:fld id="{25B31977-E8FE-40E4-ADC0-6562F211EF81}" type="slidenum">
              <a:rPr lang="en-US" sz="1200">
                <a:latin typeface="+mn-lt"/>
              </a:rPr>
              <a:t>&lt;number&gt;</a:t>
            </a:fld>
            <a:endParaRPr/>
          </a:p>
        </p:txBody>
      </p:sp>
      <p:sp>
        <p:nvSpPr>
          <p:cNvPr id="113" name="PlaceHolder 2"/>
          <p:cNvSpPr>
            <a:spLocks noGrp="1"/>
          </p:cNvSpPr>
          <p:nvPr>
            <p:ph type="body"/>
          </p:nvPr>
        </p:nvSpPr>
        <p:spPr>
          <a:xfrm>
            <a:off x="685800" y="4343400"/>
            <a:ext cx="5485680" cy="4114080"/>
          </a:xfrm>
          <a:prstGeom prst="rect">
            <a:avLst/>
          </a:prstGeom>
        </p:spPr>
        <p:txBody>
          <a:bodyPr bIns="0" lIns="0" rIns="0" tIns="0"/>
          <a:p>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4"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25"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8"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9"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30"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33"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7"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9"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1"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42"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44"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6"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47"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48"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0"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51"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52"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55"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56"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8"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59"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1"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62"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63"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64"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6"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67"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8"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3"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14"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6"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7"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8"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1"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2"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240"/>
            <a:ext cx="8228880" cy="1144800"/>
          </a:xfrm>
          <a:prstGeom prst="rect">
            <a:avLst/>
          </a:prstGeom>
        </p:spPr>
        <p:txBody>
          <a:bodyPr anchor="ctr" bIns="0" lIns="0" rIns="0" tIns="0" wrap="none"/>
          <a:p>
            <a:r>
              <a:rPr lang="en-US"/>
              <a:t>Click to edit the title text format</a:t>
            </a:r>
            <a:endParaRPr/>
          </a:p>
        </p:txBody>
      </p:sp>
      <p:sp>
        <p:nvSpPr>
          <p:cNvPr id="1" name="PlaceHolder 2"/>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35" name="PlaceHolder 2"/>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www.wto.org/" TargetMode="External"/><Relationship Id="rId2" Type="http://schemas.openxmlformats.org/officeDocument/2006/relationships/hyperlink" Target="http://www.wto.org/" TargetMode="External"/><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 name="CustomShape 1"/>
          <p:cNvSpPr/>
          <p:nvPr/>
        </p:nvSpPr>
        <p:spPr>
          <a:xfrm>
            <a:off x="533520" y="1371600"/>
            <a:ext cx="7850880" cy="1828080"/>
          </a:xfrm>
          <a:prstGeom prst="rect">
            <a:avLst/>
          </a:prstGeom>
        </p:spPr>
        <p:txBody>
          <a:bodyPr anchor="b" bIns="0" lIns="0" rIns="18360" tIns="0"/>
          <a:p>
            <a:pPr algn="r">
              <a:lnSpc>
                <a:spcPct val="100000"/>
              </a:lnSpc>
            </a:pPr>
            <a:r>
              <a:rPr b="1" lang="en-US" sz="3600">
                <a:solidFill>
                  <a:srgbClr val="50e0ea"/>
                </a:solidFill>
                <a:latin typeface="Calibri"/>
              </a:rPr>
              <a:t>EBGN 320 – Economics and Technology</a:t>
            </a:r>
            <a:endParaRPr/>
          </a:p>
        </p:txBody>
      </p:sp>
      <p:sp>
        <p:nvSpPr>
          <p:cNvPr id="74" name="CustomShape 2"/>
          <p:cNvSpPr/>
          <p:nvPr/>
        </p:nvSpPr>
        <p:spPr>
          <a:xfrm>
            <a:off x="539640" y="3213000"/>
            <a:ext cx="7854120" cy="1751760"/>
          </a:xfrm>
          <a:prstGeom prst="rect">
            <a:avLst/>
          </a:prstGeom>
        </p:spPr>
        <p:txBody>
          <a:bodyPr bIns="45000" lIns="0" rIns="18360" tIns="45000"/>
          <a:p>
            <a:pPr algn="r">
              <a:lnSpc>
                <a:spcPct val="100000"/>
              </a:lnSpc>
            </a:pPr>
            <a:r>
              <a:rPr lang="en-US" sz="2600">
                <a:solidFill>
                  <a:srgbClr val="000000"/>
                </a:solidFill>
                <a:latin typeface="Constantia"/>
              </a:rPr>
              <a:t>Macroeconomic issues and policies</a:t>
            </a:r>
            <a:endParaRPr/>
          </a:p>
          <a:p>
            <a:pPr algn="r">
              <a:lnSpc>
                <a:spcPct val="100000"/>
              </a:lnSpc>
            </a:pPr>
            <a:r>
              <a:rPr lang="en-US" sz="2600">
                <a:solidFill>
                  <a:srgbClr val="000000"/>
                </a:solidFill>
                <a:latin typeface="Constantia"/>
              </a:rPr>
              <a:t>April 24, 2013</a:t>
            </a:r>
            <a:endParaRPr/>
          </a:p>
        </p:txBody>
      </p:sp>
    </p:spTree>
  </p:cSld>
  <p:timing>
    <p:tnLst>
      <p:par>
        <p:cTn dur="indefinite" id="1" nodeType="tmRoot" restart="never">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CustomShape 1"/>
          <p:cNvSpPr/>
          <p:nvPr/>
        </p:nvSpPr>
        <p:spPr>
          <a:xfrm>
            <a:off x="457200" y="704160"/>
            <a:ext cx="8228880" cy="636120"/>
          </a:xfrm>
          <a:prstGeom prst="rect">
            <a:avLst/>
          </a:prstGeom>
        </p:spPr>
        <p:txBody>
          <a:bodyPr anchor="b" bIns="0" lIns="0" rIns="0" tIns="45000"/>
          <a:p>
            <a:pPr>
              <a:lnSpc>
                <a:spcPct val="100000"/>
              </a:lnSpc>
            </a:pPr>
            <a:r>
              <a:rPr lang="en-US" sz="5000">
                <a:solidFill>
                  <a:srgbClr val="04617b"/>
                </a:solidFill>
                <a:latin typeface="Calibri"/>
              </a:rPr>
              <a:t>TRIPS Tradeoffs</a:t>
            </a:r>
            <a:endParaRPr/>
          </a:p>
        </p:txBody>
      </p:sp>
      <p:sp>
        <p:nvSpPr>
          <p:cNvPr id="92" name="CustomShape 2"/>
          <p:cNvSpPr/>
          <p:nvPr/>
        </p:nvSpPr>
        <p:spPr>
          <a:xfrm>
            <a:off x="457200" y="1556640"/>
            <a:ext cx="8228880" cy="4767120"/>
          </a:xfrm>
          <a:prstGeom prst="rect">
            <a:avLst/>
          </a:prstGeom>
        </p:spPr>
        <p:txBody>
          <a:bodyPr bIns="45000" lIns="90000" rIns="90000" tIns="45000"/>
          <a:p>
            <a:pPr>
              <a:lnSpc>
                <a:spcPct val="100000"/>
              </a:lnSpc>
            </a:pPr>
            <a:r>
              <a:rPr b="1" lang="en-US" sz="2600">
                <a:solidFill>
                  <a:srgbClr val="000000"/>
                </a:solidFill>
                <a:latin typeface="Constantia"/>
              </a:rPr>
              <a:t>Trade</a:t>
            </a:r>
            <a:endParaRPr/>
          </a:p>
          <a:p>
            <a:pPr>
              <a:lnSpc>
                <a:spcPct val="100000"/>
              </a:lnSpc>
            </a:pPr>
            <a:r>
              <a:rPr lang="en-US" sz="2400">
                <a:solidFill>
                  <a:srgbClr val="000000"/>
                </a:solidFill>
                <a:latin typeface="Constantia"/>
              </a:rPr>
              <a:t>TRIPS should increase market power of the innovating firms.  This should increase price and reduce trade volumes.</a:t>
            </a:r>
            <a:endParaRPr/>
          </a:p>
          <a:p>
            <a:pPr>
              <a:lnSpc>
                <a:spcPct val="100000"/>
              </a:lnSpc>
            </a:pPr>
            <a:r>
              <a:rPr b="1" lang="en-US" sz="2400">
                <a:solidFill>
                  <a:srgbClr val="000000"/>
                </a:solidFill>
                <a:latin typeface="Constantia"/>
              </a:rPr>
              <a:t>but,</a:t>
            </a:r>
            <a:endParaRPr/>
          </a:p>
          <a:p>
            <a:pPr>
              <a:lnSpc>
                <a:spcPct val="100000"/>
              </a:lnSpc>
            </a:pPr>
            <a:r>
              <a:rPr lang="en-US" sz="2400">
                <a:solidFill>
                  <a:srgbClr val="000000"/>
                </a:solidFill>
                <a:latin typeface="Constantia"/>
              </a:rPr>
              <a:t>Stronger IPS likely to increase the market size due to elimination of local imitators thus increasing trade volume.</a:t>
            </a:r>
            <a:endParaRPr/>
          </a:p>
          <a:p>
            <a:pPr>
              <a:lnSpc>
                <a:spcPct val="100000"/>
              </a:lnSpc>
            </a:pPr>
            <a:r>
              <a:rPr b="1" lang="en-US" sz="2600">
                <a:solidFill>
                  <a:srgbClr val="000000"/>
                </a:solidFill>
                <a:latin typeface="Constantia"/>
              </a:rPr>
              <a:t>Foreign Direct Investment (FDI)</a:t>
            </a:r>
            <a:endParaRPr/>
          </a:p>
          <a:p>
            <a:pPr>
              <a:lnSpc>
                <a:spcPct val="100000"/>
              </a:lnSpc>
            </a:pPr>
            <a:r>
              <a:rPr lang="en-US" sz="2400">
                <a:solidFill>
                  <a:srgbClr val="000000"/>
                </a:solidFill>
                <a:latin typeface="Constantia"/>
              </a:rPr>
              <a:t>Weak IPRs may induce firms to enter a country with FDI  in order to maintain control of proprietary information</a:t>
            </a:r>
            <a:endParaRPr/>
          </a:p>
          <a:p>
            <a:pPr>
              <a:lnSpc>
                <a:spcPct val="100000"/>
              </a:lnSpc>
            </a:pPr>
            <a:r>
              <a:rPr b="1" lang="en-US" sz="2400">
                <a:solidFill>
                  <a:srgbClr val="000000"/>
                </a:solidFill>
                <a:latin typeface="Constantia"/>
              </a:rPr>
              <a:t>But,</a:t>
            </a:r>
            <a:endParaRPr/>
          </a:p>
          <a:p>
            <a:pPr>
              <a:lnSpc>
                <a:spcPct val="100000"/>
              </a:lnSpc>
            </a:pPr>
            <a:r>
              <a:rPr lang="en-US" sz="2400">
                <a:solidFill>
                  <a:srgbClr val="000000"/>
                </a:solidFill>
                <a:latin typeface="Constantia"/>
              </a:rPr>
              <a:t>Strong IPRs may be seen as necessary for many multinational firms to do business in a country</a:t>
            </a:r>
            <a:endParaRPr/>
          </a:p>
        </p:txBody>
      </p:sp>
    </p:spTree>
  </p:cSld>
  <p:timing>
    <p:tnLst>
      <p:par>
        <p:cTn dur="indefinite" id="99" nodeType="tmRoot" restart="never">
          <p:childTnLst>
            <p:seq>
              <p:cTn dur="indefinite" id="100" nodeType="mainSeq">
                <p:childTnLst>
                  <p:par>
                    <p:cTn fill="hold" id="101">
                      <p:stCondLst>
                        <p:cond delay="indefinite"/>
                      </p:stCondLst>
                      <p:childTnLst>
                        <p:par>
                          <p:cTn fill="hold" id="102">
                            <p:stCondLst>
                              <p:cond delay="0"/>
                            </p:stCondLst>
                            <p:childTnLst>
                              <p:par>
                                <p:cTn fill="hold" id="103" nodeType="clickEffect" presetClass="entr" presetID="1">
                                  <p:stCondLst>
                                    <p:cond delay="0"/>
                                  </p:stCondLst>
                                  <p:childTnLst>
                                    <p:set>
                                      <p:cBhvr>
                                        <p:cTn dur="1" fill="hold" id="104">
                                          <p:stCondLst>
                                            <p:cond delay="0"/>
                                          </p:stCondLst>
                                        </p:cTn>
                                        <p:tgtEl>
                                          <p:spTgt spid="92">
                                            <p:txEl>
                                              <p:pRg end="6" st="0"/>
                                            </p:txEl>
                                          </p:spTgt>
                                        </p:tgtEl>
                                        <p:attrNameLst>
                                          <p:attrName>style.visibility</p:attrName>
                                        </p:attrNameLst>
                                      </p:cBhvr>
                                      <p:to>
                                        <p:strVal val="visible"/>
                                      </p:to>
                                    </p:set>
                                  </p:childTnLst>
                                </p:cTn>
                              </p:par>
                            </p:childTnLst>
                          </p:cTn>
                        </p:par>
                      </p:childTnLst>
                    </p:cTn>
                  </p:par>
                  <p:par>
                    <p:cTn fill="hold" id="105">
                      <p:stCondLst>
                        <p:cond delay="indefinite"/>
                      </p:stCondLst>
                      <p:childTnLst>
                        <p:par>
                          <p:cTn fill="hold" id="106">
                            <p:stCondLst>
                              <p:cond delay="0"/>
                            </p:stCondLst>
                            <p:childTnLst>
                              <p:par>
                                <p:cTn fill="hold" id="107" nodeType="clickEffect" presetClass="entr" presetID="1">
                                  <p:stCondLst>
                                    <p:cond delay="0"/>
                                  </p:stCondLst>
                                  <p:childTnLst>
                                    <p:set>
                                      <p:cBhvr>
                                        <p:cTn dur="1" fill="hold" id="108">
                                          <p:stCondLst>
                                            <p:cond delay="0"/>
                                          </p:stCondLst>
                                        </p:cTn>
                                        <p:tgtEl>
                                          <p:spTgt spid="92">
                                            <p:txEl>
                                              <p:pRg end="390" st="385"/>
                                            </p:txEl>
                                          </p:spTgt>
                                        </p:tgtEl>
                                        <p:attrNameLst>
                                          <p:attrName>style.visibility</p:attrName>
                                        </p:attrNameLst>
                                      </p:cBhvr>
                                      <p:to>
                                        <p:strVal val="visible"/>
                                      </p:to>
                                    </p:set>
                                  </p:childTnLst>
                                </p:cTn>
                              </p:par>
                            </p:childTnLst>
                          </p:cTn>
                        </p:par>
                      </p:childTnLst>
                    </p:cTn>
                  </p:par>
                  <p:par>
                    <p:cTn fill="hold" id="109">
                      <p:stCondLst>
                        <p:cond delay="indefinite"/>
                      </p:stCondLst>
                      <p:childTnLst>
                        <p:par>
                          <p:cTn fill="hold" id="110">
                            <p:stCondLst>
                              <p:cond delay="0"/>
                            </p:stCondLst>
                            <p:childTnLst>
                              <p:par>
                                <p:cTn fill="hold" id="111" nodeType="clickEffect" presetClass="entr" presetID="1">
                                  <p:stCondLst>
                                    <p:cond delay="0"/>
                                  </p:stCondLst>
                                  <p:childTnLst>
                                    <p:set>
                                      <p:cBhvr>
                                        <p:cTn dur="1" fill="hold" id="112">
                                          <p:stCondLst>
                                            <p:cond delay="0"/>
                                          </p:stCondLst>
                                        </p:cTn>
                                        <p:tgtEl>
                                          <p:spTgt spid="92">
                                            <p:txEl>
                                              <p:pRg end="484" st="484"/>
                                            </p:txEl>
                                          </p:spTgt>
                                        </p:tgtEl>
                                        <p:attrNameLst>
                                          <p:attrName>style.visibility</p:attrName>
                                        </p:attrNameLst>
                                      </p:cBhvr>
                                      <p:to>
                                        <p:strVal val="visible"/>
                                      </p:to>
                                    </p:set>
                                  </p:childTnLst>
                                </p:cTn>
                              </p:par>
                            </p:childTnLst>
                          </p:cTn>
                        </p:par>
                      </p:childTnLst>
                    </p:cTn>
                  </p:par>
                  <p:par>
                    <p:cTn fill="hold" id="113">
                      <p:stCondLst>
                        <p:cond delay="indefinite"/>
                      </p:stCondLst>
                      <p:childTnLst>
                        <p:par>
                          <p:cTn fill="hold" id="114">
                            <p:stCondLst>
                              <p:cond delay="0"/>
                            </p:stCondLst>
                            <p:childTnLst>
                              <p:par>
                                <p:cTn fill="hold" id="115" nodeType="clickEffect" presetClass="entr" presetID="1">
                                  <p:stCondLst>
                                    <p:cond delay="0"/>
                                  </p:stCondLst>
                                  <p:childTnLst>
                                    <p:set>
                                      <p:cBhvr>
                                        <p:cTn dur="1" fill="hold" id="116">
                                          <p:stCondLst>
                                            <p:cond delay="0"/>
                                          </p:stCondLst>
                                        </p:cTn>
                                        <p:tgtEl>
                                          <p:spTgt spid="92">
                                            <p:txEl>
                                              <p:pRg end="484" st="484"/>
                                            </p:txEl>
                                          </p:spTgt>
                                        </p:tgtEl>
                                        <p:attrNameLst>
                                          <p:attrName>style.visibility</p:attrName>
                                        </p:attrNameLst>
                                      </p:cBhvr>
                                      <p:to>
                                        <p:strVal val="visible"/>
                                      </p:to>
                                    </p:set>
                                  </p:childTnLst>
                                </p:cTn>
                              </p:par>
                            </p:childTnLst>
                          </p:cTn>
                        </p:par>
                      </p:childTnLst>
                    </p:cTn>
                  </p:par>
                  <p:par>
                    <p:cTn fill="hold" id="117">
                      <p:stCondLst>
                        <p:cond delay="indefinite"/>
                      </p:stCondLst>
                      <p:childTnLst>
                        <p:par>
                          <p:cTn fill="hold" id="118">
                            <p:stCondLst>
                              <p:cond delay="0"/>
                            </p:stCondLst>
                            <p:childTnLst>
                              <p:par>
                                <p:cTn fill="hold" id="119" nodeType="clickEffect" presetClass="entr" presetID="1">
                                  <p:stCondLst>
                                    <p:cond delay="0"/>
                                  </p:stCondLst>
                                  <p:childTnLst>
                                    <p:set>
                                      <p:cBhvr>
                                        <p:cTn dur="1" fill="hold" id="120">
                                          <p:stCondLst>
                                            <p:cond delay="0"/>
                                          </p:stCondLst>
                                        </p:cTn>
                                        <p:tgtEl>
                                          <p:spTgt spid="92">
                                            <p:txEl>
                                              <p:pRg end="484" st="484"/>
                                            </p:txEl>
                                          </p:spTgt>
                                        </p:tgtEl>
                                        <p:attrNameLst>
                                          <p:attrName>style.visibility</p:attrName>
                                        </p:attrNameLst>
                                      </p:cBhvr>
                                      <p:to>
                                        <p:strVal val="visible"/>
                                      </p:to>
                                    </p:set>
                                  </p:childTnLst>
                                </p:cTn>
                              </p:par>
                            </p:childTnLst>
                          </p:cTn>
                        </p:par>
                      </p:childTnLst>
                    </p:cTn>
                  </p:par>
                  <p:par>
                    <p:cTn fill="hold" id="121">
                      <p:stCondLst>
                        <p:cond delay="indefinite"/>
                      </p:stCondLst>
                      <p:childTnLst>
                        <p:par>
                          <p:cTn fill="hold" id="122">
                            <p:stCondLst>
                              <p:cond delay="0"/>
                            </p:stCondLst>
                            <p:childTnLst>
                              <p:par>
                                <p:cTn fill="hold" id="123" nodeType="clickEffect" presetClass="entr" presetID="1">
                                  <p:stCondLst>
                                    <p:cond delay="0"/>
                                  </p:stCondLst>
                                  <p:childTnLst>
                                    <p:set>
                                      <p:cBhvr>
                                        <p:cTn dur="1" fill="hold" id="124">
                                          <p:stCondLst>
                                            <p:cond delay="0"/>
                                          </p:stCondLst>
                                        </p:cTn>
                                        <p:tgtEl>
                                          <p:spTgt spid="92">
                                            <p:txEl>
                                              <p:pRg end="484" st="484"/>
                                            </p:txEl>
                                          </p:spTgt>
                                        </p:tgtEl>
                                        <p:attrNameLst>
                                          <p:attrName>style.visibility</p:attrName>
                                        </p:attrNameLst>
                                      </p:cBhvr>
                                      <p:to>
                                        <p:strVal val="visible"/>
                                      </p:to>
                                    </p:set>
                                  </p:childTnLst>
                                </p:cTn>
                              </p:par>
                            </p:childTnLst>
                          </p:cTn>
                        </p:par>
                      </p:childTnLst>
                    </p:cTn>
                  </p:par>
                  <p:par>
                    <p:cTn fill="hold" id="125">
                      <p:stCondLst>
                        <p:cond delay="indefinite"/>
                      </p:stCondLst>
                      <p:childTnLst>
                        <p:par>
                          <p:cTn fill="hold" id="126">
                            <p:stCondLst>
                              <p:cond delay="0"/>
                            </p:stCondLst>
                            <p:childTnLst>
                              <p:par>
                                <p:cTn fill="hold" id="127" nodeType="clickEffect" presetClass="entr" presetID="1">
                                  <p:stCondLst>
                                    <p:cond delay="0"/>
                                  </p:stCondLst>
                                  <p:childTnLst>
                                    <p:set>
                                      <p:cBhvr>
                                        <p:cTn dur="1" fill="hold" id="128">
                                          <p:stCondLst>
                                            <p:cond delay="0"/>
                                          </p:stCondLst>
                                        </p:cTn>
                                        <p:tgtEl>
                                          <p:spTgt spid="92">
                                            <p:txEl>
                                              <p:pRg end="484" st="484"/>
                                            </p:txEl>
                                          </p:spTgt>
                                        </p:tgtEl>
                                        <p:attrNameLst>
                                          <p:attrName>style.visibility</p:attrName>
                                        </p:attrNameLst>
                                      </p:cBhvr>
                                      <p:to>
                                        <p:strVal val="visible"/>
                                      </p:to>
                                    </p:set>
                                  </p:childTnLst>
                                </p:cTn>
                              </p:par>
                            </p:childTnLst>
                          </p:cTn>
                        </p:par>
                      </p:childTnLst>
                    </p:cTn>
                  </p:par>
                  <p:par>
                    <p:cTn fill="hold" id="129">
                      <p:stCondLst>
                        <p:cond delay="indefinite"/>
                      </p:stCondLst>
                      <p:childTnLst>
                        <p:par>
                          <p:cTn fill="hold" id="130">
                            <p:stCondLst>
                              <p:cond delay="0"/>
                            </p:stCondLst>
                            <p:childTnLst>
                              <p:par>
                                <p:cTn fill="hold" id="131" nodeType="clickEffect" presetClass="entr" presetID="1">
                                  <p:stCondLst>
                                    <p:cond delay="0"/>
                                  </p:stCondLst>
                                  <p:childTnLst>
                                    <p:set>
                                      <p:cBhvr>
                                        <p:cTn dur="1" fill="hold" id="132">
                                          <p:stCondLst>
                                            <p:cond delay="0"/>
                                          </p:stCondLst>
                                        </p:cTn>
                                        <p:tgtEl>
                                          <p:spTgt spid="92">
                                            <p:txEl>
                                              <p:pRg end="484" st="48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CustomShape 1"/>
          <p:cNvSpPr/>
          <p:nvPr/>
        </p:nvSpPr>
        <p:spPr>
          <a:xfrm>
            <a:off x="457200" y="704160"/>
            <a:ext cx="8228880" cy="780120"/>
          </a:xfrm>
          <a:prstGeom prst="rect">
            <a:avLst/>
          </a:prstGeom>
        </p:spPr>
        <p:txBody>
          <a:bodyPr anchor="b" bIns="0" lIns="0" rIns="0" tIns="45000"/>
          <a:p>
            <a:pPr>
              <a:lnSpc>
                <a:spcPct val="100000"/>
              </a:lnSpc>
            </a:pPr>
            <a:r>
              <a:rPr lang="en-US" sz="5000">
                <a:solidFill>
                  <a:srgbClr val="04617b"/>
                </a:solidFill>
                <a:latin typeface="Calibri"/>
              </a:rPr>
              <a:t>TRIPS, FDI and technology transfer</a:t>
            </a:r>
            <a:endParaRPr/>
          </a:p>
        </p:txBody>
      </p:sp>
      <p:sp>
        <p:nvSpPr>
          <p:cNvPr id="94" name="CustomShape 2"/>
          <p:cNvSpPr/>
          <p:nvPr/>
        </p:nvSpPr>
        <p:spPr>
          <a:xfrm>
            <a:off x="457200" y="1628640"/>
            <a:ext cx="8228880" cy="4695120"/>
          </a:xfrm>
          <a:prstGeom prst="rect">
            <a:avLst/>
          </a:prstGeom>
        </p:spPr>
        <p:txBody>
          <a:bodyPr bIns="45000" lIns="90000" rIns="90000" tIns="45000"/>
          <a:p>
            <a:pPr>
              <a:lnSpc>
                <a:spcPct val="100000"/>
              </a:lnSpc>
              <a:buSzPct val="25000"/>
              <a:buFont charset="2" typeface="Wingdings 2"/>
              <a:buChar char=""/>
            </a:pPr>
            <a:r>
              <a:rPr lang="en-US" sz="2600">
                <a:solidFill>
                  <a:srgbClr val="000000"/>
                </a:solidFill>
                <a:latin typeface="Constantia"/>
              </a:rPr>
              <a:t>FDI is sensitive to the IPR regime as transnational corporations (TNCs) fear to invest where no IPRs (Maskus, 2000)</a:t>
            </a:r>
            <a:endParaRPr/>
          </a:p>
          <a:p>
            <a:pPr>
              <a:lnSpc>
                <a:spcPct val="100000"/>
              </a:lnSpc>
              <a:buSzPct val="25000"/>
              <a:buFont charset="2" typeface="Wingdings 2"/>
              <a:buChar char=""/>
            </a:pPr>
            <a:r>
              <a:rPr lang="en-US" sz="2600">
                <a:solidFill>
                  <a:srgbClr val="000000"/>
                </a:solidFill>
                <a:latin typeface="Constantia"/>
              </a:rPr>
              <a:t>As we saw before, can argue that technology transfer is enhanced due to FDI as these firms bring modernising technology and domestic enterprise can learn from them </a:t>
            </a:r>
            <a:endParaRPr/>
          </a:p>
          <a:p>
            <a:pPr>
              <a:lnSpc>
                <a:spcPct val="100000"/>
              </a:lnSpc>
              <a:buSzPct val="25000"/>
              <a:buFont charset="2" typeface="Wingdings 2"/>
              <a:buChar char=""/>
            </a:pPr>
            <a:r>
              <a:rPr lang="en-US" sz="2600">
                <a:solidFill>
                  <a:srgbClr val="000000"/>
                </a:solidFill>
                <a:latin typeface="Constantia"/>
              </a:rPr>
              <a:t>But technology transfer can only occur if country has the ability to </a:t>
            </a:r>
            <a:r>
              <a:rPr b="1" lang="en-US" sz="2600">
                <a:solidFill>
                  <a:srgbClr val="000000"/>
                </a:solidFill>
                <a:latin typeface="Constantia"/>
              </a:rPr>
              <a:t>absorb it </a:t>
            </a:r>
            <a:r>
              <a:rPr lang="en-US" sz="2600">
                <a:solidFill>
                  <a:srgbClr val="000000"/>
                </a:solidFill>
                <a:latin typeface="Constantia"/>
              </a:rPr>
              <a:t>– needs education and entrepreneurial talent to do this</a:t>
            </a:r>
            <a:endParaRPr/>
          </a:p>
          <a:p>
            <a:pPr>
              <a:lnSpc>
                <a:spcPct val="100000"/>
              </a:lnSpc>
              <a:buSzPct val="25000"/>
              <a:buFont charset="2" typeface="Wingdings 2"/>
              <a:buChar char=""/>
            </a:pPr>
            <a:r>
              <a:rPr lang="en-US" sz="2600">
                <a:solidFill>
                  <a:srgbClr val="000000"/>
                </a:solidFill>
                <a:latin typeface="Constantia"/>
              </a:rPr>
              <a:t>Any new domestic firms will of course be paying higher licence fees for their new technology or higher import prices for imported capital goods that are protected</a:t>
            </a:r>
            <a:endParaRPr/>
          </a:p>
        </p:txBody>
      </p:sp>
    </p:spTree>
  </p:cSld>
  <p:timing>
    <p:tnLst>
      <p:par>
        <p:cTn dur="indefinite" id="133" nodeType="tmRoot" restart="never">
          <p:childTnLst>
            <p:seq>
              <p:cTn dur="indefinite" id="134" nodeType="mainSeq">
                <p:childTnLst>
                  <p:par>
                    <p:cTn fill="hold" id="135">
                      <p:stCondLst>
                        <p:cond delay="indefinite"/>
                      </p:stCondLst>
                      <p:childTnLst>
                        <p:par>
                          <p:cTn fill="hold" id="136">
                            <p:stCondLst>
                              <p:cond delay="0"/>
                            </p:stCondLst>
                            <p:childTnLst>
                              <p:par>
                                <p:cTn fill="hold" id="137" nodeType="clickEffect" presetClass="entr" presetID="1">
                                  <p:stCondLst>
                                    <p:cond delay="0"/>
                                  </p:stCondLst>
                                  <p:childTnLst>
                                    <p:set>
                                      <p:cBhvr>
                                        <p:cTn dur="1" fill="hold" id="138">
                                          <p:stCondLst>
                                            <p:cond delay="0"/>
                                          </p:stCondLst>
                                        </p:cTn>
                                        <p:tgtEl>
                                          <p:spTgt spid="94">
                                            <p:txEl>
                                              <p:pRg end="116" st="0"/>
                                            </p:txEl>
                                          </p:spTgt>
                                        </p:tgtEl>
                                        <p:attrNameLst>
                                          <p:attrName>style.visibility</p:attrName>
                                        </p:attrNameLst>
                                      </p:cBhvr>
                                      <p:to>
                                        <p:strVal val="visible"/>
                                      </p:to>
                                    </p:set>
                                  </p:childTnLst>
                                </p:cTn>
                              </p:par>
                            </p:childTnLst>
                          </p:cTn>
                        </p:par>
                      </p:childTnLst>
                    </p:cTn>
                  </p:par>
                  <p:par>
                    <p:cTn fill="hold" id="139">
                      <p:stCondLst>
                        <p:cond delay="indefinite"/>
                      </p:stCondLst>
                      <p:childTnLst>
                        <p:par>
                          <p:cTn fill="hold" id="140">
                            <p:stCondLst>
                              <p:cond delay="0"/>
                            </p:stCondLst>
                            <p:childTnLst>
                              <p:par>
                                <p:cTn fill="hold" id="141" nodeType="clickEffect" presetClass="entr" presetID="1">
                                  <p:stCondLst>
                                    <p:cond delay="0"/>
                                  </p:stCondLst>
                                  <p:childTnLst>
                                    <p:set>
                                      <p:cBhvr>
                                        <p:cTn dur="1" fill="hold" id="142">
                                          <p:stCondLst>
                                            <p:cond delay="0"/>
                                          </p:stCondLst>
                                        </p:cTn>
                                        <p:tgtEl>
                                          <p:spTgt spid="94">
                                            <p:txEl>
                                              <p:pRg end="579" st="579"/>
                                            </p:txEl>
                                          </p:spTgt>
                                        </p:tgtEl>
                                        <p:attrNameLst>
                                          <p:attrName>style.visibility</p:attrName>
                                        </p:attrNameLst>
                                      </p:cBhvr>
                                      <p:to>
                                        <p:strVal val="visible"/>
                                      </p:to>
                                    </p:set>
                                  </p:childTnLst>
                                </p:cTn>
                              </p:par>
                            </p:childTnLst>
                          </p:cTn>
                        </p:par>
                      </p:childTnLst>
                    </p:cTn>
                  </p:par>
                  <p:par>
                    <p:cTn fill="hold" id="143">
                      <p:stCondLst>
                        <p:cond delay="indefinite"/>
                      </p:stCondLst>
                      <p:childTnLst>
                        <p:par>
                          <p:cTn fill="hold" id="144">
                            <p:stCondLst>
                              <p:cond delay="0"/>
                            </p:stCondLst>
                            <p:childTnLst>
                              <p:par>
                                <p:cTn fill="hold" id="145" nodeType="clickEffect" presetClass="entr" presetID="1">
                                  <p:stCondLst>
                                    <p:cond delay="0"/>
                                  </p:stCondLst>
                                  <p:childTnLst>
                                    <p:set>
                                      <p:cBhvr>
                                        <p:cTn dur="1" fill="hold" id="146">
                                          <p:stCondLst>
                                            <p:cond delay="0"/>
                                          </p:stCondLst>
                                        </p:cTn>
                                        <p:tgtEl>
                                          <p:spTgt spid="94">
                                            <p:txEl>
                                              <p:pRg end="579" st="579"/>
                                            </p:txEl>
                                          </p:spTgt>
                                        </p:tgtEl>
                                        <p:attrNameLst>
                                          <p:attrName>style.visibility</p:attrName>
                                        </p:attrNameLst>
                                      </p:cBhvr>
                                      <p:to>
                                        <p:strVal val="visible"/>
                                      </p:to>
                                    </p:set>
                                  </p:childTnLst>
                                </p:cTn>
                              </p:par>
                            </p:childTnLst>
                          </p:cTn>
                        </p:par>
                      </p:childTnLst>
                    </p:cTn>
                  </p:par>
                  <p:par>
                    <p:cTn fill="hold" id="147">
                      <p:stCondLst>
                        <p:cond delay="indefinite"/>
                      </p:stCondLst>
                      <p:childTnLst>
                        <p:par>
                          <p:cTn fill="hold" id="148">
                            <p:stCondLst>
                              <p:cond delay="0"/>
                            </p:stCondLst>
                            <p:childTnLst>
                              <p:par>
                                <p:cTn fill="hold" id="149" nodeType="clickEffect" presetClass="entr" presetID="1">
                                  <p:stCondLst>
                                    <p:cond delay="0"/>
                                  </p:stCondLst>
                                  <p:childTnLst>
                                    <p:set>
                                      <p:cBhvr>
                                        <p:cTn dur="1" fill="hold" id="150">
                                          <p:stCondLst>
                                            <p:cond delay="0"/>
                                          </p:stCondLst>
                                        </p:cTn>
                                        <p:tgtEl>
                                          <p:spTgt spid="94">
                                            <p:txEl>
                                              <p:pRg end="579" st="57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CustomShape 1"/>
          <p:cNvSpPr/>
          <p:nvPr/>
        </p:nvSpPr>
        <p:spPr>
          <a:xfrm>
            <a:off x="467640" y="476640"/>
            <a:ext cx="8228880" cy="791280"/>
          </a:xfrm>
          <a:prstGeom prst="rect">
            <a:avLst/>
          </a:prstGeom>
        </p:spPr>
        <p:txBody>
          <a:bodyPr anchor="b" bIns="0" lIns="0" rIns="0" tIns="45000"/>
          <a:p>
            <a:pPr>
              <a:lnSpc>
                <a:spcPct val="100000"/>
              </a:lnSpc>
            </a:pPr>
            <a:r>
              <a:rPr lang="en-US" sz="3200">
                <a:solidFill>
                  <a:srgbClr val="04617b"/>
                </a:solidFill>
                <a:latin typeface="Calibri"/>
              </a:rPr>
              <a:t>Contentious and  enforcement aspects of TRIPS</a:t>
            </a:r>
            <a:endParaRPr/>
          </a:p>
        </p:txBody>
      </p:sp>
      <p:sp>
        <p:nvSpPr>
          <p:cNvPr id="96" name="CustomShape 2"/>
          <p:cNvSpPr/>
          <p:nvPr/>
        </p:nvSpPr>
        <p:spPr>
          <a:xfrm>
            <a:off x="457200" y="1340640"/>
            <a:ext cx="8228880" cy="4983120"/>
          </a:xfrm>
          <a:prstGeom prst="rect">
            <a:avLst/>
          </a:prstGeom>
        </p:spPr>
        <p:txBody>
          <a:bodyPr bIns="45000" lIns="90000" rIns="90000" tIns="45000"/>
          <a:p>
            <a:pPr>
              <a:lnSpc>
                <a:spcPct val="100000"/>
              </a:lnSpc>
            </a:pPr>
            <a:r>
              <a:rPr lang="en-US" sz="2600">
                <a:solidFill>
                  <a:srgbClr val="000000"/>
                </a:solidFill>
                <a:latin typeface="Constantia"/>
              </a:rPr>
              <a:t>TRIPS allows for some flexibility in how countries design and operate IPRs</a:t>
            </a:r>
            <a:endParaRPr/>
          </a:p>
          <a:p>
            <a:pPr>
              <a:lnSpc>
                <a:spcPct val="100000"/>
              </a:lnSpc>
            </a:pPr>
            <a:endParaRPr/>
          </a:p>
          <a:p>
            <a:pPr>
              <a:lnSpc>
                <a:spcPct val="100000"/>
              </a:lnSpc>
            </a:pPr>
            <a:r>
              <a:rPr b="1" lang="en-US" sz="2600">
                <a:solidFill>
                  <a:srgbClr val="000000"/>
                </a:solidFill>
                <a:latin typeface="Constantia"/>
              </a:rPr>
              <a:t>Areas of controversy</a:t>
            </a:r>
            <a:endParaRPr/>
          </a:p>
          <a:p>
            <a:pPr>
              <a:lnSpc>
                <a:spcPct val="100000"/>
              </a:lnSpc>
              <a:buSzPct val="25000"/>
              <a:buFont charset="2" typeface="Wingdings 2"/>
              <a:buChar char=""/>
            </a:pPr>
            <a:r>
              <a:rPr lang="en-US" sz="2600">
                <a:solidFill>
                  <a:srgbClr val="000000"/>
                </a:solidFill>
                <a:latin typeface="Constantia"/>
              </a:rPr>
              <a:t>One key issue concerns supply of pharmaceuticals (see next slide)</a:t>
            </a:r>
            <a:endParaRPr/>
          </a:p>
          <a:p>
            <a:pPr>
              <a:lnSpc>
                <a:spcPct val="100000"/>
              </a:lnSpc>
              <a:buSzPct val="25000"/>
              <a:buFont charset="2" typeface="Wingdings 2"/>
              <a:buChar char=""/>
            </a:pPr>
            <a:r>
              <a:rPr lang="en-US" sz="2600">
                <a:solidFill>
                  <a:srgbClr val="000000"/>
                </a:solidFill>
                <a:latin typeface="Constantia"/>
              </a:rPr>
              <a:t>Traditional knowledge and IPRs</a:t>
            </a:r>
            <a:endParaRPr/>
          </a:p>
          <a:p>
            <a:pPr>
              <a:lnSpc>
                <a:spcPct val="100000"/>
              </a:lnSpc>
              <a:buSzPct val="25000"/>
              <a:buFont charset="2" typeface="Wingdings 2"/>
              <a:buChar char=""/>
            </a:pPr>
            <a:r>
              <a:rPr lang="en-US" sz="2600">
                <a:solidFill>
                  <a:srgbClr val="000000"/>
                </a:solidFill>
                <a:latin typeface="Constantia"/>
              </a:rPr>
              <a:t>Patenting of living organisms, e.g., patenting pig genome, agricultural methods</a:t>
            </a:r>
            <a:endParaRPr/>
          </a:p>
          <a:p>
            <a:pPr>
              <a:lnSpc>
                <a:spcPct val="100000"/>
              </a:lnSpc>
            </a:pPr>
            <a:endParaRPr/>
          </a:p>
          <a:p>
            <a:pPr>
              <a:lnSpc>
                <a:spcPct val="100000"/>
              </a:lnSpc>
            </a:pPr>
            <a:r>
              <a:rPr b="1" lang="en-US" sz="2600">
                <a:solidFill>
                  <a:srgbClr val="000000"/>
                </a:solidFill>
                <a:latin typeface="Constantia"/>
              </a:rPr>
              <a:t>Note: Even if IPR regime exists many countries do not have the resources to enforce their own rules </a:t>
            </a:r>
            <a:endParaRPr/>
          </a:p>
          <a:p>
            <a:pPr lvl="1">
              <a:lnSpc>
                <a:spcPct val="100000"/>
              </a:lnSpc>
              <a:buSzPct val="25000"/>
              <a:buFont typeface="StarSymbol"/>
              <a:buChar char=""/>
            </a:pPr>
            <a:r>
              <a:rPr lang="en-US" sz="2400">
                <a:solidFill>
                  <a:srgbClr val="000000"/>
                </a:solidFill>
                <a:latin typeface="Constantia"/>
              </a:rPr>
              <a:t>IPRs not a priority when there are bigger issues to deal with</a:t>
            </a:r>
            <a:endParaRPr/>
          </a:p>
          <a:p>
            <a:pPr lvl="1">
              <a:lnSpc>
                <a:spcPct val="100000"/>
              </a:lnSpc>
              <a:buSzPct val="25000"/>
              <a:buFont typeface="StarSymbol"/>
              <a:buChar char=""/>
            </a:pPr>
            <a:r>
              <a:rPr lang="en-US" sz="2400">
                <a:solidFill>
                  <a:srgbClr val="000000"/>
                </a:solidFill>
                <a:latin typeface="Constantia"/>
              </a:rPr>
              <a:t>WTO provides assistance schemes to these nations</a:t>
            </a:r>
            <a:endParaRPr/>
          </a:p>
        </p:txBody>
      </p:sp>
    </p:spTree>
  </p:cSld>
  <p:timing>
    <p:tnLst>
      <p:par>
        <p:cTn dur="indefinite" id="151" nodeType="tmRoot" restart="never">
          <p:childTnLst>
            <p:seq>
              <p:cTn dur="indefinite" id="152" nodeType="mainSeq">
                <p:childTnLst>
                  <p:par>
                    <p:cTn fill="hold" id="153">
                      <p:stCondLst>
                        <p:cond delay="indefinite"/>
                      </p:stCondLst>
                      <p:childTnLst>
                        <p:par>
                          <p:cTn fill="hold" id="154">
                            <p:stCondLst>
                              <p:cond delay="0"/>
                            </p:stCondLst>
                            <p:childTnLst>
                              <p:par>
                                <p:cTn fill="hold" id="155" nodeType="clickEffect" presetClass="entr" presetID="1">
                                  <p:stCondLst>
                                    <p:cond delay="0"/>
                                  </p:stCondLst>
                                  <p:childTnLst>
                                    <p:set>
                                      <p:cBhvr>
                                        <p:cTn dur="1" fill="hold" id="156">
                                          <p:stCondLst>
                                            <p:cond delay="0"/>
                                          </p:stCondLst>
                                        </p:cTn>
                                        <p:tgtEl>
                                          <p:spTgt spid="96">
                                            <p:txEl>
                                              <p:pRg end="75" st="0"/>
                                            </p:txEl>
                                          </p:spTgt>
                                        </p:tgtEl>
                                        <p:attrNameLst>
                                          <p:attrName>style.visibility</p:attrName>
                                        </p:attrNameLst>
                                      </p:cBhvr>
                                      <p:to>
                                        <p:strVal val="visible"/>
                                      </p:to>
                                    </p:set>
                                  </p:childTnLst>
                                </p:cTn>
                              </p:par>
                            </p:childTnLst>
                          </p:cTn>
                        </p:par>
                      </p:childTnLst>
                    </p:cTn>
                  </p:par>
                  <p:par>
                    <p:cTn fill="hold" id="157">
                      <p:stCondLst>
                        <p:cond delay="indefinite"/>
                      </p:stCondLst>
                      <p:childTnLst>
                        <p:par>
                          <p:cTn fill="hold" id="158">
                            <p:stCondLst>
                              <p:cond delay="0"/>
                            </p:stCondLst>
                            <p:childTnLst>
                              <p:par>
                                <p:cTn fill="hold" id="159" nodeType="clickEffect" presetClass="entr" presetID="1">
                                  <p:stCondLst>
                                    <p:cond delay="0"/>
                                  </p:stCondLst>
                                  <p:childTnLst>
                                    <p:set>
                                      <p:cBhvr>
                                        <p:cTn dur="1" fill="hold" id="160">
                                          <p:stCondLst>
                                            <p:cond delay="0"/>
                                          </p:stCondLst>
                                        </p:cTn>
                                        <p:tgtEl>
                                          <p:spTgt spid="96">
                                            <p:txEl>
                                              <p:pRg end="487" st="487"/>
                                            </p:txEl>
                                          </p:spTgt>
                                        </p:tgtEl>
                                        <p:attrNameLst>
                                          <p:attrName>style.visibility</p:attrName>
                                        </p:attrNameLst>
                                      </p:cBhvr>
                                      <p:to>
                                        <p:strVal val="visible"/>
                                      </p:to>
                                    </p:set>
                                  </p:childTnLst>
                                </p:cTn>
                              </p:par>
                            </p:childTnLst>
                          </p:cTn>
                        </p:par>
                      </p:childTnLst>
                    </p:cTn>
                  </p:par>
                  <p:par>
                    <p:cTn fill="hold" id="161">
                      <p:stCondLst>
                        <p:cond delay="indefinite"/>
                      </p:stCondLst>
                      <p:childTnLst>
                        <p:par>
                          <p:cTn fill="hold" id="162">
                            <p:stCondLst>
                              <p:cond delay="0"/>
                            </p:stCondLst>
                            <p:childTnLst>
                              <p:par>
                                <p:cTn fill="hold" id="163" nodeType="clickEffect" presetClass="entr" presetID="1">
                                  <p:stCondLst>
                                    <p:cond delay="0"/>
                                  </p:stCondLst>
                                  <p:childTnLst>
                                    <p:set>
                                      <p:cBhvr>
                                        <p:cTn dur="1" fill="hold" id="164">
                                          <p:stCondLst>
                                            <p:cond delay="0"/>
                                          </p:stCondLst>
                                        </p:cTn>
                                        <p:tgtEl>
                                          <p:spTgt spid="96">
                                            <p:txEl>
                                              <p:pRg end="487" st="487"/>
                                            </p:txEl>
                                          </p:spTgt>
                                        </p:tgtEl>
                                        <p:attrNameLst>
                                          <p:attrName>style.visibility</p:attrName>
                                        </p:attrNameLst>
                                      </p:cBhvr>
                                      <p:to>
                                        <p:strVal val="visible"/>
                                      </p:to>
                                    </p:set>
                                  </p:childTnLst>
                                </p:cTn>
                              </p:par>
                            </p:childTnLst>
                          </p:cTn>
                        </p:par>
                      </p:childTnLst>
                    </p:cTn>
                  </p:par>
                  <p:par>
                    <p:cTn fill="hold" id="165">
                      <p:stCondLst>
                        <p:cond delay="indefinite"/>
                      </p:stCondLst>
                      <p:childTnLst>
                        <p:par>
                          <p:cTn fill="hold" id="166">
                            <p:stCondLst>
                              <p:cond delay="0"/>
                            </p:stCondLst>
                            <p:childTnLst>
                              <p:par>
                                <p:cTn fill="hold" id="167" nodeType="clickEffect" presetClass="entr" presetID="1">
                                  <p:stCondLst>
                                    <p:cond delay="0"/>
                                  </p:stCondLst>
                                  <p:childTnLst>
                                    <p:set>
                                      <p:cBhvr>
                                        <p:cTn dur="1" fill="hold" id="168">
                                          <p:stCondLst>
                                            <p:cond delay="0"/>
                                          </p:stCondLst>
                                        </p:cTn>
                                        <p:tgtEl>
                                          <p:spTgt spid="96">
                                            <p:txEl>
                                              <p:pRg end="487" st="487"/>
                                            </p:txEl>
                                          </p:spTgt>
                                        </p:tgtEl>
                                        <p:attrNameLst>
                                          <p:attrName>style.visibility</p:attrName>
                                        </p:attrNameLst>
                                      </p:cBhvr>
                                      <p:to>
                                        <p:strVal val="visible"/>
                                      </p:to>
                                    </p:set>
                                  </p:childTnLst>
                                </p:cTn>
                              </p:par>
                            </p:childTnLst>
                          </p:cTn>
                        </p:par>
                      </p:childTnLst>
                    </p:cTn>
                  </p:par>
                  <p:par>
                    <p:cTn fill="hold" id="169">
                      <p:stCondLst>
                        <p:cond delay="indefinite"/>
                      </p:stCondLst>
                      <p:childTnLst>
                        <p:par>
                          <p:cTn fill="hold" id="170">
                            <p:stCondLst>
                              <p:cond delay="0"/>
                            </p:stCondLst>
                            <p:childTnLst>
                              <p:par>
                                <p:cTn fill="hold" id="171" nodeType="clickEffect" presetClass="entr" presetID="1">
                                  <p:stCondLst>
                                    <p:cond delay="0"/>
                                  </p:stCondLst>
                                  <p:childTnLst>
                                    <p:set>
                                      <p:cBhvr>
                                        <p:cTn dur="1" fill="hold" id="172">
                                          <p:stCondLst>
                                            <p:cond delay="0"/>
                                          </p:stCondLst>
                                        </p:cTn>
                                        <p:tgtEl>
                                          <p:spTgt spid="96">
                                            <p:txEl>
                                              <p:pRg end="487" st="487"/>
                                            </p:txEl>
                                          </p:spTgt>
                                        </p:tgtEl>
                                        <p:attrNameLst>
                                          <p:attrName>style.visibility</p:attrName>
                                        </p:attrNameLst>
                                      </p:cBhvr>
                                      <p:to>
                                        <p:strVal val="visible"/>
                                      </p:to>
                                    </p:set>
                                  </p:childTnLst>
                                </p:cTn>
                              </p:par>
                            </p:childTnLst>
                          </p:cTn>
                        </p:par>
                      </p:childTnLst>
                    </p:cTn>
                  </p:par>
                  <p:par>
                    <p:cTn fill="hold" id="173">
                      <p:stCondLst>
                        <p:cond delay="indefinite"/>
                      </p:stCondLst>
                      <p:childTnLst>
                        <p:par>
                          <p:cTn fill="hold" id="174">
                            <p:stCondLst>
                              <p:cond delay="0"/>
                            </p:stCondLst>
                            <p:childTnLst>
                              <p:par>
                                <p:cTn fill="hold" id="175" nodeType="clickEffect" presetClass="entr" presetID="1">
                                  <p:stCondLst>
                                    <p:cond delay="0"/>
                                  </p:stCondLst>
                                  <p:childTnLst>
                                    <p:set>
                                      <p:cBhvr>
                                        <p:cTn dur="1" fill="hold" id="176">
                                          <p:stCondLst>
                                            <p:cond delay="0"/>
                                          </p:stCondLst>
                                        </p:cTn>
                                        <p:tgtEl>
                                          <p:spTgt spid="96">
                                            <p:txEl>
                                              <p:pRg end="487" st="487"/>
                                            </p:txEl>
                                          </p:spTgt>
                                        </p:tgtEl>
                                        <p:attrNameLst>
                                          <p:attrName>style.visibility</p:attrName>
                                        </p:attrNameLst>
                                      </p:cBhvr>
                                      <p:to>
                                        <p:strVal val="visible"/>
                                      </p:to>
                                    </p:set>
                                  </p:childTnLst>
                                </p:cTn>
                              </p:par>
                              <p:par>
                                <p:cTn fill="hold" id="177" nodeType="withEffect" presetClass="entr" presetID="1">
                                  <p:stCondLst>
                                    <p:cond delay="0"/>
                                  </p:stCondLst>
                                  <p:childTnLst>
                                    <p:set>
                                      <p:cBhvr>
                                        <p:cTn dur="1" fill="hold" id="178">
                                          <p:stCondLst>
                                            <p:cond delay="0"/>
                                          </p:stCondLst>
                                        </p:cTn>
                                        <p:tgtEl>
                                          <p:spTgt spid="96">
                                            <p:txEl>
                                              <p:pRg end="487" st="487"/>
                                            </p:txEl>
                                          </p:spTgt>
                                        </p:tgtEl>
                                        <p:attrNameLst>
                                          <p:attrName>style.visibility</p:attrName>
                                        </p:attrNameLst>
                                      </p:cBhvr>
                                      <p:to>
                                        <p:strVal val="visible"/>
                                      </p:to>
                                    </p:set>
                                  </p:childTnLst>
                                </p:cTn>
                              </p:par>
                              <p:par>
                                <p:cTn fill="hold" id="179" nodeType="withEffect" presetClass="entr" presetID="1">
                                  <p:stCondLst>
                                    <p:cond delay="0"/>
                                  </p:stCondLst>
                                  <p:childTnLst>
                                    <p:set>
                                      <p:cBhvr>
                                        <p:cTn dur="1" fill="hold" id="180">
                                          <p:stCondLst>
                                            <p:cond delay="0"/>
                                          </p:stCondLst>
                                        </p:cTn>
                                        <p:tgtEl>
                                          <p:spTgt spid="96">
                                            <p:txEl>
                                              <p:pRg end="487" st="48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CustomShape 1"/>
          <p:cNvSpPr/>
          <p:nvPr/>
        </p:nvSpPr>
        <p:spPr>
          <a:xfrm>
            <a:off x="467640" y="476640"/>
            <a:ext cx="8228880" cy="719280"/>
          </a:xfrm>
          <a:prstGeom prst="rect">
            <a:avLst/>
          </a:prstGeom>
        </p:spPr>
        <p:txBody>
          <a:bodyPr anchor="b" bIns="0" lIns="0" rIns="0" tIns="45000"/>
          <a:p>
            <a:pPr>
              <a:lnSpc>
                <a:spcPct val="100000"/>
              </a:lnSpc>
            </a:pPr>
            <a:r>
              <a:rPr lang="en-US" sz="3600">
                <a:solidFill>
                  <a:srgbClr val="04617b"/>
                </a:solidFill>
                <a:latin typeface="Calibri"/>
              </a:rPr>
              <a:t>Contentious and  enforcement aspects of TRIPS</a:t>
            </a:r>
            <a:endParaRPr/>
          </a:p>
        </p:txBody>
      </p:sp>
      <p:sp>
        <p:nvSpPr>
          <p:cNvPr id="98" name="CustomShape 2"/>
          <p:cNvSpPr/>
          <p:nvPr/>
        </p:nvSpPr>
        <p:spPr>
          <a:xfrm>
            <a:off x="457200" y="1484640"/>
            <a:ext cx="8228880" cy="4839120"/>
          </a:xfrm>
          <a:prstGeom prst="rect">
            <a:avLst/>
          </a:prstGeom>
        </p:spPr>
        <p:txBody>
          <a:bodyPr bIns="45000" lIns="90000" rIns="90000" tIns="45000"/>
          <a:p>
            <a:pPr>
              <a:lnSpc>
                <a:spcPct val="100000"/>
              </a:lnSpc>
            </a:pPr>
            <a:r>
              <a:rPr b="1" lang="en-US" sz="2600">
                <a:solidFill>
                  <a:srgbClr val="000000"/>
                </a:solidFill>
                <a:latin typeface="Constantia"/>
              </a:rPr>
              <a:t>TRIPS only allows exceptions to IPRs if enforcement is contrary to a nations security interests</a:t>
            </a:r>
            <a:endParaRPr/>
          </a:p>
          <a:p>
            <a:pPr>
              <a:lnSpc>
                <a:spcPct val="100000"/>
              </a:lnSpc>
            </a:pPr>
            <a:endParaRPr/>
          </a:p>
          <a:p>
            <a:pPr>
              <a:lnSpc>
                <a:spcPct val="100000"/>
              </a:lnSpc>
            </a:pPr>
            <a:r>
              <a:rPr b="1" lang="en-US" sz="2600">
                <a:solidFill>
                  <a:srgbClr val="000000"/>
                </a:solidFill>
                <a:latin typeface="Constantia"/>
              </a:rPr>
              <a:t>How can poor country improve access to patented but essential medicines for its population (e.g. for AIDS)?</a:t>
            </a:r>
            <a:endParaRPr/>
          </a:p>
          <a:p>
            <a:pPr lvl="1">
              <a:lnSpc>
                <a:spcPct val="100000"/>
              </a:lnSpc>
              <a:buSzPct val="25000"/>
              <a:buFont typeface="StarSymbol"/>
              <a:buChar char=""/>
            </a:pPr>
            <a:r>
              <a:rPr lang="en-US" sz="2400">
                <a:solidFill>
                  <a:srgbClr val="000000"/>
                </a:solidFill>
                <a:latin typeface="Constantia"/>
              </a:rPr>
              <a:t>One route is to use ‘compulsory licensing’ which means the government intervenes to confer licence to produce patented drug – obviously not popular with rich countries!</a:t>
            </a:r>
            <a:endParaRPr/>
          </a:p>
          <a:p>
            <a:pPr lvl="1">
              <a:lnSpc>
                <a:spcPct val="100000"/>
              </a:lnSpc>
              <a:buSzPct val="25000"/>
              <a:buFont typeface="StarSymbol"/>
              <a:buChar char=""/>
            </a:pPr>
            <a:r>
              <a:rPr lang="en-US" sz="2400">
                <a:solidFill>
                  <a:srgbClr val="000000"/>
                </a:solidFill>
                <a:latin typeface="Constantia"/>
              </a:rPr>
              <a:t>Another route is to encourage price discrimination by the rich country producer, but this can run into problems if buyers in poor country can arbitrage by re-exporting (see next slide)</a:t>
            </a:r>
            <a:endParaRPr/>
          </a:p>
          <a:p>
            <a:pPr>
              <a:lnSpc>
                <a:spcPct val="100000"/>
              </a:lnSpc>
            </a:pPr>
            <a:endParaRPr/>
          </a:p>
        </p:txBody>
      </p:sp>
    </p:spTree>
  </p:cSld>
  <p:timing>
    <p:tnLst>
      <p:par>
        <p:cTn dur="indefinite" id="181" nodeType="tmRoot" restart="never">
          <p:childTnLst>
            <p:seq>
              <p:cTn dur="indefinite" id="182" nodeType="mainSeq">
                <p:childTnLst>
                  <p:par>
                    <p:cTn fill="hold" id="183">
                      <p:stCondLst>
                        <p:cond delay="indefinite"/>
                      </p:stCondLst>
                      <p:childTnLst>
                        <p:par>
                          <p:cTn fill="hold" id="184">
                            <p:stCondLst>
                              <p:cond delay="0"/>
                            </p:stCondLst>
                            <p:childTnLst>
                              <p:par>
                                <p:cTn fill="hold" id="185" nodeType="clickEffect" presetClass="entr" presetID="1">
                                  <p:stCondLst>
                                    <p:cond delay="0"/>
                                  </p:stCondLst>
                                  <p:childTnLst>
                                    <p:set>
                                      <p:cBhvr>
                                        <p:cTn dur="1" fill="hold" id="186">
                                          <p:stCondLst>
                                            <p:cond delay="0"/>
                                          </p:stCondLst>
                                        </p:cTn>
                                        <p:tgtEl>
                                          <p:spTgt spid="98">
                                            <p:txEl>
                                              <p:pRg end="96" st="0"/>
                                            </p:txEl>
                                          </p:spTgt>
                                        </p:tgtEl>
                                        <p:attrNameLst>
                                          <p:attrName>style.visibility</p:attrName>
                                        </p:attrNameLst>
                                      </p:cBhvr>
                                      <p:to>
                                        <p:strVal val="visible"/>
                                      </p:to>
                                    </p:set>
                                  </p:childTnLst>
                                </p:cTn>
                              </p:par>
                            </p:childTnLst>
                          </p:cTn>
                        </p:par>
                      </p:childTnLst>
                    </p:cTn>
                  </p:par>
                  <p:par>
                    <p:cTn fill="hold" id="187">
                      <p:stCondLst>
                        <p:cond delay="indefinite"/>
                      </p:stCondLst>
                      <p:childTnLst>
                        <p:par>
                          <p:cTn fill="hold" id="188">
                            <p:stCondLst>
                              <p:cond delay="0"/>
                            </p:stCondLst>
                            <p:childTnLst>
                              <p:par>
                                <p:cTn fill="hold" id="189" nodeType="clickEffect" presetClass="entr" presetID="1">
                                  <p:stCondLst>
                                    <p:cond delay="0"/>
                                  </p:stCondLst>
                                  <p:childTnLst>
                                    <p:set>
                                      <p:cBhvr>
                                        <p:cTn dur="1" fill="hold" id="190">
                                          <p:stCondLst>
                                            <p:cond delay="0"/>
                                          </p:stCondLst>
                                        </p:cTn>
                                        <p:tgtEl>
                                          <p:spTgt spid="98">
                                            <p:txEl>
                                              <p:pRg end="560" st="560"/>
                                            </p:txEl>
                                          </p:spTgt>
                                        </p:tgtEl>
                                        <p:attrNameLst>
                                          <p:attrName>style.visibility</p:attrName>
                                        </p:attrNameLst>
                                      </p:cBhvr>
                                      <p:to>
                                        <p:strVal val="visible"/>
                                      </p:to>
                                    </p:set>
                                  </p:childTnLst>
                                </p:cTn>
                              </p:par>
                            </p:childTnLst>
                          </p:cTn>
                        </p:par>
                      </p:childTnLst>
                    </p:cTn>
                  </p:par>
                  <p:par>
                    <p:cTn fill="hold" id="191">
                      <p:stCondLst>
                        <p:cond delay="indefinite"/>
                      </p:stCondLst>
                      <p:childTnLst>
                        <p:par>
                          <p:cTn fill="hold" id="192">
                            <p:stCondLst>
                              <p:cond delay="0"/>
                            </p:stCondLst>
                            <p:childTnLst>
                              <p:par>
                                <p:cTn fill="hold" id="193" nodeType="clickEffect" presetClass="entr" presetID="1">
                                  <p:stCondLst>
                                    <p:cond delay="0"/>
                                  </p:stCondLst>
                                  <p:childTnLst>
                                    <p:set>
                                      <p:cBhvr>
                                        <p:cTn dur="1" fill="hold" id="194">
                                          <p:stCondLst>
                                            <p:cond delay="0"/>
                                          </p:stCondLst>
                                        </p:cTn>
                                        <p:tgtEl>
                                          <p:spTgt spid="98">
                                            <p:txEl>
                                              <p:pRg end="560" st="560"/>
                                            </p:txEl>
                                          </p:spTgt>
                                        </p:tgtEl>
                                        <p:attrNameLst>
                                          <p:attrName>style.visibility</p:attrName>
                                        </p:attrNameLst>
                                      </p:cBhvr>
                                      <p:to>
                                        <p:strVal val="visible"/>
                                      </p:to>
                                    </p:set>
                                  </p:childTnLst>
                                </p:cTn>
                              </p:par>
                            </p:childTnLst>
                          </p:cTn>
                        </p:par>
                      </p:childTnLst>
                    </p:cTn>
                  </p:par>
                  <p:par>
                    <p:cTn fill="hold" id="195">
                      <p:stCondLst>
                        <p:cond delay="indefinite"/>
                      </p:stCondLst>
                      <p:childTnLst>
                        <p:par>
                          <p:cTn fill="hold" id="196">
                            <p:stCondLst>
                              <p:cond delay="0"/>
                            </p:stCondLst>
                            <p:childTnLst>
                              <p:par>
                                <p:cTn fill="hold" id="197" nodeType="clickEffect" presetClass="entr" presetID="1">
                                  <p:stCondLst>
                                    <p:cond delay="0"/>
                                  </p:stCondLst>
                                  <p:childTnLst>
                                    <p:set>
                                      <p:cBhvr>
                                        <p:cTn dur="1" fill="hold" id="198">
                                          <p:stCondLst>
                                            <p:cond delay="0"/>
                                          </p:stCondLst>
                                        </p:cTn>
                                        <p:tgtEl>
                                          <p:spTgt spid="98">
                                            <p:txEl>
                                              <p:pRg end="560" st="56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CustomShape 1"/>
          <p:cNvSpPr/>
          <p:nvPr/>
        </p:nvSpPr>
        <p:spPr>
          <a:xfrm>
            <a:off x="457200" y="704160"/>
            <a:ext cx="8228880" cy="996120"/>
          </a:xfrm>
          <a:prstGeom prst="rect">
            <a:avLst/>
          </a:prstGeom>
        </p:spPr>
        <p:txBody>
          <a:bodyPr anchor="b" bIns="0" lIns="0" rIns="0" tIns="45000"/>
          <a:p>
            <a:pPr>
              <a:lnSpc>
                <a:spcPct val="100000"/>
              </a:lnSpc>
            </a:pPr>
            <a:r>
              <a:rPr lang="en-US" sz="3600">
                <a:solidFill>
                  <a:srgbClr val="04617b"/>
                </a:solidFill>
                <a:latin typeface="Calibri"/>
              </a:rPr>
              <a:t>Intellectual Property Rights, Exhaustion, and Parallel Imports</a:t>
            </a:r>
            <a:endParaRPr/>
          </a:p>
        </p:txBody>
      </p:sp>
      <p:sp>
        <p:nvSpPr>
          <p:cNvPr id="100" name="CustomShape 2"/>
          <p:cNvSpPr/>
          <p:nvPr/>
        </p:nvSpPr>
        <p:spPr>
          <a:xfrm>
            <a:off x="457200" y="1700640"/>
            <a:ext cx="8228880" cy="4623120"/>
          </a:xfrm>
          <a:prstGeom prst="rect">
            <a:avLst/>
          </a:prstGeom>
        </p:spPr>
        <p:txBody>
          <a:bodyPr bIns="45000" lIns="90000" rIns="90000" tIns="45000"/>
          <a:p>
            <a:pPr>
              <a:lnSpc>
                <a:spcPct val="100000"/>
              </a:lnSpc>
              <a:buSzPct val="25000"/>
              <a:buFont charset="2" typeface="Wingdings 2"/>
              <a:buChar char=""/>
            </a:pPr>
            <a:r>
              <a:rPr lang="en-US" sz="2600">
                <a:solidFill>
                  <a:srgbClr val="000000"/>
                </a:solidFill>
                <a:latin typeface="Constantia"/>
              </a:rPr>
              <a:t>Exhaustion means that, once a product with IP protection has been sold, the IP rights attached to it are exhausted and no longer offer any means of control to its producer</a:t>
            </a:r>
            <a:endParaRPr/>
          </a:p>
          <a:p>
            <a:pPr lvl="1">
              <a:lnSpc>
                <a:spcPct val="100000"/>
              </a:lnSpc>
              <a:buSzPct val="25000"/>
              <a:buFont typeface="StarSymbol"/>
              <a:buChar char=""/>
            </a:pPr>
            <a:r>
              <a:rPr lang="en-US" sz="2400">
                <a:solidFill>
                  <a:srgbClr val="000000"/>
                </a:solidFill>
                <a:latin typeface="Constantia"/>
              </a:rPr>
              <a:t>Product can be re-sold by the buyer without the permission of the owner(s) of the IPRs contained in the product</a:t>
            </a:r>
            <a:endParaRPr/>
          </a:p>
          <a:p>
            <a:pPr>
              <a:lnSpc>
                <a:spcPct val="100000"/>
              </a:lnSpc>
            </a:pPr>
            <a:r>
              <a:rPr b="1" lang="en-US" sz="2600">
                <a:solidFill>
                  <a:srgbClr val="000000"/>
                </a:solidFill>
                <a:latin typeface="Constantia"/>
              </a:rPr>
              <a:t>Example of international exhaustion </a:t>
            </a:r>
            <a:endParaRPr/>
          </a:p>
          <a:p>
            <a:pPr>
              <a:lnSpc>
                <a:spcPct val="100000"/>
              </a:lnSpc>
              <a:buSzPct val="25000"/>
              <a:buFont charset="2" typeface="Wingdings 2"/>
              <a:buChar char=""/>
            </a:pPr>
            <a:r>
              <a:rPr lang="en-US" sz="2600">
                <a:solidFill>
                  <a:srgbClr val="000000"/>
                </a:solidFill>
                <a:latin typeface="Constantia"/>
              </a:rPr>
              <a:t>A patented product is sold in the US; this item can be resold to a buyer in Japan and is thus imported into Japan </a:t>
            </a:r>
            <a:endParaRPr/>
          </a:p>
          <a:p>
            <a:pPr>
              <a:lnSpc>
                <a:spcPct val="100000"/>
              </a:lnSpc>
              <a:buSzPct val="25000"/>
              <a:buFont charset="2" typeface="Wingdings 2"/>
              <a:buChar char=""/>
            </a:pPr>
            <a:r>
              <a:rPr lang="en-US" sz="2600">
                <a:solidFill>
                  <a:srgbClr val="000000"/>
                </a:solidFill>
                <a:latin typeface="Constantia"/>
              </a:rPr>
              <a:t>This leads to </a:t>
            </a:r>
            <a:r>
              <a:rPr lang="en-US" sz="2600" u="sng">
                <a:solidFill>
                  <a:srgbClr val="000000"/>
                </a:solidFill>
                <a:latin typeface="Constantia"/>
              </a:rPr>
              <a:t>parallel imports </a:t>
            </a:r>
            <a:r>
              <a:rPr lang="en-US" sz="2600">
                <a:solidFill>
                  <a:srgbClr val="000000"/>
                </a:solidFill>
                <a:latin typeface="Constantia"/>
              </a:rPr>
              <a:t>– sales from US producer and onward sales from US buyer can both reach Japan</a:t>
            </a:r>
            <a:endParaRPr/>
          </a:p>
          <a:p>
            <a:pPr>
              <a:lnSpc>
                <a:spcPct val="100000"/>
              </a:lnSpc>
              <a:buSzPct val="25000"/>
              <a:buFont charset="2" typeface="Wingdings 2"/>
              <a:buChar char=""/>
            </a:pPr>
            <a:r>
              <a:rPr lang="en-US" sz="2600">
                <a:solidFill>
                  <a:srgbClr val="000000"/>
                </a:solidFill>
                <a:latin typeface="Constantia"/>
              </a:rPr>
              <a:t>Result is </a:t>
            </a:r>
            <a:r>
              <a:rPr b="1" lang="en-US" sz="2600">
                <a:solidFill>
                  <a:srgbClr val="000000"/>
                </a:solidFill>
                <a:latin typeface="Constantia"/>
              </a:rPr>
              <a:t>producer cannot separate his international markets</a:t>
            </a:r>
            <a:r>
              <a:rPr lang="en-US" sz="2600">
                <a:solidFill>
                  <a:srgbClr val="000000"/>
                </a:solidFill>
                <a:latin typeface="Constantia"/>
              </a:rPr>
              <a:t>, even if he wants to do so in order to charge different prices</a:t>
            </a:r>
            <a:endParaRPr/>
          </a:p>
          <a:p>
            <a:pPr>
              <a:lnSpc>
                <a:spcPct val="100000"/>
              </a:lnSpc>
              <a:buSzPct val="25000"/>
              <a:buFont charset="2" typeface="Wingdings 2"/>
              <a:buChar char=""/>
            </a:pPr>
            <a:r>
              <a:rPr lang="en-US" sz="2600">
                <a:solidFill>
                  <a:srgbClr val="000000"/>
                </a:solidFill>
                <a:latin typeface="Constantia"/>
              </a:rPr>
              <a:t>At present WTO &amp; TRIPS allows each country to decide if it does, or does not, want to apply international exhaustion </a:t>
            </a:r>
            <a:endParaRPr/>
          </a:p>
        </p:txBody>
      </p:sp>
    </p:spTree>
  </p:cSld>
  <p:timing>
    <p:tnLst>
      <p:par>
        <p:cTn dur="indefinite" id="199" nodeType="tmRoot" restart="never">
          <p:childTnLst>
            <p:seq>
              <p:cTn dur="indefinite" id="200" nodeType="mainSeq">
                <p:childTnLst>
                  <p:par>
                    <p:cTn fill="hold" id="201">
                      <p:stCondLst>
                        <p:cond delay="indefinite"/>
                      </p:stCondLst>
                      <p:childTnLst>
                        <p:par>
                          <p:cTn fill="hold" id="202">
                            <p:stCondLst>
                              <p:cond delay="0"/>
                            </p:stCondLst>
                            <p:childTnLst>
                              <p:par>
                                <p:cTn fill="hold" id="203" nodeType="clickEffect" presetClass="entr" presetID="1">
                                  <p:stCondLst>
                                    <p:cond delay="0"/>
                                  </p:stCondLst>
                                  <p:childTnLst>
                                    <p:set>
                                      <p:cBhvr>
                                        <p:cTn dur="1" fill="hold" id="204">
                                          <p:stCondLst>
                                            <p:cond delay="0"/>
                                          </p:stCondLst>
                                        </p:cTn>
                                        <p:tgtEl>
                                          <p:spTgt spid="100">
                                            <p:txEl>
                                              <p:pRg end="172" st="0"/>
                                            </p:txEl>
                                          </p:spTgt>
                                        </p:tgtEl>
                                        <p:attrNameLst>
                                          <p:attrName>style.visibility</p:attrName>
                                        </p:attrNameLst>
                                      </p:cBhvr>
                                      <p:to>
                                        <p:strVal val="visible"/>
                                      </p:to>
                                    </p:set>
                                  </p:childTnLst>
                                </p:cTn>
                              </p:par>
                              <p:par>
                                <p:cTn fill="hold" id="205" nodeType="withEffect" presetClass="entr" presetID="1">
                                  <p:stCondLst>
                                    <p:cond delay="0"/>
                                  </p:stCondLst>
                                  <p:childTnLst>
                                    <p:set>
                                      <p:cBhvr>
                                        <p:cTn dur="1" fill="hold" id="206">
                                          <p:stCondLst>
                                            <p:cond delay="0"/>
                                          </p:stCondLst>
                                        </p:cTn>
                                        <p:tgtEl>
                                          <p:spTgt spid="100">
                                            <p:txEl>
                                              <p:pRg end="786" st="786"/>
                                            </p:txEl>
                                          </p:spTgt>
                                        </p:tgtEl>
                                        <p:attrNameLst>
                                          <p:attrName>style.visibility</p:attrName>
                                        </p:attrNameLst>
                                      </p:cBhvr>
                                      <p:to>
                                        <p:strVal val="visible"/>
                                      </p:to>
                                    </p:set>
                                  </p:childTnLst>
                                </p:cTn>
                              </p:par>
                            </p:childTnLst>
                          </p:cTn>
                        </p:par>
                      </p:childTnLst>
                    </p:cTn>
                  </p:par>
                  <p:par>
                    <p:cTn fill="hold" id="207">
                      <p:stCondLst>
                        <p:cond delay="indefinite"/>
                      </p:stCondLst>
                      <p:childTnLst>
                        <p:par>
                          <p:cTn fill="hold" id="208">
                            <p:stCondLst>
                              <p:cond delay="0"/>
                            </p:stCondLst>
                            <p:childTnLst>
                              <p:par>
                                <p:cTn fill="hold" id="209" nodeType="clickEffect" presetClass="entr" presetID="1">
                                  <p:stCondLst>
                                    <p:cond delay="0"/>
                                  </p:stCondLst>
                                  <p:childTnLst>
                                    <p:set>
                                      <p:cBhvr>
                                        <p:cTn dur="1" fill="hold" id="210">
                                          <p:stCondLst>
                                            <p:cond delay="0"/>
                                          </p:stCondLst>
                                        </p:cTn>
                                        <p:tgtEl>
                                          <p:spTgt spid="100">
                                            <p:txEl>
                                              <p:pRg end="786" st="786"/>
                                            </p:txEl>
                                          </p:spTgt>
                                        </p:tgtEl>
                                        <p:attrNameLst>
                                          <p:attrName>style.visibility</p:attrName>
                                        </p:attrNameLst>
                                      </p:cBhvr>
                                      <p:to>
                                        <p:strVal val="visible"/>
                                      </p:to>
                                    </p:set>
                                  </p:childTnLst>
                                </p:cTn>
                              </p:par>
                            </p:childTnLst>
                          </p:cTn>
                        </p:par>
                      </p:childTnLst>
                    </p:cTn>
                  </p:par>
                  <p:par>
                    <p:cTn fill="hold" id="211">
                      <p:stCondLst>
                        <p:cond delay="indefinite"/>
                      </p:stCondLst>
                      <p:childTnLst>
                        <p:par>
                          <p:cTn fill="hold" id="212">
                            <p:stCondLst>
                              <p:cond delay="0"/>
                            </p:stCondLst>
                            <p:childTnLst>
                              <p:par>
                                <p:cTn fill="hold" id="213" nodeType="clickEffect" presetClass="entr" presetID="1">
                                  <p:stCondLst>
                                    <p:cond delay="0"/>
                                  </p:stCondLst>
                                  <p:childTnLst>
                                    <p:set>
                                      <p:cBhvr>
                                        <p:cTn dur="1" fill="hold" id="214">
                                          <p:stCondLst>
                                            <p:cond delay="0"/>
                                          </p:stCondLst>
                                        </p:cTn>
                                        <p:tgtEl>
                                          <p:spTgt spid="100">
                                            <p:txEl>
                                              <p:pRg end="786" st="786"/>
                                            </p:txEl>
                                          </p:spTgt>
                                        </p:tgtEl>
                                        <p:attrNameLst>
                                          <p:attrName>style.visibility</p:attrName>
                                        </p:attrNameLst>
                                      </p:cBhvr>
                                      <p:to>
                                        <p:strVal val="visible"/>
                                      </p:to>
                                    </p:set>
                                  </p:childTnLst>
                                </p:cTn>
                              </p:par>
                            </p:childTnLst>
                          </p:cTn>
                        </p:par>
                      </p:childTnLst>
                    </p:cTn>
                  </p:par>
                  <p:par>
                    <p:cTn fill="hold" id="215">
                      <p:stCondLst>
                        <p:cond delay="indefinite"/>
                      </p:stCondLst>
                      <p:childTnLst>
                        <p:par>
                          <p:cTn fill="hold" id="216">
                            <p:stCondLst>
                              <p:cond delay="0"/>
                            </p:stCondLst>
                            <p:childTnLst>
                              <p:par>
                                <p:cTn fill="hold" id="217" nodeType="clickEffect" presetClass="entr" presetID="1">
                                  <p:stCondLst>
                                    <p:cond delay="0"/>
                                  </p:stCondLst>
                                  <p:childTnLst>
                                    <p:set>
                                      <p:cBhvr>
                                        <p:cTn dur="1" fill="hold" id="218">
                                          <p:stCondLst>
                                            <p:cond delay="0"/>
                                          </p:stCondLst>
                                        </p:cTn>
                                        <p:tgtEl>
                                          <p:spTgt spid="100">
                                            <p:txEl>
                                              <p:pRg end="786" st="786"/>
                                            </p:txEl>
                                          </p:spTgt>
                                        </p:tgtEl>
                                        <p:attrNameLst>
                                          <p:attrName>style.visibility</p:attrName>
                                        </p:attrNameLst>
                                      </p:cBhvr>
                                      <p:to>
                                        <p:strVal val="visible"/>
                                      </p:to>
                                    </p:set>
                                  </p:childTnLst>
                                </p:cTn>
                              </p:par>
                            </p:childTnLst>
                          </p:cTn>
                        </p:par>
                      </p:childTnLst>
                    </p:cTn>
                  </p:par>
                  <p:par>
                    <p:cTn fill="hold" id="219">
                      <p:stCondLst>
                        <p:cond delay="indefinite"/>
                      </p:stCondLst>
                      <p:childTnLst>
                        <p:par>
                          <p:cTn fill="hold" id="220">
                            <p:stCondLst>
                              <p:cond delay="0"/>
                            </p:stCondLst>
                            <p:childTnLst>
                              <p:par>
                                <p:cTn fill="hold" id="221" nodeType="clickEffect" presetClass="entr" presetID="1">
                                  <p:stCondLst>
                                    <p:cond delay="0"/>
                                  </p:stCondLst>
                                  <p:childTnLst>
                                    <p:set>
                                      <p:cBhvr>
                                        <p:cTn dur="1" fill="hold" id="222">
                                          <p:stCondLst>
                                            <p:cond delay="0"/>
                                          </p:stCondLst>
                                        </p:cTn>
                                        <p:tgtEl>
                                          <p:spTgt spid="100">
                                            <p:txEl>
                                              <p:pRg end="786" st="786"/>
                                            </p:txEl>
                                          </p:spTgt>
                                        </p:tgtEl>
                                        <p:attrNameLst>
                                          <p:attrName>style.visibility</p:attrName>
                                        </p:attrNameLst>
                                      </p:cBhvr>
                                      <p:to>
                                        <p:strVal val="visible"/>
                                      </p:to>
                                    </p:set>
                                  </p:childTnLst>
                                </p:cTn>
                              </p:par>
                            </p:childTnLst>
                          </p:cTn>
                        </p:par>
                      </p:childTnLst>
                    </p:cTn>
                  </p:par>
                  <p:par>
                    <p:cTn fill="hold" id="223">
                      <p:stCondLst>
                        <p:cond delay="indefinite"/>
                      </p:stCondLst>
                      <p:childTnLst>
                        <p:par>
                          <p:cTn fill="hold" id="224">
                            <p:stCondLst>
                              <p:cond delay="0"/>
                            </p:stCondLst>
                            <p:childTnLst>
                              <p:par>
                                <p:cTn fill="hold" id="225" nodeType="clickEffect" presetClass="entr" presetID="1">
                                  <p:stCondLst>
                                    <p:cond delay="0"/>
                                  </p:stCondLst>
                                  <p:childTnLst>
                                    <p:set>
                                      <p:cBhvr>
                                        <p:cTn dur="1" fill="hold" id="226">
                                          <p:stCondLst>
                                            <p:cond delay="0"/>
                                          </p:stCondLst>
                                        </p:cTn>
                                        <p:tgtEl>
                                          <p:spTgt spid="100">
                                            <p:txEl>
                                              <p:pRg end="786" st="78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CustomShape 1"/>
          <p:cNvSpPr/>
          <p:nvPr/>
        </p:nvSpPr>
        <p:spPr>
          <a:xfrm>
            <a:off x="457200" y="704160"/>
            <a:ext cx="8228880" cy="636120"/>
          </a:xfrm>
          <a:prstGeom prst="rect">
            <a:avLst/>
          </a:prstGeom>
        </p:spPr>
        <p:txBody>
          <a:bodyPr anchor="b" bIns="0" lIns="0" rIns="0" tIns="45000"/>
          <a:p>
            <a:pPr>
              <a:lnSpc>
                <a:spcPct val="100000"/>
              </a:lnSpc>
            </a:pPr>
            <a:r>
              <a:rPr lang="en-US" sz="3600">
                <a:solidFill>
                  <a:srgbClr val="04617b"/>
                </a:solidFill>
                <a:latin typeface="Calibri"/>
              </a:rPr>
              <a:t>Piracy and Counterfeiting</a:t>
            </a:r>
            <a:endParaRPr/>
          </a:p>
        </p:txBody>
      </p:sp>
      <p:sp>
        <p:nvSpPr>
          <p:cNvPr id="102" name="CustomShape 2"/>
          <p:cNvSpPr/>
          <p:nvPr/>
        </p:nvSpPr>
        <p:spPr>
          <a:xfrm>
            <a:off x="457200" y="1484640"/>
            <a:ext cx="8228880" cy="4839120"/>
          </a:xfrm>
          <a:prstGeom prst="rect">
            <a:avLst/>
          </a:prstGeom>
        </p:spPr>
        <p:txBody>
          <a:bodyPr bIns="45000" lIns="90000" rIns="90000" tIns="45000"/>
          <a:p>
            <a:pPr>
              <a:lnSpc>
                <a:spcPct val="100000"/>
              </a:lnSpc>
            </a:pPr>
            <a:endParaRPr/>
          </a:p>
          <a:p>
            <a:pPr>
              <a:lnSpc>
                <a:spcPct val="100000"/>
              </a:lnSpc>
            </a:pPr>
            <a:r>
              <a:rPr b="1" lang="en-US" sz="2600">
                <a:solidFill>
                  <a:srgbClr val="000000"/>
                </a:solidFill>
                <a:latin typeface="Constantia"/>
              </a:rPr>
              <a:t>Piracy</a:t>
            </a:r>
            <a:r>
              <a:rPr lang="en-US" sz="2600">
                <a:solidFill>
                  <a:srgbClr val="000000"/>
                </a:solidFill>
                <a:latin typeface="Constantia"/>
              </a:rPr>
              <a:t> refers to large-scale infringement of copyright</a:t>
            </a:r>
            <a:endParaRPr/>
          </a:p>
          <a:p>
            <a:pPr>
              <a:lnSpc>
                <a:spcPct val="100000"/>
              </a:lnSpc>
              <a:buSzPct val="25000"/>
              <a:buFont charset="2" typeface="Wingdings 2"/>
              <a:buChar char=""/>
            </a:pPr>
            <a:r>
              <a:rPr lang="en-US" sz="2600">
                <a:solidFill>
                  <a:srgbClr val="000000"/>
                </a:solidFill>
                <a:latin typeface="Constantia"/>
              </a:rPr>
              <a:t>One area of interest is the </a:t>
            </a:r>
            <a:r>
              <a:rPr b="1" lang="en-US" sz="2600">
                <a:solidFill>
                  <a:srgbClr val="000000"/>
                </a:solidFill>
                <a:latin typeface="Constantia"/>
              </a:rPr>
              <a:t>estimates of revenue losses </a:t>
            </a:r>
            <a:r>
              <a:rPr lang="en-US" sz="2600">
                <a:solidFill>
                  <a:srgbClr val="000000"/>
                </a:solidFill>
                <a:latin typeface="Constantia"/>
              </a:rPr>
              <a:t>by such agencies as the International Federation of the Phonographic Industries (IFPI) – and specifically whether these estimates are too high </a:t>
            </a:r>
            <a:endParaRPr/>
          </a:p>
          <a:p>
            <a:pPr>
              <a:lnSpc>
                <a:spcPct val="100000"/>
              </a:lnSpc>
            </a:pPr>
            <a:endParaRPr/>
          </a:p>
          <a:p>
            <a:pPr>
              <a:lnSpc>
                <a:spcPct val="100000"/>
              </a:lnSpc>
            </a:pPr>
            <a:r>
              <a:rPr b="1" lang="en-US" sz="2600">
                <a:solidFill>
                  <a:srgbClr val="000000"/>
                </a:solidFill>
                <a:latin typeface="Constantia"/>
              </a:rPr>
              <a:t>Counterfeit products </a:t>
            </a:r>
            <a:r>
              <a:rPr lang="en-US" sz="2600">
                <a:solidFill>
                  <a:srgbClr val="000000"/>
                </a:solidFill>
                <a:latin typeface="Constantia"/>
              </a:rPr>
              <a:t>are those that imitate trademarked products in terms of design and packaging</a:t>
            </a:r>
            <a:endParaRPr/>
          </a:p>
          <a:p>
            <a:pPr lvl="1">
              <a:lnSpc>
                <a:spcPct val="100000"/>
              </a:lnSpc>
              <a:buSzPct val="25000"/>
              <a:buFont typeface="StarSymbol"/>
              <a:buChar char=""/>
            </a:pPr>
            <a:r>
              <a:rPr b="1" lang="en-US" sz="2400">
                <a:solidFill>
                  <a:srgbClr val="000000"/>
                </a:solidFill>
                <a:latin typeface="Constantia"/>
              </a:rPr>
              <a:t>Deceptive counterfeits </a:t>
            </a:r>
            <a:r>
              <a:rPr lang="en-US" sz="2400">
                <a:solidFill>
                  <a:srgbClr val="000000"/>
                </a:solidFill>
                <a:latin typeface="Constantia"/>
              </a:rPr>
              <a:t>are assumed to be the real thing and this can be dangerous, for example if drugs, or spare parts </a:t>
            </a:r>
            <a:endParaRPr/>
          </a:p>
          <a:p>
            <a:pPr lvl="1">
              <a:lnSpc>
                <a:spcPct val="100000"/>
              </a:lnSpc>
              <a:buSzPct val="25000"/>
              <a:buFont typeface="StarSymbol"/>
              <a:buChar char=""/>
            </a:pPr>
            <a:r>
              <a:rPr b="1" lang="en-US" sz="2400">
                <a:solidFill>
                  <a:srgbClr val="000000"/>
                </a:solidFill>
                <a:latin typeface="Constantia"/>
              </a:rPr>
              <a:t>Non-deceptive counterfeits </a:t>
            </a:r>
            <a:r>
              <a:rPr lang="en-US" sz="2400">
                <a:solidFill>
                  <a:srgbClr val="000000"/>
                </a:solidFill>
                <a:latin typeface="Constantia"/>
              </a:rPr>
              <a:t>may be less harmful, but original manufacturers can still be faced with loss of status for brand  </a:t>
            </a:r>
            <a:endParaRPr/>
          </a:p>
          <a:p>
            <a:pPr>
              <a:lnSpc>
                <a:spcPct val="100000"/>
              </a:lnSpc>
            </a:pPr>
            <a:r>
              <a:rPr b="1" i="1" lang="en-US" sz="2600">
                <a:solidFill>
                  <a:srgbClr val="000000"/>
                </a:solidFill>
                <a:latin typeface="Constantia"/>
              </a:rPr>
              <a:t>Should developing countries be allowed to sell non-deceptive counterfeits?</a:t>
            </a:r>
            <a:endParaRPr/>
          </a:p>
        </p:txBody>
      </p:sp>
      <p:pic>
        <p:nvPicPr>
          <p:cNvPr descr="" id="103" name="Picture 2"/>
          <p:cNvPicPr/>
          <p:nvPr/>
        </p:nvPicPr>
        <p:blipFill>
          <a:blip r:embed="rId1"/>
          <a:stretch>
            <a:fillRect/>
          </a:stretch>
        </p:blipFill>
        <p:spPr>
          <a:xfrm>
            <a:off x="6444360" y="31320"/>
            <a:ext cx="2375640" cy="1745280"/>
          </a:xfrm>
          <a:prstGeom prst="rect">
            <a:avLst/>
          </a:prstGeom>
        </p:spPr>
      </p:pic>
    </p:spTree>
  </p:cSld>
  <p:timing>
    <p:tnLst>
      <p:par>
        <p:cTn dur="indefinite" id="227" nodeType="tmRoot" restart="never">
          <p:childTnLst>
            <p:seq>
              <p:cTn dur="indefinite" id="228" nodeType="mainSeq">
                <p:childTnLst>
                  <p:par>
                    <p:cTn fill="hold" id="229">
                      <p:stCondLst>
                        <p:cond delay="indefinite"/>
                      </p:stCondLst>
                      <p:childTnLst>
                        <p:par>
                          <p:cTn fill="hold" id="230">
                            <p:stCondLst>
                              <p:cond delay="0"/>
                            </p:stCondLst>
                            <p:childTnLst>
                              <p:par>
                                <p:cTn fill="hold" id="231" nodeType="clickEffect" presetClass="entr" presetID="1">
                                  <p:stCondLst>
                                    <p:cond delay="0"/>
                                  </p:stCondLst>
                                  <p:childTnLst>
                                    <p:set>
                                      <p:cBhvr>
                                        <p:cTn dur="1" fill="hold" id="232">
                                          <p:stCondLst>
                                            <p:cond delay="0"/>
                                          </p:stCondLst>
                                        </p:cTn>
                                        <p:tgtEl>
                                          <p:spTgt spid="102">
                                            <p:txEl>
                                              <p:pRg end="56" st="1"/>
                                            </p:txEl>
                                          </p:spTgt>
                                        </p:tgtEl>
                                        <p:attrNameLst>
                                          <p:attrName>style.visibility</p:attrName>
                                        </p:attrNameLst>
                                      </p:cBhvr>
                                      <p:to>
                                        <p:strVal val="visible"/>
                                      </p:to>
                                    </p:set>
                                  </p:childTnLst>
                                </p:cTn>
                              </p:par>
                            </p:childTnLst>
                          </p:cTn>
                        </p:par>
                      </p:childTnLst>
                    </p:cTn>
                  </p:par>
                  <p:par>
                    <p:cTn fill="hold" id="233">
                      <p:stCondLst>
                        <p:cond delay="indefinite"/>
                      </p:stCondLst>
                      <p:childTnLst>
                        <p:par>
                          <p:cTn fill="hold" id="234">
                            <p:stCondLst>
                              <p:cond delay="0"/>
                            </p:stCondLst>
                            <p:childTnLst>
                              <p:par>
                                <p:cTn fill="hold" id="235" nodeType="clickEffect" presetClass="entr" presetID="1">
                                  <p:stCondLst>
                                    <p:cond delay="0"/>
                                  </p:stCondLst>
                                  <p:childTnLst>
                                    <p:set>
                                      <p:cBhvr>
                                        <p:cTn dur="1" fill="hold" id="236">
                                          <p:stCondLst>
                                            <p:cond delay="0"/>
                                          </p:stCondLst>
                                        </p:cTn>
                                        <p:tgtEl>
                                          <p:spTgt spid="102">
                                            <p:txEl>
                                              <p:pRg end="677" st="677"/>
                                            </p:txEl>
                                          </p:spTgt>
                                        </p:tgtEl>
                                        <p:attrNameLst>
                                          <p:attrName>style.visibility</p:attrName>
                                        </p:attrNameLst>
                                      </p:cBhvr>
                                      <p:to>
                                        <p:strVal val="visible"/>
                                      </p:to>
                                    </p:set>
                                  </p:childTnLst>
                                </p:cTn>
                              </p:par>
                            </p:childTnLst>
                          </p:cTn>
                        </p:par>
                      </p:childTnLst>
                    </p:cTn>
                  </p:par>
                  <p:par>
                    <p:cTn fill="hold" id="237">
                      <p:stCondLst>
                        <p:cond delay="indefinite"/>
                      </p:stCondLst>
                      <p:childTnLst>
                        <p:par>
                          <p:cTn fill="hold" id="238">
                            <p:stCondLst>
                              <p:cond delay="0"/>
                            </p:stCondLst>
                            <p:childTnLst>
                              <p:par>
                                <p:cTn fill="hold" id="239" nodeType="clickEffect" presetClass="entr" presetID="1">
                                  <p:stCondLst>
                                    <p:cond delay="0"/>
                                  </p:stCondLst>
                                  <p:childTnLst>
                                    <p:set>
                                      <p:cBhvr>
                                        <p:cTn dur="1" fill="hold" id="240">
                                          <p:stCondLst>
                                            <p:cond delay="0"/>
                                          </p:stCondLst>
                                        </p:cTn>
                                        <p:tgtEl>
                                          <p:spTgt spid="102">
                                            <p:txEl>
                                              <p:pRg end="677" st="677"/>
                                            </p:txEl>
                                          </p:spTgt>
                                        </p:tgtEl>
                                        <p:attrNameLst>
                                          <p:attrName>style.visibility</p:attrName>
                                        </p:attrNameLst>
                                      </p:cBhvr>
                                      <p:to>
                                        <p:strVal val="visible"/>
                                      </p:to>
                                    </p:set>
                                  </p:childTnLst>
                                </p:cTn>
                              </p:par>
                              <p:par>
                                <p:cTn fill="hold" id="241" nodeType="withEffect" presetClass="entr" presetID="1">
                                  <p:stCondLst>
                                    <p:cond delay="0"/>
                                  </p:stCondLst>
                                  <p:childTnLst>
                                    <p:set>
                                      <p:cBhvr>
                                        <p:cTn dur="1" fill="hold" id="242">
                                          <p:stCondLst>
                                            <p:cond delay="0"/>
                                          </p:stCondLst>
                                        </p:cTn>
                                        <p:tgtEl>
                                          <p:spTgt spid="102">
                                            <p:txEl>
                                              <p:pRg end="677" st="677"/>
                                            </p:txEl>
                                          </p:spTgt>
                                        </p:tgtEl>
                                        <p:attrNameLst>
                                          <p:attrName>style.visibility</p:attrName>
                                        </p:attrNameLst>
                                      </p:cBhvr>
                                      <p:to>
                                        <p:strVal val="visible"/>
                                      </p:to>
                                    </p:set>
                                  </p:childTnLst>
                                </p:cTn>
                              </p:par>
                              <p:par>
                                <p:cTn fill="hold" id="243" nodeType="withEffect" presetClass="entr" presetID="1">
                                  <p:stCondLst>
                                    <p:cond delay="0"/>
                                  </p:stCondLst>
                                  <p:childTnLst>
                                    <p:set>
                                      <p:cBhvr>
                                        <p:cTn dur="1" fill="hold" id="244">
                                          <p:stCondLst>
                                            <p:cond delay="0"/>
                                          </p:stCondLst>
                                        </p:cTn>
                                        <p:tgtEl>
                                          <p:spTgt spid="102">
                                            <p:txEl>
                                              <p:pRg end="677" st="677"/>
                                            </p:txEl>
                                          </p:spTgt>
                                        </p:tgtEl>
                                        <p:attrNameLst>
                                          <p:attrName>style.visibility</p:attrName>
                                        </p:attrNameLst>
                                      </p:cBhvr>
                                      <p:to>
                                        <p:strVal val="visible"/>
                                      </p:to>
                                    </p:set>
                                  </p:childTnLst>
                                </p:cTn>
                              </p:par>
                            </p:childTnLst>
                          </p:cTn>
                        </p:par>
                      </p:childTnLst>
                    </p:cTn>
                  </p:par>
                  <p:par>
                    <p:cTn fill="hold" id="245">
                      <p:stCondLst>
                        <p:cond delay="indefinite"/>
                      </p:stCondLst>
                      <p:childTnLst>
                        <p:par>
                          <p:cTn fill="hold" id="246">
                            <p:stCondLst>
                              <p:cond delay="0"/>
                            </p:stCondLst>
                            <p:childTnLst>
                              <p:par>
                                <p:cTn fill="hold" id="247" nodeType="clickEffect" presetClass="entr" presetID="1">
                                  <p:stCondLst>
                                    <p:cond delay="0"/>
                                  </p:stCondLst>
                                  <p:childTnLst>
                                    <p:set>
                                      <p:cBhvr>
                                        <p:cTn dur="1" fill="hold" id="248">
                                          <p:stCondLst>
                                            <p:cond delay="0"/>
                                          </p:stCondLst>
                                        </p:cTn>
                                        <p:tgtEl>
                                          <p:spTgt spid="102">
                                            <p:txEl>
                                              <p:pRg end="677" st="67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CustomShape 1"/>
          <p:cNvSpPr/>
          <p:nvPr/>
        </p:nvSpPr>
        <p:spPr>
          <a:xfrm>
            <a:off x="457200" y="704160"/>
            <a:ext cx="8228880" cy="419760"/>
          </a:xfrm>
          <a:prstGeom prst="rect">
            <a:avLst/>
          </a:prstGeom>
        </p:spPr>
        <p:txBody>
          <a:bodyPr anchor="b" bIns="0" lIns="0" rIns="0" tIns="45000"/>
          <a:p>
            <a:pPr>
              <a:lnSpc>
                <a:spcPct val="100000"/>
              </a:lnSpc>
            </a:pPr>
            <a:r>
              <a:rPr lang="en-US" sz="3600">
                <a:solidFill>
                  <a:srgbClr val="04617b"/>
                </a:solidFill>
                <a:latin typeface="Calibri"/>
              </a:rPr>
              <a:t>R&amp;D in the Global Economy</a:t>
            </a:r>
            <a:endParaRPr/>
          </a:p>
        </p:txBody>
      </p:sp>
      <p:sp>
        <p:nvSpPr>
          <p:cNvPr id="105" name="CustomShape 2"/>
          <p:cNvSpPr/>
          <p:nvPr/>
        </p:nvSpPr>
        <p:spPr>
          <a:xfrm>
            <a:off x="457200" y="1340640"/>
            <a:ext cx="8228880" cy="4983120"/>
          </a:xfrm>
          <a:prstGeom prst="rect">
            <a:avLst/>
          </a:prstGeom>
        </p:spPr>
        <p:txBody>
          <a:bodyPr bIns="45000" lIns="90000" rIns="90000" tIns="45000"/>
          <a:p>
            <a:pPr>
              <a:lnSpc>
                <a:spcPct val="100000"/>
              </a:lnSpc>
            </a:pPr>
            <a:r>
              <a:rPr b="1" lang="en-US" sz="2600">
                <a:solidFill>
                  <a:srgbClr val="000000"/>
                </a:solidFill>
                <a:latin typeface="Constantia"/>
              </a:rPr>
              <a:t>Are R&amp;D spillovers global?</a:t>
            </a:r>
            <a:endParaRPr/>
          </a:p>
          <a:p>
            <a:pPr lvl="1">
              <a:lnSpc>
                <a:spcPct val="100000"/>
              </a:lnSpc>
              <a:buSzPct val="25000"/>
              <a:buFont typeface="StarSymbol"/>
              <a:buChar char=""/>
            </a:pPr>
            <a:r>
              <a:rPr lang="en-US" sz="2400">
                <a:solidFill>
                  <a:srgbClr val="000000"/>
                </a:solidFill>
                <a:latin typeface="Constantia"/>
              </a:rPr>
              <a:t>Evidence demonstrates spillovers between rich countries</a:t>
            </a:r>
            <a:endParaRPr/>
          </a:p>
          <a:p>
            <a:pPr lvl="1">
              <a:lnSpc>
                <a:spcPct val="100000"/>
              </a:lnSpc>
              <a:buSzPct val="25000"/>
              <a:buFont typeface="StarSymbol"/>
              <a:buChar char=""/>
            </a:pPr>
            <a:r>
              <a:rPr lang="en-US" sz="2400">
                <a:solidFill>
                  <a:srgbClr val="000000"/>
                </a:solidFill>
                <a:latin typeface="Constantia"/>
              </a:rPr>
              <a:t>Absorptive capacity is enhanced by trade and by presence of highly educated populations</a:t>
            </a:r>
            <a:endParaRPr/>
          </a:p>
          <a:p>
            <a:pPr>
              <a:lnSpc>
                <a:spcPct val="100000"/>
              </a:lnSpc>
            </a:pPr>
            <a:endParaRPr/>
          </a:p>
          <a:p>
            <a:pPr>
              <a:lnSpc>
                <a:spcPct val="100000"/>
              </a:lnSpc>
            </a:pPr>
            <a:r>
              <a:rPr b="1" lang="en-US" sz="2600">
                <a:solidFill>
                  <a:srgbClr val="000000"/>
                </a:solidFill>
                <a:latin typeface="Constantia"/>
              </a:rPr>
              <a:t>The globalization of the innovation process</a:t>
            </a:r>
            <a:endParaRPr/>
          </a:p>
          <a:p>
            <a:pPr lvl="1">
              <a:lnSpc>
                <a:spcPct val="100000"/>
              </a:lnSpc>
              <a:buSzPct val="25000"/>
              <a:buFont typeface="StarSymbol"/>
              <a:buChar char=""/>
            </a:pPr>
            <a:r>
              <a:rPr lang="en-US" sz="2400">
                <a:solidFill>
                  <a:srgbClr val="000000"/>
                </a:solidFill>
                <a:latin typeface="Constantia"/>
              </a:rPr>
              <a:t>Since 1950s/60s the emergence of trans-national corporations (TNCs) has led to spreading of R&amp;D facilities across rich countries</a:t>
            </a:r>
            <a:endParaRPr/>
          </a:p>
          <a:p>
            <a:pPr lvl="1">
              <a:lnSpc>
                <a:spcPct val="100000"/>
              </a:lnSpc>
              <a:buSzPct val="25000"/>
              <a:buFont typeface="StarSymbol"/>
              <a:buChar char=""/>
            </a:pPr>
            <a:r>
              <a:rPr lang="en-US" sz="2400">
                <a:solidFill>
                  <a:srgbClr val="000000"/>
                </a:solidFill>
                <a:latin typeface="Constantia"/>
              </a:rPr>
              <a:t>UNCTAD (2005) study contains a mass of information and background to this and also shows new trends</a:t>
            </a:r>
            <a:endParaRPr/>
          </a:p>
          <a:p>
            <a:pPr lvl="2">
              <a:lnSpc>
                <a:spcPct val="100000"/>
              </a:lnSpc>
              <a:buSzPct val="25000"/>
              <a:buFont typeface="StarSymbol"/>
              <a:buChar char=""/>
            </a:pPr>
            <a:r>
              <a:rPr lang="en-US" sz="2100">
                <a:solidFill>
                  <a:srgbClr val="000000"/>
                </a:solidFill>
                <a:latin typeface="Constantia"/>
              </a:rPr>
              <a:t>Worlds largest R&amp;D firms do 28% R&amp;D overseas</a:t>
            </a:r>
            <a:endParaRPr/>
          </a:p>
          <a:p>
            <a:pPr lvl="3">
              <a:lnSpc>
                <a:spcPct val="100000"/>
              </a:lnSpc>
              <a:buSzPct val="25000"/>
              <a:buFont typeface="StarSymbol"/>
              <a:buChar char=""/>
            </a:pPr>
            <a:r>
              <a:rPr lang="en-US" sz="2000">
                <a:solidFill>
                  <a:srgbClr val="000000"/>
                </a:solidFill>
                <a:latin typeface="Constantia"/>
              </a:rPr>
              <a:t>Euro firms 41%, US firms 24%, Japanese firms 15%</a:t>
            </a:r>
            <a:endParaRPr/>
          </a:p>
          <a:p>
            <a:pPr lvl="1">
              <a:lnSpc>
                <a:spcPct val="100000"/>
              </a:lnSpc>
              <a:buSzPct val="25000"/>
              <a:buFont typeface="StarSymbol"/>
              <a:buChar char=""/>
            </a:pPr>
            <a:r>
              <a:rPr lang="en-US" sz="2400">
                <a:solidFill>
                  <a:srgbClr val="000000"/>
                </a:solidFill>
                <a:latin typeface="Constantia"/>
              </a:rPr>
              <a:t>24 hour R&amp;D advantage!</a:t>
            </a:r>
            <a:endParaRPr/>
          </a:p>
          <a:p>
            <a:pPr>
              <a:lnSpc>
                <a:spcPct val="100000"/>
              </a:lnSpc>
            </a:pPr>
            <a:endParaRPr/>
          </a:p>
          <a:p>
            <a:pPr>
              <a:lnSpc>
                <a:spcPct val="100000"/>
              </a:lnSpc>
            </a:pPr>
            <a:r>
              <a:rPr b="1" lang="en-US" sz="2600">
                <a:solidFill>
                  <a:srgbClr val="000000"/>
                </a:solidFill>
                <a:latin typeface="Constantia"/>
              </a:rPr>
              <a:t>Globalisation of R&amp;D to China and India:</a:t>
            </a:r>
            <a:r>
              <a:rPr lang="en-US" sz="2600">
                <a:solidFill>
                  <a:srgbClr val="000000"/>
                </a:solidFill>
                <a:latin typeface="Constantia"/>
              </a:rPr>
              <a:t>	</a:t>
            </a:r>
            <a:endParaRPr/>
          </a:p>
          <a:p>
            <a:pPr lvl="1">
              <a:lnSpc>
                <a:spcPct val="100000"/>
              </a:lnSpc>
              <a:buSzPct val="25000"/>
              <a:buFont typeface="StarSymbol"/>
              <a:buChar char=""/>
            </a:pPr>
            <a:r>
              <a:rPr lang="en-US" sz="2400">
                <a:solidFill>
                  <a:srgbClr val="000000"/>
                </a:solidFill>
                <a:latin typeface="Constantia"/>
              </a:rPr>
              <a:t>China: rising R&amp;D in Beijing, Shanghai, Guangzhou </a:t>
            </a:r>
            <a:endParaRPr/>
          </a:p>
          <a:p>
            <a:pPr lvl="2">
              <a:lnSpc>
                <a:spcPct val="100000"/>
              </a:lnSpc>
              <a:buSzPct val="25000"/>
              <a:buFont typeface="StarSymbol"/>
              <a:buChar char=""/>
            </a:pPr>
            <a:r>
              <a:rPr lang="en-US" sz="2100">
                <a:solidFill>
                  <a:srgbClr val="000000"/>
                </a:solidFill>
                <a:latin typeface="Constantia"/>
              </a:rPr>
              <a:t>R&amp;D US firms: $7 million (1994) -&gt; $646 million (2002)</a:t>
            </a:r>
            <a:endParaRPr/>
          </a:p>
          <a:p>
            <a:pPr lvl="1">
              <a:lnSpc>
                <a:spcPct val="100000"/>
              </a:lnSpc>
              <a:buSzPct val="25000"/>
              <a:buFont typeface="StarSymbol"/>
              <a:buChar char=""/>
            </a:pPr>
            <a:r>
              <a:rPr lang="en-US" sz="2400">
                <a:solidFill>
                  <a:srgbClr val="000000"/>
                </a:solidFill>
                <a:latin typeface="Constantia"/>
              </a:rPr>
              <a:t>India: rising R&amp;D concentration around Bangalore</a:t>
            </a:r>
            <a:endParaRPr/>
          </a:p>
          <a:p>
            <a:pPr lvl="2">
              <a:lnSpc>
                <a:spcPct val="100000"/>
              </a:lnSpc>
              <a:buSzPct val="25000"/>
              <a:buFont typeface="StarSymbol"/>
              <a:buChar char=""/>
            </a:pPr>
            <a:r>
              <a:rPr lang="en-US" sz="2100">
                <a:solidFill>
                  <a:srgbClr val="000000"/>
                </a:solidFill>
                <a:latin typeface="Constantia"/>
              </a:rPr>
              <a:t>R&amp;D US firms: $5 million (1994) -&gt; $80million (2002)</a:t>
            </a:r>
            <a:endParaRPr/>
          </a:p>
        </p:txBody>
      </p:sp>
    </p:spTree>
  </p:cSld>
  <p:timing>
    <p:tnLst>
      <p:par>
        <p:cTn dur="indefinite" id="249" nodeType="tmRoot" restart="never">
          <p:childTnLst>
            <p:seq>
              <p:cTn dur="indefinite" id="250" nodeType="mainSeq">
                <p:childTnLst>
                  <p:par>
                    <p:cTn fill="hold" id="251">
                      <p:stCondLst>
                        <p:cond delay="indefinite"/>
                      </p:stCondLst>
                      <p:childTnLst>
                        <p:par>
                          <p:cTn fill="hold" id="252">
                            <p:stCondLst>
                              <p:cond delay="0"/>
                            </p:stCondLst>
                            <p:childTnLst>
                              <p:par>
                                <p:cTn fill="hold" id="253" nodeType="clickEffect" presetClass="entr" presetID="1">
                                  <p:stCondLst>
                                    <p:cond delay="0"/>
                                  </p:stCondLst>
                                  <p:childTnLst>
                                    <p:set>
                                      <p:cBhvr>
                                        <p:cTn dur="1" fill="hold" id="254">
                                          <p:stCondLst>
                                            <p:cond delay="0"/>
                                          </p:stCondLst>
                                        </p:cTn>
                                        <p:tgtEl>
                                          <p:spTgt spid="105">
                                            <p:txEl>
                                              <p:pRg end="27" st="0"/>
                                            </p:txEl>
                                          </p:spTgt>
                                        </p:tgtEl>
                                        <p:attrNameLst>
                                          <p:attrName>style.visibility</p:attrName>
                                        </p:attrNameLst>
                                      </p:cBhvr>
                                      <p:to>
                                        <p:strVal val="visible"/>
                                      </p:to>
                                    </p:set>
                                  </p:childTnLst>
                                </p:cTn>
                              </p:par>
                              <p:par>
                                <p:cTn fill="hold" id="255" nodeType="withEffect" presetClass="entr" presetID="1">
                                  <p:stCondLst>
                                    <p:cond delay="0"/>
                                  </p:stCondLst>
                                  <p:childTnLst>
                                    <p:set>
                                      <p:cBhvr>
                                        <p:cTn dur="1" fill="hold" id="256">
                                          <p:stCondLst>
                                            <p:cond delay="0"/>
                                          </p:stCondLst>
                                        </p:cTn>
                                        <p:tgtEl>
                                          <p:spTgt spid="105">
                                            <p:txEl>
                                              <p:pRg end="813" st="813"/>
                                            </p:txEl>
                                          </p:spTgt>
                                        </p:tgtEl>
                                        <p:attrNameLst>
                                          <p:attrName>style.visibility</p:attrName>
                                        </p:attrNameLst>
                                      </p:cBhvr>
                                      <p:to>
                                        <p:strVal val="visible"/>
                                      </p:to>
                                    </p:set>
                                  </p:childTnLst>
                                </p:cTn>
                              </p:par>
                              <p:par>
                                <p:cTn fill="hold" id="257" nodeType="withEffect" presetClass="entr" presetID="1">
                                  <p:stCondLst>
                                    <p:cond delay="0"/>
                                  </p:stCondLst>
                                  <p:childTnLst>
                                    <p:set>
                                      <p:cBhvr>
                                        <p:cTn dur="1" fill="hold" id="258">
                                          <p:stCondLst>
                                            <p:cond delay="0"/>
                                          </p:stCondLst>
                                        </p:cTn>
                                        <p:tgtEl>
                                          <p:spTgt spid="105">
                                            <p:txEl>
                                              <p:pRg end="813" st="813"/>
                                            </p:txEl>
                                          </p:spTgt>
                                        </p:tgtEl>
                                        <p:attrNameLst>
                                          <p:attrName>style.visibility</p:attrName>
                                        </p:attrNameLst>
                                      </p:cBhvr>
                                      <p:to>
                                        <p:strVal val="visible"/>
                                      </p:to>
                                    </p:set>
                                  </p:childTnLst>
                                </p:cTn>
                              </p:par>
                            </p:childTnLst>
                          </p:cTn>
                        </p:par>
                      </p:childTnLst>
                    </p:cTn>
                  </p:par>
                  <p:par>
                    <p:cTn fill="hold" id="259">
                      <p:stCondLst>
                        <p:cond delay="indefinite"/>
                      </p:stCondLst>
                      <p:childTnLst>
                        <p:par>
                          <p:cTn fill="hold" id="260">
                            <p:stCondLst>
                              <p:cond delay="0"/>
                            </p:stCondLst>
                            <p:childTnLst>
                              <p:par>
                                <p:cTn fill="hold" id="261" nodeType="clickEffect" presetClass="entr" presetID="1">
                                  <p:stCondLst>
                                    <p:cond delay="0"/>
                                  </p:stCondLst>
                                  <p:childTnLst>
                                    <p:set>
                                      <p:cBhvr>
                                        <p:cTn dur="1" fill="hold" id="262">
                                          <p:stCondLst>
                                            <p:cond delay="0"/>
                                          </p:stCondLst>
                                        </p:cTn>
                                        <p:tgtEl>
                                          <p:spTgt spid="105">
                                            <p:txEl>
                                              <p:pRg end="813" st="813"/>
                                            </p:txEl>
                                          </p:spTgt>
                                        </p:tgtEl>
                                        <p:attrNameLst>
                                          <p:attrName>style.visibility</p:attrName>
                                        </p:attrNameLst>
                                      </p:cBhvr>
                                      <p:to>
                                        <p:strVal val="visible"/>
                                      </p:to>
                                    </p:set>
                                  </p:childTnLst>
                                </p:cTn>
                              </p:par>
                              <p:par>
                                <p:cTn fill="hold" id="263" nodeType="withEffect" presetClass="entr" presetID="1">
                                  <p:stCondLst>
                                    <p:cond delay="0"/>
                                  </p:stCondLst>
                                  <p:childTnLst>
                                    <p:set>
                                      <p:cBhvr>
                                        <p:cTn dur="1" fill="hold" id="264">
                                          <p:stCondLst>
                                            <p:cond delay="0"/>
                                          </p:stCondLst>
                                        </p:cTn>
                                        <p:tgtEl>
                                          <p:spTgt spid="105">
                                            <p:txEl>
                                              <p:pRg end="813" st="813"/>
                                            </p:txEl>
                                          </p:spTgt>
                                        </p:tgtEl>
                                        <p:attrNameLst>
                                          <p:attrName>style.visibility</p:attrName>
                                        </p:attrNameLst>
                                      </p:cBhvr>
                                      <p:to>
                                        <p:strVal val="visible"/>
                                      </p:to>
                                    </p:set>
                                  </p:childTnLst>
                                </p:cTn>
                              </p:par>
                              <p:par>
                                <p:cTn fill="hold" id="265" nodeType="withEffect" presetClass="entr" presetID="1">
                                  <p:stCondLst>
                                    <p:cond delay="0"/>
                                  </p:stCondLst>
                                  <p:childTnLst>
                                    <p:set>
                                      <p:cBhvr>
                                        <p:cTn dur="1" fill="hold" id="266">
                                          <p:stCondLst>
                                            <p:cond delay="0"/>
                                          </p:stCondLst>
                                        </p:cTn>
                                        <p:tgtEl>
                                          <p:spTgt spid="105">
                                            <p:txEl>
                                              <p:pRg end="813" st="813"/>
                                            </p:txEl>
                                          </p:spTgt>
                                        </p:tgtEl>
                                        <p:attrNameLst>
                                          <p:attrName>style.visibility</p:attrName>
                                        </p:attrNameLst>
                                      </p:cBhvr>
                                      <p:to>
                                        <p:strVal val="visible"/>
                                      </p:to>
                                    </p:set>
                                  </p:childTnLst>
                                </p:cTn>
                              </p:par>
                              <p:par>
                                <p:cTn fill="hold" id="267" nodeType="withEffect" presetClass="entr" presetID="1">
                                  <p:stCondLst>
                                    <p:cond delay="0"/>
                                  </p:stCondLst>
                                  <p:childTnLst>
                                    <p:set>
                                      <p:cBhvr>
                                        <p:cTn dur="1" fill="hold" id="268">
                                          <p:stCondLst>
                                            <p:cond delay="0"/>
                                          </p:stCondLst>
                                        </p:cTn>
                                        <p:tgtEl>
                                          <p:spTgt spid="105">
                                            <p:txEl>
                                              <p:pRg end="813" st="813"/>
                                            </p:txEl>
                                          </p:spTgt>
                                        </p:tgtEl>
                                        <p:attrNameLst>
                                          <p:attrName>style.visibility</p:attrName>
                                        </p:attrNameLst>
                                      </p:cBhvr>
                                      <p:to>
                                        <p:strVal val="visible"/>
                                      </p:to>
                                    </p:set>
                                  </p:childTnLst>
                                </p:cTn>
                              </p:par>
                              <p:par>
                                <p:cTn fill="hold" id="269" nodeType="withEffect" presetClass="entr" presetID="1">
                                  <p:stCondLst>
                                    <p:cond delay="0"/>
                                  </p:stCondLst>
                                  <p:childTnLst>
                                    <p:set>
                                      <p:cBhvr>
                                        <p:cTn dur="1" fill="hold" id="270">
                                          <p:stCondLst>
                                            <p:cond delay="0"/>
                                          </p:stCondLst>
                                        </p:cTn>
                                        <p:tgtEl>
                                          <p:spTgt spid="105">
                                            <p:txEl>
                                              <p:pRg end="813" st="813"/>
                                            </p:txEl>
                                          </p:spTgt>
                                        </p:tgtEl>
                                        <p:attrNameLst>
                                          <p:attrName>style.visibility</p:attrName>
                                        </p:attrNameLst>
                                      </p:cBhvr>
                                      <p:to>
                                        <p:strVal val="visible"/>
                                      </p:to>
                                    </p:set>
                                  </p:childTnLst>
                                </p:cTn>
                              </p:par>
                              <p:par>
                                <p:cTn fill="hold" id="271" nodeType="withEffect" presetClass="entr" presetID="1">
                                  <p:stCondLst>
                                    <p:cond delay="0"/>
                                  </p:stCondLst>
                                  <p:childTnLst>
                                    <p:set>
                                      <p:cBhvr>
                                        <p:cTn dur="1" fill="hold" id="272">
                                          <p:stCondLst>
                                            <p:cond delay="0"/>
                                          </p:stCondLst>
                                        </p:cTn>
                                        <p:tgtEl>
                                          <p:spTgt spid="105">
                                            <p:txEl>
                                              <p:pRg end="813" st="813"/>
                                            </p:txEl>
                                          </p:spTgt>
                                        </p:tgtEl>
                                        <p:attrNameLst>
                                          <p:attrName>style.visibility</p:attrName>
                                        </p:attrNameLst>
                                      </p:cBhvr>
                                      <p:to>
                                        <p:strVal val="visible"/>
                                      </p:to>
                                    </p:set>
                                  </p:childTnLst>
                                </p:cTn>
                              </p:par>
                            </p:childTnLst>
                          </p:cTn>
                        </p:par>
                      </p:childTnLst>
                    </p:cTn>
                  </p:par>
                  <p:par>
                    <p:cTn fill="hold" id="273">
                      <p:stCondLst>
                        <p:cond delay="indefinite"/>
                      </p:stCondLst>
                      <p:childTnLst>
                        <p:par>
                          <p:cTn fill="hold" id="274">
                            <p:stCondLst>
                              <p:cond delay="0"/>
                            </p:stCondLst>
                            <p:childTnLst>
                              <p:par>
                                <p:cTn fill="hold" id="275" nodeType="clickEffect" presetClass="entr" presetID="1">
                                  <p:stCondLst>
                                    <p:cond delay="0"/>
                                  </p:stCondLst>
                                  <p:childTnLst>
                                    <p:set>
                                      <p:cBhvr>
                                        <p:cTn dur="1" fill="hold" id="276">
                                          <p:stCondLst>
                                            <p:cond delay="0"/>
                                          </p:stCondLst>
                                        </p:cTn>
                                        <p:tgtEl>
                                          <p:spTgt spid="105">
                                            <p:txEl>
                                              <p:pRg end="813" st="813"/>
                                            </p:txEl>
                                          </p:spTgt>
                                        </p:tgtEl>
                                        <p:attrNameLst>
                                          <p:attrName>style.visibility</p:attrName>
                                        </p:attrNameLst>
                                      </p:cBhvr>
                                      <p:to>
                                        <p:strVal val="visible"/>
                                      </p:to>
                                    </p:set>
                                  </p:childTnLst>
                                </p:cTn>
                              </p:par>
                              <p:par>
                                <p:cTn fill="hold" id="277" nodeType="withEffect" presetClass="entr" presetID="1">
                                  <p:stCondLst>
                                    <p:cond delay="0"/>
                                  </p:stCondLst>
                                  <p:childTnLst>
                                    <p:set>
                                      <p:cBhvr>
                                        <p:cTn dur="1" fill="hold" id="278">
                                          <p:stCondLst>
                                            <p:cond delay="0"/>
                                          </p:stCondLst>
                                        </p:cTn>
                                        <p:tgtEl>
                                          <p:spTgt spid="105">
                                            <p:txEl>
                                              <p:pRg end="813" st="813"/>
                                            </p:txEl>
                                          </p:spTgt>
                                        </p:tgtEl>
                                        <p:attrNameLst>
                                          <p:attrName>style.visibility</p:attrName>
                                        </p:attrNameLst>
                                      </p:cBhvr>
                                      <p:to>
                                        <p:strVal val="visible"/>
                                      </p:to>
                                    </p:set>
                                  </p:childTnLst>
                                </p:cTn>
                              </p:par>
                              <p:par>
                                <p:cTn fill="hold" id="279" nodeType="withEffect" presetClass="entr" presetID="1">
                                  <p:stCondLst>
                                    <p:cond delay="0"/>
                                  </p:stCondLst>
                                  <p:childTnLst>
                                    <p:set>
                                      <p:cBhvr>
                                        <p:cTn dur="1" fill="hold" id="280">
                                          <p:stCondLst>
                                            <p:cond delay="0"/>
                                          </p:stCondLst>
                                        </p:cTn>
                                        <p:tgtEl>
                                          <p:spTgt spid="105">
                                            <p:txEl>
                                              <p:pRg end="813" st="813"/>
                                            </p:txEl>
                                          </p:spTgt>
                                        </p:tgtEl>
                                        <p:attrNameLst>
                                          <p:attrName>style.visibility</p:attrName>
                                        </p:attrNameLst>
                                      </p:cBhvr>
                                      <p:to>
                                        <p:strVal val="visible"/>
                                      </p:to>
                                    </p:set>
                                  </p:childTnLst>
                                </p:cTn>
                              </p:par>
                              <p:par>
                                <p:cTn fill="hold" id="281" nodeType="withEffect" presetClass="entr" presetID="1">
                                  <p:stCondLst>
                                    <p:cond delay="0"/>
                                  </p:stCondLst>
                                  <p:childTnLst>
                                    <p:set>
                                      <p:cBhvr>
                                        <p:cTn dur="1" fill="hold" id="282">
                                          <p:stCondLst>
                                            <p:cond delay="0"/>
                                          </p:stCondLst>
                                        </p:cTn>
                                        <p:tgtEl>
                                          <p:spTgt spid="105">
                                            <p:txEl>
                                              <p:pRg end="813" st="813"/>
                                            </p:txEl>
                                          </p:spTgt>
                                        </p:tgtEl>
                                        <p:attrNameLst>
                                          <p:attrName>style.visibility</p:attrName>
                                        </p:attrNameLst>
                                      </p:cBhvr>
                                      <p:to>
                                        <p:strVal val="visible"/>
                                      </p:to>
                                    </p:set>
                                  </p:childTnLst>
                                </p:cTn>
                              </p:par>
                              <p:par>
                                <p:cTn fill="hold" id="283" nodeType="withEffect" presetClass="entr" presetID="1">
                                  <p:stCondLst>
                                    <p:cond delay="0"/>
                                  </p:stCondLst>
                                  <p:childTnLst>
                                    <p:set>
                                      <p:cBhvr>
                                        <p:cTn dur="1" fill="hold" id="284">
                                          <p:stCondLst>
                                            <p:cond delay="0"/>
                                          </p:stCondLst>
                                        </p:cTn>
                                        <p:tgtEl>
                                          <p:spTgt spid="105">
                                            <p:txEl>
                                              <p:pRg end="813" st="81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CustomShape 1"/>
          <p:cNvSpPr/>
          <p:nvPr/>
        </p:nvSpPr>
        <p:spPr>
          <a:xfrm>
            <a:off x="467640" y="476640"/>
            <a:ext cx="8228880" cy="564120"/>
          </a:xfrm>
          <a:prstGeom prst="rect">
            <a:avLst/>
          </a:prstGeom>
        </p:spPr>
        <p:txBody>
          <a:bodyPr anchor="b" bIns="0" lIns="0" rIns="0" tIns="45000"/>
          <a:p>
            <a:pPr>
              <a:lnSpc>
                <a:spcPct val="100000"/>
              </a:lnSpc>
            </a:pPr>
            <a:r>
              <a:rPr lang="en-US" sz="3600">
                <a:solidFill>
                  <a:srgbClr val="04617b"/>
                </a:solidFill>
                <a:latin typeface="Calibri"/>
              </a:rPr>
              <a:t>International migration of skilled labour</a:t>
            </a:r>
            <a:endParaRPr/>
          </a:p>
        </p:txBody>
      </p:sp>
      <p:sp>
        <p:nvSpPr>
          <p:cNvPr id="107" name="CustomShape 2"/>
          <p:cNvSpPr/>
          <p:nvPr/>
        </p:nvSpPr>
        <p:spPr>
          <a:xfrm>
            <a:off x="539640" y="1052640"/>
            <a:ext cx="8228880" cy="4983120"/>
          </a:xfrm>
          <a:prstGeom prst="rect">
            <a:avLst/>
          </a:prstGeom>
        </p:spPr>
        <p:txBody>
          <a:bodyPr bIns="45000" lIns="90000" rIns="90000" tIns="45000"/>
          <a:p>
            <a:pPr>
              <a:lnSpc>
                <a:spcPct val="100000"/>
              </a:lnSpc>
              <a:buSzPct val="25000"/>
              <a:buFont charset="2" typeface="Wingdings 2"/>
              <a:buChar char=""/>
            </a:pPr>
            <a:r>
              <a:rPr lang="en-US" sz="2400">
                <a:solidFill>
                  <a:srgbClr val="000000"/>
                </a:solidFill>
                <a:latin typeface="Constantia"/>
              </a:rPr>
              <a:t>Two way international flows of workers accompany the geographical clustering of innovation</a:t>
            </a:r>
            <a:endParaRPr/>
          </a:p>
          <a:p>
            <a:pPr>
              <a:lnSpc>
                <a:spcPct val="100000"/>
              </a:lnSpc>
              <a:buSzPct val="25000"/>
              <a:buFont charset="2" typeface="Wingdings 2"/>
              <a:buChar char=""/>
            </a:pPr>
            <a:r>
              <a:rPr lang="en-US" sz="2400">
                <a:solidFill>
                  <a:srgbClr val="000000"/>
                </a:solidFill>
                <a:latin typeface="Constantia"/>
              </a:rPr>
              <a:t>Skilled personnel from innovative regions travel abroad, taking their </a:t>
            </a:r>
            <a:r>
              <a:rPr b="1" lang="en-US" sz="2400">
                <a:solidFill>
                  <a:srgbClr val="000000"/>
                </a:solidFill>
                <a:latin typeface="Constantia"/>
              </a:rPr>
              <a:t>tacit knowledge </a:t>
            </a:r>
            <a:r>
              <a:rPr lang="en-US" sz="2400">
                <a:solidFill>
                  <a:srgbClr val="000000"/>
                </a:solidFill>
                <a:latin typeface="Constantia"/>
              </a:rPr>
              <a:t>for which employers elsewhere are willing to pay them high wages – laws in UK used to try to prevent this!</a:t>
            </a:r>
            <a:endParaRPr/>
          </a:p>
          <a:p>
            <a:pPr>
              <a:lnSpc>
                <a:spcPct val="100000"/>
              </a:lnSpc>
              <a:buSzPct val="25000"/>
              <a:buFont charset="2" typeface="Wingdings 2"/>
              <a:buChar char=""/>
            </a:pPr>
            <a:r>
              <a:rPr lang="en-US" sz="2400">
                <a:solidFill>
                  <a:srgbClr val="000000"/>
                </a:solidFill>
                <a:latin typeface="Constantia"/>
              </a:rPr>
              <a:t>Innovative regions attract inward migration of high skilled workers who want to learn the latest techniques and discoveries</a:t>
            </a:r>
            <a:endParaRPr/>
          </a:p>
          <a:p>
            <a:pPr>
              <a:lnSpc>
                <a:spcPct val="100000"/>
              </a:lnSpc>
            </a:pPr>
            <a:endParaRPr/>
          </a:p>
          <a:p>
            <a:pPr>
              <a:lnSpc>
                <a:spcPct val="100000"/>
              </a:lnSpc>
            </a:pPr>
            <a:endParaRPr/>
          </a:p>
        </p:txBody>
      </p:sp>
      <p:pic>
        <p:nvPicPr>
          <p:cNvPr descr="" id="108" name="Picture 1"/>
          <p:cNvPicPr/>
          <p:nvPr/>
        </p:nvPicPr>
        <p:blipFill>
          <a:blip r:embed="rId1"/>
          <a:stretch>
            <a:fillRect/>
          </a:stretch>
        </p:blipFill>
        <p:spPr>
          <a:xfrm>
            <a:off x="3780000" y="4293000"/>
            <a:ext cx="3599640" cy="2483640"/>
          </a:xfrm>
          <a:prstGeom prst="rect">
            <a:avLst/>
          </a:prstGeom>
        </p:spPr>
      </p:pic>
    </p:spTree>
  </p:cSld>
  <p:timing>
    <p:tnLst>
      <p:par>
        <p:cTn dur="indefinite" id="285" nodeType="tmRoot" restart="never">
          <p:childTnLst>
            <p:seq>
              <p:cTn dur="indefinite" id="286" nodeType="mainSeq">
                <p:childTnLst>
                  <p:par>
                    <p:cTn fill="hold" id="287">
                      <p:stCondLst>
                        <p:cond delay="indefinite"/>
                      </p:stCondLst>
                      <p:childTnLst>
                        <p:par>
                          <p:cTn fill="hold" id="288">
                            <p:stCondLst>
                              <p:cond delay="0"/>
                            </p:stCondLst>
                            <p:childTnLst>
                              <p:par>
                                <p:cTn fill="hold" id="289" nodeType="clickEffect" presetClass="entr" presetID="1">
                                  <p:stCondLst>
                                    <p:cond delay="0"/>
                                  </p:stCondLst>
                                  <p:childTnLst>
                                    <p:set>
                                      <p:cBhvr>
                                        <p:cTn dur="1" fill="hold" id="290">
                                          <p:stCondLst>
                                            <p:cond delay="0"/>
                                          </p:stCondLst>
                                        </p:cTn>
                                        <p:tgtEl>
                                          <p:spTgt spid="107">
                                            <p:txEl>
                                              <p:pRg end="91" st="0"/>
                                            </p:txEl>
                                          </p:spTgt>
                                        </p:tgtEl>
                                        <p:attrNameLst>
                                          <p:attrName>style.visibility</p:attrName>
                                        </p:attrNameLst>
                                      </p:cBhvr>
                                      <p:to>
                                        <p:strVal val="visible"/>
                                      </p:to>
                                    </p:set>
                                  </p:childTnLst>
                                </p:cTn>
                              </p:par>
                            </p:childTnLst>
                          </p:cTn>
                        </p:par>
                      </p:childTnLst>
                    </p:cTn>
                  </p:par>
                  <p:par>
                    <p:cTn fill="hold" id="291">
                      <p:stCondLst>
                        <p:cond delay="indefinite"/>
                      </p:stCondLst>
                      <p:childTnLst>
                        <p:par>
                          <p:cTn fill="hold" id="292">
                            <p:stCondLst>
                              <p:cond delay="0"/>
                            </p:stCondLst>
                            <p:childTnLst>
                              <p:par>
                                <p:cTn fill="hold" id="293" nodeType="clickEffect" presetClass="entr" presetID="1">
                                  <p:stCondLst>
                                    <p:cond delay="0"/>
                                  </p:stCondLst>
                                  <p:childTnLst>
                                    <p:set>
                                      <p:cBhvr>
                                        <p:cTn dur="1" fill="hold" id="294">
                                          <p:stCondLst>
                                            <p:cond delay="0"/>
                                          </p:stCondLst>
                                        </p:cTn>
                                        <p:tgtEl>
                                          <p:spTgt spid="107">
                                            <p:txEl>
                                              <p:pRg end="410" st="410"/>
                                            </p:txEl>
                                          </p:spTgt>
                                        </p:tgtEl>
                                        <p:attrNameLst>
                                          <p:attrName>style.visibility</p:attrName>
                                        </p:attrNameLst>
                                      </p:cBhvr>
                                      <p:to>
                                        <p:strVal val="visible"/>
                                      </p:to>
                                    </p:set>
                                  </p:childTnLst>
                                </p:cTn>
                              </p:par>
                            </p:childTnLst>
                          </p:cTn>
                        </p:par>
                      </p:childTnLst>
                    </p:cTn>
                  </p:par>
                  <p:par>
                    <p:cTn fill="hold" id="295">
                      <p:stCondLst>
                        <p:cond delay="indefinite"/>
                      </p:stCondLst>
                      <p:childTnLst>
                        <p:par>
                          <p:cTn fill="hold" id="296">
                            <p:stCondLst>
                              <p:cond delay="0"/>
                            </p:stCondLst>
                            <p:childTnLst>
                              <p:par>
                                <p:cTn fill="hold" id="297" nodeType="clickEffect" presetClass="entr" presetID="1">
                                  <p:stCondLst>
                                    <p:cond delay="0"/>
                                  </p:stCondLst>
                                  <p:childTnLst>
                                    <p:set>
                                      <p:cBhvr>
                                        <p:cTn dur="1" fill="hold" id="298">
                                          <p:stCondLst>
                                            <p:cond delay="0"/>
                                          </p:stCondLst>
                                        </p:cTn>
                                        <p:tgtEl>
                                          <p:spTgt spid="107">
                                            <p:txEl>
                                              <p:pRg end="410" st="41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CustomShape 1"/>
          <p:cNvSpPr/>
          <p:nvPr/>
        </p:nvSpPr>
        <p:spPr>
          <a:xfrm>
            <a:off x="611640" y="548640"/>
            <a:ext cx="8228880" cy="636120"/>
          </a:xfrm>
          <a:prstGeom prst="rect">
            <a:avLst/>
          </a:prstGeom>
        </p:spPr>
        <p:txBody>
          <a:bodyPr anchor="b" bIns="0" lIns="0" rIns="0" tIns="45000"/>
          <a:p>
            <a:pPr>
              <a:lnSpc>
                <a:spcPct val="100000"/>
              </a:lnSpc>
            </a:pPr>
            <a:r>
              <a:rPr lang="en-US" sz="5000">
                <a:solidFill>
                  <a:srgbClr val="04617b"/>
                </a:solidFill>
                <a:latin typeface="Calibri"/>
              </a:rPr>
              <a:t>“</a:t>
            </a:r>
            <a:r>
              <a:rPr lang="en-US" sz="5000">
                <a:solidFill>
                  <a:srgbClr val="04617b"/>
                </a:solidFill>
                <a:latin typeface="Calibri"/>
              </a:rPr>
              <a:t>Brain drain”</a:t>
            </a:r>
            <a:endParaRPr/>
          </a:p>
        </p:txBody>
      </p:sp>
      <p:sp>
        <p:nvSpPr>
          <p:cNvPr id="110" name="CustomShape 2"/>
          <p:cNvSpPr/>
          <p:nvPr/>
        </p:nvSpPr>
        <p:spPr>
          <a:xfrm>
            <a:off x="539640" y="1124640"/>
            <a:ext cx="8228880" cy="4551120"/>
          </a:xfrm>
          <a:prstGeom prst="rect">
            <a:avLst/>
          </a:prstGeom>
        </p:spPr>
        <p:txBody>
          <a:bodyPr bIns="45000" lIns="90000" rIns="90000" tIns="45000"/>
          <a:p>
            <a:pPr>
              <a:lnSpc>
                <a:spcPct val="100000"/>
              </a:lnSpc>
              <a:buSzPct val="25000"/>
              <a:buFont charset="2" typeface="Wingdings 2"/>
              <a:buChar char=""/>
            </a:pPr>
            <a:r>
              <a:rPr lang="en-US" sz="2600">
                <a:solidFill>
                  <a:srgbClr val="000000"/>
                </a:solidFill>
                <a:latin typeface="Constantia"/>
              </a:rPr>
              <a:t>Developing countries concerned about their ‘</a:t>
            </a:r>
            <a:r>
              <a:rPr lang="en-US" sz="2600" u="sng">
                <a:solidFill>
                  <a:srgbClr val="000000"/>
                </a:solidFill>
                <a:latin typeface="Constantia"/>
              </a:rPr>
              <a:t>brain drain</a:t>
            </a:r>
            <a:r>
              <a:rPr lang="en-US" sz="2600">
                <a:solidFill>
                  <a:srgbClr val="000000"/>
                </a:solidFill>
                <a:latin typeface="Constantia"/>
              </a:rPr>
              <a:t>’ problem </a:t>
            </a:r>
            <a:endParaRPr/>
          </a:p>
          <a:p>
            <a:pPr>
              <a:lnSpc>
                <a:spcPct val="100000"/>
              </a:lnSpc>
              <a:buSzPct val="25000"/>
              <a:buFont charset="2" typeface="Wingdings 2"/>
              <a:buChar char=""/>
            </a:pPr>
            <a:r>
              <a:rPr lang="en-US" sz="2600">
                <a:solidFill>
                  <a:srgbClr val="000000"/>
                </a:solidFill>
                <a:latin typeface="Constantia"/>
              </a:rPr>
              <a:t>Benefits can be the establishment of new firms and new trade links, as migrants often retain links with former countries</a:t>
            </a:r>
            <a:endParaRPr/>
          </a:p>
          <a:p>
            <a:pPr lvl="1">
              <a:lnSpc>
                <a:spcPct val="100000"/>
              </a:lnSpc>
              <a:buSzPct val="25000"/>
              <a:buFont typeface="StarSymbol"/>
              <a:buChar char=""/>
            </a:pPr>
            <a:r>
              <a:rPr lang="en-US" sz="2400">
                <a:solidFill>
                  <a:srgbClr val="000000"/>
                </a:solidFill>
                <a:latin typeface="Constantia"/>
              </a:rPr>
              <a:t>Migrants often return home and start companies and can spur the economy forward</a:t>
            </a:r>
            <a:endParaRPr/>
          </a:p>
          <a:p>
            <a:pPr lvl="1">
              <a:lnSpc>
                <a:spcPct val="100000"/>
              </a:lnSpc>
              <a:buSzPct val="25000"/>
              <a:buFont typeface="StarSymbol"/>
              <a:buChar char=""/>
            </a:pPr>
            <a:r>
              <a:rPr lang="en-US" sz="2400">
                <a:solidFill>
                  <a:srgbClr val="000000"/>
                </a:solidFill>
                <a:latin typeface="Constantia"/>
              </a:rPr>
              <a:t>Example – Silicon Valley in California has high population of ‘non-resident Indians’ who have set up companies in both the US and India</a:t>
            </a:r>
            <a:endParaRPr/>
          </a:p>
          <a:p>
            <a:pPr lvl="2">
              <a:lnSpc>
                <a:spcPct val="100000"/>
              </a:lnSpc>
              <a:buSzPct val="25000"/>
              <a:buFont typeface="StarSymbol"/>
              <a:buChar char=""/>
            </a:pPr>
            <a:r>
              <a:rPr lang="en-US" sz="2100">
                <a:solidFill>
                  <a:srgbClr val="000000"/>
                </a:solidFill>
                <a:latin typeface="Constantia"/>
              </a:rPr>
              <a:t>50% of high-tech workforce in Silicon Valley was foreign born in 2000</a:t>
            </a:r>
            <a:endParaRPr/>
          </a:p>
          <a:p>
            <a:pPr lvl="2">
              <a:lnSpc>
                <a:spcPct val="100000"/>
              </a:lnSpc>
              <a:buSzPct val="25000"/>
              <a:buFont typeface="StarSymbol"/>
              <a:buChar char=""/>
            </a:pPr>
            <a:r>
              <a:rPr lang="en-US" sz="2100">
                <a:solidFill>
                  <a:srgbClr val="000000"/>
                </a:solidFill>
                <a:latin typeface="Constantia"/>
              </a:rPr>
              <a:t>Reduction in U.S. H-1B visas post 9/11 from 195,000 to 65,000</a:t>
            </a:r>
            <a:endParaRPr/>
          </a:p>
        </p:txBody>
      </p:sp>
      <p:pic>
        <p:nvPicPr>
          <p:cNvPr descr="" id="111" name="Picture 3"/>
          <p:cNvPicPr/>
          <p:nvPr/>
        </p:nvPicPr>
        <p:blipFill>
          <a:blip r:embed="rId1"/>
          <a:stretch>
            <a:fillRect/>
          </a:stretch>
        </p:blipFill>
        <p:spPr>
          <a:xfrm>
            <a:off x="7548480" y="5445360"/>
            <a:ext cx="1387800" cy="1270080"/>
          </a:xfrm>
          <a:prstGeom prst="rect">
            <a:avLst/>
          </a:prstGeom>
        </p:spPr>
      </p:pic>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 name="CustomShape 1"/>
          <p:cNvSpPr/>
          <p:nvPr/>
        </p:nvSpPr>
        <p:spPr>
          <a:xfrm>
            <a:off x="395640" y="260640"/>
            <a:ext cx="8228880" cy="1142280"/>
          </a:xfrm>
          <a:prstGeom prst="rect">
            <a:avLst/>
          </a:prstGeom>
        </p:spPr>
        <p:txBody>
          <a:bodyPr anchor="b" bIns="0" lIns="0" rIns="0" tIns="45000"/>
          <a:p>
            <a:pPr>
              <a:lnSpc>
                <a:spcPct val="100000"/>
              </a:lnSpc>
            </a:pPr>
            <a:r>
              <a:rPr lang="en-US" sz="3600">
                <a:solidFill>
                  <a:srgbClr val="04617b"/>
                </a:solidFill>
                <a:latin typeface="Calibri"/>
              </a:rPr>
              <a:t>Macroeconomic issues and policies</a:t>
            </a:r>
            <a:endParaRPr/>
          </a:p>
        </p:txBody>
      </p:sp>
      <p:sp>
        <p:nvSpPr>
          <p:cNvPr id="76" name="CustomShape 2"/>
          <p:cNvSpPr/>
          <p:nvPr/>
        </p:nvSpPr>
        <p:spPr>
          <a:xfrm>
            <a:off x="457200" y="1935360"/>
            <a:ext cx="8228880" cy="4388400"/>
          </a:xfrm>
          <a:prstGeom prst="rect">
            <a:avLst/>
          </a:prstGeom>
        </p:spPr>
        <p:txBody>
          <a:bodyPr bIns="45000" lIns="90000" rIns="90000" tIns="45000"/>
          <a:p>
            <a:pPr>
              <a:lnSpc>
                <a:spcPct val="100000"/>
              </a:lnSpc>
            </a:pPr>
            <a:r>
              <a:rPr b="1" lang="en-US" sz="2600">
                <a:solidFill>
                  <a:srgbClr val="000000"/>
                </a:solidFill>
                <a:latin typeface="Constantia"/>
              </a:rPr>
              <a:t>Outline:</a:t>
            </a:r>
            <a:endParaRPr/>
          </a:p>
          <a:p>
            <a:pPr lvl="1">
              <a:lnSpc>
                <a:spcPct val="100000"/>
              </a:lnSpc>
              <a:buSzPct val="25000"/>
              <a:buFont typeface="StarSymbol"/>
              <a:buChar char=""/>
            </a:pPr>
            <a:r>
              <a:rPr lang="en-US" sz="2400">
                <a:solidFill>
                  <a:srgbClr val="000000"/>
                </a:solidFill>
                <a:latin typeface="Constantia"/>
              </a:rPr>
              <a:t>IPRs and Economic Growth</a:t>
            </a:r>
            <a:endParaRPr/>
          </a:p>
          <a:p>
            <a:pPr lvl="1">
              <a:lnSpc>
                <a:spcPct val="100000"/>
              </a:lnSpc>
              <a:buSzPct val="25000"/>
              <a:buFont typeface="StarSymbol"/>
              <a:buChar char=""/>
            </a:pPr>
            <a:r>
              <a:rPr lang="en-US" sz="2400">
                <a:solidFill>
                  <a:srgbClr val="000000"/>
                </a:solidFill>
                <a:latin typeface="Constantia"/>
              </a:rPr>
              <a:t>Trade-Related Aspects of Intellectual Property (TRIPS)</a:t>
            </a:r>
            <a:endParaRPr/>
          </a:p>
          <a:p>
            <a:pPr lvl="1">
              <a:lnSpc>
                <a:spcPct val="100000"/>
              </a:lnSpc>
              <a:buSzPct val="25000"/>
              <a:buFont typeface="StarSymbol"/>
              <a:buChar char=""/>
            </a:pPr>
            <a:r>
              <a:rPr lang="en-US" sz="2400">
                <a:solidFill>
                  <a:srgbClr val="000000"/>
                </a:solidFill>
                <a:latin typeface="Constantia"/>
              </a:rPr>
              <a:t>Intellectual Property Rights, Exhaustion, and Parallel Imports</a:t>
            </a:r>
            <a:endParaRPr/>
          </a:p>
          <a:p>
            <a:pPr lvl="1">
              <a:lnSpc>
                <a:spcPct val="100000"/>
              </a:lnSpc>
              <a:buSzPct val="25000"/>
              <a:buFont typeface="StarSymbol"/>
              <a:buChar char=""/>
            </a:pPr>
            <a:r>
              <a:rPr lang="en-US" sz="2400">
                <a:solidFill>
                  <a:srgbClr val="000000"/>
                </a:solidFill>
                <a:latin typeface="Constantia"/>
              </a:rPr>
              <a:t>Piracy and Counterfeit</a:t>
            </a:r>
            <a:endParaRPr/>
          </a:p>
          <a:p>
            <a:pPr lvl="1">
              <a:lnSpc>
                <a:spcPct val="100000"/>
              </a:lnSpc>
              <a:buSzPct val="25000"/>
              <a:buFont typeface="StarSymbol"/>
              <a:buChar char=""/>
            </a:pPr>
            <a:r>
              <a:rPr lang="en-US" sz="2400">
                <a:solidFill>
                  <a:srgbClr val="000000"/>
                </a:solidFill>
                <a:latin typeface="Constantia"/>
              </a:rPr>
              <a:t>R&amp;D in the Global Economy</a:t>
            </a:r>
            <a:endParaRPr/>
          </a:p>
          <a:p>
            <a:pPr lvl="1">
              <a:lnSpc>
                <a:spcPct val="100000"/>
              </a:lnSpc>
              <a:buSzPct val="25000"/>
              <a:buFont typeface="StarSymbol"/>
              <a:buChar char=""/>
            </a:pPr>
            <a:r>
              <a:rPr lang="en-US" sz="2400">
                <a:solidFill>
                  <a:srgbClr val="000000"/>
                </a:solidFill>
                <a:latin typeface="Constantia"/>
              </a:rPr>
              <a:t>International Migration of Skilled Labour</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CustomShape 1"/>
          <p:cNvSpPr/>
          <p:nvPr/>
        </p:nvSpPr>
        <p:spPr>
          <a:xfrm>
            <a:off x="457200" y="704160"/>
            <a:ext cx="8228880" cy="564120"/>
          </a:xfrm>
          <a:prstGeom prst="rect">
            <a:avLst/>
          </a:prstGeom>
        </p:spPr>
        <p:txBody>
          <a:bodyPr anchor="b" bIns="0" lIns="0" rIns="0" tIns="45000"/>
          <a:p>
            <a:pPr>
              <a:lnSpc>
                <a:spcPct val="100000"/>
              </a:lnSpc>
            </a:pPr>
            <a:r>
              <a:rPr lang="en-US" sz="5000">
                <a:solidFill>
                  <a:srgbClr val="04617b"/>
                </a:solidFill>
                <a:latin typeface="Calibri"/>
              </a:rPr>
              <a:t>Introduction</a:t>
            </a:r>
            <a:endParaRPr/>
          </a:p>
        </p:txBody>
      </p:sp>
      <p:sp>
        <p:nvSpPr>
          <p:cNvPr id="78" name="CustomShape 2"/>
          <p:cNvSpPr/>
          <p:nvPr/>
        </p:nvSpPr>
        <p:spPr>
          <a:xfrm>
            <a:off x="457200" y="1268640"/>
            <a:ext cx="8228880" cy="5055120"/>
          </a:xfrm>
          <a:prstGeom prst="rect">
            <a:avLst/>
          </a:prstGeom>
        </p:spPr>
        <p:txBody>
          <a:bodyPr bIns="45000" lIns="90000" rIns="90000" tIns="45000"/>
          <a:p>
            <a:pPr>
              <a:lnSpc>
                <a:spcPct val="100000"/>
              </a:lnSpc>
            </a:pPr>
            <a:r>
              <a:rPr b="1" lang="en-US" sz="2600">
                <a:solidFill>
                  <a:srgbClr val="000000"/>
                </a:solidFill>
                <a:latin typeface="Constantia"/>
              </a:rPr>
              <a:t>What is the impact of IPRs on economic growth and the welfare of society? </a:t>
            </a:r>
            <a:endParaRPr/>
          </a:p>
          <a:p>
            <a:pPr>
              <a:lnSpc>
                <a:spcPct val="100000"/>
              </a:lnSpc>
            </a:pPr>
            <a:endParaRPr/>
          </a:p>
          <a:p>
            <a:pPr lvl="1">
              <a:lnSpc>
                <a:spcPct val="100000"/>
              </a:lnSpc>
              <a:buSzPct val="25000"/>
              <a:buFont typeface="StarSymbol"/>
              <a:buChar char=""/>
            </a:pPr>
            <a:r>
              <a:rPr lang="en-US" sz="2400">
                <a:solidFill>
                  <a:srgbClr val="000000"/>
                </a:solidFill>
                <a:latin typeface="Constantia"/>
              </a:rPr>
              <a:t>Positive link has been shown between R&amp;D and growth</a:t>
            </a:r>
            <a:endParaRPr/>
          </a:p>
          <a:p>
            <a:pPr lvl="1">
              <a:lnSpc>
                <a:spcPct val="100000"/>
              </a:lnSpc>
              <a:buSzPct val="25000"/>
              <a:buFont typeface="StarSymbol"/>
              <a:buChar char=""/>
            </a:pPr>
            <a:r>
              <a:rPr lang="en-US" sz="2400">
                <a:solidFill>
                  <a:srgbClr val="000000"/>
                </a:solidFill>
                <a:latin typeface="Constantia"/>
              </a:rPr>
              <a:t>Positive link has been shown between stronger IPRs and economic profits at the firm-level</a:t>
            </a:r>
            <a:endParaRPr/>
          </a:p>
          <a:p>
            <a:pPr lvl="1">
              <a:lnSpc>
                <a:spcPct val="100000"/>
              </a:lnSpc>
              <a:buSzPct val="25000"/>
              <a:buFont typeface="StarSymbol"/>
              <a:buChar char=""/>
            </a:pPr>
            <a:r>
              <a:rPr lang="en-US" sz="2400">
                <a:solidFill>
                  <a:srgbClr val="000000"/>
                </a:solidFill>
                <a:latin typeface="Constantia"/>
              </a:rPr>
              <a:t>However, studies that relate IPRs and growth at the economy level are inconclusive</a:t>
            </a:r>
            <a:endParaRPr/>
          </a:p>
          <a:p>
            <a:pPr>
              <a:lnSpc>
                <a:spcPct val="100000"/>
              </a:lnSpc>
            </a:pPr>
            <a:endParaRPr/>
          </a:p>
          <a:p>
            <a:pPr>
              <a:lnSpc>
                <a:spcPct val="100000"/>
              </a:lnSpc>
            </a:pPr>
            <a:r>
              <a:rPr b="1" lang="en-US" sz="2400">
                <a:solidFill>
                  <a:srgbClr val="000000"/>
                </a:solidFill>
                <a:latin typeface="Constantia"/>
              </a:rPr>
              <a:t>This is a difficult question, but gathering evidence on this may increase chances of ‘getting policies right’</a:t>
            </a:r>
            <a:endParaRPr/>
          </a:p>
        </p:txBody>
      </p:sp>
    </p:spTree>
  </p:cSld>
  <p:timing>
    <p:tnLst>
      <p:par>
        <p:cTn dur="indefinite" id="3" nodeType="tmRoot" restart="never">
          <p:childTnLst>
            <p:seq>
              <p:cTn dur="indefinite" id="4" nodeType="mainSeq">
                <p:childTnLst>
                  <p:par>
                    <p:cTn fill="hold" id="5">
                      <p:stCondLst>
                        <p:cond delay="indefinite"/>
                      </p:stCondLst>
                      <p:childTnLst>
                        <p:par>
                          <p:cTn fill="hold" id="6">
                            <p:stCondLst>
                              <p:cond delay="0"/>
                            </p:stCondLst>
                            <p:childTnLst>
                              <p:par>
                                <p:cTn fill="hold" id="7" nodeType="clickEffect" presetClass="entr" presetID="1">
                                  <p:stCondLst>
                                    <p:cond delay="0"/>
                                  </p:stCondLst>
                                  <p:childTnLst>
                                    <p:set>
                                      <p:cBhvr>
                                        <p:cTn dur="1" fill="hold" id="8">
                                          <p:stCondLst>
                                            <p:cond delay="0"/>
                                          </p:stCondLst>
                                        </p:cTn>
                                        <p:tgtEl>
                                          <p:spTgt spid="78">
                                            <p:txEl>
                                              <p:pRg end="412" st="412"/>
                                            </p:txEl>
                                          </p:spTgt>
                                        </p:tgtEl>
                                        <p:attrNameLst>
                                          <p:attrName>style.visibility</p:attrName>
                                        </p:attrNameLst>
                                      </p:cBhvr>
                                      <p:to>
                                        <p:strVal val="visible"/>
                                      </p:to>
                                    </p:set>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1">
                                  <p:stCondLst>
                                    <p:cond delay="0"/>
                                  </p:stCondLst>
                                  <p:childTnLst>
                                    <p:set>
                                      <p:cBhvr>
                                        <p:cTn dur="1" fill="hold" id="12">
                                          <p:stCondLst>
                                            <p:cond delay="0"/>
                                          </p:stCondLst>
                                        </p:cTn>
                                        <p:tgtEl>
                                          <p:spTgt spid="78">
                                            <p:txEl>
                                              <p:pRg end="412" st="412"/>
                                            </p:txEl>
                                          </p:spTgt>
                                        </p:tgtEl>
                                        <p:attrNameLst>
                                          <p:attrName>style.visibility</p:attrName>
                                        </p:attrNameLst>
                                      </p:cBhvr>
                                      <p:to>
                                        <p:strVal val="visible"/>
                                      </p:to>
                                    </p:se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1">
                                  <p:stCondLst>
                                    <p:cond delay="0"/>
                                  </p:stCondLst>
                                  <p:childTnLst>
                                    <p:set>
                                      <p:cBhvr>
                                        <p:cTn dur="1" fill="hold" id="16">
                                          <p:stCondLst>
                                            <p:cond delay="0"/>
                                          </p:stCondLst>
                                        </p:cTn>
                                        <p:tgtEl>
                                          <p:spTgt spid="78">
                                            <p:txEl>
                                              <p:pRg end="412" st="412"/>
                                            </p:txEl>
                                          </p:spTgt>
                                        </p:tgtEl>
                                        <p:attrNameLst>
                                          <p:attrName>style.visibility</p:attrName>
                                        </p:attrNameLst>
                                      </p:cBhvr>
                                      <p:to>
                                        <p:strVal val="visible"/>
                                      </p:to>
                                    </p:set>
                                  </p:childTnLst>
                                </p:cTn>
                              </p:par>
                            </p:childTnLst>
                          </p:cTn>
                        </p:par>
                      </p:childTnLst>
                    </p:cTn>
                  </p:par>
                  <p:par>
                    <p:cTn fill="hold" id="17">
                      <p:stCondLst>
                        <p:cond delay="indefinite"/>
                      </p:stCondLst>
                      <p:childTnLst>
                        <p:par>
                          <p:cTn fill="hold" id="18">
                            <p:stCondLst>
                              <p:cond delay="0"/>
                            </p:stCondLst>
                            <p:childTnLst>
                              <p:par>
                                <p:cTn fill="hold" id="19" nodeType="clickEffect" presetClass="entr" presetID="1">
                                  <p:stCondLst>
                                    <p:cond delay="0"/>
                                  </p:stCondLst>
                                  <p:childTnLst>
                                    <p:set>
                                      <p:cBhvr>
                                        <p:cTn dur="1" fill="hold" id="20">
                                          <p:stCondLst>
                                            <p:cond delay="0"/>
                                          </p:stCondLst>
                                        </p:cTn>
                                        <p:tgtEl>
                                          <p:spTgt spid="78">
                                            <p:txEl>
                                              <p:pRg end="412" st="41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CustomShape 1"/>
          <p:cNvSpPr/>
          <p:nvPr/>
        </p:nvSpPr>
        <p:spPr>
          <a:xfrm>
            <a:off x="457200" y="704160"/>
            <a:ext cx="8228880" cy="708120"/>
          </a:xfrm>
          <a:prstGeom prst="rect">
            <a:avLst/>
          </a:prstGeom>
        </p:spPr>
        <p:txBody>
          <a:bodyPr anchor="b" bIns="0" lIns="0" rIns="0" tIns="45000"/>
          <a:p>
            <a:pPr>
              <a:lnSpc>
                <a:spcPct val="100000"/>
              </a:lnSpc>
            </a:pPr>
            <a:r>
              <a:rPr lang="en-US" sz="5000">
                <a:solidFill>
                  <a:srgbClr val="04617b"/>
                </a:solidFill>
                <a:latin typeface="Calibri"/>
              </a:rPr>
              <a:t>IPRs and economic growth</a:t>
            </a:r>
            <a:endParaRPr/>
          </a:p>
        </p:txBody>
      </p:sp>
      <p:sp>
        <p:nvSpPr>
          <p:cNvPr id="80" name="CustomShape 2"/>
          <p:cNvSpPr/>
          <p:nvPr/>
        </p:nvSpPr>
        <p:spPr>
          <a:xfrm>
            <a:off x="457200" y="1628640"/>
            <a:ext cx="8228880" cy="4695120"/>
          </a:xfrm>
          <a:prstGeom prst="rect">
            <a:avLst/>
          </a:prstGeom>
        </p:spPr>
        <p:txBody>
          <a:bodyPr bIns="45000" lIns="90000" rIns="90000" tIns="45000"/>
          <a:p>
            <a:pPr>
              <a:lnSpc>
                <a:spcPct val="100000"/>
              </a:lnSpc>
            </a:pPr>
            <a:r>
              <a:rPr b="1" lang="en-US" sz="2600">
                <a:solidFill>
                  <a:srgbClr val="000000"/>
                </a:solidFill>
                <a:latin typeface="Constantia"/>
              </a:rPr>
              <a:t>Why is this such a difficult question?</a:t>
            </a:r>
            <a:endParaRPr/>
          </a:p>
          <a:p>
            <a:pPr>
              <a:lnSpc>
                <a:spcPct val="100000"/>
              </a:lnSpc>
              <a:buSzPct val="25000"/>
              <a:buFont charset="2" typeface="Wingdings 2"/>
              <a:buChar char=""/>
            </a:pPr>
            <a:r>
              <a:rPr lang="en-US" sz="2600">
                <a:solidFill>
                  <a:srgbClr val="000000"/>
                </a:solidFill>
                <a:latin typeface="Constantia"/>
              </a:rPr>
              <a:t>Complex set of relationships (see Figure 12.1, on next slide, and further diagram on slide after that)</a:t>
            </a:r>
            <a:endParaRPr/>
          </a:p>
          <a:p>
            <a:pPr>
              <a:lnSpc>
                <a:spcPct val="100000"/>
              </a:lnSpc>
              <a:buSzPct val="25000"/>
              <a:buFont charset="2" typeface="Wingdings 2"/>
              <a:buChar char=""/>
            </a:pPr>
            <a:r>
              <a:rPr lang="en-US" sz="2600" u="sng">
                <a:solidFill>
                  <a:srgbClr val="000000"/>
                </a:solidFill>
                <a:latin typeface="Constantia"/>
              </a:rPr>
              <a:t>IPRs can affect investment, trade, FDI, and R&amp;D</a:t>
            </a:r>
            <a:endParaRPr/>
          </a:p>
          <a:p>
            <a:pPr>
              <a:lnSpc>
                <a:spcPct val="100000"/>
              </a:lnSpc>
              <a:buSzPct val="25000"/>
              <a:buFont charset="2" typeface="Wingdings 2"/>
              <a:buChar char=""/>
            </a:pPr>
            <a:r>
              <a:rPr lang="en-US" sz="2600">
                <a:solidFill>
                  <a:srgbClr val="000000"/>
                </a:solidFill>
                <a:latin typeface="Constantia"/>
              </a:rPr>
              <a:t>These ‘proximate factors’ can in turn affect a country’s rate of growth </a:t>
            </a:r>
            <a:r>
              <a:rPr lang="en-US" sz="2600">
                <a:solidFill>
                  <a:srgbClr val="000000"/>
                </a:solidFill>
                <a:latin typeface="Constantia"/>
              </a:rPr>
              <a:t>	</a:t>
            </a:r>
            <a:endParaRPr/>
          </a:p>
          <a:p>
            <a:pPr>
              <a:lnSpc>
                <a:spcPct val="100000"/>
              </a:lnSpc>
              <a:buSzPct val="25000"/>
              <a:buFont charset="2" typeface="Wingdings 2"/>
              <a:buChar char=""/>
            </a:pPr>
            <a:r>
              <a:rPr lang="en-US" sz="2600">
                <a:solidFill>
                  <a:srgbClr val="000000"/>
                </a:solidFill>
                <a:latin typeface="Constantia"/>
              </a:rPr>
              <a:t>Evidence from study by Park and Ginarte (1997) using cross-section data for 60 countries supports this indirect role of IPRs on growth by enhancing investment and R&amp;D</a:t>
            </a:r>
            <a:endParaRPr/>
          </a:p>
        </p:txBody>
      </p:sp>
    </p:spTree>
  </p:cSld>
  <p:timing>
    <p:tnLst>
      <p:par>
        <p:cTn dur="indefinite" id="21" nodeType="tmRoot" restart="never">
          <p:childTnLst>
            <p:seq>
              <p:cTn dur="indefinite" id="22" nodeType="mainSeq">
                <p:childTnLst>
                  <p:par>
                    <p:cTn fill="hold" id="23">
                      <p:stCondLst>
                        <p:cond delay="indefinite"/>
                      </p:stCondLst>
                      <p:childTnLst>
                        <p:par>
                          <p:cTn fill="hold" id="24">
                            <p:stCondLst>
                              <p:cond delay="0"/>
                            </p:stCondLst>
                            <p:childTnLst>
                              <p:par>
                                <p:cTn fill="hold" id="25" nodeType="clickEffect" presetClass="entr" presetID="1">
                                  <p:stCondLst>
                                    <p:cond delay="0"/>
                                  </p:stCondLst>
                                  <p:childTnLst>
                                    <p:set>
                                      <p:cBhvr>
                                        <p:cTn dur="1" fill="hold" id="26">
                                          <p:stCondLst>
                                            <p:cond delay="0"/>
                                          </p:stCondLst>
                                        </p:cTn>
                                        <p:tgtEl>
                                          <p:spTgt spid="80">
                                            <p:txEl>
                                              <p:pRg end="39" st="0"/>
                                            </p:txEl>
                                          </p:spTgt>
                                        </p:tgtEl>
                                        <p:attrNameLst>
                                          <p:attrName>style.visibility</p:attrName>
                                        </p:attrNameLst>
                                      </p:cBhvr>
                                      <p:to>
                                        <p:strVal val="visible"/>
                                      </p:to>
                                    </p:set>
                                  </p:childTnLst>
                                </p:cTn>
                              </p:par>
                            </p:childTnLst>
                          </p:cTn>
                        </p:par>
                      </p:childTnLst>
                    </p:cTn>
                  </p:par>
                  <p:par>
                    <p:cTn fill="hold" id="27">
                      <p:stCondLst>
                        <p:cond delay="indefinite"/>
                      </p:stCondLst>
                      <p:childTnLst>
                        <p:par>
                          <p:cTn fill="hold" id="28">
                            <p:stCondLst>
                              <p:cond delay="0"/>
                            </p:stCondLst>
                            <p:childTnLst>
                              <p:par>
                                <p:cTn fill="hold" id="29" nodeType="clickEffect" presetClass="entr" presetID="1">
                                  <p:stCondLst>
                                    <p:cond delay="0"/>
                                  </p:stCondLst>
                                  <p:childTnLst>
                                    <p:set>
                                      <p:cBhvr>
                                        <p:cTn dur="1" fill="hold" id="30">
                                          <p:stCondLst>
                                            <p:cond delay="0"/>
                                          </p:stCondLst>
                                        </p:cTn>
                                        <p:tgtEl>
                                          <p:spTgt spid="80">
                                            <p:txEl>
                                              <p:pRg end="431" st="431"/>
                                            </p:txEl>
                                          </p:spTgt>
                                        </p:tgtEl>
                                        <p:attrNameLst>
                                          <p:attrName>style.visibility</p:attrName>
                                        </p:attrNameLst>
                                      </p:cBhvr>
                                      <p:to>
                                        <p:strVal val="visible"/>
                                      </p:to>
                                    </p:set>
                                  </p:childTnLst>
                                </p:cTn>
                              </p:par>
                            </p:childTnLst>
                          </p:cTn>
                        </p:par>
                      </p:childTnLst>
                    </p:cTn>
                  </p:par>
                  <p:par>
                    <p:cTn fill="hold" id="31">
                      <p:stCondLst>
                        <p:cond delay="indefinite"/>
                      </p:stCondLst>
                      <p:childTnLst>
                        <p:par>
                          <p:cTn fill="hold" id="32">
                            <p:stCondLst>
                              <p:cond delay="0"/>
                            </p:stCondLst>
                            <p:childTnLst>
                              <p:par>
                                <p:cTn fill="hold" id="33" nodeType="clickEffect" presetClass="entr" presetID="1">
                                  <p:stCondLst>
                                    <p:cond delay="0"/>
                                  </p:stCondLst>
                                  <p:childTnLst>
                                    <p:set>
                                      <p:cBhvr>
                                        <p:cTn dur="1" fill="hold" id="34">
                                          <p:stCondLst>
                                            <p:cond delay="0"/>
                                          </p:stCondLst>
                                        </p:cTn>
                                        <p:tgtEl>
                                          <p:spTgt spid="80">
                                            <p:txEl>
                                              <p:pRg end="431" st="431"/>
                                            </p:txEl>
                                          </p:spTgt>
                                        </p:tgtEl>
                                        <p:attrNameLst>
                                          <p:attrName>style.visibility</p:attrName>
                                        </p:attrNameLst>
                                      </p:cBhvr>
                                      <p:to>
                                        <p:strVal val="visible"/>
                                      </p:to>
                                    </p:set>
                                  </p:childTnLst>
                                </p:cTn>
                              </p:par>
                            </p:childTnLst>
                          </p:cTn>
                        </p:par>
                      </p:childTnLst>
                    </p:cTn>
                  </p:par>
                  <p:par>
                    <p:cTn fill="hold" id="35">
                      <p:stCondLst>
                        <p:cond delay="indefinite"/>
                      </p:stCondLst>
                      <p:childTnLst>
                        <p:par>
                          <p:cTn fill="hold" id="36">
                            <p:stCondLst>
                              <p:cond delay="0"/>
                            </p:stCondLst>
                            <p:childTnLst>
                              <p:par>
                                <p:cTn fill="hold" id="37" nodeType="clickEffect" presetClass="entr" presetID="1">
                                  <p:stCondLst>
                                    <p:cond delay="0"/>
                                  </p:stCondLst>
                                  <p:childTnLst>
                                    <p:set>
                                      <p:cBhvr>
                                        <p:cTn dur="1" fill="hold" id="38">
                                          <p:stCondLst>
                                            <p:cond delay="0"/>
                                          </p:stCondLst>
                                        </p:cTn>
                                        <p:tgtEl>
                                          <p:spTgt spid="80">
                                            <p:txEl>
                                              <p:pRg end="431" st="431"/>
                                            </p:txEl>
                                          </p:spTgt>
                                        </p:tgtEl>
                                        <p:attrNameLst>
                                          <p:attrName>style.visibility</p:attrName>
                                        </p:attrNameLst>
                                      </p:cBhvr>
                                      <p:to>
                                        <p:strVal val="visible"/>
                                      </p:to>
                                    </p:set>
                                  </p:childTnLst>
                                </p:cTn>
                              </p:par>
                            </p:childTnLst>
                          </p:cTn>
                        </p:par>
                      </p:childTnLst>
                    </p:cTn>
                  </p:par>
                  <p:par>
                    <p:cTn fill="hold" id="39">
                      <p:stCondLst>
                        <p:cond delay="indefinite"/>
                      </p:stCondLst>
                      <p:childTnLst>
                        <p:par>
                          <p:cTn fill="hold" id="40">
                            <p:stCondLst>
                              <p:cond delay="0"/>
                            </p:stCondLst>
                            <p:childTnLst>
                              <p:par>
                                <p:cTn fill="hold" id="41" nodeType="clickEffect" presetClass="entr" presetID="1">
                                  <p:stCondLst>
                                    <p:cond delay="0"/>
                                  </p:stCondLst>
                                  <p:childTnLst>
                                    <p:set>
                                      <p:cBhvr>
                                        <p:cTn dur="1" fill="hold" id="42">
                                          <p:stCondLst>
                                            <p:cond delay="0"/>
                                          </p:stCondLst>
                                        </p:cTn>
                                        <p:tgtEl>
                                          <p:spTgt spid="80">
                                            <p:txEl>
                                              <p:pRg end="431" st="43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CustomShape 1"/>
          <p:cNvSpPr/>
          <p:nvPr/>
        </p:nvSpPr>
        <p:spPr>
          <a:xfrm>
            <a:off x="457200" y="704160"/>
            <a:ext cx="8228880" cy="636120"/>
          </a:xfrm>
          <a:prstGeom prst="rect">
            <a:avLst/>
          </a:prstGeom>
        </p:spPr>
        <p:txBody>
          <a:bodyPr anchor="b" bIns="0" lIns="0" rIns="0" tIns="45000"/>
          <a:p>
            <a:pPr>
              <a:lnSpc>
                <a:spcPct val="100000"/>
              </a:lnSpc>
            </a:pPr>
            <a:r>
              <a:rPr lang="en-US" sz="5000">
                <a:solidFill>
                  <a:srgbClr val="04617b"/>
                </a:solidFill>
                <a:latin typeface="Calibri"/>
              </a:rPr>
              <a:t>Impacts of patenting</a:t>
            </a:r>
            <a:endParaRPr/>
          </a:p>
        </p:txBody>
      </p:sp>
      <p:pic>
        <p:nvPicPr>
          <p:cNvPr descr="" id="82" name="Picture 3"/>
          <p:cNvPicPr/>
          <p:nvPr/>
        </p:nvPicPr>
        <p:blipFill>
          <a:blip r:embed="rId1"/>
          <a:stretch>
            <a:fillRect/>
          </a:stretch>
        </p:blipFill>
        <p:spPr>
          <a:xfrm>
            <a:off x="816120" y="1628640"/>
            <a:ext cx="7214400" cy="4285440"/>
          </a:xfrm>
          <a:prstGeom prst="rect">
            <a:avLst/>
          </a:prstGeom>
        </p:spPr>
      </p:pic>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CustomShape 1"/>
          <p:cNvSpPr/>
          <p:nvPr/>
        </p:nvSpPr>
        <p:spPr>
          <a:xfrm>
            <a:off x="457200" y="704160"/>
            <a:ext cx="8228880" cy="564120"/>
          </a:xfrm>
          <a:prstGeom prst="rect">
            <a:avLst/>
          </a:prstGeom>
        </p:spPr>
        <p:txBody>
          <a:bodyPr anchor="b" bIns="0" lIns="0" rIns="0" tIns="45000"/>
          <a:p>
            <a:pPr>
              <a:lnSpc>
                <a:spcPct val="100000"/>
              </a:lnSpc>
            </a:pPr>
            <a:r>
              <a:rPr lang="en-US" sz="3600">
                <a:solidFill>
                  <a:srgbClr val="04617b"/>
                </a:solidFill>
                <a:latin typeface="Calibri"/>
              </a:rPr>
              <a:t>Complex relationship between IPRs and growth</a:t>
            </a:r>
            <a:endParaRPr/>
          </a:p>
        </p:txBody>
      </p:sp>
      <p:sp>
        <p:nvSpPr>
          <p:cNvPr id="84" name="CustomShape 2"/>
          <p:cNvSpPr/>
          <p:nvPr/>
        </p:nvSpPr>
        <p:spPr>
          <a:xfrm>
            <a:off x="457200" y="1484640"/>
            <a:ext cx="8228880" cy="4839120"/>
          </a:xfrm>
          <a:prstGeom prst="rect">
            <a:avLst/>
          </a:prstGeom>
        </p:spPr>
        <p:txBody>
          <a:bodyPr bIns="45000" lIns="90000" rIns="90000" tIns="45000"/>
          <a:p>
            <a:pPr>
              <a:lnSpc>
                <a:spcPct val="100000"/>
              </a:lnSpc>
              <a:buSzPct val="25000"/>
              <a:buFont charset="2" typeface="Wingdings 2"/>
              <a:buChar char=""/>
            </a:pPr>
            <a:r>
              <a:rPr lang="en-US" sz="2600">
                <a:solidFill>
                  <a:srgbClr val="000000"/>
                </a:solidFill>
                <a:latin typeface="Constantia"/>
              </a:rPr>
              <a:t>In order to benefit from strong IPRs a country needs to have a range of factors conducive to growth</a:t>
            </a:r>
            <a:endParaRPr/>
          </a:p>
          <a:p>
            <a:pPr>
              <a:lnSpc>
                <a:spcPct val="100000"/>
              </a:lnSpc>
              <a:buSzPct val="25000"/>
              <a:buFont charset="2" typeface="Wingdings 2"/>
              <a:buChar char=""/>
            </a:pPr>
            <a:r>
              <a:rPr lang="en-US" sz="2600">
                <a:solidFill>
                  <a:srgbClr val="000000"/>
                </a:solidFill>
                <a:latin typeface="Constantia"/>
              </a:rPr>
              <a:t>Countries at different stages of development benefit in different ways </a:t>
            </a:r>
            <a:endParaRPr/>
          </a:p>
          <a:p>
            <a:pPr>
              <a:lnSpc>
                <a:spcPct val="100000"/>
              </a:lnSpc>
              <a:buSzPct val="25000"/>
              <a:buFont charset="2" typeface="Wingdings 2"/>
              <a:buChar char=""/>
            </a:pPr>
            <a:r>
              <a:rPr lang="en-US" sz="2600">
                <a:solidFill>
                  <a:srgbClr val="000000"/>
                </a:solidFill>
                <a:latin typeface="Constantia"/>
              </a:rPr>
              <a:t>Falvey et al. (2006) found that having strong IPRs benefits both the richest and the poorest nations, but not the middle-income countries</a:t>
            </a:r>
            <a:endParaRPr/>
          </a:p>
          <a:p>
            <a:pPr lvl="1">
              <a:lnSpc>
                <a:spcPct val="100000"/>
              </a:lnSpc>
              <a:buSzPct val="25000"/>
              <a:buFont typeface="StarSymbol"/>
              <a:buChar char=""/>
            </a:pPr>
            <a:r>
              <a:rPr lang="en-US" sz="2400">
                <a:solidFill>
                  <a:srgbClr val="000000"/>
                </a:solidFill>
                <a:latin typeface="Constantia"/>
              </a:rPr>
              <a:t>Positive effects are due to increased FDI and trade </a:t>
            </a:r>
            <a:endParaRPr/>
          </a:p>
          <a:p>
            <a:pPr lvl="1">
              <a:lnSpc>
                <a:spcPct val="100000"/>
              </a:lnSpc>
              <a:buSzPct val="25000"/>
              <a:buFont typeface="StarSymbol"/>
              <a:buChar char=""/>
            </a:pPr>
            <a:r>
              <a:rPr lang="en-US" sz="2400">
                <a:solidFill>
                  <a:srgbClr val="000000"/>
                </a:solidFill>
                <a:latin typeface="Constantia"/>
              </a:rPr>
              <a:t>Negative effects arise from inability to imitate and adopt technology freely</a:t>
            </a:r>
            <a:endParaRPr/>
          </a:p>
          <a:p>
            <a:pPr>
              <a:lnSpc>
                <a:spcPct val="100000"/>
              </a:lnSpc>
              <a:buSzPct val="25000"/>
              <a:buFont charset="2" typeface="Wingdings 2"/>
              <a:buChar char=""/>
            </a:pPr>
            <a:r>
              <a:rPr lang="en-US" sz="2600">
                <a:solidFill>
                  <a:srgbClr val="000000"/>
                </a:solidFill>
                <a:latin typeface="Constantia"/>
              </a:rPr>
              <a:t>A further indication from historical studies is that the strength of IPRs may affect the nature of innovation in a country rather than the level of innovation</a:t>
            </a:r>
            <a:endParaRPr/>
          </a:p>
        </p:txBody>
      </p:sp>
    </p:spTree>
  </p:cSld>
  <p:timing>
    <p:tnLst>
      <p:par>
        <p:cTn dur="indefinite" id="43" nodeType="tmRoot" restart="never">
          <p:childTnLst>
            <p:seq>
              <p:cTn dur="indefinite" id="44" nodeType="mainSeq">
                <p:childTnLst>
                  <p:par>
                    <p:cTn fill="hold" id="45">
                      <p:stCondLst>
                        <p:cond delay="indefinite"/>
                      </p:stCondLst>
                      <p:childTnLst>
                        <p:par>
                          <p:cTn fill="hold" id="46">
                            <p:stCondLst>
                              <p:cond delay="0"/>
                            </p:stCondLst>
                            <p:childTnLst>
                              <p:par>
                                <p:cTn fill="hold" id="47" nodeType="clickEffect" presetClass="entr" presetID="1">
                                  <p:stCondLst>
                                    <p:cond delay="0"/>
                                  </p:stCondLst>
                                  <p:childTnLst>
                                    <p:set>
                                      <p:cBhvr>
                                        <p:cTn dur="1" fill="hold" id="48">
                                          <p:stCondLst>
                                            <p:cond delay="0"/>
                                          </p:stCondLst>
                                        </p:cTn>
                                        <p:tgtEl>
                                          <p:spTgt spid="84">
                                            <p:txEl>
                                              <p:pRg end="100" st="0"/>
                                            </p:txEl>
                                          </p:spTgt>
                                        </p:tgtEl>
                                        <p:attrNameLst>
                                          <p:attrName>style.visibility</p:attrName>
                                        </p:attrNameLst>
                                      </p:cBhvr>
                                      <p:to>
                                        <p:strVal val="visible"/>
                                      </p:to>
                                    </p:set>
                                  </p:childTnLst>
                                </p:cTn>
                              </p:par>
                            </p:childTnLst>
                          </p:cTn>
                        </p:par>
                      </p:childTnLst>
                    </p:cTn>
                  </p:par>
                  <p:par>
                    <p:cTn fill="hold" id="49">
                      <p:stCondLst>
                        <p:cond delay="indefinite"/>
                      </p:stCondLst>
                      <p:childTnLst>
                        <p:par>
                          <p:cTn fill="hold" id="50">
                            <p:stCondLst>
                              <p:cond delay="0"/>
                            </p:stCondLst>
                            <p:childTnLst>
                              <p:par>
                                <p:cTn fill="hold" id="51" nodeType="clickEffect" presetClass="entr" presetID="1">
                                  <p:stCondLst>
                                    <p:cond delay="0"/>
                                  </p:stCondLst>
                                  <p:childTnLst>
                                    <p:set>
                                      <p:cBhvr>
                                        <p:cTn dur="1" fill="hold" id="52">
                                          <p:stCondLst>
                                            <p:cond delay="0"/>
                                          </p:stCondLst>
                                        </p:cTn>
                                        <p:tgtEl>
                                          <p:spTgt spid="84">
                                            <p:txEl>
                                              <p:pRg end="599" st="599"/>
                                            </p:txEl>
                                          </p:spTgt>
                                        </p:tgtEl>
                                        <p:attrNameLst>
                                          <p:attrName>style.visibility</p:attrName>
                                        </p:attrNameLst>
                                      </p:cBhvr>
                                      <p:to>
                                        <p:strVal val="visible"/>
                                      </p:to>
                                    </p:set>
                                  </p:childTnLst>
                                </p:cTn>
                              </p:par>
                            </p:childTnLst>
                          </p:cTn>
                        </p:par>
                      </p:childTnLst>
                    </p:cTn>
                  </p:par>
                  <p:par>
                    <p:cTn fill="hold" id="53">
                      <p:stCondLst>
                        <p:cond delay="indefinite"/>
                      </p:stCondLst>
                      <p:childTnLst>
                        <p:par>
                          <p:cTn fill="hold" id="54">
                            <p:stCondLst>
                              <p:cond delay="0"/>
                            </p:stCondLst>
                            <p:childTnLst>
                              <p:par>
                                <p:cTn fill="hold" id="55" nodeType="clickEffect" presetClass="entr" presetID="1">
                                  <p:stCondLst>
                                    <p:cond delay="0"/>
                                  </p:stCondLst>
                                  <p:childTnLst>
                                    <p:set>
                                      <p:cBhvr>
                                        <p:cTn dur="1" fill="hold" id="56">
                                          <p:stCondLst>
                                            <p:cond delay="0"/>
                                          </p:stCondLst>
                                        </p:cTn>
                                        <p:tgtEl>
                                          <p:spTgt spid="84">
                                            <p:txEl>
                                              <p:pRg end="599" st="599"/>
                                            </p:txEl>
                                          </p:spTgt>
                                        </p:tgtEl>
                                        <p:attrNameLst>
                                          <p:attrName>style.visibility</p:attrName>
                                        </p:attrNameLst>
                                      </p:cBhvr>
                                      <p:to>
                                        <p:strVal val="visible"/>
                                      </p:to>
                                    </p:set>
                                  </p:childTnLst>
                                </p:cTn>
                              </p:par>
                              <p:par>
                                <p:cTn fill="hold" id="57" nodeType="withEffect" presetClass="entr" presetID="1">
                                  <p:stCondLst>
                                    <p:cond delay="0"/>
                                  </p:stCondLst>
                                  <p:childTnLst>
                                    <p:set>
                                      <p:cBhvr>
                                        <p:cTn dur="1" fill="hold" id="58">
                                          <p:stCondLst>
                                            <p:cond delay="0"/>
                                          </p:stCondLst>
                                        </p:cTn>
                                        <p:tgtEl>
                                          <p:spTgt spid="84">
                                            <p:txEl>
                                              <p:pRg end="599" st="599"/>
                                            </p:txEl>
                                          </p:spTgt>
                                        </p:tgtEl>
                                        <p:attrNameLst>
                                          <p:attrName>style.visibility</p:attrName>
                                        </p:attrNameLst>
                                      </p:cBhvr>
                                      <p:to>
                                        <p:strVal val="visible"/>
                                      </p:to>
                                    </p:set>
                                  </p:childTnLst>
                                </p:cTn>
                              </p:par>
                              <p:par>
                                <p:cTn fill="hold" id="59" nodeType="withEffect" presetClass="entr" presetID="1">
                                  <p:stCondLst>
                                    <p:cond delay="0"/>
                                  </p:stCondLst>
                                  <p:childTnLst>
                                    <p:set>
                                      <p:cBhvr>
                                        <p:cTn dur="1" fill="hold" id="60">
                                          <p:stCondLst>
                                            <p:cond delay="0"/>
                                          </p:stCondLst>
                                        </p:cTn>
                                        <p:tgtEl>
                                          <p:spTgt spid="84">
                                            <p:txEl>
                                              <p:pRg end="599" st="599"/>
                                            </p:txEl>
                                          </p:spTgt>
                                        </p:tgtEl>
                                        <p:attrNameLst>
                                          <p:attrName>style.visibility</p:attrName>
                                        </p:attrNameLst>
                                      </p:cBhvr>
                                      <p:to>
                                        <p:strVal val="visible"/>
                                      </p:to>
                                    </p:set>
                                  </p:childTnLst>
                                </p:cTn>
                              </p:par>
                            </p:childTnLst>
                          </p:cTn>
                        </p:par>
                      </p:childTnLst>
                    </p:cTn>
                  </p:par>
                  <p:par>
                    <p:cTn fill="hold" id="61">
                      <p:stCondLst>
                        <p:cond delay="indefinite"/>
                      </p:stCondLst>
                      <p:childTnLst>
                        <p:par>
                          <p:cTn fill="hold" id="62">
                            <p:stCondLst>
                              <p:cond delay="0"/>
                            </p:stCondLst>
                            <p:childTnLst>
                              <p:par>
                                <p:cTn fill="hold" id="63" nodeType="clickEffect" presetClass="entr" presetID="1">
                                  <p:stCondLst>
                                    <p:cond delay="0"/>
                                  </p:stCondLst>
                                  <p:childTnLst>
                                    <p:set>
                                      <p:cBhvr>
                                        <p:cTn dur="1" fill="hold" id="64">
                                          <p:stCondLst>
                                            <p:cond delay="0"/>
                                          </p:stCondLst>
                                        </p:cTn>
                                        <p:tgtEl>
                                          <p:spTgt spid="84">
                                            <p:txEl>
                                              <p:pRg end="599" st="59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CustomShape 1"/>
          <p:cNvSpPr/>
          <p:nvPr/>
        </p:nvSpPr>
        <p:spPr>
          <a:xfrm>
            <a:off x="457200" y="704160"/>
            <a:ext cx="8228880" cy="780120"/>
          </a:xfrm>
          <a:prstGeom prst="rect">
            <a:avLst/>
          </a:prstGeom>
        </p:spPr>
        <p:txBody>
          <a:bodyPr anchor="b" bIns="0" lIns="0" rIns="0" tIns="45000"/>
          <a:p>
            <a:pPr>
              <a:lnSpc>
                <a:spcPct val="100000"/>
              </a:lnSpc>
            </a:pPr>
            <a:r>
              <a:rPr lang="en-US" sz="5000">
                <a:solidFill>
                  <a:srgbClr val="04617b"/>
                </a:solidFill>
                <a:latin typeface="Calibri"/>
              </a:rPr>
              <a:t>World Trade Organisation (WTO)</a:t>
            </a:r>
            <a:endParaRPr/>
          </a:p>
        </p:txBody>
      </p:sp>
      <p:sp>
        <p:nvSpPr>
          <p:cNvPr id="86" name="CustomShape 2"/>
          <p:cNvSpPr/>
          <p:nvPr/>
        </p:nvSpPr>
        <p:spPr>
          <a:xfrm>
            <a:off x="457200" y="1628640"/>
            <a:ext cx="8228880" cy="4695120"/>
          </a:xfrm>
          <a:prstGeom prst="rect">
            <a:avLst/>
          </a:prstGeom>
        </p:spPr>
        <p:txBody>
          <a:bodyPr bIns="45000" lIns="90000" rIns="90000" tIns="45000"/>
          <a:p>
            <a:pPr>
              <a:lnSpc>
                <a:spcPct val="100000"/>
              </a:lnSpc>
            </a:pPr>
            <a:r>
              <a:rPr i="1" lang="en-US" sz="2000">
                <a:solidFill>
                  <a:srgbClr val="000000"/>
                </a:solidFill>
                <a:latin typeface="Constantia"/>
              </a:rPr>
              <a:t>The World Trade Organization (WTO) is the only global international organization dealing with the rules of trade between nations. At its heart are the WTO agreements, negotiated and signed by the bulk of the world’s trading nations and ratified in their parliaments. The goal is to help producers of goods and services, exporters, and importers conduct their business. - </a:t>
            </a:r>
            <a:r>
              <a:rPr lang="en-US" sz="2000" u="sng">
                <a:solidFill>
                  <a:srgbClr val="f49100"/>
                </a:solidFill>
                <a:latin typeface="Constantia"/>
                <a:hlinkClick r:id="rId1"/>
              </a:rPr>
              <a:t>http://</a:t>
            </a:r>
            <a:r>
              <a:rPr lang="en-US" sz="2000" u="sng">
                <a:solidFill>
                  <a:srgbClr val="f49100"/>
                </a:solidFill>
                <a:latin typeface="Constantia"/>
                <a:hlinkClick r:id="rId2"/>
              </a:rPr>
              <a:t>www.wto.org</a:t>
            </a:r>
            <a:endParaRPr/>
          </a:p>
          <a:p>
            <a:pPr>
              <a:lnSpc>
                <a:spcPct val="100000"/>
              </a:lnSpc>
            </a:pPr>
            <a:endParaRPr/>
          </a:p>
          <a:p>
            <a:pPr>
              <a:lnSpc>
                <a:spcPct val="100000"/>
              </a:lnSpc>
              <a:buSzPct val="25000"/>
              <a:buFont charset="2" typeface="Wingdings 2"/>
              <a:buChar char=""/>
            </a:pPr>
            <a:r>
              <a:rPr lang="en-US" sz="2600">
                <a:solidFill>
                  <a:srgbClr val="000000"/>
                </a:solidFill>
                <a:latin typeface="Constantia"/>
              </a:rPr>
              <a:t>Oversees the implementation, administration and operation of the covered agreements</a:t>
            </a:r>
            <a:endParaRPr/>
          </a:p>
          <a:p>
            <a:pPr>
              <a:lnSpc>
                <a:spcPct val="100000"/>
              </a:lnSpc>
              <a:buSzPct val="25000"/>
              <a:buFont charset="2" typeface="Wingdings 2"/>
              <a:buChar char=""/>
            </a:pPr>
            <a:r>
              <a:rPr lang="en-US" sz="2600">
                <a:solidFill>
                  <a:srgbClr val="000000"/>
                </a:solidFill>
                <a:latin typeface="Constantia"/>
              </a:rPr>
              <a:t>Provides a forum for negotiations and for settling disputes</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CustomShape 1"/>
          <p:cNvSpPr/>
          <p:nvPr/>
        </p:nvSpPr>
        <p:spPr>
          <a:xfrm>
            <a:off x="395640" y="1124640"/>
            <a:ext cx="8228880" cy="636120"/>
          </a:xfrm>
          <a:prstGeom prst="rect">
            <a:avLst/>
          </a:prstGeom>
        </p:spPr>
        <p:txBody>
          <a:bodyPr anchor="b" bIns="0" lIns="0" rIns="0" tIns="45000"/>
          <a:p>
            <a:pPr>
              <a:lnSpc>
                <a:spcPct val="100000"/>
              </a:lnSpc>
            </a:pPr>
            <a:r>
              <a:rPr lang="en-US" sz="3600">
                <a:solidFill>
                  <a:srgbClr val="04617b"/>
                </a:solidFill>
                <a:latin typeface="Calibri"/>
              </a:rPr>
              <a:t>Trade-Related Aspects of Intellectual Property (TRIPS)</a:t>
            </a:r>
            <a:endParaRPr/>
          </a:p>
        </p:txBody>
      </p:sp>
      <p:sp>
        <p:nvSpPr>
          <p:cNvPr id="88" name="CustomShape 2"/>
          <p:cNvSpPr/>
          <p:nvPr/>
        </p:nvSpPr>
        <p:spPr>
          <a:xfrm>
            <a:off x="457200" y="1935360"/>
            <a:ext cx="8228880" cy="4388400"/>
          </a:xfrm>
          <a:prstGeom prst="rect">
            <a:avLst/>
          </a:prstGeom>
        </p:spPr>
        <p:txBody>
          <a:bodyPr bIns="45000" lIns="90000" rIns="90000" tIns="45000"/>
          <a:p>
            <a:pPr>
              <a:lnSpc>
                <a:spcPct val="100000"/>
              </a:lnSpc>
              <a:buSzPct val="25000"/>
              <a:buFont charset="2" typeface="Wingdings 2"/>
              <a:buChar char=""/>
            </a:pPr>
            <a:r>
              <a:rPr lang="en-US" sz="2600">
                <a:solidFill>
                  <a:srgbClr val="000000"/>
                </a:solidFill>
                <a:latin typeface="Constantia"/>
              </a:rPr>
              <a:t>TRIPS agreement 1996 - membership of the World Trade Organisation (WTO) was made conditional on signing it</a:t>
            </a:r>
            <a:endParaRPr/>
          </a:p>
          <a:p>
            <a:pPr>
              <a:lnSpc>
                <a:spcPct val="100000"/>
              </a:lnSpc>
              <a:buSzPct val="25000"/>
              <a:buFont charset="2" typeface="Wingdings 2"/>
              <a:buChar char=""/>
            </a:pPr>
            <a:r>
              <a:rPr lang="en-US" sz="2600">
                <a:solidFill>
                  <a:srgbClr val="000000"/>
                </a:solidFill>
                <a:latin typeface="Constantia"/>
              </a:rPr>
              <a:t>TRIPS agreement established minimum standards of IPR protection in all WTO member countries</a:t>
            </a:r>
            <a:endParaRPr/>
          </a:p>
          <a:p>
            <a:pPr>
              <a:lnSpc>
                <a:spcPct val="100000"/>
              </a:lnSpc>
              <a:buSzPct val="25000"/>
              <a:buFont charset="2" typeface="Wingdings 2"/>
              <a:buChar char=""/>
            </a:pPr>
            <a:r>
              <a:rPr lang="en-US" sz="2600">
                <a:solidFill>
                  <a:srgbClr val="000000"/>
                </a:solidFill>
                <a:latin typeface="Constantia"/>
              </a:rPr>
              <a:t>Developing countries were given time to make the transition, but grace periods generally expired within a few years of such countries joining the WTO</a:t>
            </a:r>
            <a:endParaRPr/>
          </a:p>
          <a:p>
            <a:pPr>
              <a:lnSpc>
                <a:spcPct val="100000"/>
              </a:lnSpc>
              <a:buSzPct val="25000"/>
              <a:buFont charset="2" typeface="Wingdings 2"/>
              <a:buChar char=""/>
            </a:pPr>
            <a:r>
              <a:rPr lang="en-US" sz="2600">
                <a:solidFill>
                  <a:srgbClr val="000000"/>
                </a:solidFill>
                <a:latin typeface="Constantia"/>
              </a:rPr>
              <a:t>China and India have both become members of WTO/TRIPS</a:t>
            </a:r>
            <a:endParaRPr/>
          </a:p>
          <a:p>
            <a:pPr>
              <a:lnSpc>
                <a:spcPct val="100000"/>
              </a:lnSpc>
            </a:pPr>
            <a:endParaRPr/>
          </a:p>
        </p:txBody>
      </p:sp>
    </p:spTree>
  </p:cSld>
  <p:timing>
    <p:tnLst>
      <p:par>
        <p:cTn dur="indefinite" id="65" nodeType="tmRoot" restart="never">
          <p:childTnLst>
            <p:seq>
              <p:cTn dur="indefinite" id="66" nodeType="mainSeq">
                <p:childTnLst>
                  <p:par>
                    <p:cTn fill="hold" id="67">
                      <p:stCondLst>
                        <p:cond delay="indefinite"/>
                      </p:stCondLst>
                      <p:childTnLst>
                        <p:par>
                          <p:cTn fill="hold" id="68">
                            <p:stCondLst>
                              <p:cond delay="0"/>
                            </p:stCondLst>
                            <p:childTnLst>
                              <p:par>
                                <p:cTn fill="hold" id="69" nodeType="clickEffect" presetClass="entr" presetID="1">
                                  <p:stCondLst>
                                    <p:cond delay="0"/>
                                  </p:stCondLst>
                                  <p:childTnLst>
                                    <p:set>
                                      <p:cBhvr>
                                        <p:cTn dur="1" fill="hold" id="70">
                                          <p:stCondLst>
                                            <p:cond delay="0"/>
                                          </p:stCondLst>
                                        </p:cTn>
                                        <p:tgtEl>
                                          <p:spTgt spid="88">
                                            <p:txEl>
                                              <p:pRg end="107" st="0"/>
                                            </p:txEl>
                                          </p:spTgt>
                                        </p:tgtEl>
                                        <p:attrNameLst>
                                          <p:attrName>style.visibility</p:attrName>
                                        </p:attrNameLst>
                                      </p:cBhvr>
                                      <p:to>
                                        <p:strVal val="visible"/>
                                      </p:to>
                                    </p:set>
                                  </p:childTnLst>
                                </p:cTn>
                              </p:par>
                            </p:childTnLst>
                          </p:cTn>
                        </p:par>
                      </p:childTnLst>
                    </p:cTn>
                  </p:par>
                  <p:par>
                    <p:cTn fill="hold" id="71">
                      <p:stCondLst>
                        <p:cond delay="indefinite"/>
                      </p:stCondLst>
                      <p:childTnLst>
                        <p:par>
                          <p:cTn fill="hold" id="72">
                            <p:stCondLst>
                              <p:cond delay="0"/>
                            </p:stCondLst>
                            <p:childTnLst>
                              <p:par>
                                <p:cTn fill="hold" id="73" nodeType="clickEffect" presetClass="entr" presetID="1">
                                  <p:stCondLst>
                                    <p:cond delay="0"/>
                                  </p:stCondLst>
                                  <p:childTnLst>
                                    <p:set>
                                      <p:cBhvr>
                                        <p:cTn dur="1" fill="hold" id="74">
                                          <p:stCondLst>
                                            <p:cond delay="0"/>
                                          </p:stCondLst>
                                        </p:cTn>
                                        <p:tgtEl>
                                          <p:spTgt spid="88">
                                            <p:txEl>
                                              <p:pRg end="404" st="404"/>
                                            </p:txEl>
                                          </p:spTgt>
                                        </p:tgtEl>
                                        <p:attrNameLst>
                                          <p:attrName>style.visibility</p:attrName>
                                        </p:attrNameLst>
                                      </p:cBhvr>
                                      <p:to>
                                        <p:strVal val="visible"/>
                                      </p:to>
                                    </p:set>
                                  </p:childTnLst>
                                </p:cTn>
                              </p:par>
                            </p:childTnLst>
                          </p:cTn>
                        </p:par>
                      </p:childTnLst>
                    </p:cTn>
                  </p:par>
                  <p:par>
                    <p:cTn fill="hold" id="75">
                      <p:stCondLst>
                        <p:cond delay="indefinite"/>
                      </p:stCondLst>
                      <p:childTnLst>
                        <p:par>
                          <p:cTn fill="hold" id="76">
                            <p:stCondLst>
                              <p:cond delay="0"/>
                            </p:stCondLst>
                            <p:childTnLst>
                              <p:par>
                                <p:cTn fill="hold" id="77" nodeType="clickEffect" presetClass="entr" presetID="1">
                                  <p:stCondLst>
                                    <p:cond delay="0"/>
                                  </p:stCondLst>
                                  <p:childTnLst>
                                    <p:set>
                                      <p:cBhvr>
                                        <p:cTn dur="1" fill="hold" id="78">
                                          <p:stCondLst>
                                            <p:cond delay="0"/>
                                          </p:stCondLst>
                                        </p:cTn>
                                        <p:tgtEl>
                                          <p:spTgt spid="88">
                                            <p:txEl>
                                              <p:pRg end="404" st="404"/>
                                            </p:txEl>
                                          </p:spTgt>
                                        </p:tgtEl>
                                        <p:attrNameLst>
                                          <p:attrName>style.visibility</p:attrName>
                                        </p:attrNameLst>
                                      </p:cBhvr>
                                      <p:to>
                                        <p:strVal val="visible"/>
                                      </p:to>
                                    </p:set>
                                  </p:childTnLst>
                                </p:cTn>
                              </p:par>
                            </p:childTnLst>
                          </p:cTn>
                        </p:par>
                      </p:childTnLst>
                    </p:cTn>
                  </p:par>
                  <p:par>
                    <p:cTn fill="hold" id="79">
                      <p:stCondLst>
                        <p:cond delay="indefinite"/>
                      </p:stCondLst>
                      <p:childTnLst>
                        <p:par>
                          <p:cTn fill="hold" id="80">
                            <p:stCondLst>
                              <p:cond delay="0"/>
                            </p:stCondLst>
                            <p:childTnLst>
                              <p:par>
                                <p:cTn fill="hold" id="81" nodeType="clickEffect" presetClass="entr" presetID="1">
                                  <p:stCondLst>
                                    <p:cond delay="0"/>
                                  </p:stCondLst>
                                  <p:childTnLst>
                                    <p:set>
                                      <p:cBhvr>
                                        <p:cTn dur="1" fill="hold" id="82">
                                          <p:stCondLst>
                                            <p:cond delay="0"/>
                                          </p:stCondLst>
                                        </p:cTn>
                                        <p:tgtEl>
                                          <p:spTgt spid="88">
                                            <p:txEl>
                                              <p:pRg end="404" st="40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CustomShape 1"/>
          <p:cNvSpPr/>
          <p:nvPr/>
        </p:nvSpPr>
        <p:spPr>
          <a:xfrm>
            <a:off x="467640" y="836640"/>
            <a:ext cx="8228880" cy="852120"/>
          </a:xfrm>
          <a:prstGeom prst="rect">
            <a:avLst/>
          </a:prstGeom>
        </p:spPr>
        <p:txBody>
          <a:bodyPr anchor="b" bIns="0" lIns="0" rIns="0" tIns="45000"/>
          <a:p>
            <a:pPr>
              <a:lnSpc>
                <a:spcPct val="100000"/>
              </a:lnSpc>
            </a:pPr>
            <a:r>
              <a:rPr lang="en-US" sz="3600">
                <a:solidFill>
                  <a:srgbClr val="04617b"/>
                </a:solidFill>
                <a:latin typeface="Calibri"/>
              </a:rPr>
              <a:t>Trade-Related Aspects of Intellectual Property (TRIPS)</a:t>
            </a:r>
            <a:endParaRPr/>
          </a:p>
        </p:txBody>
      </p:sp>
      <p:sp>
        <p:nvSpPr>
          <p:cNvPr id="90" name="CustomShape 2"/>
          <p:cNvSpPr/>
          <p:nvPr/>
        </p:nvSpPr>
        <p:spPr>
          <a:xfrm>
            <a:off x="457200" y="1772640"/>
            <a:ext cx="8228880" cy="4551120"/>
          </a:xfrm>
          <a:prstGeom prst="rect">
            <a:avLst/>
          </a:prstGeom>
        </p:spPr>
        <p:txBody>
          <a:bodyPr bIns="45000" lIns="90000" rIns="90000" tIns="45000"/>
          <a:p>
            <a:pPr>
              <a:lnSpc>
                <a:spcPct val="100000"/>
              </a:lnSpc>
            </a:pPr>
            <a:r>
              <a:rPr b="1" lang="en-US" sz="2600">
                <a:solidFill>
                  <a:srgbClr val="000000"/>
                </a:solidFill>
                <a:latin typeface="Constantia"/>
              </a:rPr>
              <a:t>Differential impacts of TRIPS </a:t>
            </a:r>
            <a:endParaRPr/>
          </a:p>
          <a:p>
            <a:pPr>
              <a:lnSpc>
                <a:spcPct val="100000"/>
              </a:lnSpc>
              <a:buSzPct val="25000"/>
              <a:buFont charset="2" typeface="Wingdings 2"/>
              <a:buChar char=""/>
            </a:pPr>
            <a:r>
              <a:rPr lang="en-US" sz="2600">
                <a:solidFill>
                  <a:srgbClr val="000000"/>
                </a:solidFill>
                <a:latin typeface="Constantia"/>
              </a:rPr>
              <a:t>The direct effect of strengthening IPRs should be to increase the flow of royalties to intellectual property producing countries (mostly developed countries)</a:t>
            </a:r>
            <a:endParaRPr/>
          </a:p>
          <a:p>
            <a:pPr lvl="1">
              <a:lnSpc>
                <a:spcPct val="100000"/>
              </a:lnSpc>
              <a:buSzPct val="25000"/>
              <a:buFont typeface="StarSymbol"/>
              <a:buChar char=""/>
            </a:pPr>
            <a:r>
              <a:rPr lang="en-US" sz="2400">
                <a:solidFill>
                  <a:srgbClr val="000000"/>
                </a:solidFill>
                <a:latin typeface="Constantia"/>
              </a:rPr>
              <a:t>USA largest surplus with $28 billion in 2003</a:t>
            </a:r>
            <a:endParaRPr/>
          </a:p>
          <a:p>
            <a:pPr>
              <a:lnSpc>
                <a:spcPct val="100000"/>
              </a:lnSpc>
            </a:pPr>
            <a:endParaRPr/>
          </a:p>
          <a:p>
            <a:pPr>
              <a:lnSpc>
                <a:spcPct val="100000"/>
              </a:lnSpc>
              <a:buSzPct val="25000"/>
              <a:buFont charset="2" typeface="Wingdings 2"/>
              <a:buChar char=""/>
            </a:pPr>
            <a:r>
              <a:rPr lang="en-US" sz="2600">
                <a:solidFill>
                  <a:srgbClr val="000000"/>
                </a:solidFill>
                <a:latin typeface="Constantia"/>
              </a:rPr>
              <a:t>Poorest countries (esp. Africa) suffered most, because of higher prices for protected products and technologies, e.g., Pharmaceutical drugs</a:t>
            </a:r>
            <a:endParaRPr/>
          </a:p>
        </p:txBody>
      </p:sp>
    </p:spTree>
  </p:cSld>
  <p:timing>
    <p:tnLst>
      <p:par>
        <p:cTn dur="indefinite" id="83" nodeType="tmRoot" restart="never">
          <p:childTnLst>
            <p:seq>
              <p:cTn dur="indefinite" id="84" nodeType="mainSeq">
                <p:childTnLst>
                  <p:par>
                    <p:cTn fill="hold" id="85">
                      <p:stCondLst>
                        <p:cond delay="indefinite"/>
                      </p:stCondLst>
                      <p:childTnLst>
                        <p:par>
                          <p:cTn fill="hold" id="86">
                            <p:stCondLst>
                              <p:cond delay="0"/>
                            </p:stCondLst>
                            <p:childTnLst>
                              <p:par>
                                <p:cTn fill="hold" id="87" nodeType="clickEffect" presetClass="entr" presetID="1">
                                  <p:stCondLst>
                                    <p:cond delay="0"/>
                                  </p:stCondLst>
                                  <p:childTnLst>
                                    <p:set>
                                      <p:cBhvr>
                                        <p:cTn dur="1" fill="hold" id="88">
                                          <p:stCondLst>
                                            <p:cond delay="0"/>
                                          </p:stCondLst>
                                        </p:cTn>
                                        <p:tgtEl>
                                          <p:spTgt spid="90">
                                            <p:txEl>
                                              <p:pRg end="31" st="0"/>
                                            </p:txEl>
                                          </p:spTgt>
                                        </p:tgtEl>
                                        <p:attrNameLst>
                                          <p:attrName>style.visibility</p:attrName>
                                        </p:attrNameLst>
                                      </p:cBhvr>
                                      <p:to>
                                        <p:strVal val="visible"/>
                                      </p:to>
                                    </p:set>
                                  </p:childTnLst>
                                </p:cTn>
                              </p:par>
                            </p:childTnLst>
                          </p:cTn>
                        </p:par>
                      </p:childTnLst>
                    </p:cTn>
                  </p:par>
                  <p:par>
                    <p:cTn fill="hold" id="89">
                      <p:stCondLst>
                        <p:cond delay="indefinite"/>
                      </p:stCondLst>
                      <p:childTnLst>
                        <p:par>
                          <p:cTn fill="hold" id="90">
                            <p:stCondLst>
                              <p:cond delay="0"/>
                            </p:stCondLst>
                            <p:childTnLst>
                              <p:par>
                                <p:cTn fill="hold" id="91" nodeType="clickEffect" presetClass="entr" presetID="1">
                                  <p:stCondLst>
                                    <p:cond delay="0"/>
                                  </p:stCondLst>
                                  <p:childTnLst>
                                    <p:set>
                                      <p:cBhvr>
                                        <p:cTn dur="1" fill="hold" id="92">
                                          <p:stCondLst>
                                            <p:cond delay="0"/>
                                          </p:stCondLst>
                                        </p:cTn>
                                        <p:tgtEl>
                                          <p:spTgt spid="90">
                                            <p:txEl>
                                              <p:pRg end="375" st="375"/>
                                            </p:txEl>
                                          </p:spTgt>
                                        </p:tgtEl>
                                        <p:attrNameLst>
                                          <p:attrName>style.visibility</p:attrName>
                                        </p:attrNameLst>
                                      </p:cBhvr>
                                      <p:to>
                                        <p:strVal val="visible"/>
                                      </p:to>
                                    </p:set>
                                  </p:childTnLst>
                                </p:cTn>
                              </p:par>
                              <p:par>
                                <p:cTn fill="hold" id="93" nodeType="withEffect" presetClass="entr" presetID="1">
                                  <p:stCondLst>
                                    <p:cond delay="0"/>
                                  </p:stCondLst>
                                  <p:childTnLst>
                                    <p:set>
                                      <p:cBhvr>
                                        <p:cTn dur="1" fill="hold" id="94">
                                          <p:stCondLst>
                                            <p:cond delay="0"/>
                                          </p:stCondLst>
                                        </p:cTn>
                                        <p:tgtEl>
                                          <p:spTgt spid="90">
                                            <p:txEl>
                                              <p:pRg end="375" st="375"/>
                                            </p:txEl>
                                          </p:spTgt>
                                        </p:tgtEl>
                                        <p:attrNameLst>
                                          <p:attrName>style.visibility</p:attrName>
                                        </p:attrNameLst>
                                      </p:cBhvr>
                                      <p:to>
                                        <p:strVal val="visible"/>
                                      </p:to>
                                    </p:set>
                                  </p:childTnLst>
                                </p:cTn>
                              </p:par>
                            </p:childTnLst>
                          </p:cTn>
                        </p:par>
                      </p:childTnLst>
                    </p:cTn>
                  </p:par>
                  <p:par>
                    <p:cTn fill="hold" id="95">
                      <p:stCondLst>
                        <p:cond delay="indefinite"/>
                      </p:stCondLst>
                      <p:childTnLst>
                        <p:par>
                          <p:cTn fill="hold" id="96">
                            <p:stCondLst>
                              <p:cond delay="0"/>
                            </p:stCondLst>
                            <p:childTnLst>
                              <p:par>
                                <p:cTn fill="hold" id="97" nodeType="clickEffect" presetClass="entr" presetID="1">
                                  <p:stCondLst>
                                    <p:cond delay="0"/>
                                  </p:stCondLst>
                                  <p:childTnLst>
                                    <p:set>
                                      <p:cBhvr>
                                        <p:cTn dur="1" fill="hold" id="98">
                                          <p:stCondLst>
                                            <p:cond delay="0"/>
                                          </p:stCondLst>
                                        </p:cTn>
                                        <p:tgtEl>
                                          <p:spTgt spid="90">
                                            <p:txEl>
                                              <p:pRg end="375" st="37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