
<file path=[Content_Types].xml><?xml version="1.0" encoding="utf-8"?>
<Types xmlns="http://schemas.openxmlformats.org/package/2006/content-types">
  <Override PartName="/_rels/.rels" ContentType="application/vnd.openxmlformats-package.relationships+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_rels/presentation.xml.rels" ContentType="application/vnd.openxmlformats-package.relationships+xml"/>
  <Override PartName="/ppt/media/image3.jpeg" ContentType="image/jpeg"/>
  <Override PartName="/ppt/media/image2.jpeg" ContentType="image/jpeg"/>
  <Override PartName="/ppt/media/image1.jpeg" ContentType="image/jpeg"/>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5.xml.rels" ContentType="application/vnd.openxmlformats-package.relationships+xml"/>
  <Override PartName="/ppt/slideLayouts/_rels/slideLayout25.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14.xml.rels" ContentType="application/vnd.openxmlformats-package.relationships+xml"/>
  <Override PartName="/ppt/slideLayouts/_rels/slideLayout1.xml.rels" ContentType="application/vnd.openxmlformats-package.relationships+xml"/>
  <Override PartName="/ppt/slideLayouts/_rels/slideLayout24.xml.rels" ContentType="application/vnd.openxmlformats-package.relationships+xml"/>
  <Override PartName="/ppt/slideLayouts/_rels/slideLayout21.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9.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8.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7.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6.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1"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32"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4"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35"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36"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37"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9"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40"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1"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3"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5"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56"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0"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61"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62"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4"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65"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66"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8"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69"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70"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72"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73"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75"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76"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77"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78"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80"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81"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88"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0"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2"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93"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2"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7"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98"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99"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1"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102"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03"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5"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06"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07"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9"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110"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2"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13"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14"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115"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7"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18"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4"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15"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9"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20"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21"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3"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24"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25"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7"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28"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29"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CustomShape 1"/>
          <p:cNvSpPr/>
          <p:nvPr/>
        </p:nvSpPr>
        <p:spPr>
          <a:xfrm>
            <a:off x="-9360" y="-7200"/>
            <a:ext cx="9162720" cy="1041120"/>
          </a:xfrm>
          <a:prstGeom prst="rect">
            <a:avLst>
              <a:gd fmla="val 0" name="adj1"/>
              <a:gd fmla="val 0" name="adj2"/>
              <a:gd fmla="val 0" name="adj3"/>
              <a:gd fmla="val 0" name="adj4"/>
              <a:gd fmla="val 0" name="adj5"/>
              <a:gd fmla="val 0" name="adj6"/>
              <a:gd fmla="val 0" name="adj7"/>
              <a:gd fmla="val 0" name="adj8"/>
            </a:avLst>
          </a:prstGeom>
          <a:gradFill>
            <a:gsLst>
              <a:gs pos="0">
                <a:srgbClr val="0074a0"/>
              </a:gs>
              <a:gs pos="100000">
                <a:srgbClr val="00c4cd"/>
              </a:gs>
            </a:gsLst>
            <a:lin ang="5400000"/>
          </a:gradFill>
        </p:spPr>
      </p:sp>
      <p:sp>
        <p:nvSpPr>
          <p:cNvPr id="1" name="CustomShape 2"/>
          <p:cNvSpPr/>
          <p:nvPr/>
        </p:nvSpPr>
        <p:spPr>
          <a:xfrm>
            <a:off x="4381560" y="-7200"/>
            <a:ext cx="4762080" cy="637920"/>
          </a:xfrm>
          <a:prstGeom prst="rect">
            <a:avLst>
              <a:gd fmla="val 0" name="adj1"/>
              <a:gd fmla="val 0" name="adj2"/>
              <a:gd fmla="val 0" name="adj3"/>
              <a:gd fmla="val 0" name="adj4"/>
              <a:gd fmla="val 0" name="adj5"/>
              <a:gd fmla="val 0" name="adj6"/>
              <a:gd fmla="val 0" name="adj7"/>
              <a:gd fmla="val 0" name="adj8"/>
            </a:avLst>
          </a:prstGeom>
          <a:gradFill>
            <a:gsLst>
              <a:gs pos="0">
                <a:srgbClr val="00a0a8"/>
              </a:gs>
              <a:gs pos="100000">
                <a:srgbClr val="008abf"/>
              </a:gs>
            </a:gsLst>
            <a:lin ang="5400000"/>
          </a:gradFill>
        </p:spPr>
      </p:sp>
      <p:sp>
        <p:nvSpPr>
          <p:cNvPr id="2" name="CustomShape 3"/>
          <p:cNvSpPr/>
          <p:nvPr/>
        </p:nvSpPr>
        <p:spPr>
          <a:xfrm>
            <a:off x="-29160" y="421560"/>
            <a:ext cx="9162720" cy="648720"/>
          </a:xfrm>
          <a:prstGeom prst="rect">
            <a:avLst>
              <a:gd fmla="val 0" name="adj1"/>
              <a:gd fmla="val 0" name="adj2"/>
              <a:gd fmla="val 0" name="adj3"/>
              <a:gd fmla="val 0" name="adj4"/>
              <a:gd fmla="val 0" name="adj5"/>
              <a:gd fmla="val 0" name="adj6"/>
              <a:gd fmla="val 0" name="adj7"/>
              <a:gd fmla="val 0" name="adj8"/>
            </a:avLst>
          </a:prstGeom>
          <a:ln w="10800">
            <a:solidFill>
              <a:srgbClr val="008abf"/>
            </a:solidFill>
            <a:round/>
          </a:ln>
        </p:spPr>
      </p:sp>
      <p:sp>
        <p:nvSpPr>
          <p:cNvPr id="3" name="CustomShape 4"/>
          <p:cNvSpPr/>
          <p:nvPr/>
        </p:nvSpPr>
        <p:spPr>
          <a:xfrm>
            <a:off x="-21600" y="495360"/>
            <a:ext cx="9175320" cy="529920"/>
          </a:xfrm>
          <a:prstGeom prst="rect">
            <a:avLst>
              <a:gd fmla="val 0" name="adj1"/>
              <a:gd fmla="val 0" name="adj2"/>
              <a:gd fmla="val 0" name="adj3"/>
              <a:gd fmla="val 0" name="adj4"/>
              <a:gd fmla="val 0" name="adj5"/>
              <a:gd fmla="val 0" name="adj6"/>
              <a:gd fmla="val 0" name="adj7"/>
              <a:gd fmla="val 0" name="adj8"/>
            </a:avLst>
          </a:prstGeom>
          <a:ln w="9360">
            <a:solidFill>
              <a:srgbClr val="009dd9"/>
            </a:solidFill>
            <a:round/>
          </a:ln>
        </p:spPr>
      </p:sp>
      <p:sp>
        <p:nvSpPr>
          <p:cNvPr id="4" name="PlaceHolder 5"/>
          <p:cNvSpPr>
            <a:spLocks noGrp="1"/>
          </p:cNvSpPr>
          <p:nvPr>
            <p:ph type="title"/>
          </p:nvPr>
        </p:nvSpPr>
        <p:spPr>
          <a:xfrm>
            <a:off x="533520" y="1371600"/>
            <a:ext cx="7851240" cy="1828440"/>
          </a:xfrm>
          <a:prstGeom prst="rect">
            <a:avLst/>
          </a:prstGeom>
        </p:spPr>
        <p:txBody>
          <a:bodyPr anchor="b" bIns="0" lIns="0" rIns="18360" tIns="0"/>
          <a:p>
            <a:pPr algn="r">
              <a:lnSpc>
                <a:spcPct val="100000"/>
              </a:lnSpc>
            </a:pPr>
            <a:r>
              <a:rPr b="1" lang="en-US" sz="5600">
                <a:solidFill>
                  <a:srgbClr val="50e0ea"/>
                </a:solidFill>
                <a:latin typeface="Calibri"/>
              </a:rPr>
              <a:t>Click to edit the title text formatClick to edit Master title style</a:t>
            </a:r>
            <a:endParaRPr/>
          </a:p>
        </p:txBody>
      </p:sp>
      <p:sp>
        <p:nvSpPr>
          <p:cNvPr id="5" name="PlaceHolder 6"/>
          <p:cNvSpPr>
            <a:spLocks noGrp="1"/>
          </p:cNvSpPr>
          <p:nvPr>
            <p:ph type="dt"/>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Constantia"/>
              </a:rPr>
              <a:t>3/4/13</a:t>
            </a:r>
            <a:endParaRPr/>
          </a:p>
        </p:txBody>
      </p:sp>
      <p:sp>
        <p:nvSpPr>
          <p:cNvPr id="6" name="PlaceHolder 7"/>
          <p:cNvSpPr>
            <a:spLocks noGrp="1"/>
          </p:cNvSpPr>
          <p:nvPr>
            <p:ph type="ftr"/>
          </p:nvPr>
        </p:nvSpPr>
        <p:spPr>
          <a:xfrm>
            <a:off x="0" y="0"/>
            <a:ext cx="-11796840" cy="-11796840"/>
          </a:xfrm>
          <a:prstGeom prst="rect">
            <a:avLst/>
          </a:prstGeom>
        </p:spPr>
        <p:txBody>
          <a:bodyPr bIns="45000" lIns="90000" rIns="90000" tIns="45000"/>
          <a:p>
            <a:endParaRPr/>
          </a:p>
        </p:txBody>
      </p:sp>
      <p:sp>
        <p:nvSpPr>
          <p:cNvPr id="7" name="PlaceHolder 8"/>
          <p:cNvSpPr>
            <a:spLocks noGrp="1"/>
          </p:cNvSpPr>
          <p:nvPr>
            <p:ph type="sldNum"/>
          </p:nvPr>
        </p:nvSpPr>
        <p:spPr>
          <a:xfrm>
            <a:off x="0" y="0"/>
            <a:ext cx="-11796840" cy="-11796840"/>
          </a:xfrm>
          <a:prstGeom prst="rect">
            <a:avLst/>
          </a:prstGeom>
        </p:spPr>
        <p:txBody>
          <a:bodyPr bIns="45000" lIns="90000" rIns="90000" tIns="45000"/>
          <a:p>
            <a:pPr>
              <a:lnSpc>
                <a:spcPct val="100000"/>
              </a:lnSpc>
            </a:pPr>
            <a:fld id="{857FF967-F48B-4580-8168-0B70ED522A3A}" type="slidenum">
              <a:rPr lang="en-US">
                <a:solidFill>
                  <a:srgbClr val="000000"/>
                </a:solidFill>
                <a:latin typeface="Constantia"/>
              </a:rPr>
              <a:t>&lt;number&gt;</a:t>
            </a:fld>
            <a:endParaRPr/>
          </a:p>
        </p:txBody>
      </p:sp>
      <p:sp>
        <p:nvSpPr>
          <p:cNvPr id="8" name="PlaceHolder 9"/>
          <p:cNvSpPr>
            <a:spLocks noGrp="1"/>
          </p:cNvSpPr>
          <p:nvPr>
            <p:ph type="body"/>
          </p:nvPr>
        </p:nvSpPr>
        <p:spPr>
          <a:xfrm>
            <a:off x="457200" y="1604520"/>
            <a:ext cx="8046360" cy="397728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41" name="CustomShape 1"/>
          <p:cNvSpPr/>
          <p:nvPr/>
        </p:nvSpPr>
        <p:spPr>
          <a:xfrm>
            <a:off x="-9360" y="-7200"/>
            <a:ext cx="9162720" cy="1041120"/>
          </a:xfrm>
          <a:prstGeom prst="rect">
            <a:avLst>
              <a:gd fmla="val 0" name="adj1"/>
              <a:gd fmla="val 0" name="adj2"/>
              <a:gd fmla="val 0" name="adj3"/>
              <a:gd fmla="val 0" name="adj4"/>
              <a:gd fmla="val 0" name="adj5"/>
              <a:gd fmla="val 0" name="adj6"/>
              <a:gd fmla="val 0" name="adj7"/>
              <a:gd fmla="val 0" name="adj8"/>
            </a:avLst>
          </a:prstGeom>
          <a:gradFill>
            <a:gsLst>
              <a:gs pos="0">
                <a:srgbClr val="0074a0"/>
              </a:gs>
              <a:gs pos="100000">
                <a:srgbClr val="00c4cd"/>
              </a:gs>
            </a:gsLst>
            <a:lin ang="5400000"/>
          </a:gradFill>
        </p:spPr>
      </p:sp>
      <p:sp>
        <p:nvSpPr>
          <p:cNvPr id="42" name="CustomShape 2"/>
          <p:cNvSpPr/>
          <p:nvPr/>
        </p:nvSpPr>
        <p:spPr>
          <a:xfrm>
            <a:off x="4381560" y="-7200"/>
            <a:ext cx="4762080" cy="637920"/>
          </a:xfrm>
          <a:prstGeom prst="rect">
            <a:avLst>
              <a:gd fmla="val 0" name="adj1"/>
              <a:gd fmla="val 0" name="adj2"/>
              <a:gd fmla="val 0" name="adj3"/>
              <a:gd fmla="val 0" name="adj4"/>
              <a:gd fmla="val 0" name="adj5"/>
              <a:gd fmla="val 0" name="adj6"/>
              <a:gd fmla="val 0" name="adj7"/>
              <a:gd fmla="val 0" name="adj8"/>
            </a:avLst>
          </a:prstGeom>
          <a:gradFill>
            <a:gsLst>
              <a:gs pos="0">
                <a:srgbClr val="00a0a8"/>
              </a:gs>
              <a:gs pos="100000">
                <a:srgbClr val="008abf"/>
              </a:gs>
            </a:gsLst>
            <a:lin ang="5400000"/>
          </a:gradFill>
        </p:spPr>
      </p:sp>
      <p:sp>
        <p:nvSpPr>
          <p:cNvPr id="43" name="CustomShape 3"/>
          <p:cNvSpPr/>
          <p:nvPr/>
        </p:nvSpPr>
        <p:spPr>
          <a:xfrm>
            <a:off x="-29160" y="421560"/>
            <a:ext cx="9162720" cy="648720"/>
          </a:xfrm>
          <a:prstGeom prst="rect">
            <a:avLst>
              <a:gd fmla="val 0" name="adj1"/>
              <a:gd fmla="val 0" name="adj2"/>
              <a:gd fmla="val 0" name="adj3"/>
              <a:gd fmla="val 0" name="adj4"/>
              <a:gd fmla="val 0" name="adj5"/>
              <a:gd fmla="val 0" name="adj6"/>
              <a:gd fmla="val 0" name="adj7"/>
              <a:gd fmla="val 0" name="adj8"/>
            </a:avLst>
          </a:prstGeom>
          <a:ln w="10800">
            <a:solidFill>
              <a:srgbClr val="008abf"/>
            </a:solidFill>
            <a:round/>
          </a:ln>
        </p:spPr>
      </p:sp>
      <p:sp>
        <p:nvSpPr>
          <p:cNvPr id="44" name="CustomShape 4"/>
          <p:cNvSpPr/>
          <p:nvPr/>
        </p:nvSpPr>
        <p:spPr>
          <a:xfrm>
            <a:off x="-21600" y="495360"/>
            <a:ext cx="9175320" cy="529920"/>
          </a:xfrm>
          <a:prstGeom prst="rect">
            <a:avLst>
              <a:gd fmla="val 0" name="adj1"/>
              <a:gd fmla="val 0" name="adj2"/>
              <a:gd fmla="val 0" name="adj3"/>
              <a:gd fmla="val 0" name="adj4"/>
              <a:gd fmla="val 0" name="adj5"/>
              <a:gd fmla="val 0" name="adj6"/>
              <a:gd fmla="val 0" name="adj7"/>
              <a:gd fmla="val 0" name="adj8"/>
            </a:avLst>
          </a:prstGeom>
          <a:ln w="9360">
            <a:solidFill>
              <a:srgbClr val="009dd9"/>
            </a:solidFill>
            <a:round/>
          </a:ln>
        </p:spPr>
      </p:sp>
      <p:sp>
        <p:nvSpPr>
          <p:cNvPr id="45" name="PlaceHolder 5"/>
          <p:cNvSpPr>
            <a:spLocks noGrp="1"/>
          </p:cNvSpPr>
          <p:nvPr>
            <p:ph type="title"/>
          </p:nvPr>
        </p:nvSpPr>
        <p:spPr>
          <a:xfrm>
            <a:off x="457200" y="704160"/>
            <a:ext cx="8229240" cy="1142640"/>
          </a:xfrm>
          <a:prstGeom prst="rect">
            <a:avLst/>
          </a:prstGeom>
        </p:spPr>
        <p:txBody>
          <a:bodyPr anchor="b" bIns="0" lIns="0" rIns="0" tIns="45000"/>
          <a:p>
            <a:pPr>
              <a:lnSpc>
                <a:spcPct val="100000"/>
              </a:lnSpc>
            </a:pPr>
            <a:r>
              <a:rPr lang="en-US" sz="5000">
                <a:solidFill>
                  <a:srgbClr val="04617b"/>
                </a:solidFill>
                <a:latin typeface="Calibri"/>
              </a:rPr>
              <a:t>Click to edit the title text formatClick to edit Master title style</a:t>
            </a:r>
            <a:endParaRPr/>
          </a:p>
        </p:txBody>
      </p:sp>
      <p:sp>
        <p:nvSpPr>
          <p:cNvPr id="46" name="PlaceHolder 6"/>
          <p:cNvSpPr>
            <a:spLocks noGrp="1"/>
          </p:cNvSpPr>
          <p:nvPr>
            <p:ph type="body"/>
          </p:nvPr>
        </p:nvSpPr>
        <p:spPr>
          <a:xfrm>
            <a:off x="457200" y="1935360"/>
            <a:ext cx="8229240" cy="4388760"/>
          </a:xfrm>
          <a:prstGeom prst="rect">
            <a:avLst/>
          </a:prstGeom>
        </p:spPr>
        <p:txBody>
          <a:bodyPr bIns="45000" lIns="90000" rIns="90000" tIns="45000"/>
          <a:p>
            <a:pPr>
              <a:buSzPct val="45000"/>
              <a:buFont typeface="StarSymbol"/>
              <a:buChar char=""/>
            </a:pPr>
            <a:r>
              <a:rPr lang="en-US" sz="2600">
                <a:solidFill>
                  <a:srgbClr val="000000"/>
                </a:solidFill>
                <a:latin typeface="Constantia"/>
              </a:rPr>
              <a:t>Click to edit the outline text format</a:t>
            </a:r>
            <a:endParaRPr/>
          </a:p>
          <a:p>
            <a:pPr lvl="1">
              <a:buSzPct val="75000"/>
              <a:buFont typeface="StarSymbol"/>
              <a:buChar char=""/>
            </a:pPr>
            <a:r>
              <a:rPr lang="en-US" sz="2600">
                <a:solidFill>
                  <a:srgbClr val="000000"/>
                </a:solidFill>
                <a:latin typeface="Constantia"/>
              </a:rPr>
              <a:t>Second Outline Level</a:t>
            </a:r>
            <a:endParaRPr/>
          </a:p>
          <a:p>
            <a:pPr lvl="2">
              <a:buSzPct val="45000"/>
              <a:buFont typeface="StarSymbol"/>
              <a:buChar char=""/>
            </a:pPr>
            <a:r>
              <a:rPr lang="en-US" sz="2600">
                <a:solidFill>
                  <a:srgbClr val="000000"/>
                </a:solidFill>
                <a:latin typeface="Constantia"/>
              </a:rPr>
              <a:t>Third Outline Level</a:t>
            </a:r>
            <a:endParaRPr/>
          </a:p>
          <a:p>
            <a:pPr lvl="3">
              <a:buSzPct val="75000"/>
              <a:buFont typeface="StarSymbol"/>
              <a:buChar char=""/>
            </a:pPr>
            <a:r>
              <a:rPr lang="en-US" sz="2600">
                <a:solidFill>
                  <a:srgbClr val="000000"/>
                </a:solidFill>
                <a:latin typeface="Constantia"/>
              </a:rPr>
              <a:t>Fourth Outline Level</a:t>
            </a:r>
            <a:endParaRPr/>
          </a:p>
          <a:p>
            <a:pPr lvl="4">
              <a:buSzPct val="45000"/>
              <a:buFont typeface="StarSymbol"/>
              <a:buChar char=""/>
            </a:pPr>
            <a:r>
              <a:rPr lang="en-US" sz="2600">
                <a:solidFill>
                  <a:srgbClr val="000000"/>
                </a:solidFill>
                <a:latin typeface="Constantia"/>
              </a:rPr>
              <a:t>Fifth Outline Level</a:t>
            </a:r>
            <a:endParaRPr/>
          </a:p>
          <a:p>
            <a:pPr lvl="5">
              <a:buSzPct val="45000"/>
              <a:buFont typeface="StarSymbol"/>
              <a:buChar char=""/>
            </a:pPr>
            <a:r>
              <a:rPr lang="en-US" sz="2600">
                <a:solidFill>
                  <a:srgbClr val="000000"/>
                </a:solidFill>
                <a:latin typeface="Constantia"/>
              </a:rPr>
              <a:t>Sixth Outline Level</a:t>
            </a:r>
            <a:endParaRPr/>
          </a:p>
          <a:p>
            <a:pPr>
              <a:lnSpc>
                <a:spcPct val="100000"/>
              </a:lnSpc>
              <a:buSzPct val="95000"/>
              <a:buFont charset="2" typeface="Wingdings 2"/>
              <a:buChar char=""/>
            </a:pPr>
            <a:r>
              <a:rPr lang="en-US" sz="2600">
                <a:solidFill>
                  <a:srgbClr val="000000"/>
                </a:solidFill>
                <a:latin typeface="Constantia"/>
              </a:rPr>
              <a:t>Seventh Outline LevelClick to edit Master text styles</a:t>
            </a:r>
            <a:endParaRPr/>
          </a:p>
          <a:p>
            <a:pPr lvl="1">
              <a:lnSpc>
                <a:spcPct val="100000"/>
              </a:lnSpc>
              <a:buSzPct val="85000"/>
              <a:buFont charset="2" typeface="Wingdings 2"/>
              <a:buChar char=""/>
            </a:pPr>
            <a:r>
              <a:rPr lang="en-US" sz="2400">
                <a:solidFill>
                  <a:srgbClr val="000000"/>
                </a:solidFill>
                <a:latin typeface="Constantia"/>
              </a:rPr>
              <a:t>Second level</a:t>
            </a:r>
            <a:endParaRPr/>
          </a:p>
          <a:p>
            <a:pPr lvl="2">
              <a:lnSpc>
                <a:spcPct val="100000"/>
              </a:lnSpc>
              <a:buSzPct val="70000"/>
              <a:buFont charset="2" typeface="Wingdings 2"/>
              <a:buChar char=""/>
            </a:pPr>
            <a:r>
              <a:rPr lang="en-US" sz="2100">
                <a:solidFill>
                  <a:srgbClr val="000000"/>
                </a:solidFill>
                <a:latin typeface="Constantia"/>
              </a:rPr>
              <a:t>Third level</a:t>
            </a:r>
            <a:endParaRPr/>
          </a:p>
          <a:p>
            <a:pPr lvl="3">
              <a:lnSpc>
                <a:spcPct val="100000"/>
              </a:lnSpc>
              <a:buSzPct val="65000"/>
              <a:buFont charset="2" typeface="Wingdings 2"/>
              <a:buChar char=""/>
            </a:pPr>
            <a:r>
              <a:rPr lang="en-US" sz="2000">
                <a:solidFill>
                  <a:srgbClr val="000000"/>
                </a:solidFill>
                <a:latin typeface="Constantia"/>
              </a:rPr>
              <a:t>Fourth level</a:t>
            </a:r>
            <a:endParaRPr/>
          </a:p>
          <a:p>
            <a:pPr lvl="4">
              <a:lnSpc>
                <a:spcPct val="100000"/>
              </a:lnSpc>
              <a:buSzPct val="65000"/>
              <a:buFont charset="2" typeface="Wingdings 2"/>
              <a:buChar char=""/>
            </a:pPr>
            <a:r>
              <a:rPr lang="en-US" sz="2000">
                <a:solidFill>
                  <a:srgbClr val="000000"/>
                </a:solidFill>
                <a:latin typeface="Constantia"/>
              </a:rPr>
              <a:t>Fifth level</a:t>
            </a:r>
            <a:endParaRPr/>
          </a:p>
        </p:txBody>
      </p:sp>
      <p:sp>
        <p:nvSpPr>
          <p:cNvPr id="47" name="PlaceHolder 7"/>
          <p:cNvSpPr>
            <a:spLocks noGrp="1"/>
          </p:cNvSpPr>
          <p:nvPr>
            <p:ph type="dt"/>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Constantia"/>
              </a:rPr>
              <a:t>3/4/13</a:t>
            </a:r>
            <a:endParaRPr/>
          </a:p>
        </p:txBody>
      </p:sp>
      <p:sp>
        <p:nvSpPr>
          <p:cNvPr id="48" name="PlaceHolder 8"/>
          <p:cNvSpPr>
            <a:spLocks noGrp="1"/>
          </p:cNvSpPr>
          <p:nvPr>
            <p:ph type="ftr"/>
          </p:nvPr>
        </p:nvSpPr>
        <p:spPr>
          <a:xfrm>
            <a:off x="0" y="0"/>
            <a:ext cx="-11796840" cy="-11796840"/>
          </a:xfrm>
          <a:prstGeom prst="rect">
            <a:avLst/>
          </a:prstGeom>
        </p:spPr>
        <p:txBody>
          <a:bodyPr bIns="45000" lIns="90000" rIns="90000" tIns="45000"/>
          <a:p>
            <a:endParaRPr/>
          </a:p>
        </p:txBody>
      </p:sp>
      <p:sp>
        <p:nvSpPr>
          <p:cNvPr id="49" name="PlaceHolder 9"/>
          <p:cNvSpPr>
            <a:spLocks noGrp="1"/>
          </p:cNvSpPr>
          <p:nvPr>
            <p:ph type="sldNum"/>
          </p:nvPr>
        </p:nvSpPr>
        <p:spPr>
          <a:xfrm>
            <a:off x="0" y="0"/>
            <a:ext cx="-11796840" cy="-11796840"/>
          </a:xfrm>
          <a:prstGeom prst="rect">
            <a:avLst/>
          </a:prstGeom>
        </p:spPr>
        <p:txBody>
          <a:bodyPr bIns="45000" lIns="90000" rIns="90000" tIns="45000"/>
          <a:p>
            <a:pPr>
              <a:lnSpc>
                <a:spcPct val="100000"/>
              </a:lnSpc>
            </a:pPr>
            <a:fld id="{4391998E-738D-4FC4-B3A6-1A7919ADC424}" type="slidenum">
              <a:rPr lang="en-US">
                <a:solidFill>
                  <a:srgbClr val="000000"/>
                </a:solidFill>
                <a:latin typeface="Constantia"/>
              </a:rPr>
              <a:t>&lt;number&gt;</a:t>
            </a:fld>
            <a:endParaRPr/>
          </a:p>
        </p:txBody>
      </p:sp>
    </p:spTree>
  </p:cSld>
  <p:clrMap accent1="accent1" accent2="accent2" accent3="accent3" accent4="accent4" accent5="accent5" accent6="accent6" bg1="lt1" bg2="lt2" folHlink="folHlink" hlink="hlink" tx1="dk1" tx2="dk2"/>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240"/>
            <a:ext cx="8229240" cy="1144800"/>
          </a:xfrm>
          <a:prstGeom prst="rect">
            <a:avLst/>
          </a:prstGeom>
        </p:spPr>
        <p:txBody>
          <a:bodyPr anchor="ctr" bIns="0" lIns="0" rIns="0" tIns="0" wrap="none"/>
          <a:p>
            <a:pPr algn="ctr"/>
            <a:r>
              <a:rPr lang="en-US"/>
              <a:t>Click to edit the title text format</a:t>
            </a:r>
            <a:endParaRPr/>
          </a:p>
        </p:txBody>
      </p:sp>
      <p:sp>
        <p:nvSpPr>
          <p:cNvPr id="83" name="PlaceHolder 2"/>
          <p:cNvSpPr>
            <a:spLocks noGrp="1"/>
          </p:cNvSpPr>
          <p:nvPr>
            <p:ph type="body"/>
          </p:nvPr>
        </p:nvSpPr>
        <p:spPr>
          <a:xfrm>
            <a:off x="457200" y="1604520"/>
            <a:ext cx="8046360" cy="397728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
        <p:nvSpPr>
          <p:cNvPr id="84" name="PlaceHolder 3"/>
          <p:cNvSpPr>
            <a:spLocks noGrp="1"/>
          </p:cNvSpPr>
          <p:nvPr>
            <p:ph type="dt"/>
          </p:nvPr>
        </p:nvSpPr>
        <p:spPr>
          <a:xfrm>
            <a:off x="457200" y="6247440"/>
            <a:ext cx="2130120" cy="473040"/>
          </a:xfrm>
          <a:prstGeom prst="rect">
            <a:avLst/>
          </a:prstGeom>
        </p:spPr>
        <p:txBody>
          <a:bodyPr bIns="0" lIns="0" rIns="0" tIns="0" wrap="none"/>
          <a:p>
            <a:r>
              <a:rPr lang="en-US"/>
              <a:t>&lt;date/time&gt;</a:t>
            </a:r>
            <a:endParaRPr/>
          </a:p>
        </p:txBody>
      </p:sp>
      <p:sp>
        <p:nvSpPr>
          <p:cNvPr id="85" name="PlaceHolder 4"/>
          <p:cNvSpPr>
            <a:spLocks noGrp="1"/>
          </p:cNvSpPr>
          <p:nvPr>
            <p:ph type="ftr"/>
          </p:nvPr>
        </p:nvSpPr>
        <p:spPr>
          <a:xfrm>
            <a:off x="3126960" y="6247440"/>
            <a:ext cx="2898360" cy="473040"/>
          </a:xfrm>
          <a:prstGeom prst="rect">
            <a:avLst/>
          </a:prstGeom>
        </p:spPr>
        <p:txBody>
          <a:bodyPr bIns="0" lIns="0" rIns="0" tIns="0" wrap="none"/>
          <a:p>
            <a:pPr algn="ctr"/>
            <a:r>
              <a:rPr lang="en-US"/>
              <a:t>&lt;footer&gt;</a:t>
            </a:r>
            <a:endParaRPr/>
          </a:p>
        </p:txBody>
      </p:sp>
      <p:sp>
        <p:nvSpPr>
          <p:cNvPr id="86" name="PlaceHolder 5"/>
          <p:cNvSpPr>
            <a:spLocks noGrp="1"/>
          </p:cNvSpPr>
          <p:nvPr>
            <p:ph type="sldNum"/>
          </p:nvPr>
        </p:nvSpPr>
        <p:spPr>
          <a:xfrm>
            <a:off x="6555960" y="6247440"/>
            <a:ext cx="2130120" cy="473040"/>
          </a:xfrm>
          <a:prstGeom prst="rect">
            <a:avLst/>
          </a:prstGeom>
        </p:spPr>
        <p:txBody>
          <a:bodyPr bIns="0" lIns="0" rIns="0" tIns="0" wrap="none"/>
          <a:p>
            <a:pPr algn="r"/>
            <a:fld id="{443F14BA-3F18-4BC7-8D62-518527DABB5F}" type="slidenum">
              <a:rPr lang="en-US"/>
              <a:t>&lt;number&gt;</a:t>
            </a:fld>
            <a:endParaRPr/>
          </a:p>
        </p:txBody>
      </p:sp>
    </p:spTree>
  </p:cSld>
  <p:clrMap accent1="accent1" accent2="accent2" accent3="accent3" accent4="accent4" accent5="accent5" accent6="accent6" bg1="lt1" bg2="lt2" folHlink="folHlink" hlink="hlink" tx1="dk1" tx2="dk2"/>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hyperlink" Target="http://www.youtube.com/watch?v=bhg_xv9DVI0" TargetMode="External"/><Relationship Id="rId2" Type="http://schemas.openxmlformats.org/officeDocument/2006/relationships/hyperlink" Target="http://www.youtube.com/watch?v=bhg_xv9DVI0" TargetMode="External"/><Relationship Id="rId3"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TextShape 1"/>
          <p:cNvSpPr txBox="1"/>
          <p:nvPr/>
        </p:nvSpPr>
        <p:spPr>
          <a:xfrm>
            <a:off x="533520" y="1371600"/>
            <a:ext cx="7851240" cy="1828440"/>
          </a:xfrm>
          <a:prstGeom prst="rect">
            <a:avLst/>
          </a:prstGeom>
        </p:spPr>
        <p:txBody>
          <a:bodyPr anchor="b" bIns="0" lIns="0" rIns="18360" tIns="0"/>
          <a:p>
            <a:pPr algn="r">
              <a:lnSpc>
                <a:spcPct val="100000"/>
              </a:lnSpc>
            </a:pPr>
            <a:r>
              <a:rPr b="1" lang="en-US" sz="3200">
                <a:solidFill>
                  <a:srgbClr val="50e0ea"/>
                </a:solidFill>
                <a:latin typeface="Calibri"/>
              </a:rPr>
              <a:t>EBGN 320 – Economics and Technology</a:t>
            </a:r>
            <a:endParaRPr/>
          </a:p>
        </p:txBody>
      </p:sp>
      <p:sp>
        <p:nvSpPr>
          <p:cNvPr id="120" name="TextShape 2"/>
          <p:cNvSpPr txBox="1"/>
          <p:nvPr/>
        </p:nvSpPr>
        <p:spPr>
          <a:xfrm>
            <a:off x="533520" y="3228480"/>
            <a:ext cx="7854480" cy="1752120"/>
          </a:xfrm>
          <a:prstGeom prst="rect">
            <a:avLst/>
          </a:prstGeom>
        </p:spPr>
        <p:txBody>
          <a:bodyPr bIns="45000" lIns="0" rIns="18360" tIns="45000"/>
          <a:p>
            <a:pPr algn="r">
              <a:lnSpc>
                <a:spcPct val="100000"/>
              </a:lnSpc>
            </a:pPr>
            <a:r>
              <a:rPr b="1" lang="en-US">
                <a:solidFill>
                  <a:srgbClr val="000000"/>
                </a:solidFill>
                <a:latin typeface="Constantia"/>
              </a:rPr>
              <a:t>The Technology-Consortium Model</a:t>
            </a:r>
            <a:endParaRPr/>
          </a:p>
          <a:p>
            <a:pPr algn="r">
              <a:lnSpc>
                <a:spcPct val="100000"/>
              </a:lnSpc>
            </a:pPr>
            <a:r>
              <a:rPr lang="en-US" sz="1600">
                <a:solidFill>
                  <a:srgbClr val="000000"/>
                </a:solidFill>
                <a:latin typeface="Constantia"/>
              </a:rPr>
              <a:t>March 4, 2013</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TextShape 1"/>
          <p:cNvSpPr txBox="1"/>
          <p:nvPr/>
        </p:nvSpPr>
        <p:spPr>
          <a:xfrm>
            <a:off x="457200" y="704160"/>
            <a:ext cx="8229240" cy="743400"/>
          </a:xfrm>
          <a:prstGeom prst="rect">
            <a:avLst/>
          </a:prstGeom>
        </p:spPr>
        <p:txBody>
          <a:bodyPr anchor="b" bIns="0" lIns="0" rIns="0" tIns="45000"/>
          <a:p>
            <a:pPr>
              <a:lnSpc>
                <a:spcPct val="100000"/>
              </a:lnSpc>
            </a:pPr>
            <a:r>
              <a:rPr lang="en-US" sz="4000">
                <a:solidFill>
                  <a:srgbClr val="04617b"/>
                </a:solidFill>
                <a:latin typeface="Calibri"/>
              </a:rPr>
              <a:t>The Technology-Consortium Model</a:t>
            </a:r>
            <a:endParaRPr/>
          </a:p>
        </p:txBody>
      </p:sp>
      <p:sp>
        <p:nvSpPr>
          <p:cNvPr id="140" name="TextShape 2"/>
          <p:cNvSpPr txBox="1"/>
          <p:nvPr/>
        </p:nvSpPr>
        <p:spPr>
          <a:xfrm>
            <a:off x="457200" y="1600200"/>
            <a:ext cx="8229240" cy="4723920"/>
          </a:xfrm>
          <a:prstGeom prst="rect">
            <a:avLst/>
          </a:prstGeom>
        </p:spPr>
        <p:txBody>
          <a:bodyPr bIns="45000" lIns="90000" rIns="90000" tIns="45000"/>
          <a:p>
            <a:pPr>
              <a:lnSpc>
                <a:spcPct val="100000"/>
              </a:lnSpc>
            </a:pPr>
            <a:r>
              <a:rPr b="1" i="1" lang="en-US" sz="2600">
                <a:solidFill>
                  <a:srgbClr val="000000"/>
                </a:solidFill>
                <a:latin typeface="Constantia"/>
              </a:rPr>
              <a:t>Does it need to be the case that ALL of the above assumptions hold exactly for this result to be true in the general case?</a:t>
            </a:r>
            <a:endParaRPr/>
          </a:p>
          <a:p>
            <a:pPr>
              <a:lnSpc>
                <a:spcPct val="100000"/>
              </a:lnSpc>
            </a:pPr>
            <a:endParaRPr/>
          </a:p>
          <a:p>
            <a:pPr>
              <a:lnSpc>
                <a:spcPct val="100000"/>
              </a:lnSpc>
              <a:buSzPct val="95000"/>
              <a:buFont charset="2" typeface="Wingdings 2"/>
              <a:buChar char=""/>
            </a:pPr>
            <a:r>
              <a:rPr b="1" lang="en-US" sz="2600">
                <a:solidFill>
                  <a:srgbClr val="000000"/>
                </a:solidFill>
                <a:latin typeface="Constantia"/>
              </a:rPr>
              <a:t>No!! </a:t>
            </a:r>
            <a:r>
              <a:rPr lang="en-US" sz="2600">
                <a:solidFill>
                  <a:srgbClr val="000000"/>
                </a:solidFill>
                <a:latin typeface="Constantia"/>
              </a:rPr>
              <a:t>The effect might not be as dramatic, but the result still holds if most of the assumptions don’t hold exactly</a:t>
            </a:r>
            <a:endParaRPr/>
          </a:p>
          <a:p>
            <a:pPr>
              <a:lnSpc>
                <a:spcPct val="100000"/>
              </a:lnSpc>
            </a:pPr>
            <a:endParaRPr/>
          </a:p>
          <a:p>
            <a:pPr>
              <a:lnSpc>
                <a:spcPct val="100000"/>
              </a:lnSpc>
              <a:buSzPct val="95000"/>
              <a:buFont charset="2" typeface="Wingdings 2"/>
              <a:buChar char=""/>
            </a:pPr>
            <a:r>
              <a:rPr lang="en-US" sz="2600">
                <a:solidFill>
                  <a:srgbClr val="000000"/>
                </a:solidFill>
                <a:latin typeface="Constantia"/>
              </a:rPr>
              <a:t>The most critical assumption is assumption # 1 </a:t>
            </a:r>
            <a:endParaRPr/>
          </a:p>
          <a:p>
            <a:pPr lvl="1">
              <a:lnSpc>
                <a:spcPct val="100000"/>
              </a:lnSpc>
              <a:buSzPct val="85000"/>
              <a:buFont charset="2" typeface="Wingdings 2"/>
              <a:buChar char=""/>
            </a:pPr>
            <a:r>
              <a:rPr b="1" lang="en-US" sz="2400">
                <a:solidFill>
                  <a:srgbClr val="000000"/>
                </a:solidFill>
                <a:latin typeface="Constantia"/>
              </a:rPr>
              <a:t>If the innovations were identical the model falls apart</a:t>
            </a:r>
            <a:endParaRPr/>
          </a:p>
          <a:p>
            <a:pPr>
              <a:lnSpc>
                <a:spcPct val="100000"/>
              </a:lnSpc>
            </a:pPr>
            <a:r>
              <a:rPr b="1" i="1" lang="en-US" sz="2600">
                <a:solidFill>
                  <a:srgbClr val="000000"/>
                </a:solidFill>
                <a:latin typeface="Constantia"/>
              </a:rPr>
              <a:t> </a:t>
            </a:r>
            <a:endParaRPr/>
          </a:p>
        </p:txBody>
      </p:sp>
    </p:spTree>
  </p:cSld>
  <p:timing>
    <p:tnLst>
      <p:par>
        <p:cTn dur="indefinite" id="209" nodeType="tmRoot" restart="never">
          <p:childTnLst>
            <p:seq>
              <p:cTn dur="indefinite" id="210" nodeType="mainSeq">
                <p:childTnLst>
                  <p:par>
                    <p:cTn fill="hold" id="211">
                      <p:stCondLst>
                        <p:cond delay="indefinite"/>
                      </p:stCondLst>
                      <p:childTnLst>
                        <p:par>
                          <p:cTn fill="hold" id="212">
                            <p:stCondLst>
                              <p:cond delay="0"/>
                            </p:stCondLst>
                            <p:childTnLst>
                              <p:par>
                                <p:cTn fill="hold" id="213" nodeType="clickEffect" presetClass="entr" presetID="1">
                                  <p:stCondLst>
                                    <p:cond delay="0"/>
                                  </p:stCondLst>
                                  <p:childTnLst>
                                    <p:set>
                                      <p:cBhvr>
                                        <p:cTn dur="1" fill="hold" id="214">
                                          <p:stCondLst>
                                            <p:cond delay="0"/>
                                          </p:stCondLst>
                                        </p:cTn>
                                        <p:tgtEl>
                                          <p:spTgt spid="140">
                                            <p:txEl>
                                              <p:pRg end="239" st="124"/>
                                            </p:txEl>
                                          </p:spTgt>
                                        </p:tgtEl>
                                        <p:attrNameLst>
                                          <p:attrName>style.visibility</p:attrName>
                                        </p:attrNameLst>
                                      </p:cBhvr>
                                      <p:to>
                                        <p:strVal val="visible"/>
                                      </p:to>
                                    </p:set>
                                  </p:childTnLst>
                                </p:cTn>
                              </p:par>
                            </p:childTnLst>
                          </p:cTn>
                        </p:par>
                      </p:childTnLst>
                    </p:cTn>
                  </p:par>
                  <p:par>
                    <p:cTn fill="hold" id="215">
                      <p:stCondLst>
                        <p:cond delay="indefinite"/>
                      </p:stCondLst>
                      <p:childTnLst>
                        <p:par>
                          <p:cTn fill="hold" id="216">
                            <p:stCondLst>
                              <p:cond delay="0"/>
                            </p:stCondLst>
                            <p:childTnLst>
                              <p:par>
                                <p:cTn fill="hold" id="217" nodeType="clickEffect" presetClass="entr" presetID="1">
                                  <p:stCondLst>
                                    <p:cond delay="0"/>
                                  </p:stCondLst>
                                  <p:childTnLst>
                                    <p:set>
                                      <p:cBhvr>
                                        <p:cTn dur="1" fill="hold" id="218">
                                          <p:stCondLst>
                                            <p:cond delay="0"/>
                                          </p:stCondLst>
                                        </p:cTn>
                                        <p:tgtEl>
                                          <p:spTgt spid="140">
                                            <p:txEl>
                                              <p:pRg end="288" st="240"/>
                                            </p:txEl>
                                          </p:spTgt>
                                        </p:tgtEl>
                                        <p:attrNameLst>
                                          <p:attrName>style.visibility</p:attrName>
                                        </p:attrNameLst>
                                      </p:cBhvr>
                                      <p:to>
                                        <p:strVal val="visible"/>
                                      </p:to>
                                    </p:set>
                                  </p:childTnLst>
                                </p:cTn>
                              </p:par>
                            </p:childTnLst>
                          </p:cTn>
                        </p:par>
                      </p:childTnLst>
                    </p:cTn>
                  </p:par>
                  <p:par>
                    <p:cTn fill="hold" id="219">
                      <p:stCondLst>
                        <p:cond delay="indefinite"/>
                      </p:stCondLst>
                      <p:childTnLst>
                        <p:par>
                          <p:cTn fill="hold" id="220">
                            <p:stCondLst>
                              <p:cond delay="0"/>
                            </p:stCondLst>
                            <p:childTnLst>
                              <p:par>
                                <p:cTn fill="hold" id="221" nodeType="clickEffect" presetClass="entr" presetID="1">
                                  <p:stCondLst>
                                    <p:cond delay="0"/>
                                  </p:stCondLst>
                                  <p:childTnLst>
                                    <p:set>
                                      <p:cBhvr>
                                        <p:cTn dur="1" fill="hold" id="222">
                                          <p:stCondLst>
                                            <p:cond delay="0"/>
                                          </p:stCondLst>
                                        </p:cTn>
                                        <p:tgtEl>
                                          <p:spTgt spid="140">
                                            <p:txEl>
                                              <p:pRg end="344" st="28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TextShape 1"/>
          <p:cNvSpPr txBox="1"/>
          <p:nvPr/>
        </p:nvSpPr>
        <p:spPr>
          <a:xfrm>
            <a:off x="457200" y="704160"/>
            <a:ext cx="8229240" cy="591120"/>
          </a:xfrm>
          <a:prstGeom prst="rect">
            <a:avLst/>
          </a:prstGeom>
        </p:spPr>
        <p:txBody>
          <a:bodyPr anchor="b" bIns="0" lIns="0" rIns="0" tIns="45000"/>
          <a:p>
            <a:pPr>
              <a:lnSpc>
                <a:spcPct val="100000"/>
              </a:lnSpc>
            </a:pPr>
            <a:r>
              <a:rPr lang="en-US" sz="4000">
                <a:solidFill>
                  <a:srgbClr val="04617b"/>
                </a:solidFill>
                <a:latin typeface="Calibri"/>
              </a:rPr>
              <a:t>The Technology-Consortium Model</a:t>
            </a:r>
            <a:endParaRPr/>
          </a:p>
        </p:txBody>
      </p:sp>
      <p:sp>
        <p:nvSpPr>
          <p:cNvPr id="142" name="TextShape 2"/>
          <p:cNvSpPr txBox="1"/>
          <p:nvPr/>
        </p:nvSpPr>
        <p:spPr>
          <a:xfrm>
            <a:off x="457200" y="1371600"/>
            <a:ext cx="8229240" cy="4952520"/>
          </a:xfrm>
          <a:prstGeom prst="rect">
            <a:avLst/>
          </a:prstGeom>
        </p:spPr>
        <p:txBody>
          <a:bodyPr bIns="45000" lIns="90000" rIns="90000" tIns="45000"/>
          <a:p>
            <a:pPr>
              <a:lnSpc>
                <a:spcPct val="100000"/>
              </a:lnSpc>
            </a:pPr>
            <a:r>
              <a:rPr b="1" i="1" lang="en-US" sz="2600">
                <a:solidFill>
                  <a:srgbClr val="000000"/>
                </a:solidFill>
                <a:latin typeface="Constantia"/>
              </a:rPr>
              <a:t>Assuming marginal costs increase as output increases and perfect competition (PC): </a:t>
            </a:r>
            <a:endParaRPr/>
          </a:p>
          <a:p>
            <a:pPr>
              <a:lnSpc>
                <a:spcPct val="100000"/>
              </a:lnSpc>
              <a:buSzPct val="95000"/>
              <a:buFont typeface="Calibri"/>
              <a:buAutoNum type="arabicPeriod"/>
            </a:pPr>
            <a:r>
              <a:rPr lang="en-US" sz="2600">
                <a:solidFill>
                  <a:srgbClr val="000000"/>
                </a:solidFill>
                <a:latin typeface="Constantia"/>
              </a:rPr>
              <a:t>Draw the two separate firm supply curves represented by the two different cost functions on the same S-D graph</a:t>
            </a:r>
            <a:endParaRPr/>
          </a:p>
          <a:p>
            <a:pPr>
              <a:lnSpc>
                <a:spcPct val="100000"/>
              </a:lnSpc>
            </a:pPr>
            <a:endParaRPr/>
          </a:p>
          <a:p>
            <a:pPr>
              <a:lnSpc>
                <a:spcPct val="100000"/>
              </a:lnSpc>
              <a:buSzPct val="95000"/>
              <a:buFont typeface="Calibri"/>
              <a:buAutoNum type="arabicPeriod"/>
            </a:pPr>
            <a:r>
              <a:rPr lang="en-US" sz="2600">
                <a:solidFill>
                  <a:srgbClr val="000000"/>
                </a:solidFill>
                <a:latin typeface="Constantia"/>
              </a:rPr>
              <a:t>Draw the per firm demand curve</a:t>
            </a:r>
            <a:endParaRPr/>
          </a:p>
          <a:p>
            <a:pPr>
              <a:lnSpc>
                <a:spcPct val="100000"/>
              </a:lnSpc>
            </a:pPr>
            <a:endParaRPr/>
          </a:p>
          <a:p>
            <a:pPr>
              <a:lnSpc>
                <a:spcPct val="100000"/>
              </a:lnSpc>
              <a:buSzPct val="95000"/>
              <a:buFont typeface="Calibri"/>
              <a:buAutoNum type="arabicPeriod"/>
            </a:pPr>
            <a:r>
              <a:rPr lang="en-US" sz="2600">
                <a:solidFill>
                  <a:srgbClr val="000000"/>
                </a:solidFill>
                <a:latin typeface="Constantia"/>
              </a:rPr>
              <a:t>Show the amount produced by each firm</a:t>
            </a:r>
            <a:endParaRPr/>
          </a:p>
          <a:p>
            <a:pPr>
              <a:lnSpc>
                <a:spcPct val="100000"/>
              </a:lnSpc>
            </a:pPr>
            <a:endParaRPr/>
          </a:p>
          <a:p>
            <a:pPr>
              <a:lnSpc>
                <a:spcPct val="100000"/>
              </a:lnSpc>
              <a:buSzPct val="95000"/>
              <a:buFont typeface="Calibri"/>
              <a:buAutoNum type="arabicPeriod"/>
            </a:pPr>
            <a:r>
              <a:rPr lang="en-US" sz="2600">
                <a:solidFill>
                  <a:srgbClr val="000000"/>
                </a:solidFill>
                <a:latin typeface="Constantia"/>
              </a:rPr>
              <a:t>Determine profits for each firm</a:t>
            </a:r>
            <a:endParaRPr/>
          </a:p>
        </p:txBody>
      </p:sp>
    </p:spTree>
  </p:cSld>
  <p:timing>
    <p:tnLst>
      <p:par>
        <p:cTn dur="indefinite" id="223" nodeType="tmRoot" restart="never">
          <p:childTnLst>
            <p:seq>
              <p:cTn dur="indefinite" id="224" nodeType="mainSeq">
                <p:childTnLst>
                  <p:par>
                    <p:cTn fill="hold" id="225">
                      <p:stCondLst>
                        <p:cond delay="indefinite"/>
                      </p:stCondLst>
                      <p:childTnLst>
                        <p:par>
                          <p:cTn fill="hold" id="226">
                            <p:stCondLst>
                              <p:cond delay="0"/>
                            </p:stCondLst>
                            <p:childTnLst>
                              <p:par>
                                <p:cTn fill="hold" id="227" nodeType="clickEffect" presetClass="entr" presetID="1">
                                  <p:stCondLst>
                                    <p:cond delay="0"/>
                                  </p:stCondLst>
                                  <p:childTnLst>
                                    <p:set>
                                      <p:cBhvr>
                                        <p:cTn dur="1" fill="hold" id="228">
                                          <p:stCondLst>
                                            <p:cond delay="0"/>
                                          </p:stCondLst>
                                        </p:cTn>
                                        <p:tgtEl>
                                          <p:spTgt spid="142">
                                            <p:txEl>
                                              <p:pRg end="195" st="84"/>
                                            </p:txEl>
                                          </p:spTgt>
                                        </p:tgtEl>
                                        <p:attrNameLst>
                                          <p:attrName>style.visibility</p:attrName>
                                        </p:attrNameLst>
                                      </p:cBhvr>
                                      <p:to>
                                        <p:strVal val="visible"/>
                                      </p:to>
                                    </p:set>
                                  </p:childTnLst>
                                </p:cTn>
                              </p:par>
                            </p:childTnLst>
                          </p:cTn>
                        </p:par>
                      </p:childTnLst>
                    </p:cTn>
                  </p:par>
                  <p:par>
                    <p:cTn fill="hold" id="229">
                      <p:stCondLst>
                        <p:cond delay="indefinite"/>
                      </p:stCondLst>
                      <p:childTnLst>
                        <p:par>
                          <p:cTn fill="hold" id="230">
                            <p:stCondLst>
                              <p:cond delay="0"/>
                            </p:stCondLst>
                            <p:childTnLst>
                              <p:par>
                                <p:cTn fill="hold" id="231" nodeType="clickEffect" presetClass="entr" presetID="1">
                                  <p:stCondLst>
                                    <p:cond delay="0"/>
                                  </p:stCondLst>
                                  <p:childTnLst>
                                    <p:set>
                                      <p:cBhvr>
                                        <p:cTn dur="1" fill="hold" id="232">
                                          <p:stCondLst>
                                            <p:cond delay="0"/>
                                          </p:stCondLst>
                                        </p:cTn>
                                        <p:tgtEl>
                                          <p:spTgt spid="142">
                                            <p:txEl>
                                              <p:pRg end="227" st="196"/>
                                            </p:txEl>
                                          </p:spTgt>
                                        </p:tgtEl>
                                        <p:attrNameLst>
                                          <p:attrName>style.visibility</p:attrName>
                                        </p:attrNameLst>
                                      </p:cBhvr>
                                      <p:to>
                                        <p:strVal val="visible"/>
                                      </p:to>
                                    </p:set>
                                  </p:childTnLst>
                                </p:cTn>
                              </p:par>
                            </p:childTnLst>
                          </p:cTn>
                        </p:par>
                      </p:childTnLst>
                    </p:cTn>
                  </p:par>
                  <p:par>
                    <p:cTn fill="hold" id="233">
                      <p:stCondLst>
                        <p:cond delay="indefinite"/>
                      </p:stCondLst>
                      <p:childTnLst>
                        <p:par>
                          <p:cTn fill="hold" id="234">
                            <p:stCondLst>
                              <p:cond delay="0"/>
                            </p:stCondLst>
                            <p:childTnLst>
                              <p:par>
                                <p:cTn fill="hold" id="235" nodeType="clickEffect" presetClass="entr" presetID="1">
                                  <p:stCondLst>
                                    <p:cond delay="0"/>
                                  </p:stCondLst>
                                  <p:childTnLst>
                                    <p:set>
                                      <p:cBhvr>
                                        <p:cTn dur="1" fill="hold" id="236">
                                          <p:stCondLst>
                                            <p:cond delay="0"/>
                                          </p:stCondLst>
                                        </p:cTn>
                                        <p:tgtEl>
                                          <p:spTgt spid="142">
                                            <p:txEl>
                                              <p:pRg end="266" st="228"/>
                                            </p:txEl>
                                          </p:spTgt>
                                        </p:tgtEl>
                                        <p:attrNameLst>
                                          <p:attrName>style.visibility</p:attrName>
                                        </p:attrNameLst>
                                      </p:cBhvr>
                                      <p:to>
                                        <p:strVal val="visible"/>
                                      </p:to>
                                    </p:set>
                                  </p:childTnLst>
                                </p:cTn>
                              </p:par>
                            </p:childTnLst>
                          </p:cTn>
                        </p:par>
                      </p:childTnLst>
                    </p:cTn>
                  </p:par>
                  <p:par>
                    <p:cTn fill="hold" id="237">
                      <p:stCondLst>
                        <p:cond delay="indefinite"/>
                      </p:stCondLst>
                      <p:childTnLst>
                        <p:par>
                          <p:cTn fill="hold" id="238">
                            <p:stCondLst>
                              <p:cond delay="0"/>
                            </p:stCondLst>
                            <p:childTnLst>
                              <p:par>
                                <p:cTn fill="hold" id="239" nodeType="clickEffect" presetClass="entr" presetID="1">
                                  <p:stCondLst>
                                    <p:cond delay="0"/>
                                  </p:stCondLst>
                                  <p:childTnLst>
                                    <p:set>
                                      <p:cBhvr>
                                        <p:cTn dur="1" fill="hold" id="240">
                                          <p:stCondLst>
                                            <p:cond delay="0"/>
                                          </p:stCondLst>
                                        </p:cTn>
                                        <p:tgtEl>
                                          <p:spTgt spid="142">
                                            <p:txEl>
                                              <p:pRg end="299" st="26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TextShape 1"/>
          <p:cNvSpPr txBox="1"/>
          <p:nvPr/>
        </p:nvSpPr>
        <p:spPr>
          <a:xfrm>
            <a:off x="457200" y="457200"/>
            <a:ext cx="8229240" cy="819720"/>
          </a:xfrm>
          <a:prstGeom prst="rect">
            <a:avLst/>
          </a:prstGeom>
        </p:spPr>
        <p:txBody>
          <a:bodyPr anchor="b" bIns="0" lIns="0" rIns="0" tIns="45000"/>
          <a:p>
            <a:pPr>
              <a:lnSpc>
                <a:spcPct val="100000"/>
              </a:lnSpc>
            </a:pPr>
            <a:r>
              <a:rPr lang="en-US" sz="4000">
                <a:solidFill>
                  <a:srgbClr val="04617b"/>
                </a:solidFill>
                <a:latin typeface="Calibri"/>
              </a:rPr>
              <a:t>The Technology-Consortium Model</a:t>
            </a:r>
            <a:endParaRPr/>
          </a:p>
        </p:txBody>
      </p:sp>
      <p:sp>
        <p:nvSpPr>
          <p:cNvPr id="144" name="TextShape 2"/>
          <p:cNvSpPr txBox="1"/>
          <p:nvPr/>
        </p:nvSpPr>
        <p:spPr>
          <a:xfrm>
            <a:off x="533520" y="1219320"/>
            <a:ext cx="8229240" cy="5105160"/>
          </a:xfrm>
          <a:prstGeom prst="rect">
            <a:avLst/>
          </a:prstGeom>
        </p:spPr>
        <p:txBody>
          <a:bodyPr bIns="45000" lIns="90000" rIns="90000" tIns="45000"/>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b="1" lang="en-US" sz="3800">
                <a:solidFill>
                  <a:srgbClr val="000000"/>
                </a:solidFill>
                <a:latin typeface="Constantia"/>
              </a:rPr>
              <a:t>Note: </a:t>
            </a:r>
            <a:r>
              <a:rPr lang="en-US" sz="3800">
                <a:solidFill>
                  <a:srgbClr val="000000"/>
                </a:solidFill>
                <a:latin typeface="Constantia"/>
              </a:rPr>
              <a:t>While the market demand curve is downward sloping, with competition the firm demand is perfectly elastic, and therefore horizontal (</a:t>
            </a:r>
            <a:r>
              <a:rPr b="1" i="1" lang="en-US" sz="3800">
                <a:solidFill>
                  <a:srgbClr val="000000"/>
                </a:solidFill>
                <a:latin typeface="Constantia"/>
              </a:rPr>
              <a:t>P = MR</a:t>
            </a:r>
            <a:r>
              <a:rPr lang="en-US" sz="3800">
                <a:solidFill>
                  <a:srgbClr val="000000"/>
                </a:solidFill>
                <a:latin typeface="Constantia"/>
              </a:rPr>
              <a:t>)</a:t>
            </a:r>
            <a:endParaRPr/>
          </a:p>
          <a:p>
            <a:pPr>
              <a:lnSpc>
                <a:spcPct val="100000"/>
              </a:lnSpc>
            </a:pPr>
            <a:endParaRPr/>
          </a:p>
          <a:p>
            <a:pPr>
              <a:lnSpc>
                <a:spcPct val="100000"/>
              </a:lnSpc>
            </a:pPr>
            <a:r>
              <a:rPr lang="en-US" sz="3800">
                <a:solidFill>
                  <a:srgbClr val="000000"/>
                </a:solidFill>
                <a:latin typeface="Constantia"/>
              </a:rPr>
              <a:t>The graph shows that the firm in the consortium produces more than the firm that chooses not to enter the consortium; </a:t>
            </a:r>
            <a:r>
              <a:rPr b="1" i="1" lang="en-US" sz="3800">
                <a:solidFill>
                  <a:srgbClr val="000000"/>
                </a:solidFill>
                <a:latin typeface="Constantia"/>
              </a:rPr>
              <a:t>yP* &gt; yH*</a:t>
            </a:r>
            <a:endParaRPr/>
          </a:p>
          <a:p>
            <a:pPr>
              <a:lnSpc>
                <a:spcPct val="100000"/>
              </a:lnSpc>
            </a:pPr>
            <a:endParaRPr/>
          </a:p>
        </p:txBody>
      </p:sp>
      <p:sp>
        <p:nvSpPr>
          <p:cNvPr id="145" name="Line 3"/>
          <p:cNvSpPr/>
          <p:nvPr/>
        </p:nvSpPr>
        <p:spPr>
          <a:xfrm>
            <a:off x="2323800" y="1812600"/>
            <a:ext cx="0" cy="2667240"/>
          </a:xfrm>
          <a:prstGeom prst="line">
            <a:avLst/>
          </a:prstGeom>
          <a:ln w="12600">
            <a:solidFill>
              <a:srgbClr val="000000"/>
            </a:solidFill>
            <a:round/>
          </a:ln>
        </p:spPr>
      </p:sp>
      <p:sp>
        <p:nvSpPr>
          <p:cNvPr id="146" name="Line 4"/>
          <p:cNvSpPr/>
          <p:nvPr/>
        </p:nvSpPr>
        <p:spPr>
          <a:xfrm>
            <a:off x="2323800" y="4479840"/>
            <a:ext cx="3657600" cy="0"/>
          </a:xfrm>
          <a:prstGeom prst="line">
            <a:avLst/>
          </a:prstGeom>
          <a:ln w="12600">
            <a:solidFill>
              <a:srgbClr val="000000"/>
            </a:solidFill>
            <a:round/>
          </a:ln>
        </p:spPr>
      </p:sp>
      <p:sp>
        <p:nvSpPr>
          <p:cNvPr id="147" name="CustomShape 5"/>
          <p:cNvSpPr/>
          <p:nvPr/>
        </p:nvSpPr>
        <p:spPr>
          <a:xfrm>
            <a:off x="5555520" y="4574160"/>
            <a:ext cx="685440" cy="257760"/>
          </a:xfrm>
          <a:prstGeom prst="rect">
            <a:avLst/>
          </a:prstGeom>
        </p:spPr>
        <p:txBody>
          <a:bodyPr bIns="45000" lIns="90000" rIns="90000" tIns="45000"/>
          <a:p>
            <a:pPr>
              <a:lnSpc>
                <a:spcPct val="100000"/>
              </a:lnSpc>
            </a:pPr>
            <a:r>
              <a:rPr lang="en-US" sz="1100">
                <a:solidFill>
                  <a:srgbClr val="000000"/>
                </a:solidFill>
                <a:latin typeface="Constantia"/>
              </a:rPr>
              <a:t>Q/time</a:t>
            </a:r>
            <a:endParaRPr/>
          </a:p>
        </p:txBody>
      </p:sp>
      <p:sp>
        <p:nvSpPr>
          <p:cNvPr id="148" name="CustomShape 6"/>
          <p:cNvSpPr/>
          <p:nvPr/>
        </p:nvSpPr>
        <p:spPr>
          <a:xfrm>
            <a:off x="1587960" y="1812960"/>
            <a:ext cx="735480" cy="257760"/>
          </a:xfrm>
          <a:prstGeom prst="rect">
            <a:avLst/>
          </a:prstGeom>
        </p:spPr>
        <p:txBody>
          <a:bodyPr bIns="45000" lIns="90000" rIns="90000" tIns="45000"/>
          <a:p>
            <a:pPr>
              <a:lnSpc>
                <a:spcPct val="100000"/>
              </a:lnSpc>
            </a:pPr>
            <a:r>
              <a:rPr lang="en-US" sz="1100">
                <a:solidFill>
                  <a:srgbClr val="000000"/>
                </a:solidFill>
                <a:latin typeface="Constantia"/>
              </a:rPr>
              <a:t>p/unit</a:t>
            </a:r>
            <a:endParaRPr/>
          </a:p>
        </p:txBody>
      </p:sp>
      <p:sp>
        <p:nvSpPr>
          <p:cNvPr id="149" name="Line 7"/>
          <p:cNvSpPr/>
          <p:nvPr/>
        </p:nvSpPr>
        <p:spPr>
          <a:xfrm flipV="1">
            <a:off x="2323800" y="1888920"/>
            <a:ext cx="2667240" cy="1981080"/>
          </a:xfrm>
          <a:prstGeom prst="line">
            <a:avLst/>
          </a:prstGeom>
          <a:ln w="19080">
            <a:solidFill>
              <a:srgbClr val="095294"/>
            </a:solidFill>
            <a:round/>
          </a:ln>
        </p:spPr>
      </p:sp>
      <p:sp>
        <p:nvSpPr>
          <p:cNvPr id="150" name="Line 8"/>
          <p:cNvSpPr/>
          <p:nvPr/>
        </p:nvSpPr>
        <p:spPr>
          <a:xfrm>
            <a:off x="2323800" y="3412800"/>
            <a:ext cx="3429000" cy="0"/>
          </a:xfrm>
          <a:prstGeom prst="line">
            <a:avLst/>
          </a:prstGeom>
          <a:ln w="19080">
            <a:solidFill>
              <a:srgbClr val="ff0000"/>
            </a:solidFill>
            <a:round/>
          </a:ln>
        </p:spPr>
      </p:sp>
      <p:sp>
        <p:nvSpPr>
          <p:cNvPr id="151" name="CustomShape 9"/>
          <p:cNvSpPr/>
          <p:nvPr/>
        </p:nvSpPr>
        <p:spPr>
          <a:xfrm>
            <a:off x="5448240" y="3025800"/>
            <a:ext cx="799920" cy="333720"/>
          </a:xfrm>
          <a:prstGeom prst="rect">
            <a:avLst/>
          </a:prstGeom>
        </p:spPr>
        <p:txBody>
          <a:bodyPr bIns="45000" lIns="90000" rIns="90000" tIns="45000"/>
          <a:p>
            <a:pPr>
              <a:lnSpc>
                <a:spcPct val="100000"/>
              </a:lnSpc>
            </a:pPr>
            <a:r>
              <a:rPr lang="en-US" sz="1600">
                <a:solidFill>
                  <a:srgbClr val="000000"/>
                </a:solidFill>
                <a:latin typeface="Constantia"/>
              </a:rPr>
              <a:t>DP,H</a:t>
            </a:r>
            <a:endParaRPr/>
          </a:p>
        </p:txBody>
      </p:sp>
      <p:sp>
        <p:nvSpPr>
          <p:cNvPr id="152" name="Line 10"/>
          <p:cNvSpPr/>
          <p:nvPr/>
        </p:nvSpPr>
        <p:spPr>
          <a:xfrm flipV="1">
            <a:off x="3771720" y="3412800"/>
            <a:ext cx="0" cy="1067040"/>
          </a:xfrm>
          <a:prstGeom prst="line">
            <a:avLst/>
          </a:prstGeom>
          <a:ln w="9360">
            <a:solidFill>
              <a:srgbClr val="000000"/>
            </a:solidFill>
            <a:custDash>
              <a:ds d="280000" sp="105000"/>
            </a:custDash>
            <a:round/>
          </a:ln>
        </p:spPr>
      </p:sp>
      <p:sp>
        <p:nvSpPr>
          <p:cNvPr id="153" name="CustomShape 11"/>
          <p:cNvSpPr/>
          <p:nvPr/>
        </p:nvSpPr>
        <p:spPr>
          <a:xfrm>
            <a:off x="1898640" y="3244680"/>
            <a:ext cx="367560" cy="257760"/>
          </a:xfrm>
          <a:prstGeom prst="rect">
            <a:avLst/>
          </a:prstGeom>
        </p:spPr>
        <p:txBody>
          <a:bodyPr bIns="45000" lIns="90000" rIns="90000" tIns="45000"/>
          <a:p>
            <a:pPr>
              <a:lnSpc>
                <a:spcPct val="100000"/>
              </a:lnSpc>
            </a:pPr>
            <a:r>
              <a:rPr lang="en-US" sz="1100">
                <a:solidFill>
                  <a:srgbClr val="000000"/>
                </a:solidFill>
                <a:latin typeface="Constantia"/>
              </a:rPr>
              <a:t>P*</a:t>
            </a:r>
            <a:endParaRPr/>
          </a:p>
        </p:txBody>
      </p:sp>
      <p:sp>
        <p:nvSpPr>
          <p:cNvPr id="154" name="CustomShape 12"/>
          <p:cNvSpPr/>
          <p:nvPr/>
        </p:nvSpPr>
        <p:spPr>
          <a:xfrm>
            <a:off x="3630600" y="4574880"/>
            <a:ext cx="425160" cy="257760"/>
          </a:xfrm>
          <a:prstGeom prst="rect">
            <a:avLst/>
          </a:prstGeom>
        </p:spPr>
        <p:txBody>
          <a:bodyPr bIns="45000" lIns="90000" rIns="90000" tIns="45000"/>
          <a:p>
            <a:pPr>
              <a:lnSpc>
                <a:spcPct val="100000"/>
              </a:lnSpc>
            </a:pPr>
            <a:r>
              <a:rPr lang="en-US" sz="1100">
                <a:solidFill>
                  <a:srgbClr val="000000"/>
                </a:solidFill>
                <a:latin typeface="Constantia"/>
              </a:rPr>
              <a:t>yP*</a:t>
            </a:r>
            <a:endParaRPr/>
          </a:p>
        </p:txBody>
      </p:sp>
      <p:sp>
        <p:nvSpPr>
          <p:cNvPr id="155" name="Line 13"/>
          <p:cNvSpPr/>
          <p:nvPr/>
        </p:nvSpPr>
        <p:spPr>
          <a:xfrm flipV="1">
            <a:off x="2323800" y="2705400"/>
            <a:ext cx="3581640" cy="1164600"/>
          </a:xfrm>
          <a:prstGeom prst="line">
            <a:avLst/>
          </a:prstGeom>
          <a:ln w="19080">
            <a:solidFill>
              <a:srgbClr val="095294"/>
            </a:solidFill>
            <a:round/>
          </a:ln>
        </p:spPr>
      </p:sp>
      <p:sp>
        <p:nvSpPr>
          <p:cNvPr id="156" name="CustomShape 14"/>
          <p:cNvSpPr/>
          <p:nvPr/>
        </p:nvSpPr>
        <p:spPr>
          <a:xfrm>
            <a:off x="5105520" y="1719720"/>
            <a:ext cx="799920" cy="333720"/>
          </a:xfrm>
          <a:prstGeom prst="rect">
            <a:avLst/>
          </a:prstGeom>
        </p:spPr>
        <p:txBody>
          <a:bodyPr bIns="45000" lIns="90000" rIns="90000" tIns="45000"/>
          <a:p>
            <a:pPr>
              <a:lnSpc>
                <a:spcPct val="100000"/>
              </a:lnSpc>
            </a:pPr>
            <a:r>
              <a:rPr lang="en-US" sz="1600">
                <a:solidFill>
                  <a:srgbClr val="000000"/>
                </a:solidFill>
                <a:latin typeface="Constantia"/>
              </a:rPr>
              <a:t>MCH</a:t>
            </a:r>
            <a:endParaRPr/>
          </a:p>
        </p:txBody>
      </p:sp>
      <p:sp>
        <p:nvSpPr>
          <p:cNvPr id="157" name="CustomShape 15"/>
          <p:cNvSpPr/>
          <p:nvPr/>
        </p:nvSpPr>
        <p:spPr>
          <a:xfrm>
            <a:off x="5848200" y="2382120"/>
            <a:ext cx="799920" cy="333720"/>
          </a:xfrm>
          <a:prstGeom prst="rect">
            <a:avLst/>
          </a:prstGeom>
        </p:spPr>
        <p:txBody>
          <a:bodyPr bIns="45000" lIns="90000" rIns="90000" tIns="45000"/>
          <a:p>
            <a:pPr>
              <a:lnSpc>
                <a:spcPct val="100000"/>
              </a:lnSpc>
            </a:pPr>
            <a:r>
              <a:rPr lang="en-US" sz="1600">
                <a:solidFill>
                  <a:srgbClr val="000000"/>
                </a:solidFill>
                <a:latin typeface="Constantia"/>
              </a:rPr>
              <a:t>MCP</a:t>
            </a:r>
            <a:endParaRPr/>
          </a:p>
        </p:txBody>
      </p:sp>
      <p:sp>
        <p:nvSpPr>
          <p:cNvPr id="158" name="Line 16"/>
          <p:cNvSpPr/>
          <p:nvPr/>
        </p:nvSpPr>
        <p:spPr>
          <a:xfrm flipV="1">
            <a:off x="2933640" y="3424680"/>
            <a:ext cx="0" cy="1066680"/>
          </a:xfrm>
          <a:prstGeom prst="line">
            <a:avLst/>
          </a:prstGeom>
          <a:ln w="9360">
            <a:solidFill>
              <a:srgbClr val="000000"/>
            </a:solidFill>
            <a:custDash>
              <a:ds d="280000" sp="105000"/>
            </a:custDash>
            <a:round/>
          </a:ln>
        </p:spPr>
      </p:sp>
      <p:sp>
        <p:nvSpPr>
          <p:cNvPr id="159" name="CustomShape 17"/>
          <p:cNvSpPr/>
          <p:nvPr/>
        </p:nvSpPr>
        <p:spPr>
          <a:xfrm>
            <a:off x="2720880" y="4586040"/>
            <a:ext cx="425160" cy="424440"/>
          </a:xfrm>
          <a:prstGeom prst="rect">
            <a:avLst/>
          </a:prstGeom>
        </p:spPr>
        <p:txBody>
          <a:bodyPr bIns="45000" lIns="90000" rIns="90000" tIns="45000"/>
          <a:p>
            <a:pPr>
              <a:lnSpc>
                <a:spcPct val="100000"/>
              </a:lnSpc>
            </a:pPr>
            <a:r>
              <a:rPr lang="en-US" sz="1100">
                <a:solidFill>
                  <a:srgbClr val="000000"/>
                </a:solidFill>
                <a:latin typeface="Constantia"/>
              </a:rPr>
              <a:t>yH*</a:t>
            </a:r>
            <a:endParaRPr/>
          </a:p>
        </p:txBody>
      </p:sp>
    </p:spTree>
  </p:cSld>
  <p:timing>
    <p:tnLst>
      <p:par>
        <p:cTn dur="indefinite" id="241" nodeType="tmRoot" restart="never">
          <p:childTnLst>
            <p:seq>
              <p:cTn dur="indefinite" id="242" nodeType="mainSeq">
                <p:childTnLst>
                  <p:par>
                    <p:cTn fill="hold" id="243">
                      <p:stCondLst>
                        <p:cond delay="indefinite"/>
                      </p:stCondLst>
                      <p:childTnLst>
                        <p:par>
                          <p:cTn fill="hold" id="244">
                            <p:stCondLst>
                              <p:cond delay="0"/>
                            </p:stCondLst>
                            <p:childTnLst>
                              <p:par>
                                <p:cTn fill="hold" id="245" nodeType="clickEffect" presetClass="entr" presetID="1">
                                  <p:stCondLst>
                                    <p:cond delay="0"/>
                                  </p:stCondLst>
                                  <p:childTnLst>
                                    <p:set>
                                      <p:cBhvr>
                                        <p:cTn dur="1" fill="hold" id="246">
                                          <p:stCondLst>
                                            <p:cond delay="0"/>
                                          </p:stCondLst>
                                        </p:cTn>
                                        <p:tgtEl>
                                          <p:spTgt spid="145"/>
                                        </p:tgtEl>
                                        <p:attrNameLst>
                                          <p:attrName>style.visibility</p:attrName>
                                        </p:attrNameLst>
                                      </p:cBhvr>
                                      <p:to>
                                        <p:strVal val="visible"/>
                                      </p:to>
                                    </p:set>
                                  </p:childTnLst>
                                </p:cTn>
                              </p:par>
                              <p:par>
                                <p:cTn fill="hold" id="247" nodeType="withEffect" presetClass="entr" presetID="1">
                                  <p:stCondLst>
                                    <p:cond delay="0"/>
                                  </p:stCondLst>
                                  <p:childTnLst>
                                    <p:set>
                                      <p:cBhvr>
                                        <p:cTn dur="1" fill="hold" id="248">
                                          <p:stCondLst>
                                            <p:cond delay="0"/>
                                          </p:stCondLst>
                                        </p:cTn>
                                        <p:tgtEl>
                                          <p:spTgt spid="146"/>
                                        </p:tgtEl>
                                        <p:attrNameLst>
                                          <p:attrName>style.visibility</p:attrName>
                                        </p:attrNameLst>
                                      </p:cBhvr>
                                      <p:to>
                                        <p:strVal val="visible"/>
                                      </p:to>
                                    </p:set>
                                  </p:childTnLst>
                                </p:cTn>
                              </p:par>
                              <p:par>
                                <p:cTn fill="hold" id="249" nodeType="withEffect" presetClass="entr" presetID="1">
                                  <p:stCondLst>
                                    <p:cond delay="0"/>
                                  </p:stCondLst>
                                  <p:childTnLst>
                                    <p:set>
                                      <p:cBhvr>
                                        <p:cTn dur="1" fill="hold" id="250">
                                          <p:stCondLst>
                                            <p:cond delay="0"/>
                                          </p:stCondLst>
                                        </p:cTn>
                                        <p:tgtEl>
                                          <p:spTgt spid="147"/>
                                        </p:tgtEl>
                                        <p:attrNameLst>
                                          <p:attrName>style.visibility</p:attrName>
                                        </p:attrNameLst>
                                      </p:cBhvr>
                                      <p:to>
                                        <p:strVal val="visible"/>
                                      </p:to>
                                    </p:set>
                                  </p:childTnLst>
                                </p:cTn>
                              </p:par>
                              <p:par>
                                <p:cTn fill="hold" id="251" nodeType="withEffect" presetClass="entr" presetID="1">
                                  <p:stCondLst>
                                    <p:cond delay="0"/>
                                  </p:stCondLst>
                                  <p:childTnLst>
                                    <p:set>
                                      <p:cBhvr>
                                        <p:cTn dur="1" fill="hold" id="252">
                                          <p:stCondLst>
                                            <p:cond delay="0"/>
                                          </p:stCondLst>
                                        </p:cTn>
                                        <p:tgtEl>
                                          <p:spTgt spid="148"/>
                                        </p:tgtEl>
                                        <p:attrNameLst>
                                          <p:attrName>style.visibility</p:attrName>
                                        </p:attrNameLst>
                                      </p:cBhvr>
                                      <p:to>
                                        <p:strVal val="visible"/>
                                      </p:to>
                                    </p:set>
                                  </p:childTnLst>
                                </p:cTn>
                              </p:par>
                            </p:childTnLst>
                          </p:cTn>
                        </p:par>
                      </p:childTnLst>
                    </p:cTn>
                  </p:par>
                  <p:par>
                    <p:cTn fill="hold" id="253">
                      <p:stCondLst>
                        <p:cond delay="indefinite"/>
                      </p:stCondLst>
                      <p:childTnLst>
                        <p:par>
                          <p:cTn fill="hold" id="254">
                            <p:stCondLst>
                              <p:cond delay="0"/>
                            </p:stCondLst>
                            <p:childTnLst>
                              <p:par>
                                <p:cTn fill="hold" id="255" nodeType="clickEffect" presetClass="entr" presetID="1">
                                  <p:stCondLst>
                                    <p:cond delay="0"/>
                                  </p:stCondLst>
                                  <p:childTnLst>
                                    <p:set>
                                      <p:cBhvr>
                                        <p:cTn dur="1" fill="hold" id="256">
                                          <p:stCondLst>
                                            <p:cond delay="0"/>
                                          </p:stCondLst>
                                        </p:cTn>
                                        <p:tgtEl>
                                          <p:spTgt spid="155"/>
                                        </p:tgtEl>
                                        <p:attrNameLst>
                                          <p:attrName>style.visibility</p:attrName>
                                        </p:attrNameLst>
                                      </p:cBhvr>
                                      <p:to>
                                        <p:strVal val="visible"/>
                                      </p:to>
                                    </p:set>
                                  </p:childTnLst>
                                </p:cTn>
                              </p:par>
                              <p:par>
                                <p:cTn fill="hold" id="257" nodeType="withEffect" presetClass="entr" presetID="1">
                                  <p:stCondLst>
                                    <p:cond delay="0"/>
                                  </p:stCondLst>
                                  <p:childTnLst>
                                    <p:set>
                                      <p:cBhvr>
                                        <p:cTn dur="1" fill="hold" id="258">
                                          <p:stCondLst>
                                            <p:cond delay="0"/>
                                          </p:stCondLst>
                                        </p:cTn>
                                        <p:tgtEl>
                                          <p:spTgt spid="157"/>
                                        </p:tgtEl>
                                        <p:attrNameLst>
                                          <p:attrName>style.visibility</p:attrName>
                                        </p:attrNameLst>
                                      </p:cBhvr>
                                      <p:to>
                                        <p:strVal val="visible"/>
                                      </p:to>
                                    </p:set>
                                  </p:childTnLst>
                                </p:cTn>
                              </p:par>
                            </p:childTnLst>
                          </p:cTn>
                        </p:par>
                      </p:childTnLst>
                    </p:cTn>
                  </p:par>
                  <p:par>
                    <p:cTn fill="hold" id="259">
                      <p:stCondLst>
                        <p:cond delay="indefinite"/>
                      </p:stCondLst>
                      <p:childTnLst>
                        <p:par>
                          <p:cTn fill="hold" id="260">
                            <p:stCondLst>
                              <p:cond delay="0"/>
                            </p:stCondLst>
                            <p:childTnLst>
                              <p:par>
                                <p:cTn fill="hold" id="261" nodeType="clickEffect" presetClass="entr" presetID="1">
                                  <p:stCondLst>
                                    <p:cond delay="0"/>
                                  </p:stCondLst>
                                  <p:childTnLst>
                                    <p:set>
                                      <p:cBhvr>
                                        <p:cTn dur="1" fill="hold" id="262">
                                          <p:stCondLst>
                                            <p:cond delay="0"/>
                                          </p:stCondLst>
                                        </p:cTn>
                                        <p:tgtEl>
                                          <p:spTgt spid="149"/>
                                        </p:tgtEl>
                                        <p:attrNameLst>
                                          <p:attrName>style.visibility</p:attrName>
                                        </p:attrNameLst>
                                      </p:cBhvr>
                                      <p:to>
                                        <p:strVal val="visible"/>
                                      </p:to>
                                    </p:set>
                                  </p:childTnLst>
                                </p:cTn>
                              </p:par>
                              <p:par>
                                <p:cTn fill="hold" id="263" nodeType="withEffect" presetClass="entr" presetID="1">
                                  <p:stCondLst>
                                    <p:cond delay="0"/>
                                  </p:stCondLst>
                                  <p:childTnLst>
                                    <p:set>
                                      <p:cBhvr>
                                        <p:cTn dur="1" fill="hold" id="264">
                                          <p:stCondLst>
                                            <p:cond delay="0"/>
                                          </p:stCondLst>
                                        </p:cTn>
                                        <p:tgtEl>
                                          <p:spTgt spid="156"/>
                                        </p:tgtEl>
                                        <p:attrNameLst>
                                          <p:attrName>style.visibility</p:attrName>
                                        </p:attrNameLst>
                                      </p:cBhvr>
                                      <p:to>
                                        <p:strVal val="visible"/>
                                      </p:to>
                                    </p:set>
                                  </p:childTnLst>
                                </p:cTn>
                              </p:par>
                            </p:childTnLst>
                          </p:cTn>
                        </p:par>
                      </p:childTnLst>
                    </p:cTn>
                  </p:par>
                  <p:par>
                    <p:cTn fill="hold" id="265">
                      <p:stCondLst>
                        <p:cond delay="indefinite"/>
                      </p:stCondLst>
                      <p:childTnLst>
                        <p:par>
                          <p:cTn fill="hold" id="266">
                            <p:stCondLst>
                              <p:cond delay="0"/>
                            </p:stCondLst>
                            <p:childTnLst>
                              <p:par>
                                <p:cTn fill="hold" id="267" nodeType="clickEffect" presetClass="entr" presetID="1">
                                  <p:stCondLst>
                                    <p:cond delay="0"/>
                                  </p:stCondLst>
                                  <p:childTnLst>
                                    <p:set>
                                      <p:cBhvr>
                                        <p:cTn dur="1" fill="hold" id="268">
                                          <p:stCondLst>
                                            <p:cond delay="0"/>
                                          </p:stCondLst>
                                        </p:cTn>
                                        <p:tgtEl>
                                          <p:spTgt spid="150"/>
                                        </p:tgtEl>
                                        <p:attrNameLst>
                                          <p:attrName>style.visibility</p:attrName>
                                        </p:attrNameLst>
                                      </p:cBhvr>
                                      <p:to>
                                        <p:strVal val="visible"/>
                                      </p:to>
                                    </p:set>
                                  </p:childTnLst>
                                </p:cTn>
                              </p:par>
                              <p:par>
                                <p:cTn fill="hold" id="269" nodeType="withEffect" presetClass="entr" presetID="1">
                                  <p:stCondLst>
                                    <p:cond delay="0"/>
                                  </p:stCondLst>
                                  <p:childTnLst>
                                    <p:set>
                                      <p:cBhvr>
                                        <p:cTn dur="1" fill="hold" id="270">
                                          <p:stCondLst>
                                            <p:cond delay="0"/>
                                          </p:stCondLst>
                                        </p:cTn>
                                        <p:tgtEl>
                                          <p:spTgt spid="153"/>
                                        </p:tgtEl>
                                        <p:attrNameLst>
                                          <p:attrName>style.visibility</p:attrName>
                                        </p:attrNameLst>
                                      </p:cBhvr>
                                      <p:to>
                                        <p:strVal val="visible"/>
                                      </p:to>
                                    </p:set>
                                  </p:childTnLst>
                                </p:cTn>
                              </p:par>
                              <p:par>
                                <p:cTn fill="hold" id="271" nodeType="withEffect" presetClass="entr" presetID="1">
                                  <p:stCondLst>
                                    <p:cond delay="0"/>
                                  </p:stCondLst>
                                  <p:childTnLst>
                                    <p:set>
                                      <p:cBhvr>
                                        <p:cTn dur="1" fill="hold" id="272">
                                          <p:stCondLst>
                                            <p:cond delay="0"/>
                                          </p:stCondLst>
                                        </p:cTn>
                                        <p:tgtEl>
                                          <p:spTgt spid="151"/>
                                        </p:tgtEl>
                                        <p:attrNameLst>
                                          <p:attrName>style.visibility</p:attrName>
                                        </p:attrNameLst>
                                      </p:cBhvr>
                                      <p:to>
                                        <p:strVal val="visible"/>
                                      </p:to>
                                    </p:set>
                                  </p:childTnLst>
                                </p:cTn>
                              </p:par>
                            </p:childTnLst>
                          </p:cTn>
                        </p:par>
                      </p:childTnLst>
                    </p:cTn>
                  </p:par>
                  <p:par>
                    <p:cTn fill="hold" id="273">
                      <p:stCondLst>
                        <p:cond delay="indefinite"/>
                      </p:stCondLst>
                      <p:childTnLst>
                        <p:par>
                          <p:cTn fill="hold" id="274">
                            <p:stCondLst>
                              <p:cond delay="0"/>
                            </p:stCondLst>
                            <p:childTnLst>
                              <p:par>
                                <p:cTn fill="hold" id="275" nodeType="clickEffect" presetClass="entr" presetID="1">
                                  <p:stCondLst>
                                    <p:cond delay="0"/>
                                  </p:stCondLst>
                                  <p:childTnLst>
                                    <p:set>
                                      <p:cBhvr>
                                        <p:cTn dur="1" fill="hold" id="276">
                                          <p:stCondLst>
                                            <p:cond delay="0"/>
                                          </p:stCondLst>
                                        </p:cTn>
                                        <p:tgtEl>
                                          <p:spTgt spid="152"/>
                                        </p:tgtEl>
                                        <p:attrNameLst>
                                          <p:attrName>style.visibility</p:attrName>
                                        </p:attrNameLst>
                                      </p:cBhvr>
                                      <p:to>
                                        <p:strVal val="visible"/>
                                      </p:to>
                                    </p:set>
                                  </p:childTnLst>
                                </p:cTn>
                              </p:par>
                              <p:par>
                                <p:cTn fill="hold" id="277" nodeType="withEffect" presetClass="entr" presetID="1">
                                  <p:stCondLst>
                                    <p:cond delay="0"/>
                                  </p:stCondLst>
                                  <p:childTnLst>
                                    <p:set>
                                      <p:cBhvr>
                                        <p:cTn dur="1" fill="hold" id="278">
                                          <p:stCondLst>
                                            <p:cond delay="0"/>
                                          </p:stCondLst>
                                        </p:cTn>
                                        <p:tgtEl>
                                          <p:spTgt spid="154"/>
                                        </p:tgtEl>
                                        <p:attrNameLst>
                                          <p:attrName>style.visibility</p:attrName>
                                        </p:attrNameLst>
                                      </p:cBhvr>
                                      <p:to>
                                        <p:strVal val="visible"/>
                                      </p:to>
                                    </p:set>
                                  </p:childTnLst>
                                </p:cTn>
                              </p:par>
                            </p:childTnLst>
                          </p:cTn>
                        </p:par>
                      </p:childTnLst>
                    </p:cTn>
                  </p:par>
                  <p:par>
                    <p:cTn fill="hold" id="279">
                      <p:stCondLst>
                        <p:cond delay="indefinite"/>
                      </p:stCondLst>
                      <p:childTnLst>
                        <p:par>
                          <p:cTn fill="hold" id="280">
                            <p:stCondLst>
                              <p:cond delay="0"/>
                            </p:stCondLst>
                            <p:childTnLst>
                              <p:par>
                                <p:cTn fill="hold" id="281" nodeType="clickEffect" presetClass="entr" presetID="1">
                                  <p:stCondLst>
                                    <p:cond delay="0"/>
                                  </p:stCondLst>
                                  <p:childTnLst>
                                    <p:set>
                                      <p:cBhvr>
                                        <p:cTn dur="1" fill="hold" id="282">
                                          <p:stCondLst>
                                            <p:cond delay="0"/>
                                          </p:stCondLst>
                                        </p:cTn>
                                        <p:tgtEl>
                                          <p:spTgt spid="158"/>
                                        </p:tgtEl>
                                        <p:attrNameLst>
                                          <p:attrName>style.visibility</p:attrName>
                                        </p:attrNameLst>
                                      </p:cBhvr>
                                      <p:to>
                                        <p:strVal val="visible"/>
                                      </p:to>
                                    </p:set>
                                  </p:childTnLst>
                                </p:cTn>
                              </p:par>
                              <p:par>
                                <p:cTn fill="hold" id="283" nodeType="withEffect" presetClass="entr" presetID="1">
                                  <p:stCondLst>
                                    <p:cond delay="0"/>
                                  </p:stCondLst>
                                  <p:childTnLst>
                                    <p:set>
                                      <p:cBhvr>
                                        <p:cTn dur="1" fill="hold" id="284">
                                          <p:stCondLst>
                                            <p:cond delay="0"/>
                                          </p:stCondLst>
                                        </p:cTn>
                                        <p:tgtEl>
                                          <p:spTgt spid="159"/>
                                        </p:tgtEl>
                                        <p:attrNameLst>
                                          <p:attrName>style.visibility</p:attrName>
                                        </p:attrNameLst>
                                      </p:cBhvr>
                                      <p:to>
                                        <p:strVal val="visible"/>
                                      </p:to>
                                    </p:set>
                                  </p:childTnLst>
                                </p:cTn>
                              </p:par>
                            </p:childTnLst>
                          </p:cTn>
                        </p:par>
                      </p:childTnLst>
                    </p:cTn>
                  </p:par>
                  <p:par>
                    <p:cTn fill="hold" id="285">
                      <p:stCondLst>
                        <p:cond delay="indefinite"/>
                      </p:stCondLst>
                      <p:childTnLst>
                        <p:par>
                          <p:cTn fill="hold" id="286">
                            <p:stCondLst>
                              <p:cond delay="0"/>
                            </p:stCondLst>
                            <p:childTnLst>
                              <p:par>
                                <p:cTn fill="hold" id="287" nodeType="clickEffect" presetClass="entr" presetID="1">
                                  <p:stCondLst>
                                    <p:cond delay="0"/>
                                  </p:stCondLst>
                                  <p:childTnLst>
                                    <p:set>
                                      <p:cBhvr>
                                        <p:cTn dur="1" fill="hold" id="288">
                                          <p:stCondLst>
                                            <p:cond delay="0"/>
                                          </p:stCondLst>
                                        </p:cTn>
                                        <p:tgtEl>
                                          <p:spTgt spid="144">
                                            <p:txEl>
                                              <p:pRg end="166" st="20"/>
                                            </p:txEl>
                                          </p:spTgt>
                                        </p:tgtEl>
                                        <p:attrNameLst>
                                          <p:attrName>style.visibility</p:attrName>
                                        </p:attrNameLst>
                                      </p:cBhvr>
                                      <p:to>
                                        <p:strVal val="visible"/>
                                      </p:to>
                                    </p:set>
                                  </p:childTnLst>
                                </p:cTn>
                              </p:par>
                            </p:childTnLst>
                          </p:cTn>
                        </p:par>
                      </p:childTnLst>
                    </p:cTn>
                  </p:par>
                  <p:par>
                    <p:cTn fill="hold" id="289">
                      <p:stCondLst>
                        <p:cond delay="indefinite"/>
                      </p:stCondLst>
                      <p:childTnLst>
                        <p:par>
                          <p:cTn fill="hold" id="290">
                            <p:stCondLst>
                              <p:cond delay="0"/>
                            </p:stCondLst>
                            <p:childTnLst>
                              <p:par>
                                <p:cTn fill="hold" id="291" nodeType="clickEffect" presetClass="entr" presetID="1">
                                  <p:stCondLst>
                                    <p:cond delay="0"/>
                                  </p:stCondLst>
                                  <p:childTnLst>
                                    <p:set>
                                      <p:cBhvr>
                                        <p:cTn dur="1" fill="hold" id="292">
                                          <p:stCondLst>
                                            <p:cond delay="0"/>
                                          </p:stCondLst>
                                        </p:cTn>
                                        <p:tgtEl>
                                          <p:spTgt spid="144">
                                            <p:txEl>
                                              <p:pRg end="295" st="16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TextShape 1"/>
          <p:cNvSpPr txBox="1"/>
          <p:nvPr/>
        </p:nvSpPr>
        <p:spPr>
          <a:xfrm>
            <a:off x="457200" y="704160"/>
            <a:ext cx="8229240" cy="667080"/>
          </a:xfrm>
          <a:prstGeom prst="rect">
            <a:avLst/>
          </a:prstGeom>
        </p:spPr>
        <p:txBody>
          <a:bodyPr anchor="b" bIns="0" lIns="0" rIns="0" tIns="45000"/>
          <a:p>
            <a:pPr>
              <a:lnSpc>
                <a:spcPct val="100000"/>
              </a:lnSpc>
            </a:pPr>
            <a:r>
              <a:rPr lang="en-US" sz="4000">
                <a:solidFill>
                  <a:srgbClr val="04617b"/>
                </a:solidFill>
                <a:latin typeface="Calibri"/>
              </a:rPr>
              <a:t>The Technology-Consortium Model</a:t>
            </a:r>
            <a:endParaRPr/>
          </a:p>
        </p:txBody>
      </p:sp>
      <p:sp>
        <p:nvSpPr>
          <p:cNvPr id="161" name="TextShape 2"/>
          <p:cNvSpPr txBox="1"/>
          <p:nvPr/>
        </p:nvSpPr>
        <p:spPr>
          <a:xfrm>
            <a:off x="457200" y="1523880"/>
            <a:ext cx="8229240" cy="4800240"/>
          </a:xfrm>
          <a:prstGeom prst="rect">
            <a:avLst/>
          </a:prstGeom>
        </p:spPr>
        <p:txBody>
          <a:bodyPr bIns="45000" lIns="90000" rIns="90000" tIns="45000"/>
          <a:p>
            <a:pPr>
              <a:lnSpc>
                <a:spcPct val="100000"/>
              </a:lnSpc>
            </a:pPr>
            <a:r>
              <a:rPr b="1" lang="en-US" sz="2600">
                <a:solidFill>
                  <a:srgbClr val="000000"/>
                </a:solidFill>
                <a:latin typeface="Constantia"/>
              </a:rPr>
              <a:t>Profits cannot be labeled on the graph without knowing ATC</a:t>
            </a:r>
            <a:endParaRPr/>
          </a:p>
          <a:p>
            <a:pPr>
              <a:lnSpc>
                <a:spcPct val="100000"/>
              </a:lnSpc>
            </a:pPr>
            <a:endParaRPr/>
          </a:p>
          <a:p>
            <a:pPr>
              <a:lnSpc>
                <a:spcPct val="100000"/>
              </a:lnSpc>
            </a:pPr>
            <a:r>
              <a:rPr lang="en-US" sz="2600">
                <a:solidFill>
                  <a:srgbClr val="000000"/>
                </a:solidFill>
                <a:latin typeface="Constantia"/>
              </a:rPr>
              <a:t>However, we can formulate a profit function as follows:</a:t>
            </a:r>
            <a:endParaRPr/>
          </a:p>
          <a:p>
            <a:pPr>
              <a:lnSpc>
                <a:spcPct val="100000"/>
              </a:lnSpc>
            </a:pPr>
            <a:r>
              <a:rPr lang="en-US" sz="2600">
                <a:solidFill>
                  <a:srgbClr val="000000"/>
                </a:solidFill>
                <a:latin typeface="Constantia"/>
              </a:rPr>
              <a:t>General form:  </a:t>
            </a:r>
            <a:endParaRPr/>
          </a:p>
          <a:p>
            <a:pPr>
              <a:lnSpc>
                <a:spcPct val="100000"/>
              </a:lnSpc>
            </a:pPr>
            <a:r>
              <a:rPr b="1" i="1" lang="en-US" sz="2600">
                <a:solidFill>
                  <a:srgbClr val="000000"/>
                </a:solidFill>
                <a:latin typeface="Constantia"/>
              </a:rPr>
              <a:t>	</a:t>
            </a:r>
            <a:r>
              <a:rPr b="1" i="1" lang="en-US" sz="2600">
                <a:solidFill>
                  <a:srgbClr val="000000"/>
                </a:solidFill>
                <a:latin typeface="Constantia"/>
              </a:rPr>
              <a:t>∏ </a:t>
            </a:r>
            <a:r>
              <a:rPr b="1" i="1" lang="en-US" sz="2600">
                <a:solidFill>
                  <a:srgbClr val="000000"/>
                </a:solidFill>
                <a:latin typeface="Constantia"/>
              </a:rPr>
              <a:t>= TR – TC = [MR – ATC]*y = P*y – [C(y)f(z) + x]</a:t>
            </a:r>
            <a:endParaRPr/>
          </a:p>
          <a:p>
            <a:pPr>
              <a:lnSpc>
                <a:spcPct val="100000"/>
              </a:lnSpc>
            </a:pPr>
            <a:endParaRPr/>
          </a:p>
          <a:p>
            <a:pPr>
              <a:lnSpc>
                <a:spcPct val="100000"/>
              </a:lnSpc>
            </a:pPr>
            <a:r>
              <a:rPr lang="en-US" sz="2600">
                <a:solidFill>
                  <a:srgbClr val="000000"/>
                </a:solidFill>
                <a:latin typeface="Constantia"/>
              </a:rPr>
              <a:t>After we index the profits of the two types of firms and substitute for </a:t>
            </a:r>
            <a:r>
              <a:rPr i="1" lang="en-US" sz="2600">
                <a:solidFill>
                  <a:srgbClr val="000000"/>
                </a:solidFill>
                <a:latin typeface="Constantia"/>
              </a:rPr>
              <a:t>f(z) </a:t>
            </a:r>
            <a:r>
              <a:rPr lang="en-US" sz="2600">
                <a:solidFill>
                  <a:srgbClr val="000000"/>
                </a:solidFill>
                <a:latin typeface="Constantia"/>
              </a:rPr>
              <a:t>with the cost reducing factors we have:</a:t>
            </a:r>
            <a:endParaRPr/>
          </a:p>
          <a:p>
            <a:pPr>
              <a:lnSpc>
                <a:spcPct val="100000"/>
              </a:lnSpc>
            </a:pPr>
            <a:endParaRPr/>
          </a:p>
          <a:p>
            <a:pPr>
              <a:lnSpc>
                <a:spcPct val="100000"/>
              </a:lnSpc>
            </a:pPr>
            <a:r>
              <a:rPr b="1" i="1" lang="en-US" sz="2600">
                <a:solidFill>
                  <a:srgbClr val="000000"/>
                </a:solidFill>
                <a:latin typeface="Constantia"/>
              </a:rPr>
              <a:t>	</a:t>
            </a:r>
            <a:r>
              <a:rPr b="1" i="1" lang="en-US" sz="2600">
                <a:solidFill>
                  <a:srgbClr val="000000"/>
                </a:solidFill>
                <a:latin typeface="Constantia"/>
              </a:rPr>
              <a:t>	</a:t>
            </a:r>
            <a:r>
              <a:rPr b="1" i="1" lang="en-US" sz="2600">
                <a:solidFill>
                  <a:srgbClr val="000000"/>
                </a:solidFill>
                <a:latin typeface="Constantia"/>
              </a:rPr>
              <a:t>	</a:t>
            </a:r>
            <a:r>
              <a:rPr b="1" i="1" lang="en-US" sz="2600">
                <a:solidFill>
                  <a:srgbClr val="000000"/>
                </a:solidFill>
                <a:latin typeface="Constantia"/>
              </a:rPr>
              <a:t>∏</a:t>
            </a:r>
            <a:r>
              <a:rPr b="1" i="1" lang="en-US" sz="2600">
                <a:solidFill>
                  <a:srgbClr val="000000"/>
                </a:solidFill>
                <a:latin typeface="Constantia"/>
              </a:rPr>
              <a:t>P &gt; ∏H</a:t>
            </a:r>
            <a:endParaRPr/>
          </a:p>
          <a:p>
            <a:pPr>
              <a:lnSpc>
                <a:spcPct val="100000"/>
              </a:lnSpc>
            </a:pPr>
            <a:endParaRPr/>
          </a:p>
        </p:txBody>
      </p:sp>
    </p:spTree>
  </p:cSld>
  <p:timing>
    <p:tnLst>
      <p:par>
        <p:cTn dur="indefinite" id="293" nodeType="tmRoot" restart="never">
          <p:childTnLst>
            <p:seq>
              <p:cTn dur="indefinite" id="294" nodeType="mainSeq">
                <p:childTnLst>
                  <p:par>
                    <p:cTn fill="hold" id="295">
                      <p:stCondLst>
                        <p:cond delay="indefinite"/>
                      </p:stCondLst>
                      <p:childTnLst>
                        <p:par>
                          <p:cTn fill="hold" id="296">
                            <p:stCondLst>
                              <p:cond delay="0"/>
                            </p:stCondLst>
                            <p:childTnLst>
                              <p:par>
                                <p:cTn fill="hold" id="297" nodeType="clickEffect" presetClass="entr" presetID="1">
                                  <p:stCondLst>
                                    <p:cond delay="0"/>
                                  </p:stCondLst>
                                  <p:childTnLst>
                                    <p:set>
                                      <p:cBhvr>
                                        <p:cTn dur="1" fill="hold" id="298">
                                          <p:stCondLst>
                                            <p:cond delay="0"/>
                                          </p:stCondLst>
                                        </p:cTn>
                                        <p:tgtEl>
                                          <p:spTgt spid="161">
                                            <p:txEl>
                                              <p:pRg end="59" st="0"/>
                                            </p:txEl>
                                          </p:spTgt>
                                        </p:tgtEl>
                                        <p:attrNameLst>
                                          <p:attrName>style.visibility</p:attrName>
                                        </p:attrNameLst>
                                      </p:cBhvr>
                                      <p:to>
                                        <p:strVal val="visible"/>
                                      </p:to>
                                    </p:set>
                                  </p:childTnLst>
                                </p:cTn>
                              </p:par>
                            </p:childTnLst>
                          </p:cTn>
                        </p:par>
                      </p:childTnLst>
                    </p:cTn>
                  </p:par>
                  <p:par>
                    <p:cTn fill="hold" id="299">
                      <p:stCondLst>
                        <p:cond delay="indefinite"/>
                      </p:stCondLst>
                      <p:childTnLst>
                        <p:par>
                          <p:cTn fill="hold" id="300">
                            <p:stCondLst>
                              <p:cond delay="0"/>
                            </p:stCondLst>
                            <p:childTnLst>
                              <p:par>
                                <p:cTn fill="hold" id="301" nodeType="clickEffect" presetClass="entr" presetID="1">
                                  <p:stCondLst>
                                    <p:cond delay="0"/>
                                  </p:stCondLst>
                                  <p:childTnLst>
                                    <p:set>
                                      <p:cBhvr>
                                        <p:cTn dur="1" fill="hold" id="302">
                                          <p:stCondLst>
                                            <p:cond delay="0"/>
                                          </p:stCondLst>
                                        </p:cTn>
                                        <p:tgtEl>
                                          <p:spTgt spid="161">
                                            <p:txEl>
                                              <p:pRg end="116" st="60"/>
                                            </p:txEl>
                                          </p:spTgt>
                                        </p:tgtEl>
                                        <p:attrNameLst>
                                          <p:attrName>style.visibility</p:attrName>
                                        </p:attrNameLst>
                                      </p:cBhvr>
                                      <p:to>
                                        <p:strVal val="visible"/>
                                      </p:to>
                                    </p:set>
                                  </p:childTnLst>
                                </p:cTn>
                              </p:par>
                              <p:par>
                                <p:cTn fill="hold" id="303" nodeType="withEffect" presetClass="entr" presetID="1">
                                  <p:stCondLst>
                                    <p:cond delay="0"/>
                                  </p:stCondLst>
                                  <p:childTnLst>
                                    <p:set>
                                      <p:cBhvr>
                                        <p:cTn dur="1" fill="hold" id="304">
                                          <p:stCondLst>
                                            <p:cond delay="0"/>
                                          </p:stCondLst>
                                        </p:cTn>
                                        <p:tgtEl>
                                          <p:spTgt spid="161">
                                            <p:txEl>
                                              <p:pRg end="132" st="116"/>
                                            </p:txEl>
                                          </p:spTgt>
                                        </p:tgtEl>
                                        <p:attrNameLst>
                                          <p:attrName>style.visibility</p:attrName>
                                        </p:attrNameLst>
                                      </p:cBhvr>
                                      <p:to>
                                        <p:strVal val="visible"/>
                                      </p:to>
                                    </p:set>
                                  </p:childTnLst>
                                </p:cTn>
                              </p:par>
                              <p:par>
                                <p:cTn fill="hold" id="305" nodeType="withEffect" presetClass="entr" presetID="1">
                                  <p:stCondLst>
                                    <p:cond delay="0"/>
                                  </p:stCondLst>
                                  <p:childTnLst>
                                    <p:set>
                                      <p:cBhvr>
                                        <p:cTn dur="1" fill="hold" id="306">
                                          <p:stCondLst>
                                            <p:cond delay="0"/>
                                          </p:stCondLst>
                                        </p:cTn>
                                        <p:tgtEl>
                                          <p:spTgt spid="161">
                                            <p:txEl>
                                              <p:pRg end="183" st="132"/>
                                            </p:txEl>
                                          </p:spTgt>
                                        </p:tgtEl>
                                        <p:attrNameLst>
                                          <p:attrName>style.visibility</p:attrName>
                                        </p:attrNameLst>
                                      </p:cBhvr>
                                      <p:to>
                                        <p:strVal val="visible"/>
                                      </p:to>
                                    </p:set>
                                  </p:childTnLst>
                                </p:cTn>
                              </p:par>
                              <p:par>
                                <p:cTn fill="hold" id="307" nodeType="withEffect" presetClass="entr" presetID="1">
                                  <p:stCondLst>
                                    <p:cond delay="0"/>
                                  </p:stCondLst>
                                  <p:childTnLst>
                                    <p:set>
                                      <p:cBhvr>
                                        <p:cTn dur="1" fill="hold" id="308">
                                          <p:stCondLst>
                                            <p:cond delay="0"/>
                                          </p:stCondLst>
                                        </p:cTn>
                                        <p:tgtEl>
                                          <p:spTgt spid="161">
                                            <p:txEl>
                                              <p:pRg end="301" st="184"/>
                                            </p:txEl>
                                          </p:spTgt>
                                        </p:tgtEl>
                                        <p:attrNameLst>
                                          <p:attrName>style.visibility</p:attrName>
                                        </p:attrNameLst>
                                      </p:cBhvr>
                                      <p:to>
                                        <p:strVal val="visible"/>
                                      </p:to>
                                    </p:set>
                                  </p:childTnLst>
                                </p:cTn>
                              </p:par>
                              <p:par>
                                <p:cTn fill="hold" id="309" nodeType="withEffect" presetClass="entr" presetID="1">
                                  <p:stCondLst>
                                    <p:cond delay="0"/>
                                  </p:stCondLst>
                                  <p:childTnLst>
                                    <p:set>
                                      <p:cBhvr>
                                        <p:cTn dur="1" fill="hold" id="310">
                                          <p:stCondLst>
                                            <p:cond delay="0"/>
                                          </p:stCondLst>
                                        </p:cTn>
                                        <p:tgtEl>
                                          <p:spTgt spid="161">
                                            <p:txEl>
                                              <p:pRg end="313" st="30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TextShape 1"/>
          <p:cNvSpPr txBox="1"/>
          <p:nvPr/>
        </p:nvSpPr>
        <p:spPr>
          <a:xfrm>
            <a:off x="457200" y="704160"/>
            <a:ext cx="8229240" cy="667080"/>
          </a:xfrm>
          <a:prstGeom prst="rect">
            <a:avLst/>
          </a:prstGeom>
        </p:spPr>
        <p:txBody>
          <a:bodyPr anchor="b" bIns="0" lIns="0" rIns="0" tIns="45000"/>
          <a:p>
            <a:pPr>
              <a:lnSpc>
                <a:spcPct val="100000"/>
              </a:lnSpc>
            </a:pPr>
            <a:r>
              <a:rPr lang="en-US" sz="4000">
                <a:solidFill>
                  <a:srgbClr val="04617b"/>
                </a:solidFill>
                <a:latin typeface="Calibri"/>
              </a:rPr>
              <a:t>The Technology-Consortium Model</a:t>
            </a:r>
            <a:endParaRPr/>
          </a:p>
        </p:txBody>
      </p:sp>
      <p:sp>
        <p:nvSpPr>
          <p:cNvPr id="163" name="TextShape 2"/>
          <p:cNvSpPr txBox="1"/>
          <p:nvPr/>
        </p:nvSpPr>
        <p:spPr>
          <a:xfrm>
            <a:off x="457200" y="1371600"/>
            <a:ext cx="8229240" cy="4952520"/>
          </a:xfrm>
          <a:prstGeom prst="rect">
            <a:avLst/>
          </a:prstGeom>
        </p:spPr>
        <p:txBody>
          <a:bodyPr bIns="45000" lIns="90000" rIns="90000" tIns="45000"/>
          <a:p>
            <a:pPr>
              <a:lnSpc>
                <a:spcPct val="100000"/>
              </a:lnSpc>
            </a:pPr>
            <a:r>
              <a:rPr b="1" i="1" lang="en-US" sz="2600">
                <a:solidFill>
                  <a:srgbClr val="000000"/>
                </a:solidFill>
                <a:latin typeface="Constantia"/>
              </a:rPr>
              <a:t>What would happen to the graph above if the consortium grew (n gets bigger)?</a:t>
            </a:r>
            <a:endParaRPr/>
          </a:p>
          <a:p>
            <a:pPr>
              <a:lnSpc>
                <a:spcPct val="100000"/>
              </a:lnSpc>
            </a:pPr>
            <a:endParaRPr/>
          </a:p>
          <a:p>
            <a:pPr lvl="1">
              <a:lnSpc>
                <a:spcPct val="100000"/>
              </a:lnSpc>
              <a:buSzPct val="85000"/>
              <a:buFont typeface="Calibri"/>
              <a:buAutoNum type="arabicPeriod"/>
            </a:pPr>
            <a:r>
              <a:rPr lang="en-US" sz="2400">
                <a:solidFill>
                  <a:srgbClr val="000000"/>
                </a:solidFill>
                <a:latin typeface="Constantia"/>
              </a:rPr>
              <a:t>Participants 1…n:</a:t>
            </a:r>
            <a:r>
              <a:rPr lang="en-US" sz="2400">
                <a:solidFill>
                  <a:srgbClr val="000000"/>
                </a:solidFill>
                <a:latin typeface="Constantia"/>
              </a:rPr>
              <a:t>	</a:t>
            </a:r>
            <a:r>
              <a:rPr i="1" lang="en-US" sz="2400">
                <a:solidFill>
                  <a:srgbClr val="000000"/>
                </a:solidFill>
                <a:latin typeface="Constantia"/>
              </a:rPr>
              <a:t>TCp</a:t>
            </a:r>
            <a:r>
              <a:rPr lang="en-US" sz="2400">
                <a:solidFill>
                  <a:srgbClr val="000000"/>
                </a:solidFill>
                <a:latin typeface="Constantia"/>
              </a:rPr>
              <a:t> = </a:t>
            </a:r>
            <a:r>
              <a:rPr i="1" lang="en-US" sz="2400">
                <a:solidFill>
                  <a:srgbClr val="000000"/>
                </a:solidFill>
                <a:latin typeface="Constantia"/>
              </a:rPr>
              <a:t>C(yP</a:t>
            </a:r>
            <a:r>
              <a:rPr b="1" i="1" lang="en-US" sz="2400">
                <a:solidFill>
                  <a:srgbClr val="000000"/>
                </a:solidFill>
                <a:latin typeface="Constantia"/>
              </a:rPr>
              <a:t>)[1 – r - s(</a:t>
            </a:r>
            <a:r>
              <a:rPr b="1" i="1" lang="en-US" sz="2400">
                <a:solidFill>
                  <a:srgbClr val="ff0000"/>
                </a:solidFill>
                <a:latin typeface="Constantia"/>
              </a:rPr>
              <a:t>n</a:t>
            </a:r>
            <a:r>
              <a:rPr b="1" i="1" lang="en-US" sz="2400">
                <a:solidFill>
                  <a:srgbClr val="000000"/>
                </a:solidFill>
                <a:latin typeface="Constantia"/>
              </a:rPr>
              <a:t> - 1)] </a:t>
            </a:r>
            <a:r>
              <a:rPr i="1" lang="en-US" sz="2400">
                <a:solidFill>
                  <a:srgbClr val="000000"/>
                </a:solidFill>
                <a:latin typeface="Constantia"/>
              </a:rPr>
              <a:t>+ x</a:t>
            </a:r>
            <a:endParaRPr/>
          </a:p>
          <a:p>
            <a:pPr lvl="1">
              <a:lnSpc>
                <a:spcPct val="100000"/>
              </a:lnSpc>
              <a:buSzPct val="85000"/>
              <a:buFont typeface="Calibri"/>
              <a:buAutoNum type="arabicPeriod"/>
            </a:pPr>
            <a:r>
              <a:rPr lang="en-US" sz="2400">
                <a:solidFill>
                  <a:srgbClr val="000000"/>
                </a:solidFill>
                <a:latin typeface="Constantia"/>
              </a:rPr>
              <a:t>Hold-out firm:</a:t>
            </a:r>
            <a:r>
              <a:rPr lang="en-US" sz="2400">
                <a:solidFill>
                  <a:srgbClr val="000000"/>
                </a:solidFill>
                <a:latin typeface="Constantia"/>
              </a:rPr>
              <a:t>	</a:t>
            </a:r>
            <a:r>
              <a:rPr i="1" lang="en-US" sz="2400">
                <a:solidFill>
                  <a:srgbClr val="000000"/>
                </a:solidFill>
                <a:latin typeface="Constantia"/>
              </a:rPr>
              <a:t>TCH</a:t>
            </a:r>
            <a:r>
              <a:rPr lang="en-US" sz="2400">
                <a:solidFill>
                  <a:srgbClr val="000000"/>
                </a:solidFill>
                <a:latin typeface="Constantia"/>
              </a:rPr>
              <a:t> = </a:t>
            </a:r>
            <a:r>
              <a:rPr i="1" lang="en-US" sz="2400">
                <a:solidFill>
                  <a:srgbClr val="000000"/>
                </a:solidFill>
                <a:latin typeface="Constantia"/>
              </a:rPr>
              <a:t>C(yH</a:t>
            </a:r>
            <a:r>
              <a:rPr b="1" i="1" lang="en-US" sz="2400">
                <a:solidFill>
                  <a:srgbClr val="000000"/>
                </a:solidFill>
                <a:latin typeface="Constantia"/>
              </a:rPr>
              <a:t>)[1 – r] </a:t>
            </a:r>
            <a:r>
              <a:rPr i="1" lang="en-US" sz="2400">
                <a:solidFill>
                  <a:srgbClr val="000000"/>
                </a:solidFill>
                <a:latin typeface="Constantia"/>
              </a:rPr>
              <a:t>+ x</a:t>
            </a:r>
            <a:endParaRPr/>
          </a:p>
          <a:p>
            <a:pPr>
              <a:lnSpc>
                <a:spcPct val="100000"/>
              </a:lnSpc>
            </a:pPr>
            <a:endParaRPr/>
          </a:p>
          <a:p>
            <a:pPr>
              <a:lnSpc>
                <a:spcPct val="100000"/>
              </a:lnSpc>
            </a:pPr>
            <a:r>
              <a:rPr lang="en-US" sz="2600">
                <a:solidFill>
                  <a:srgbClr val="000000"/>
                </a:solidFill>
                <a:latin typeface="Constantia"/>
              </a:rPr>
              <a:t>For participants, as </a:t>
            </a:r>
            <a:r>
              <a:rPr i="1" lang="en-US" sz="2600">
                <a:solidFill>
                  <a:srgbClr val="000000"/>
                </a:solidFill>
                <a:latin typeface="Constantia"/>
              </a:rPr>
              <a:t>n </a:t>
            </a:r>
            <a:r>
              <a:rPr lang="en-US" sz="2600">
                <a:solidFill>
                  <a:srgbClr val="000000"/>
                </a:solidFill>
                <a:latin typeface="Constantia"/>
              </a:rPr>
              <a:t>increases, </a:t>
            </a:r>
            <a:r>
              <a:rPr i="1" lang="en-US" sz="2600">
                <a:solidFill>
                  <a:srgbClr val="000000"/>
                </a:solidFill>
                <a:latin typeface="Constantia"/>
              </a:rPr>
              <a:t>C(y</a:t>
            </a:r>
            <a:r>
              <a:rPr b="1" i="1" lang="en-US" sz="2600">
                <a:solidFill>
                  <a:srgbClr val="000000"/>
                </a:solidFill>
                <a:latin typeface="Constantia"/>
              </a:rPr>
              <a:t>) </a:t>
            </a:r>
            <a:r>
              <a:rPr lang="en-US" sz="2600">
                <a:solidFill>
                  <a:srgbClr val="000000"/>
                </a:solidFill>
                <a:latin typeface="Constantia"/>
              </a:rPr>
              <a:t>and MCP decrease,</a:t>
            </a:r>
            <a:r>
              <a:rPr b="1" i="1" lang="en-US" sz="2600">
                <a:solidFill>
                  <a:srgbClr val="000000"/>
                </a:solidFill>
                <a:latin typeface="Constantia"/>
              </a:rPr>
              <a:t> </a:t>
            </a:r>
            <a:r>
              <a:rPr lang="en-US" sz="2600">
                <a:solidFill>
                  <a:srgbClr val="000000"/>
                </a:solidFill>
                <a:latin typeface="Constantia"/>
              </a:rPr>
              <a:t>and output </a:t>
            </a:r>
            <a:r>
              <a:rPr b="1" i="1" lang="en-US" sz="2800">
                <a:solidFill>
                  <a:srgbClr val="000000"/>
                </a:solidFill>
                <a:latin typeface="Constantia"/>
              </a:rPr>
              <a:t>yP* </a:t>
            </a:r>
            <a:r>
              <a:rPr lang="en-US" sz="2800">
                <a:solidFill>
                  <a:srgbClr val="000000"/>
                </a:solidFill>
                <a:latin typeface="Constantia"/>
              </a:rPr>
              <a:t>increases  </a:t>
            </a:r>
            <a:endParaRPr/>
          </a:p>
          <a:p>
            <a:pPr>
              <a:lnSpc>
                <a:spcPct val="100000"/>
              </a:lnSpc>
            </a:pPr>
            <a:endParaRPr/>
          </a:p>
          <a:p>
            <a:pPr>
              <a:lnSpc>
                <a:spcPct val="100000"/>
              </a:lnSpc>
            </a:pPr>
            <a:r>
              <a:rPr lang="en-US" sz="2800">
                <a:solidFill>
                  <a:srgbClr val="000000"/>
                </a:solidFill>
                <a:latin typeface="Constantia"/>
              </a:rPr>
              <a:t>Note:</a:t>
            </a:r>
            <a:r>
              <a:rPr i="1" lang="en-US" sz="2800">
                <a:solidFill>
                  <a:srgbClr val="000000"/>
                </a:solidFill>
                <a:latin typeface="Constantia"/>
              </a:rPr>
              <a:t> </a:t>
            </a:r>
            <a:r>
              <a:rPr b="1" i="1" lang="en-US" sz="2800">
                <a:solidFill>
                  <a:srgbClr val="000000"/>
                </a:solidFill>
                <a:latin typeface="Constantia"/>
              </a:rPr>
              <a:t>y</a:t>
            </a:r>
            <a:r>
              <a:rPr b="1" i="1" lang="en-US" sz="2400">
                <a:solidFill>
                  <a:srgbClr val="000000"/>
                </a:solidFill>
                <a:latin typeface="Constantia"/>
              </a:rPr>
              <a:t>H</a:t>
            </a:r>
            <a:r>
              <a:rPr b="1" lang="en-US" sz="2400">
                <a:solidFill>
                  <a:srgbClr val="000000"/>
                </a:solidFill>
                <a:latin typeface="Constantia"/>
              </a:rPr>
              <a:t>* </a:t>
            </a:r>
            <a:r>
              <a:rPr lang="en-US" sz="2400">
                <a:solidFill>
                  <a:srgbClr val="000000"/>
                </a:solidFill>
                <a:latin typeface="Constantia"/>
              </a:rPr>
              <a:t>would not change for the hold-out firm</a:t>
            </a:r>
            <a:endParaRPr/>
          </a:p>
        </p:txBody>
      </p:sp>
    </p:spTree>
  </p:cSld>
  <p:timing>
    <p:tnLst>
      <p:par>
        <p:cTn dur="indefinite" id="311" nodeType="tmRoot" restart="never">
          <p:childTnLst>
            <p:seq>
              <p:cTn dur="indefinite" id="312" nodeType="mainSeq">
                <p:childTnLst>
                  <p:par>
                    <p:cTn fill="hold" id="313">
                      <p:stCondLst>
                        <p:cond delay="indefinite"/>
                      </p:stCondLst>
                      <p:childTnLst>
                        <p:par>
                          <p:cTn fill="hold" id="314">
                            <p:stCondLst>
                              <p:cond delay="0"/>
                            </p:stCondLst>
                            <p:childTnLst>
                              <p:par>
                                <p:cTn fill="hold" id="315" nodeType="clickEffect" presetClass="entr" presetID="1">
                                  <p:stCondLst>
                                    <p:cond delay="0"/>
                                  </p:stCondLst>
                                  <p:childTnLst>
                                    <p:set>
                                      <p:cBhvr>
                                        <p:cTn dur="1" fill="hold" id="316">
                                          <p:stCondLst>
                                            <p:cond delay="0"/>
                                          </p:stCondLst>
                                        </p:cTn>
                                        <p:tgtEl>
                                          <p:spTgt spid="163">
                                            <p:txEl>
                                              <p:pRg end="130" st="78"/>
                                            </p:txEl>
                                          </p:spTgt>
                                        </p:tgtEl>
                                        <p:attrNameLst>
                                          <p:attrName>style.visibility</p:attrName>
                                        </p:attrNameLst>
                                      </p:cBhvr>
                                      <p:to>
                                        <p:strVal val="visible"/>
                                      </p:to>
                                    </p:set>
                                  </p:childTnLst>
                                </p:cTn>
                              </p:par>
                              <p:par>
                                <p:cTn fill="hold" id="317" nodeType="withEffect" presetClass="entr" presetID="1">
                                  <p:stCondLst>
                                    <p:cond delay="0"/>
                                  </p:stCondLst>
                                  <p:childTnLst>
                                    <p:set>
                                      <p:cBhvr>
                                        <p:cTn dur="1" fill="hold" id="318">
                                          <p:stCondLst>
                                            <p:cond delay="0"/>
                                          </p:stCondLst>
                                        </p:cTn>
                                        <p:tgtEl>
                                          <p:spTgt spid="163">
                                            <p:txEl>
                                              <p:pRg end="168" st="130"/>
                                            </p:txEl>
                                          </p:spTgt>
                                        </p:tgtEl>
                                        <p:attrNameLst>
                                          <p:attrName>style.visibility</p:attrName>
                                        </p:attrNameLst>
                                      </p:cBhvr>
                                      <p:to>
                                        <p:strVal val="visible"/>
                                      </p:to>
                                    </p:set>
                                  </p:childTnLst>
                                </p:cTn>
                              </p:par>
                            </p:childTnLst>
                          </p:cTn>
                        </p:par>
                      </p:childTnLst>
                    </p:cTn>
                  </p:par>
                  <p:par>
                    <p:cTn fill="hold" id="319">
                      <p:stCondLst>
                        <p:cond delay="indefinite"/>
                      </p:stCondLst>
                      <p:childTnLst>
                        <p:par>
                          <p:cTn fill="hold" id="320">
                            <p:stCondLst>
                              <p:cond delay="0"/>
                            </p:stCondLst>
                            <p:childTnLst>
                              <p:par>
                                <p:cTn fill="hold" id="321" nodeType="clickEffect" presetClass="entr" presetID="1">
                                  <p:stCondLst>
                                    <p:cond delay="0"/>
                                  </p:stCondLst>
                                  <p:childTnLst>
                                    <p:set>
                                      <p:cBhvr>
                                        <p:cTn dur="1" fill="hold" id="322">
                                          <p:stCondLst>
                                            <p:cond delay="0"/>
                                          </p:stCondLst>
                                        </p:cTn>
                                        <p:tgtEl>
                                          <p:spTgt spid="163">
                                            <p:txEl>
                                              <p:pRg end="253" st="169"/>
                                            </p:txEl>
                                          </p:spTgt>
                                        </p:tgtEl>
                                        <p:attrNameLst>
                                          <p:attrName>style.visibility</p:attrName>
                                        </p:attrNameLst>
                                      </p:cBhvr>
                                      <p:to>
                                        <p:strVal val="visible"/>
                                      </p:to>
                                    </p:set>
                                  </p:childTnLst>
                                </p:cTn>
                              </p:par>
                            </p:childTnLst>
                          </p:cTn>
                        </p:par>
                      </p:childTnLst>
                    </p:cTn>
                  </p:par>
                  <p:par>
                    <p:cTn fill="hold" id="323">
                      <p:stCondLst>
                        <p:cond delay="indefinite"/>
                      </p:stCondLst>
                      <p:childTnLst>
                        <p:par>
                          <p:cTn fill="hold" id="324">
                            <p:stCondLst>
                              <p:cond delay="0"/>
                            </p:stCondLst>
                            <p:childTnLst>
                              <p:par>
                                <p:cTn fill="hold" id="325" nodeType="clickEffect" presetClass="entr" presetID="1">
                                  <p:stCondLst>
                                    <p:cond delay="0"/>
                                  </p:stCondLst>
                                  <p:childTnLst>
                                    <p:set>
                                      <p:cBhvr>
                                        <p:cTn dur="1" fill="hold" id="326">
                                          <p:stCondLst>
                                            <p:cond delay="0"/>
                                          </p:stCondLst>
                                        </p:cTn>
                                        <p:tgtEl>
                                          <p:spTgt spid="163">
                                            <p:txEl>
                                              <p:pRg end="303" st="25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 name="TextShape 1"/>
          <p:cNvSpPr txBox="1"/>
          <p:nvPr/>
        </p:nvSpPr>
        <p:spPr>
          <a:xfrm>
            <a:off x="457200" y="704160"/>
            <a:ext cx="8229240" cy="743400"/>
          </a:xfrm>
          <a:prstGeom prst="rect">
            <a:avLst/>
          </a:prstGeom>
        </p:spPr>
        <p:txBody>
          <a:bodyPr anchor="b" bIns="0" lIns="0" rIns="0" tIns="45000"/>
          <a:p>
            <a:pPr>
              <a:lnSpc>
                <a:spcPct val="100000"/>
              </a:lnSpc>
            </a:pPr>
            <a:r>
              <a:rPr lang="en-US" sz="4000">
                <a:solidFill>
                  <a:srgbClr val="04617b"/>
                </a:solidFill>
                <a:latin typeface="Calibri"/>
              </a:rPr>
              <a:t>The Technology-Consortium Model</a:t>
            </a:r>
            <a:endParaRPr/>
          </a:p>
        </p:txBody>
      </p:sp>
      <p:sp>
        <p:nvSpPr>
          <p:cNvPr id="165" name="TextShape 2"/>
          <p:cNvSpPr txBox="1"/>
          <p:nvPr/>
        </p:nvSpPr>
        <p:spPr>
          <a:xfrm>
            <a:off x="457200" y="1600200"/>
            <a:ext cx="8229240" cy="4723920"/>
          </a:xfrm>
          <a:prstGeom prst="rect">
            <a:avLst/>
          </a:prstGeom>
        </p:spPr>
        <p:txBody>
          <a:bodyPr bIns="45000" lIns="90000" rIns="90000" tIns="45000"/>
          <a:p>
            <a:pPr>
              <a:lnSpc>
                <a:spcPct val="100000"/>
              </a:lnSpc>
            </a:pPr>
            <a:r>
              <a:rPr b="1" i="1" lang="en-US" sz="3400">
                <a:solidFill>
                  <a:srgbClr val="000000"/>
                </a:solidFill>
                <a:latin typeface="Constantia"/>
              </a:rPr>
              <a:t>Would the overall result change if this was an oligopolistic market (which we think that it should be)?</a:t>
            </a:r>
            <a:endParaRPr/>
          </a:p>
          <a:p>
            <a:pPr>
              <a:lnSpc>
                <a:spcPct val="100000"/>
              </a:lnSpc>
            </a:pPr>
            <a:endParaRPr/>
          </a:p>
          <a:p>
            <a:pPr>
              <a:lnSpc>
                <a:spcPct val="100000"/>
              </a:lnSpc>
            </a:pPr>
            <a:r>
              <a:rPr b="1" lang="en-US" sz="2600">
                <a:solidFill>
                  <a:srgbClr val="000000"/>
                </a:solidFill>
                <a:latin typeface="Constantia"/>
              </a:rPr>
              <a:t>No</a:t>
            </a:r>
            <a:r>
              <a:rPr lang="en-US" sz="2600">
                <a:solidFill>
                  <a:srgbClr val="000000"/>
                </a:solidFill>
                <a:latin typeface="Constantia"/>
              </a:rPr>
              <a:t>, the interdependency between firms just makes it more complicated to draw on a graph</a:t>
            </a:r>
            <a:endParaRPr/>
          </a:p>
          <a:p>
            <a:pPr>
              <a:lnSpc>
                <a:spcPct val="100000"/>
              </a:lnSpc>
            </a:pPr>
            <a:endParaRPr/>
          </a:p>
          <a:p>
            <a:pPr>
              <a:lnSpc>
                <a:spcPct val="100000"/>
              </a:lnSpc>
              <a:buSzPct val="95000"/>
              <a:buFont charset="2" typeface="Wingdings 2"/>
              <a:buChar char=""/>
            </a:pPr>
            <a:r>
              <a:rPr lang="en-US" sz="2600">
                <a:solidFill>
                  <a:srgbClr val="000000"/>
                </a:solidFill>
                <a:latin typeface="Constantia"/>
              </a:rPr>
              <a:t>Per firm demand is downward sloping and dependent upon the output of the other firms in the industry (so it would move depending on how much the other firms produced)</a:t>
            </a:r>
            <a:endParaRPr/>
          </a:p>
          <a:p>
            <a:pPr>
              <a:lnSpc>
                <a:spcPct val="100000"/>
              </a:lnSpc>
            </a:pPr>
            <a:endParaRPr/>
          </a:p>
          <a:p>
            <a:pPr>
              <a:lnSpc>
                <a:spcPct val="100000"/>
              </a:lnSpc>
              <a:buSzPct val="95000"/>
              <a:buFont charset="2" typeface="Wingdings 2"/>
              <a:buChar char=""/>
            </a:pPr>
            <a:r>
              <a:rPr lang="en-US" sz="2600">
                <a:solidFill>
                  <a:srgbClr val="000000"/>
                </a:solidFill>
                <a:latin typeface="Constantia"/>
              </a:rPr>
              <a:t>Each firm would choose output where </a:t>
            </a:r>
            <a:r>
              <a:rPr b="1" i="1" lang="en-US" sz="2600">
                <a:solidFill>
                  <a:srgbClr val="000000"/>
                </a:solidFill>
                <a:latin typeface="Constantia"/>
              </a:rPr>
              <a:t>MR = MC</a:t>
            </a:r>
            <a:r>
              <a:rPr lang="en-US" sz="2600">
                <a:solidFill>
                  <a:srgbClr val="000000"/>
                </a:solidFill>
                <a:latin typeface="Constantia"/>
              </a:rPr>
              <a:t> </a:t>
            </a:r>
            <a:endParaRPr/>
          </a:p>
          <a:p>
            <a:pPr>
              <a:lnSpc>
                <a:spcPct val="100000"/>
              </a:lnSpc>
            </a:pPr>
            <a:endParaRPr/>
          </a:p>
          <a:p>
            <a:pPr>
              <a:lnSpc>
                <a:spcPct val="100000"/>
              </a:lnSpc>
              <a:buSzPct val="95000"/>
              <a:buFont charset="2" typeface="Wingdings 2"/>
              <a:buChar char=""/>
            </a:pPr>
            <a:r>
              <a:rPr lang="en-US" sz="2600">
                <a:solidFill>
                  <a:srgbClr val="000000"/>
                </a:solidFill>
                <a:latin typeface="Constantia"/>
              </a:rPr>
              <a:t>Output for all firms would be less than under perfect competition and the price charged would be higher, but the previous results would still hold:</a:t>
            </a:r>
            <a:endParaRPr/>
          </a:p>
          <a:p>
            <a:pPr lvl="1">
              <a:lnSpc>
                <a:spcPct val="100000"/>
              </a:lnSpc>
              <a:buSzPct val="85000"/>
              <a:buFont typeface="Calibri"/>
              <a:buAutoNum type="arabicPeriod"/>
            </a:pPr>
            <a:r>
              <a:rPr b="1" i="1" lang="en-US" sz="2400">
                <a:solidFill>
                  <a:srgbClr val="000000"/>
                </a:solidFill>
                <a:latin typeface="Constantia"/>
              </a:rPr>
              <a:t>MCH</a:t>
            </a:r>
            <a:r>
              <a:rPr lang="en-US" sz="2400">
                <a:solidFill>
                  <a:srgbClr val="000000"/>
                </a:solidFill>
                <a:latin typeface="Constantia"/>
              </a:rPr>
              <a:t> </a:t>
            </a:r>
            <a:r>
              <a:rPr b="1" i="1" lang="en-US" sz="2400">
                <a:solidFill>
                  <a:srgbClr val="000000"/>
                </a:solidFill>
                <a:latin typeface="Constantia"/>
              </a:rPr>
              <a:t>&gt; MCP</a:t>
            </a:r>
            <a:r>
              <a:rPr lang="en-US" sz="2400">
                <a:solidFill>
                  <a:srgbClr val="000000"/>
                </a:solidFill>
                <a:latin typeface="Constantia"/>
              </a:rPr>
              <a:t>, </a:t>
            </a:r>
            <a:endParaRPr/>
          </a:p>
          <a:p>
            <a:pPr lvl="1">
              <a:lnSpc>
                <a:spcPct val="100000"/>
              </a:lnSpc>
              <a:buSzPct val="85000"/>
              <a:buFont typeface="Calibri"/>
              <a:buAutoNum type="arabicPeriod"/>
            </a:pPr>
            <a:r>
              <a:rPr b="1" i="1" lang="en-US" sz="2400">
                <a:solidFill>
                  <a:srgbClr val="000000"/>
                </a:solidFill>
                <a:latin typeface="Constantia"/>
              </a:rPr>
              <a:t>∏</a:t>
            </a:r>
            <a:r>
              <a:rPr b="1" i="1" lang="en-US" sz="2400">
                <a:solidFill>
                  <a:srgbClr val="000000"/>
                </a:solidFill>
                <a:latin typeface="Constantia"/>
              </a:rPr>
              <a:t>P</a:t>
            </a:r>
            <a:r>
              <a:rPr lang="en-US" sz="2400">
                <a:solidFill>
                  <a:srgbClr val="000000"/>
                </a:solidFill>
                <a:latin typeface="Constantia"/>
              </a:rPr>
              <a:t> </a:t>
            </a:r>
            <a:r>
              <a:rPr b="1" i="1" lang="en-US" sz="2400">
                <a:solidFill>
                  <a:srgbClr val="000000"/>
                </a:solidFill>
                <a:latin typeface="Constantia"/>
              </a:rPr>
              <a:t>&gt; ∏H</a:t>
            </a:r>
            <a:r>
              <a:rPr lang="en-US" sz="2400">
                <a:solidFill>
                  <a:srgbClr val="000000"/>
                </a:solidFill>
                <a:latin typeface="Constantia"/>
              </a:rPr>
              <a:t> (both could now be positive, where under P.C., </a:t>
            </a:r>
            <a:r>
              <a:rPr b="1" i="1" lang="en-US" sz="2400">
                <a:solidFill>
                  <a:srgbClr val="000000"/>
                </a:solidFill>
                <a:latin typeface="Constantia"/>
              </a:rPr>
              <a:t>∏P = 0</a:t>
            </a:r>
            <a:r>
              <a:rPr lang="en-US" sz="2400">
                <a:solidFill>
                  <a:srgbClr val="000000"/>
                </a:solidFill>
                <a:latin typeface="Constantia"/>
              </a:rPr>
              <a:t> and </a:t>
            </a:r>
            <a:r>
              <a:rPr b="1" i="1" lang="en-US" sz="2400">
                <a:solidFill>
                  <a:srgbClr val="000000"/>
                </a:solidFill>
                <a:latin typeface="Constantia"/>
              </a:rPr>
              <a:t>∏H &lt; 0</a:t>
            </a:r>
            <a:r>
              <a:rPr lang="en-US" sz="2400">
                <a:solidFill>
                  <a:srgbClr val="000000"/>
                </a:solidFill>
                <a:latin typeface="Constantia"/>
              </a:rPr>
              <a:t>)</a:t>
            </a:r>
            <a:endParaRPr/>
          </a:p>
          <a:p>
            <a:pPr lvl="1">
              <a:lnSpc>
                <a:spcPct val="100000"/>
              </a:lnSpc>
              <a:buSzPct val="85000"/>
              <a:buFont typeface="Calibri"/>
              <a:buAutoNum type="arabicPeriod"/>
            </a:pPr>
            <a:r>
              <a:rPr b="1" i="1" lang="en-US" sz="2400">
                <a:solidFill>
                  <a:srgbClr val="000000"/>
                </a:solidFill>
                <a:latin typeface="Constantia"/>
              </a:rPr>
              <a:t>yP*</a:t>
            </a:r>
            <a:r>
              <a:rPr lang="en-US" sz="2400">
                <a:solidFill>
                  <a:srgbClr val="000000"/>
                </a:solidFill>
                <a:latin typeface="Constantia"/>
              </a:rPr>
              <a:t> </a:t>
            </a:r>
            <a:r>
              <a:rPr b="1" i="1" lang="en-US" sz="2400">
                <a:solidFill>
                  <a:srgbClr val="000000"/>
                </a:solidFill>
                <a:latin typeface="Constantia"/>
              </a:rPr>
              <a:t>&gt; yH*</a:t>
            </a:r>
            <a:r>
              <a:rPr lang="en-US" sz="2400">
                <a:solidFill>
                  <a:srgbClr val="000000"/>
                </a:solidFill>
                <a:latin typeface="Constantia"/>
              </a:rPr>
              <a:t> </a:t>
            </a:r>
            <a:endParaRPr/>
          </a:p>
          <a:p>
            <a:pPr>
              <a:lnSpc>
                <a:spcPct val="100000"/>
              </a:lnSpc>
            </a:pPr>
            <a:endParaRPr/>
          </a:p>
        </p:txBody>
      </p:sp>
    </p:spTree>
  </p:cSld>
  <p:timing>
    <p:tnLst>
      <p:par>
        <p:cTn dur="indefinite" id="327" nodeType="tmRoot" restart="never">
          <p:childTnLst>
            <p:seq>
              <p:cTn dur="indefinite" id="328" nodeType="mainSeq">
                <p:childTnLst>
                  <p:par>
                    <p:cTn fill="hold" id="329">
                      <p:stCondLst>
                        <p:cond delay="indefinite"/>
                      </p:stCondLst>
                      <p:childTnLst>
                        <p:par>
                          <p:cTn fill="hold" id="330">
                            <p:stCondLst>
                              <p:cond delay="0"/>
                            </p:stCondLst>
                            <p:childTnLst>
                              <p:par>
                                <p:cTn fill="hold" id="331" nodeType="clickEffect" presetClass="entr" presetID="1">
                                  <p:stCondLst>
                                    <p:cond delay="0"/>
                                  </p:stCondLst>
                                  <p:childTnLst>
                                    <p:set>
                                      <p:cBhvr>
                                        <p:cTn dur="1" fill="hold" id="332">
                                          <p:stCondLst>
                                            <p:cond delay="0"/>
                                          </p:stCondLst>
                                        </p:cTn>
                                        <p:tgtEl>
                                          <p:spTgt spid="165">
                                            <p:txEl>
                                              <p:pRg end="193" st="105"/>
                                            </p:txEl>
                                          </p:spTgt>
                                        </p:tgtEl>
                                        <p:attrNameLst>
                                          <p:attrName>style.visibility</p:attrName>
                                        </p:attrNameLst>
                                      </p:cBhvr>
                                      <p:to>
                                        <p:strVal val="visible"/>
                                      </p:to>
                                    </p:set>
                                  </p:childTnLst>
                                </p:cTn>
                              </p:par>
                            </p:childTnLst>
                          </p:cTn>
                        </p:par>
                      </p:childTnLst>
                    </p:cTn>
                  </p:par>
                  <p:par>
                    <p:cTn fill="hold" id="333">
                      <p:stCondLst>
                        <p:cond delay="indefinite"/>
                      </p:stCondLst>
                      <p:childTnLst>
                        <p:par>
                          <p:cTn fill="hold" id="334">
                            <p:stCondLst>
                              <p:cond delay="0"/>
                            </p:stCondLst>
                            <p:childTnLst>
                              <p:par>
                                <p:cTn fill="hold" id="335" nodeType="clickEffect" presetClass="entr" presetID="1">
                                  <p:stCondLst>
                                    <p:cond delay="0"/>
                                  </p:stCondLst>
                                  <p:childTnLst>
                                    <p:set>
                                      <p:cBhvr>
                                        <p:cTn dur="1" fill="hold" id="336">
                                          <p:stCondLst>
                                            <p:cond delay="0"/>
                                          </p:stCondLst>
                                        </p:cTn>
                                        <p:tgtEl>
                                          <p:spTgt spid="165">
                                            <p:txEl>
                                              <p:pRg end="361" st="194"/>
                                            </p:txEl>
                                          </p:spTgt>
                                        </p:tgtEl>
                                        <p:attrNameLst>
                                          <p:attrName>style.visibility</p:attrName>
                                        </p:attrNameLst>
                                      </p:cBhvr>
                                      <p:to>
                                        <p:strVal val="visible"/>
                                      </p:to>
                                    </p:set>
                                  </p:childTnLst>
                                </p:cTn>
                              </p:par>
                            </p:childTnLst>
                          </p:cTn>
                        </p:par>
                      </p:childTnLst>
                    </p:cTn>
                  </p:par>
                  <p:par>
                    <p:cTn fill="hold" id="337">
                      <p:stCondLst>
                        <p:cond delay="indefinite"/>
                      </p:stCondLst>
                      <p:childTnLst>
                        <p:par>
                          <p:cTn fill="hold" id="338">
                            <p:stCondLst>
                              <p:cond delay="0"/>
                            </p:stCondLst>
                            <p:childTnLst>
                              <p:par>
                                <p:cTn fill="hold" id="339" nodeType="clickEffect" presetClass="entr" presetID="1">
                                  <p:stCondLst>
                                    <p:cond delay="0"/>
                                  </p:stCondLst>
                                  <p:childTnLst>
                                    <p:set>
                                      <p:cBhvr>
                                        <p:cTn dur="1" fill="hold" id="340">
                                          <p:stCondLst>
                                            <p:cond delay="0"/>
                                          </p:stCondLst>
                                        </p:cTn>
                                        <p:tgtEl>
                                          <p:spTgt spid="165">
                                            <p:txEl>
                                              <p:pRg end="407" st="362"/>
                                            </p:txEl>
                                          </p:spTgt>
                                        </p:tgtEl>
                                        <p:attrNameLst>
                                          <p:attrName>style.visibility</p:attrName>
                                        </p:attrNameLst>
                                      </p:cBhvr>
                                      <p:to>
                                        <p:strVal val="visible"/>
                                      </p:to>
                                    </p:set>
                                  </p:childTnLst>
                                </p:cTn>
                              </p:par>
                            </p:childTnLst>
                          </p:cTn>
                        </p:par>
                      </p:childTnLst>
                    </p:cTn>
                  </p:par>
                  <p:par>
                    <p:cTn fill="hold" id="341">
                      <p:stCondLst>
                        <p:cond delay="indefinite"/>
                      </p:stCondLst>
                      <p:childTnLst>
                        <p:par>
                          <p:cTn fill="hold" id="342">
                            <p:stCondLst>
                              <p:cond delay="0"/>
                            </p:stCondLst>
                            <p:childTnLst>
                              <p:par>
                                <p:cTn fill="hold" id="343" nodeType="clickEffect" presetClass="entr" presetID="1">
                                  <p:stCondLst>
                                    <p:cond delay="0"/>
                                  </p:stCondLst>
                                  <p:childTnLst>
                                    <p:set>
                                      <p:cBhvr>
                                        <p:cTn dur="1" fill="hold" id="344">
                                          <p:stCondLst>
                                            <p:cond delay="0"/>
                                          </p:stCondLst>
                                        </p:cTn>
                                        <p:tgtEl>
                                          <p:spTgt spid="165">
                                            <p:txEl>
                                              <p:pRg end="556" st="408"/>
                                            </p:txEl>
                                          </p:spTgt>
                                        </p:tgtEl>
                                        <p:attrNameLst>
                                          <p:attrName>style.visibility</p:attrName>
                                        </p:attrNameLst>
                                      </p:cBhvr>
                                      <p:to>
                                        <p:strVal val="visible"/>
                                      </p:to>
                                    </p:set>
                                  </p:childTnLst>
                                </p:cTn>
                              </p:par>
                            </p:childTnLst>
                          </p:cTn>
                        </p:par>
                      </p:childTnLst>
                    </p:cTn>
                  </p:par>
                  <p:par>
                    <p:cTn fill="hold" id="345">
                      <p:stCondLst>
                        <p:cond delay="indefinite"/>
                      </p:stCondLst>
                      <p:childTnLst>
                        <p:par>
                          <p:cTn fill="hold" id="346">
                            <p:stCondLst>
                              <p:cond delay="0"/>
                            </p:stCondLst>
                            <p:childTnLst>
                              <p:par>
                                <p:cTn fill="hold" id="347" nodeType="clickEffect" presetClass="entr" presetID="1">
                                  <p:stCondLst>
                                    <p:cond delay="0"/>
                                  </p:stCondLst>
                                  <p:childTnLst>
                                    <p:set>
                                      <p:cBhvr>
                                        <p:cTn dur="1" fill="hold" id="348">
                                          <p:stCondLst>
                                            <p:cond delay="0"/>
                                          </p:stCondLst>
                                        </p:cTn>
                                        <p:tgtEl>
                                          <p:spTgt spid="165">
                                            <p:txEl>
                                              <p:pRg end="568" st="556"/>
                                            </p:txEl>
                                          </p:spTgt>
                                        </p:tgtEl>
                                        <p:attrNameLst>
                                          <p:attrName>style.visibility</p:attrName>
                                        </p:attrNameLst>
                                      </p:cBhvr>
                                      <p:to>
                                        <p:strVal val="visible"/>
                                      </p:to>
                                    </p:set>
                                  </p:childTnLst>
                                </p:cTn>
                              </p:par>
                            </p:childTnLst>
                          </p:cTn>
                        </p:par>
                      </p:childTnLst>
                    </p:cTn>
                  </p:par>
                  <p:par>
                    <p:cTn fill="hold" id="349">
                      <p:stCondLst>
                        <p:cond delay="indefinite"/>
                      </p:stCondLst>
                      <p:childTnLst>
                        <p:par>
                          <p:cTn fill="hold" id="350">
                            <p:stCondLst>
                              <p:cond delay="0"/>
                            </p:stCondLst>
                            <p:childTnLst>
                              <p:par>
                                <p:cTn fill="hold" id="351" nodeType="clickEffect" presetClass="entr" presetID="1">
                                  <p:stCondLst>
                                    <p:cond delay="0"/>
                                  </p:stCondLst>
                                  <p:childTnLst>
                                    <p:set>
                                      <p:cBhvr>
                                        <p:cTn dur="1" fill="hold" id="352">
                                          <p:stCondLst>
                                            <p:cond delay="0"/>
                                          </p:stCondLst>
                                        </p:cTn>
                                        <p:tgtEl>
                                          <p:spTgt spid="165">
                                            <p:txEl>
                                              <p:pRg end="642" st="568"/>
                                            </p:txEl>
                                          </p:spTgt>
                                        </p:tgtEl>
                                        <p:attrNameLst>
                                          <p:attrName>style.visibility</p:attrName>
                                        </p:attrNameLst>
                                      </p:cBhvr>
                                      <p:to>
                                        <p:strVal val="visible"/>
                                      </p:to>
                                    </p:set>
                                  </p:childTnLst>
                                </p:cTn>
                              </p:par>
                            </p:childTnLst>
                          </p:cTn>
                        </p:par>
                      </p:childTnLst>
                    </p:cTn>
                  </p:par>
                  <p:par>
                    <p:cTn fill="hold" id="353">
                      <p:stCondLst>
                        <p:cond delay="indefinite"/>
                      </p:stCondLst>
                      <p:childTnLst>
                        <p:par>
                          <p:cTn fill="hold" id="354">
                            <p:stCondLst>
                              <p:cond delay="0"/>
                            </p:stCondLst>
                            <p:childTnLst>
                              <p:par>
                                <p:cTn fill="hold" id="355" nodeType="clickEffect" presetClass="entr" presetID="1">
                                  <p:stCondLst>
                                    <p:cond delay="0"/>
                                  </p:stCondLst>
                                  <p:childTnLst>
                                    <p:set>
                                      <p:cBhvr>
                                        <p:cTn dur="1" fill="hold" id="356">
                                          <p:stCondLst>
                                            <p:cond delay="0"/>
                                          </p:stCondLst>
                                        </p:cTn>
                                        <p:tgtEl>
                                          <p:spTgt spid="165">
                                            <p:txEl>
                                              <p:pRg end="653" st="64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TextShape 1"/>
          <p:cNvSpPr txBox="1"/>
          <p:nvPr/>
        </p:nvSpPr>
        <p:spPr>
          <a:xfrm>
            <a:off x="457200" y="704160"/>
            <a:ext cx="8229240" cy="514800"/>
          </a:xfrm>
          <a:prstGeom prst="rect">
            <a:avLst/>
          </a:prstGeom>
        </p:spPr>
        <p:txBody>
          <a:bodyPr anchor="b" bIns="0" lIns="0" rIns="0" tIns="45000"/>
          <a:p>
            <a:pPr>
              <a:lnSpc>
                <a:spcPct val="100000"/>
              </a:lnSpc>
            </a:pPr>
            <a:r>
              <a:rPr lang="en-US" sz="4000">
                <a:solidFill>
                  <a:srgbClr val="04617b"/>
                </a:solidFill>
                <a:latin typeface="Calibri"/>
              </a:rPr>
              <a:t>The Technology-Consortium Model</a:t>
            </a:r>
            <a:endParaRPr/>
          </a:p>
        </p:txBody>
      </p:sp>
      <p:sp>
        <p:nvSpPr>
          <p:cNvPr id="167" name="TextShape 2"/>
          <p:cNvSpPr txBox="1"/>
          <p:nvPr/>
        </p:nvSpPr>
        <p:spPr>
          <a:xfrm>
            <a:off x="457200" y="1295280"/>
            <a:ext cx="8229240" cy="5028840"/>
          </a:xfrm>
          <a:prstGeom prst="rect">
            <a:avLst/>
          </a:prstGeom>
        </p:spPr>
        <p:txBody>
          <a:bodyPr bIns="45000" lIns="90000" rIns="90000" tIns="45000"/>
          <a:p>
            <a:pPr>
              <a:lnSpc>
                <a:spcPct val="100000"/>
              </a:lnSpc>
            </a:pPr>
            <a:r>
              <a:rPr b="1" i="1" lang="en-US" sz="3100">
                <a:solidFill>
                  <a:srgbClr val="000000"/>
                </a:solidFill>
                <a:latin typeface="Constantia"/>
              </a:rPr>
              <a:t>What is the effect over time if we index the cost and profit functions with time?</a:t>
            </a:r>
            <a:endParaRPr/>
          </a:p>
          <a:p>
            <a:pPr>
              <a:lnSpc>
                <a:spcPct val="100000"/>
              </a:lnSpc>
            </a:pPr>
            <a:endParaRPr/>
          </a:p>
          <a:p>
            <a:pPr>
              <a:lnSpc>
                <a:spcPct val="100000"/>
              </a:lnSpc>
            </a:pPr>
            <a:r>
              <a:rPr lang="en-US" sz="2600" u="sng">
                <a:solidFill>
                  <a:srgbClr val="000000"/>
                </a:solidFill>
                <a:latin typeface="Constantia"/>
              </a:rPr>
              <a:t>Participants</a:t>
            </a:r>
            <a:endParaRPr/>
          </a:p>
          <a:p>
            <a:r>
              <a:rPr i="1" lang="en-US" sz="2400">
                <a:solidFill>
                  <a:srgbClr val="000000"/>
                </a:solidFill>
                <a:latin typeface="Constantia"/>
              </a:rPr>
              <a:t>TCP,t </a:t>
            </a:r>
            <a:r>
              <a:rPr lang="en-US" sz="2400">
                <a:solidFill>
                  <a:srgbClr val="000000"/>
                </a:solidFill>
                <a:latin typeface="Constantia"/>
              </a:rPr>
              <a:t>= </a:t>
            </a:r>
            <a:r>
              <a:rPr i="1" lang="en-US" sz="2400">
                <a:solidFill>
                  <a:srgbClr val="000000"/>
                </a:solidFill>
                <a:latin typeface="Constantia"/>
              </a:rPr>
              <a:t>C(yP,t-1)[1 – r - s(n - 1)] + x</a:t>
            </a:r>
            <a:endParaRPr/>
          </a:p>
          <a:p>
            <a:r>
              <a:rPr i="1" lang="en-US" sz="2400">
                <a:solidFill>
                  <a:srgbClr val="000000"/>
                </a:solidFill>
                <a:latin typeface="Constantia"/>
              </a:rPr>
              <a:t>TCP,t+1 </a:t>
            </a:r>
            <a:r>
              <a:rPr lang="en-US" sz="2400">
                <a:solidFill>
                  <a:srgbClr val="000000"/>
                </a:solidFill>
                <a:latin typeface="Constantia"/>
              </a:rPr>
              <a:t>= </a:t>
            </a:r>
            <a:r>
              <a:rPr i="1" lang="en-US" sz="2400">
                <a:solidFill>
                  <a:srgbClr val="000000"/>
                </a:solidFill>
                <a:latin typeface="Constantia"/>
              </a:rPr>
              <a:t>C(yP,t)[1 – r - s(n - 1)] + x</a:t>
            </a:r>
            <a:endParaRPr/>
          </a:p>
          <a:p>
            <a:r>
              <a:rPr i="1" lang="en-US" sz="2400">
                <a:solidFill>
                  <a:srgbClr val="000000"/>
                </a:solidFill>
                <a:latin typeface="Constantia"/>
              </a:rPr>
              <a:t>TCP,t+1 </a:t>
            </a:r>
            <a:r>
              <a:rPr lang="en-US" sz="2400">
                <a:solidFill>
                  <a:srgbClr val="000000"/>
                </a:solidFill>
                <a:latin typeface="Constantia"/>
              </a:rPr>
              <a:t>= </a:t>
            </a:r>
            <a:r>
              <a:rPr i="1" lang="en-US" sz="2400">
                <a:solidFill>
                  <a:srgbClr val="000000"/>
                </a:solidFill>
                <a:latin typeface="Constantia"/>
              </a:rPr>
              <a:t>C(yP,t-1)[1 – r - s(n - 1)] [1 – r - s(n - 1)] + x    </a:t>
            </a:r>
            <a:r>
              <a:rPr b="1" i="1" lang="en-US" sz="1700">
                <a:solidFill>
                  <a:srgbClr val="000000"/>
                </a:solidFill>
                <a:latin typeface="Constantia"/>
              </a:rPr>
              <a:t>Note: C(yP,t)= C(yP,t-1)[1 – r - s(n - 1)]</a:t>
            </a:r>
            <a:endParaRPr/>
          </a:p>
          <a:p>
            <a:r>
              <a:rPr i="1" lang="en-US" sz="2400">
                <a:solidFill>
                  <a:srgbClr val="000000"/>
                </a:solidFill>
                <a:latin typeface="Constantia"/>
              </a:rPr>
              <a:t>TCP,t+1</a:t>
            </a:r>
            <a:r>
              <a:rPr lang="en-US" sz="2400">
                <a:solidFill>
                  <a:srgbClr val="000000"/>
                </a:solidFill>
                <a:latin typeface="Constantia"/>
              </a:rPr>
              <a:t> = </a:t>
            </a:r>
            <a:r>
              <a:rPr i="1" lang="en-US" sz="2400">
                <a:solidFill>
                  <a:srgbClr val="000000"/>
                </a:solidFill>
                <a:latin typeface="Constantia"/>
              </a:rPr>
              <a:t>C(yP,t-1)[(1 – r - s(n – 1))</a:t>
            </a:r>
            <a:r>
              <a:rPr b="1" i="1" lang="en-US" sz="2400">
                <a:solidFill>
                  <a:srgbClr val="ff0000"/>
                </a:solidFill>
                <a:latin typeface="Constantia"/>
              </a:rPr>
              <a:t>2</a:t>
            </a:r>
            <a:r>
              <a:rPr i="1" lang="en-US" sz="2400">
                <a:solidFill>
                  <a:srgbClr val="000000"/>
                </a:solidFill>
                <a:latin typeface="Constantia"/>
              </a:rPr>
              <a:t>] + x</a:t>
            </a:r>
            <a:endParaRPr/>
          </a:p>
          <a:p>
            <a:endParaRPr/>
          </a:p>
          <a:p>
            <a:pPr>
              <a:lnSpc>
                <a:spcPct val="100000"/>
              </a:lnSpc>
            </a:pPr>
            <a:r>
              <a:rPr lang="en-US" sz="2600" u="sng">
                <a:solidFill>
                  <a:srgbClr val="000000"/>
                </a:solidFill>
                <a:latin typeface="Constantia"/>
              </a:rPr>
              <a:t>Hold-out Firm</a:t>
            </a:r>
            <a:endParaRPr/>
          </a:p>
          <a:p>
            <a:r>
              <a:rPr lang="en-US" sz="2400">
                <a:solidFill>
                  <a:srgbClr val="000000"/>
                </a:solidFill>
                <a:latin typeface="Constantia"/>
              </a:rPr>
              <a:t>	</a:t>
            </a:r>
            <a:r>
              <a:rPr i="1" lang="en-US" sz="2400">
                <a:solidFill>
                  <a:srgbClr val="000000"/>
                </a:solidFill>
                <a:latin typeface="Constantia"/>
              </a:rPr>
              <a:t>TCH,t</a:t>
            </a:r>
            <a:r>
              <a:rPr lang="en-US" sz="2400">
                <a:solidFill>
                  <a:srgbClr val="000000"/>
                </a:solidFill>
                <a:latin typeface="Constantia"/>
              </a:rPr>
              <a:t> = </a:t>
            </a:r>
            <a:r>
              <a:rPr i="1" lang="en-US" sz="2400">
                <a:solidFill>
                  <a:srgbClr val="000000"/>
                </a:solidFill>
                <a:latin typeface="Constantia"/>
              </a:rPr>
              <a:t>C(yH,t-1)[1 – r] + x</a:t>
            </a:r>
            <a:endParaRPr/>
          </a:p>
          <a:p>
            <a:r>
              <a:rPr lang="en-US" sz="2400">
                <a:solidFill>
                  <a:srgbClr val="000000"/>
                </a:solidFill>
                <a:latin typeface="Constantia"/>
              </a:rPr>
              <a:t>	</a:t>
            </a:r>
            <a:r>
              <a:rPr i="1" lang="en-US" sz="2400">
                <a:solidFill>
                  <a:srgbClr val="000000"/>
                </a:solidFill>
                <a:latin typeface="Constantia"/>
              </a:rPr>
              <a:t>TCH,t+1</a:t>
            </a:r>
            <a:r>
              <a:rPr lang="en-US" sz="2400">
                <a:solidFill>
                  <a:srgbClr val="000000"/>
                </a:solidFill>
                <a:latin typeface="Constantia"/>
              </a:rPr>
              <a:t> = </a:t>
            </a:r>
            <a:r>
              <a:rPr i="1" lang="en-US" sz="2400">
                <a:solidFill>
                  <a:srgbClr val="000000"/>
                </a:solidFill>
                <a:latin typeface="Constantia"/>
              </a:rPr>
              <a:t>C(yH,t-1)[(1 – r)</a:t>
            </a:r>
            <a:r>
              <a:rPr b="1" i="1" lang="en-US" sz="2400">
                <a:solidFill>
                  <a:srgbClr val="ff0000"/>
                </a:solidFill>
                <a:latin typeface="Constantia"/>
              </a:rPr>
              <a:t> 2</a:t>
            </a:r>
            <a:r>
              <a:rPr i="1" lang="en-US" sz="2400">
                <a:solidFill>
                  <a:srgbClr val="000000"/>
                </a:solidFill>
                <a:latin typeface="Constantia"/>
              </a:rPr>
              <a:t>] + x</a:t>
            </a:r>
            <a:endParaRPr/>
          </a:p>
          <a:p>
            <a:pPr>
              <a:lnSpc>
                <a:spcPct val="100000"/>
              </a:lnSpc>
            </a:pPr>
            <a:endParaRPr/>
          </a:p>
          <a:p>
            <a:pPr>
              <a:lnSpc>
                <a:spcPct val="100000"/>
              </a:lnSpc>
            </a:pPr>
            <a:r>
              <a:rPr lang="en-US" sz="2600">
                <a:solidFill>
                  <a:srgbClr val="000000"/>
                </a:solidFill>
                <a:latin typeface="Constantia"/>
              </a:rPr>
              <a:t>	</a:t>
            </a:r>
            <a:r>
              <a:rPr lang="en-US" sz="2600">
                <a:solidFill>
                  <a:srgbClr val="000000"/>
                </a:solidFill>
                <a:latin typeface="Constantia"/>
              </a:rPr>
              <a:t>	</a:t>
            </a:r>
            <a:r>
              <a:rPr b="1" lang="en-US" sz="2600">
                <a:solidFill>
                  <a:srgbClr val="000000"/>
                </a:solidFill>
                <a:latin typeface="Constantia"/>
              </a:rPr>
              <a:t>TCH,t - TCP,t &lt; TCH,t+1 - TCP,t+1 </a:t>
            </a:r>
            <a:endParaRPr/>
          </a:p>
          <a:p>
            <a:pPr>
              <a:lnSpc>
                <a:spcPct val="100000"/>
              </a:lnSpc>
            </a:pPr>
            <a:endParaRPr/>
          </a:p>
          <a:p>
            <a:pPr>
              <a:lnSpc>
                <a:spcPct val="100000"/>
              </a:lnSpc>
            </a:pPr>
            <a:r>
              <a:rPr b="1" lang="en-US" sz="2600">
                <a:solidFill>
                  <a:srgbClr val="000000"/>
                </a:solidFill>
                <a:latin typeface="Constantia"/>
              </a:rPr>
              <a:t>The cost disparities between the costs of the firms in the consortium and the firms not in the consortium </a:t>
            </a:r>
            <a:r>
              <a:rPr b="1" lang="en-US" sz="2600" u="sng">
                <a:solidFill>
                  <a:srgbClr val="000000"/>
                </a:solidFill>
                <a:latin typeface="Constantia"/>
              </a:rPr>
              <a:t>will grow over time</a:t>
            </a:r>
            <a:r>
              <a:rPr b="1" lang="en-US" sz="2600">
                <a:solidFill>
                  <a:srgbClr val="000000"/>
                </a:solidFill>
                <a:latin typeface="Constantia"/>
              </a:rPr>
              <a:t>, with the firms in the consortium being relatively more low cost in each period</a:t>
            </a:r>
            <a:endParaRPr/>
          </a:p>
          <a:p>
            <a:pPr>
              <a:lnSpc>
                <a:spcPct val="100000"/>
              </a:lnSpc>
            </a:pPr>
            <a:endParaRPr/>
          </a:p>
          <a:p>
            <a:pPr>
              <a:lnSpc>
                <a:spcPct val="100000"/>
              </a:lnSpc>
            </a:pPr>
            <a:endParaRPr/>
          </a:p>
          <a:p>
            <a:pPr>
              <a:lnSpc>
                <a:spcPct val="100000"/>
              </a:lnSpc>
            </a:pPr>
            <a:endParaRPr/>
          </a:p>
        </p:txBody>
      </p:sp>
    </p:spTree>
  </p:cSld>
  <p:timing>
    <p:tnLst>
      <p:par>
        <p:cTn dur="indefinite" id="357" nodeType="tmRoot" restart="never">
          <p:childTnLst>
            <p:seq>
              <p:cTn dur="indefinite" id="358" nodeType="mainSeq">
                <p:childTnLst>
                  <p:par>
                    <p:cTn fill="hold" id="359">
                      <p:stCondLst>
                        <p:cond delay="indefinite"/>
                      </p:stCondLst>
                      <p:childTnLst>
                        <p:par>
                          <p:cTn fill="hold" id="360">
                            <p:stCondLst>
                              <p:cond delay="0"/>
                            </p:stCondLst>
                            <p:childTnLst>
                              <p:par>
                                <p:cTn fill="hold" id="361" nodeType="clickEffect" presetClass="entr" presetID="1">
                                  <p:stCondLst>
                                    <p:cond delay="0"/>
                                  </p:stCondLst>
                                  <p:childTnLst>
                                    <p:set>
                                      <p:cBhvr>
                                        <p:cTn dur="1" fill="hold" id="362">
                                          <p:stCondLst>
                                            <p:cond delay="0"/>
                                          </p:stCondLst>
                                        </p:cTn>
                                        <p:tgtEl>
                                          <p:spTgt spid="167">
                                            <p:txEl>
                                              <p:pRg end="82" st="0"/>
                                            </p:txEl>
                                          </p:spTgt>
                                        </p:tgtEl>
                                        <p:attrNameLst>
                                          <p:attrName>style.visibility</p:attrName>
                                        </p:attrNameLst>
                                      </p:cBhvr>
                                      <p:to>
                                        <p:strVal val="visible"/>
                                      </p:to>
                                    </p:set>
                                  </p:childTnLst>
                                </p:cTn>
                              </p:par>
                            </p:childTnLst>
                          </p:cTn>
                        </p:par>
                      </p:childTnLst>
                    </p:cTn>
                  </p:par>
                  <p:par>
                    <p:cTn fill="hold" id="363">
                      <p:stCondLst>
                        <p:cond delay="indefinite"/>
                      </p:stCondLst>
                      <p:childTnLst>
                        <p:par>
                          <p:cTn fill="hold" id="364">
                            <p:stCondLst>
                              <p:cond delay="0"/>
                            </p:stCondLst>
                            <p:childTnLst>
                              <p:par>
                                <p:cTn fill="hold" id="365" nodeType="clickEffect" presetClass="entr" presetID="1">
                                  <p:stCondLst>
                                    <p:cond delay="0"/>
                                  </p:stCondLst>
                                  <p:childTnLst>
                                    <p:set>
                                      <p:cBhvr>
                                        <p:cTn dur="1" fill="hold" id="366">
                                          <p:stCondLst>
                                            <p:cond delay="0"/>
                                          </p:stCondLst>
                                        </p:cTn>
                                        <p:tgtEl>
                                          <p:spTgt spid="167">
                                            <p:txEl>
                                              <p:pRg end="96" st="83"/>
                                            </p:txEl>
                                          </p:spTgt>
                                        </p:tgtEl>
                                        <p:attrNameLst>
                                          <p:attrName>style.visibility</p:attrName>
                                        </p:attrNameLst>
                                      </p:cBhvr>
                                      <p:to>
                                        <p:strVal val="visible"/>
                                      </p:to>
                                    </p:set>
                                  </p:childTnLst>
                                </p:cTn>
                              </p:par>
                            </p:childTnLst>
                          </p:cTn>
                        </p:par>
                      </p:childTnLst>
                    </p:cTn>
                  </p:par>
                  <p:par>
                    <p:cTn fill="hold" id="367">
                      <p:stCondLst>
                        <p:cond delay="indefinite"/>
                      </p:stCondLst>
                      <p:childTnLst>
                        <p:par>
                          <p:cTn fill="hold" id="368">
                            <p:stCondLst>
                              <p:cond delay="0"/>
                            </p:stCondLst>
                            <p:childTnLst>
                              <p:par>
                                <p:cTn fill="hold" id="369" nodeType="clickEffect" presetClass="entr" presetID="1">
                                  <p:stCondLst>
                                    <p:cond delay="0"/>
                                  </p:stCondLst>
                                  <p:childTnLst>
                                    <p:set>
                                      <p:cBhvr>
                                        <p:cTn dur="1" fill="hold" id="370">
                                          <p:stCondLst>
                                            <p:cond delay="0"/>
                                          </p:stCondLst>
                                        </p:cTn>
                                        <p:tgtEl>
                                          <p:spTgt spid="167">
                                            <p:txEl>
                                              <p:pRg end="136" st="96"/>
                                            </p:txEl>
                                          </p:spTgt>
                                        </p:tgtEl>
                                        <p:attrNameLst>
                                          <p:attrName>style.visibility</p:attrName>
                                        </p:attrNameLst>
                                      </p:cBhvr>
                                      <p:to>
                                        <p:strVal val="visible"/>
                                      </p:to>
                                    </p:set>
                                  </p:childTnLst>
                                </p:cTn>
                              </p:par>
                            </p:childTnLst>
                          </p:cTn>
                        </p:par>
                      </p:childTnLst>
                    </p:cTn>
                  </p:par>
                  <p:par>
                    <p:cTn fill="hold" id="371">
                      <p:stCondLst>
                        <p:cond delay="indefinite"/>
                      </p:stCondLst>
                      <p:childTnLst>
                        <p:par>
                          <p:cTn fill="hold" id="372">
                            <p:stCondLst>
                              <p:cond delay="0"/>
                            </p:stCondLst>
                            <p:childTnLst>
                              <p:par>
                                <p:cTn fill="hold" id="373" nodeType="clickEffect" presetClass="entr" presetID="1">
                                  <p:stCondLst>
                                    <p:cond delay="0"/>
                                  </p:stCondLst>
                                  <p:childTnLst>
                                    <p:set>
                                      <p:cBhvr>
                                        <p:cTn dur="1" fill="hold" id="374">
                                          <p:stCondLst>
                                            <p:cond delay="0"/>
                                          </p:stCondLst>
                                        </p:cTn>
                                        <p:tgtEl>
                                          <p:spTgt spid="167">
                                            <p:txEl>
                                              <p:pRg end="176" st="136"/>
                                            </p:txEl>
                                          </p:spTgt>
                                        </p:tgtEl>
                                        <p:attrNameLst>
                                          <p:attrName>style.visibility</p:attrName>
                                        </p:attrNameLst>
                                      </p:cBhvr>
                                      <p:to>
                                        <p:strVal val="visible"/>
                                      </p:to>
                                    </p:set>
                                  </p:childTnLst>
                                </p:cTn>
                              </p:par>
                            </p:childTnLst>
                          </p:cTn>
                        </p:par>
                      </p:childTnLst>
                    </p:cTn>
                  </p:par>
                  <p:par>
                    <p:cTn fill="hold" id="375">
                      <p:stCondLst>
                        <p:cond delay="indefinite"/>
                      </p:stCondLst>
                      <p:childTnLst>
                        <p:par>
                          <p:cTn fill="hold" id="376">
                            <p:stCondLst>
                              <p:cond delay="0"/>
                            </p:stCondLst>
                            <p:childTnLst>
                              <p:par>
                                <p:cTn fill="hold" id="377" nodeType="clickEffect" presetClass="entr" presetID="1">
                                  <p:stCondLst>
                                    <p:cond delay="0"/>
                                  </p:stCondLst>
                                  <p:childTnLst>
                                    <p:set>
                                      <p:cBhvr>
                                        <p:cTn dur="1" fill="hold" id="378">
                                          <p:stCondLst>
                                            <p:cond delay="0"/>
                                          </p:stCondLst>
                                        </p:cTn>
                                        <p:tgtEl>
                                          <p:spTgt spid="167">
                                            <p:txEl>
                                              <p:pRg end="283" st="176"/>
                                            </p:txEl>
                                          </p:spTgt>
                                        </p:tgtEl>
                                        <p:attrNameLst>
                                          <p:attrName>style.visibility</p:attrName>
                                        </p:attrNameLst>
                                      </p:cBhvr>
                                      <p:to>
                                        <p:strVal val="visible"/>
                                      </p:to>
                                    </p:set>
                                  </p:childTnLst>
                                </p:cTn>
                              </p:par>
                            </p:childTnLst>
                          </p:cTn>
                        </p:par>
                      </p:childTnLst>
                    </p:cTn>
                  </p:par>
                  <p:par>
                    <p:cTn fill="hold" id="379">
                      <p:stCondLst>
                        <p:cond delay="indefinite"/>
                      </p:stCondLst>
                      <p:childTnLst>
                        <p:par>
                          <p:cTn fill="hold" id="380">
                            <p:stCondLst>
                              <p:cond delay="0"/>
                            </p:stCondLst>
                            <p:childTnLst>
                              <p:par>
                                <p:cTn fill="hold" id="381" nodeType="clickEffect" presetClass="entr" presetID="1">
                                  <p:stCondLst>
                                    <p:cond delay="0"/>
                                  </p:stCondLst>
                                  <p:childTnLst>
                                    <p:set>
                                      <p:cBhvr>
                                        <p:cTn dur="1" fill="hold" id="382">
                                          <p:stCondLst>
                                            <p:cond delay="0"/>
                                          </p:stCondLst>
                                        </p:cTn>
                                        <p:tgtEl>
                                          <p:spTgt spid="167">
                                            <p:txEl>
                                              <p:pRg end="328" st="283"/>
                                            </p:txEl>
                                          </p:spTgt>
                                        </p:tgtEl>
                                        <p:attrNameLst>
                                          <p:attrName>style.visibility</p:attrName>
                                        </p:attrNameLst>
                                      </p:cBhvr>
                                      <p:to>
                                        <p:strVal val="visible"/>
                                      </p:to>
                                    </p:set>
                                  </p:childTnLst>
                                </p:cTn>
                              </p:par>
                            </p:childTnLst>
                          </p:cTn>
                        </p:par>
                      </p:childTnLst>
                    </p:cTn>
                  </p:par>
                  <p:par>
                    <p:cTn fill="hold" id="383">
                      <p:stCondLst>
                        <p:cond delay="indefinite"/>
                      </p:stCondLst>
                      <p:childTnLst>
                        <p:par>
                          <p:cTn fill="hold" id="384">
                            <p:stCondLst>
                              <p:cond delay="0"/>
                            </p:stCondLst>
                            <p:childTnLst>
                              <p:par>
                                <p:cTn fill="hold" id="385" nodeType="clickEffect" presetClass="entr" presetID="1">
                                  <p:stCondLst>
                                    <p:cond delay="0"/>
                                  </p:stCondLst>
                                  <p:childTnLst>
                                    <p:set>
                                      <p:cBhvr>
                                        <p:cTn dur="1" fill="hold" id="386">
                                          <p:stCondLst>
                                            <p:cond delay="0"/>
                                          </p:stCondLst>
                                        </p:cTn>
                                        <p:tgtEl>
                                          <p:spTgt spid="167">
                                            <p:txEl>
                                              <p:pRg end="343" st="329"/>
                                            </p:txEl>
                                          </p:spTgt>
                                        </p:tgtEl>
                                        <p:attrNameLst>
                                          <p:attrName>style.visibility</p:attrName>
                                        </p:attrNameLst>
                                      </p:cBhvr>
                                      <p:to>
                                        <p:strVal val="visible"/>
                                      </p:to>
                                    </p:set>
                                  </p:childTnLst>
                                </p:cTn>
                              </p:par>
                            </p:childTnLst>
                          </p:cTn>
                        </p:par>
                      </p:childTnLst>
                    </p:cTn>
                  </p:par>
                  <p:par>
                    <p:cTn fill="hold" id="387">
                      <p:stCondLst>
                        <p:cond delay="indefinite"/>
                      </p:stCondLst>
                      <p:childTnLst>
                        <p:par>
                          <p:cTn fill="hold" id="388">
                            <p:stCondLst>
                              <p:cond delay="0"/>
                            </p:stCondLst>
                            <p:childTnLst>
                              <p:par>
                                <p:cTn fill="hold" id="389" nodeType="clickEffect" presetClass="entr" presetID="1">
                                  <p:stCondLst>
                                    <p:cond delay="0"/>
                                  </p:stCondLst>
                                  <p:childTnLst>
                                    <p:set>
                                      <p:cBhvr>
                                        <p:cTn dur="1" fill="hold" id="390">
                                          <p:stCondLst>
                                            <p:cond delay="0"/>
                                          </p:stCondLst>
                                        </p:cTn>
                                        <p:tgtEl>
                                          <p:spTgt spid="167">
                                            <p:txEl>
                                              <p:pRg end="373" st="343"/>
                                            </p:txEl>
                                          </p:spTgt>
                                        </p:tgtEl>
                                        <p:attrNameLst>
                                          <p:attrName>style.visibility</p:attrName>
                                        </p:attrNameLst>
                                      </p:cBhvr>
                                      <p:to>
                                        <p:strVal val="visible"/>
                                      </p:to>
                                    </p:set>
                                  </p:childTnLst>
                                </p:cTn>
                              </p:par>
                            </p:childTnLst>
                          </p:cTn>
                        </p:par>
                      </p:childTnLst>
                    </p:cTn>
                  </p:par>
                  <p:par>
                    <p:cTn fill="hold" id="391">
                      <p:stCondLst>
                        <p:cond delay="indefinite"/>
                      </p:stCondLst>
                      <p:childTnLst>
                        <p:par>
                          <p:cTn fill="hold" id="392">
                            <p:stCondLst>
                              <p:cond delay="0"/>
                            </p:stCondLst>
                            <p:childTnLst>
                              <p:par>
                                <p:cTn fill="hold" id="393" nodeType="clickEffect" presetClass="entr" presetID="1">
                                  <p:stCondLst>
                                    <p:cond delay="0"/>
                                  </p:stCondLst>
                                  <p:childTnLst>
                                    <p:set>
                                      <p:cBhvr>
                                        <p:cTn dur="1" fill="hold" id="394">
                                          <p:stCondLst>
                                            <p:cond delay="0"/>
                                          </p:stCondLst>
                                        </p:cTn>
                                        <p:tgtEl>
                                          <p:spTgt spid="167">
                                            <p:txEl>
                                              <p:pRg end="409" st="373"/>
                                            </p:txEl>
                                          </p:spTgt>
                                        </p:tgtEl>
                                        <p:attrNameLst>
                                          <p:attrName>style.visibility</p:attrName>
                                        </p:attrNameLst>
                                      </p:cBhvr>
                                      <p:to>
                                        <p:strVal val="visible"/>
                                      </p:to>
                                    </p:set>
                                  </p:childTnLst>
                                </p:cTn>
                              </p:par>
                            </p:childTnLst>
                          </p:cTn>
                        </p:par>
                      </p:childTnLst>
                    </p:cTn>
                  </p:par>
                  <p:par>
                    <p:cTn fill="hold" id="395">
                      <p:stCondLst>
                        <p:cond delay="indefinite"/>
                      </p:stCondLst>
                      <p:childTnLst>
                        <p:par>
                          <p:cTn fill="hold" id="396">
                            <p:stCondLst>
                              <p:cond delay="0"/>
                            </p:stCondLst>
                            <p:childTnLst>
                              <p:par>
                                <p:cTn fill="hold" id="397" nodeType="clickEffect" presetClass="entr" presetID="1">
                                  <p:stCondLst>
                                    <p:cond delay="0"/>
                                  </p:stCondLst>
                                  <p:childTnLst>
                                    <p:set>
                                      <p:cBhvr>
                                        <p:cTn dur="1" fill="hold" id="398">
                                          <p:stCondLst>
                                            <p:cond delay="0"/>
                                          </p:stCondLst>
                                        </p:cTn>
                                        <p:tgtEl>
                                          <p:spTgt spid="167">
                                            <p:txEl>
                                              <p:pRg end="447" st="410"/>
                                            </p:txEl>
                                          </p:spTgt>
                                        </p:tgtEl>
                                        <p:attrNameLst>
                                          <p:attrName>style.visibility</p:attrName>
                                        </p:attrNameLst>
                                      </p:cBhvr>
                                      <p:to>
                                        <p:strVal val="visible"/>
                                      </p:to>
                                    </p:set>
                                  </p:childTnLst>
                                </p:cTn>
                              </p:par>
                            </p:childTnLst>
                          </p:cTn>
                        </p:par>
                      </p:childTnLst>
                    </p:cTn>
                  </p:par>
                  <p:par>
                    <p:cTn fill="hold" id="399">
                      <p:stCondLst>
                        <p:cond delay="indefinite"/>
                      </p:stCondLst>
                      <p:childTnLst>
                        <p:par>
                          <p:cTn fill="hold" id="400">
                            <p:stCondLst>
                              <p:cond delay="0"/>
                            </p:stCondLst>
                            <p:childTnLst>
                              <p:par>
                                <p:cTn fill="hold" id="401" nodeType="clickEffect" presetClass="entr" presetID="1">
                                  <p:stCondLst>
                                    <p:cond delay="0"/>
                                  </p:stCondLst>
                                  <p:childTnLst>
                                    <p:set>
                                      <p:cBhvr>
                                        <p:cTn dur="1" fill="hold" id="402">
                                          <p:stCondLst>
                                            <p:cond delay="0"/>
                                          </p:stCondLst>
                                        </p:cTn>
                                        <p:tgtEl>
                                          <p:spTgt spid="167">
                                            <p:txEl>
                                              <p:pRg end="654" st="44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TextShape 1"/>
          <p:cNvSpPr txBox="1"/>
          <p:nvPr/>
        </p:nvSpPr>
        <p:spPr>
          <a:xfrm>
            <a:off x="457200" y="704160"/>
            <a:ext cx="8229240" cy="667080"/>
          </a:xfrm>
          <a:prstGeom prst="rect">
            <a:avLst/>
          </a:prstGeom>
        </p:spPr>
        <p:txBody>
          <a:bodyPr anchor="b" bIns="0" lIns="0" rIns="0" tIns="45000"/>
          <a:p>
            <a:pPr>
              <a:lnSpc>
                <a:spcPct val="100000"/>
              </a:lnSpc>
            </a:pPr>
            <a:r>
              <a:rPr lang="en-US" sz="4000">
                <a:solidFill>
                  <a:srgbClr val="04617b"/>
                </a:solidFill>
                <a:latin typeface="Calibri"/>
              </a:rPr>
              <a:t>Welfare Gains from Consortium</a:t>
            </a:r>
            <a:endParaRPr/>
          </a:p>
        </p:txBody>
      </p:sp>
      <p:sp>
        <p:nvSpPr>
          <p:cNvPr id="169" name="TextShape 2"/>
          <p:cNvSpPr txBox="1"/>
          <p:nvPr/>
        </p:nvSpPr>
        <p:spPr>
          <a:xfrm>
            <a:off x="457200" y="1371600"/>
            <a:ext cx="8229240" cy="4952520"/>
          </a:xfrm>
          <a:prstGeom prst="rect">
            <a:avLst/>
          </a:prstGeom>
        </p:spPr>
        <p:txBody>
          <a:bodyPr bIns="45000" lIns="90000" rIns="90000" tIns="45000"/>
          <a:p>
            <a:pPr>
              <a:lnSpc>
                <a:spcPct val="100000"/>
              </a:lnSpc>
              <a:buSzPct val="95000"/>
              <a:buFont typeface="Calibri"/>
              <a:buAutoNum type="arabicPeriod"/>
            </a:pPr>
            <a:r>
              <a:rPr lang="en-US" sz="2800">
                <a:solidFill>
                  <a:srgbClr val="000000"/>
                </a:solidFill>
                <a:latin typeface="Constantia"/>
              </a:rPr>
              <a:t>The creation of a new technology sharing consortium can increase spending on innovation, increase output, and reduce cost</a:t>
            </a:r>
            <a:endParaRPr/>
          </a:p>
          <a:p>
            <a:pPr>
              <a:lnSpc>
                <a:spcPct val="100000"/>
              </a:lnSpc>
              <a:buSzPct val="95000"/>
              <a:buFont typeface="Calibri"/>
              <a:buAutoNum type="arabicPeriod"/>
            </a:pPr>
            <a:r>
              <a:rPr lang="en-US" sz="2800">
                <a:solidFill>
                  <a:srgbClr val="000000"/>
                </a:solidFill>
                <a:latin typeface="Constantia"/>
              </a:rPr>
              <a:t>Firms in consortium will increase R&amp;D spending</a:t>
            </a:r>
            <a:endParaRPr/>
          </a:p>
          <a:p>
            <a:pPr lvl="1">
              <a:lnSpc>
                <a:spcPct val="100000"/>
              </a:lnSpc>
              <a:buSzPct val="85000"/>
              <a:buFont charset="2" typeface="Wingdings 2"/>
              <a:buChar char=""/>
            </a:pPr>
            <a:r>
              <a:rPr lang="en-US" sz="2400">
                <a:solidFill>
                  <a:srgbClr val="000000"/>
                </a:solidFill>
                <a:latin typeface="Constantia"/>
              </a:rPr>
              <a:t>Still not optimal, but an improvement</a:t>
            </a:r>
            <a:endParaRPr/>
          </a:p>
          <a:p>
            <a:pPr>
              <a:lnSpc>
                <a:spcPct val="100000"/>
              </a:lnSpc>
              <a:buSzPct val="95000"/>
              <a:buFont typeface="Calibri"/>
              <a:buAutoNum type="arabicPeriod"/>
            </a:pPr>
            <a:r>
              <a:rPr lang="en-US" sz="2800">
                <a:solidFill>
                  <a:srgbClr val="000000"/>
                </a:solidFill>
                <a:latin typeface="Constantia"/>
              </a:rPr>
              <a:t>A rise in the number of consortium members is assumed to be welfare increasing</a:t>
            </a:r>
            <a:endParaRPr/>
          </a:p>
          <a:p>
            <a:pPr>
              <a:lnSpc>
                <a:spcPct val="100000"/>
              </a:lnSpc>
              <a:buSzPct val="95000"/>
              <a:buFont typeface="Calibri"/>
              <a:buAutoNum type="arabicPeriod"/>
            </a:pPr>
            <a:r>
              <a:rPr lang="en-US" sz="2800">
                <a:solidFill>
                  <a:srgbClr val="000000"/>
                </a:solidFill>
                <a:latin typeface="Constantia"/>
              </a:rPr>
              <a:t>Welfare reducing if consortium colludes to fix prices or suppress innovation outlays</a:t>
            </a:r>
            <a:endParaRPr/>
          </a:p>
          <a:p>
            <a:pPr lvl="1">
              <a:lnSpc>
                <a:spcPct val="100000"/>
              </a:lnSpc>
              <a:buSzPct val="85000"/>
              <a:buFont charset="2" typeface="Wingdings 2"/>
              <a:buChar char=""/>
            </a:pPr>
            <a:r>
              <a:rPr lang="en-US" sz="2400">
                <a:solidFill>
                  <a:srgbClr val="000000"/>
                </a:solidFill>
                <a:latin typeface="Constantia"/>
              </a:rPr>
              <a:t>Threat reduced due to bi-lateral agreements</a:t>
            </a:r>
            <a:endParaRPr/>
          </a:p>
          <a:p>
            <a:pPr>
              <a:lnSpc>
                <a:spcPct val="100000"/>
              </a:lnSpc>
            </a:pPr>
            <a:endParaRPr/>
          </a:p>
        </p:txBody>
      </p:sp>
    </p:spTree>
  </p:cSld>
  <p:timing>
    <p:tnLst>
      <p:par>
        <p:cTn dur="indefinite" id="403" nodeType="tmRoot" restart="never">
          <p:childTnLst>
            <p:seq>
              <p:cTn dur="indefinite" id="404" nodeType="mainSeq">
                <p:childTnLst>
                  <p:par>
                    <p:cTn fill="hold" id="405">
                      <p:stCondLst>
                        <p:cond delay="indefinite"/>
                      </p:stCondLst>
                      <p:childTnLst>
                        <p:par>
                          <p:cTn fill="hold" id="406">
                            <p:stCondLst>
                              <p:cond delay="0"/>
                            </p:stCondLst>
                            <p:childTnLst>
                              <p:par>
                                <p:cTn fill="hold" id="407" nodeType="clickEffect" presetClass="entr" presetID="1">
                                  <p:stCondLst>
                                    <p:cond delay="0"/>
                                  </p:stCondLst>
                                  <p:childTnLst>
                                    <p:set>
                                      <p:cBhvr>
                                        <p:cTn dur="1" fill="hold" id="408">
                                          <p:stCondLst>
                                            <p:cond delay="0"/>
                                          </p:stCondLst>
                                        </p:cTn>
                                        <p:tgtEl>
                                          <p:spTgt spid="169">
                                            <p:txEl>
                                              <p:pRg end="122" st="0"/>
                                            </p:txEl>
                                          </p:spTgt>
                                        </p:tgtEl>
                                        <p:attrNameLst>
                                          <p:attrName>style.visibility</p:attrName>
                                        </p:attrNameLst>
                                      </p:cBhvr>
                                      <p:to>
                                        <p:strVal val="visible"/>
                                      </p:to>
                                    </p:set>
                                  </p:childTnLst>
                                </p:cTn>
                              </p:par>
                            </p:childTnLst>
                          </p:cTn>
                        </p:par>
                      </p:childTnLst>
                    </p:cTn>
                  </p:par>
                  <p:par>
                    <p:cTn fill="hold" id="409">
                      <p:stCondLst>
                        <p:cond delay="indefinite"/>
                      </p:stCondLst>
                      <p:childTnLst>
                        <p:par>
                          <p:cTn fill="hold" id="410">
                            <p:stCondLst>
                              <p:cond delay="0"/>
                            </p:stCondLst>
                            <p:childTnLst>
                              <p:par>
                                <p:cTn fill="hold" id="411" nodeType="clickEffect" presetClass="entr" presetID="1">
                                  <p:stCondLst>
                                    <p:cond delay="0"/>
                                  </p:stCondLst>
                                  <p:childTnLst>
                                    <p:set>
                                      <p:cBhvr>
                                        <p:cTn dur="1" fill="hold" id="412">
                                          <p:stCondLst>
                                            <p:cond delay="0"/>
                                          </p:stCondLst>
                                        </p:cTn>
                                        <p:tgtEl>
                                          <p:spTgt spid="169">
                                            <p:txEl>
                                              <p:pRg end="169" st="122"/>
                                            </p:txEl>
                                          </p:spTgt>
                                        </p:tgtEl>
                                        <p:attrNameLst>
                                          <p:attrName>style.visibility</p:attrName>
                                        </p:attrNameLst>
                                      </p:cBhvr>
                                      <p:to>
                                        <p:strVal val="visible"/>
                                      </p:to>
                                    </p:set>
                                  </p:childTnLst>
                                </p:cTn>
                              </p:par>
                              <p:par>
                                <p:cTn fill="hold" id="413" nodeType="withEffect" presetClass="entr" presetID="1">
                                  <p:stCondLst>
                                    <p:cond delay="0"/>
                                  </p:stCondLst>
                                  <p:childTnLst>
                                    <p:set>
                                      <p:cBhvr>
                                        <p:cTn dur="1" fill="hold" id="414">
                                          <p:stCondLst>
                                            <p:cond delay="0"/>
                                          </p:stCondLst>
                                        </p:cTn>
                                        <p:tgtEl>
                                          <p:spTgt spid="169">
                                            <p:txEl>
                                              <p:pRg end="207" st="169"/>
                                            </p:txEl>
                                          </p:spTgt>
                                        </p:tgtEl>
                                        <p:attrNameLst>
                                          <p:attrName>style.visibility</p:attrName>
                                        </p:attrNameLst>
                                      </p:cBhvr>
                                      <p:to>
                                        <p:strVal val="visible"/>
                                      </p:to>
                                    </p:set>
                                  </p:childTnLst>
                                </p:cTn>
                              </p:par>
                            </p:childTnLst>
                          </p:cTn>
                        </p:par>
                      </p:childTnLst>
                    </p:cTn>
                  </p:par>
                  <p:par>
                    <p:cTn fill="hold" id="415">
                      <p:stCondLst>
                        <p:cond delay="indefinite"/>
                      </p:stCondLst>
                      <p:childTnLst>
                        <p:par>
                          <p:cTn fill="hold" id="416">
                            <p:stCondLst>
                              <p:cond delay="0"/>
                            </p:stCondLst>
                            <p:childTnLst>
                              <p:par>
                                <p:cTn fill="hold" id="417" nodeType="clickEffect" presetClass="entr" presetID="1">
                                  <p:stCondLst>
                                    <p:cond delay="0"/>
                                  </p:stCondLst>
                                  <p:childTnLst>
                                    <p:set>
                                      <p:cBhvr>
                                        <p:cTn dur="1" fill="hold" id="418">
                                          <p:stCondLst>
                                            <p:cond delay="0"/>
                                          </p:stCondLst>
                                        </p:cTn>
                                        <p:tgtEl>
                                          <p:spTgt spid="169">
                                            <p:txEl>
                                              <p:pRg end="286" st="207"/>
                                            </p:txEl>
                                          </p:spTgt>
                                        </p:tgtEl>
                                        <p:attrNameLst>
                                          <p:attrName>style.visibility</p:attrName>
                                        </p:attrNameLst>
                                      </p:cBhvr>
                                      <p:to>
                                        <p:strVal val="visible"/>
                                      </p:to>
                                    </p:set>
                                  </p:childTnLst>
                                </p:cTn>
                              </p:par>
                            </p:childTnLst>
                          </p:cTn>
                        </p:par>
                      </p:childTnLst>
                    </p:cTn>
                  </p:par>
                  <p:par>
                    <p:cTn fill="hold" id="419">
                      <p:stCondLst>
                        <p:cond delay="indefinite"/>
                      </p:stCondLst>
                      <p:childTnLst>
                        <p:par>
                          <p:cTn fill="hold" id="420">
                            <p:stCondLst>
                              <p:cond delay="0"/>
                            </p:stCondLst>
                            <p:childTnLst>
                              <p:par>
                                <p:cTn fill="hold" id="421" nodeType="clickEffect" presetClass="entr" presetID="1">
                                  <p:stCondLst>
                                    <p:cond delay="0"/>
                                  </p:stCondLst>
                                  <p:childTnLst>
                                    <p:set>
                                      <p:cBhvr>
                                        <p:cTn dur="1" fill="hold" id="422">
                                          <p:stCondLst>
                                            <p:cond delay="0"/>
                                          </p:stCondLst>
                                        </p:cTn>
                                        <p:tgtEl>
                                          <p:spTgt spid="169">
                                            <p:txEl>
                                              <p:pRg end="371" st="286"/>
                                            </p:txEl>
                                          </p:spTgt>
                                        </p:tgtEl>
                                        <p:attrNameLst>
                                          <p:attrName>style.visibility</p:attrName>
                                        </p:attrNameLst>
                                      </p:cBhvr>
                                      <p:to>
                                        <p:strVal val="visible"/>
                                      </p:to>
                                    </p:set>
                                  </p:childTnLst>
                                </p:cTn>
                              </p:par>
                              <p:par>
                                <p:cTn fill="hold" id="423" nodeType="withEffect" presetClass="entr" presetID="1">
                                  <p:stCondLst>
                                    <p:cond delay="0"/>
                                  </p:stCondLst>
                                  <p:childTnLst>
                                    <p:set>
                                      <p:cBhvr>
                                        <p:cTn dur="1" fill="hold" id="424">
                                          <p:stCondLst>
                                            <p:cond delay="0"/>
                                          </p:stCondLst>
                                        </p:cTn>
                                        <p:tgtEl>
                                          <p:spTgt spid="169">
                                            <p:txEl>
                                              <p:pRg end="415" st="37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0" name="TextShape 1"/>
          <p:cNvSpPr txBox="1"/>
          <p:nvPr/>
        </p:nvSpPr>
        <p:spPr>
          <a:xfrm>
            <a:off x="457200" y="704160"/>
            <a:ext cx="8229240" cy="819720"/>
          </a:xfrm>
          <a:prstGeom prst="rect">
            <a:avLst/>
          </a:prstGeom>
        </p:spPr>
        <p:txBody>
          <a:bodyPr anchor="b" bIns="0" lIns="0" rIns="0" tIns="45000"/>
          <a:p>
            <a:pPr>
              <a:lnSpc>
                <a:spcPct val="100000"/>
              </a:lnSpc>
            </a:pPr>
            <a:r>
              <a:rPr lang="en-US" sz="5000">
                <a:solidFill>
                  <a:srgbClr val="04617b"/>
                </a:solidFill>
                <a:latin typeface="Calibri"/>
              </a:rPr>
              <a:t>Implications for Anti-trust Policy</a:t>
            </a:r>
            <a:endParaRPr/>
          </a:p>
        </p:txBody>
      </p:sp>
      <p:sp>
        <p:nvSpPr>
          <p:cNvPr id="171" name="TextShape 2"/>
          <p:cNvSpPr txBox="1"/>
          <p:nvPr/>
        </p:nvSpPr>
        <p:spPr>
          <a:xfrm>
            <a:off x="457200" y="1523880"/>
            <a:ext cx="8229240" cy="4800240"/>
          </a:xfrm>
          <a:prstGeom prst="rect">
            <a:avLst/>
          </a:prstGeom>
        </p:spPr>
        <p:txBody>
          <a:bodyPr bIns="45000" lIns="90000" rIns="90000" tIns="45000"/>
          <a:p>
            <a:pPr>
              <a:lnSpc>
                <a:spcPct val="100000"/>
              </a:lnSpc>
            </a:pPr>
            <a:r>
              <a:rPr b="1" lang="en-US" sz="2600" u="sng">
                <a:solidFill>
                  <a:srgbClr val="000000"/>
                </a:solidFill>
                <a:latin typeface="Constantia"/>
              </a:rPr>
              <a:t>Anti-trust laws</a:t>
            </a:r>
            <a:r>
              <a:rPr b="1" lang="en-US" sz="2600">
                <a:solidFill>
                  <a:srgbClr val="000000"/>
                </a:solidFill>
                <a:latin typeface="Constantia"/>
              </a:rPr>
              <a:t>: </a:t>
            </a:r>
            <a:r>
              <a:rPr lang="en-US" sz="2600">
                <a:solidFill>
                  <a:srgbClr val="000000"/>
                </a:solidFill>
                <a:latin typeface="Constantia"/>
              </a:rPr>
              <a:t>laws that prohibit anti-competitive behavior so as to protect consumers and other firms from unfair/unethical business practices; aim to stop “collusion” among firms</a:t>
            </a:r>
            <a:endParaRPr/>
          </a:p>
          <a:p>
            <a:pPr>
              <a:lnSpc>
                <a:spcPct val="100000"/>
              </a:lnSpc>
            </a:pPr>
            <a:endParaRPr/>
          </a:p>
          <a:p>
            <a:pPr>
              <a:lnSpc>
                <a:spcPct val="100000"/>
              </a:lnSpc>
              <a:buSzPct val="95000"/>
              <a:buFont typeface="Calibri"/>
              <a:buAutoNum type="arabicPeriod"/>
            </a:pPr>
            <a:r>
              <a:rPr lang="en-US" sz="2600">
                <a:solidFill>
                  <a:srgbClr val="000000"/>
                </a:solidFill>
                <a:latin typeface="Constantia"/>
              </a:rPr>
              <a:t>In some cases (like that of technology sharing), “collusion” may be beneficial to society, not harmful</a:t>
            </a:r>
            <a:endParaRPr/>
          </a:p>
          <a:p>
            <a:pPr>
              <a:lnSpc>
                <a:spcPct val="100000"/>
              </a:lnSpc>
            </a:pPr>
            <a:endParaRPr/>
          </a:p>
          <a:p>
            <a:pPr>
              <a:lnSpc>
                <a:spcPct val="100000"/>
              </a:lnSpc>
              <a:buSzPct val="95000"/>
              <a:buFont typeface="Calibri"/>
              <a:buAutoNum type="arabicPeriod"/>
            </a:pPr>
            <a:r>
              <a:rPr lang="en-US" sz="2600">
                <a:solidFill>
                  <a:srgbClr val="000000"/>
                </a:solidFill>
                <a:latin typeface="Constantia"/>
              </a:rPr>
              <a:t>There needs to be a </a:t>
            </a:r>
            <a:r>
              <a:rPr b="1" lang="en-US" sz="2600">
                <a:solidFill>
                  <a:srgbClr val="000000"/>
                </a:solidFill>
                <a:latin typeface="Constantia"/>
              </a:rPr>
              <a:t>clear distinction </a:t>
            </a:r>
            <a:r>
              <a:rPr lang="en-US" sz="2600">
                <a:solidFill>
                  <a:srgbClr val="000000"/>
                </a:solidFill>
                <a:latin typeface="Constantia"/>
              </a:rPr>
              <a:t>between “collusion” that results in the price fixing of final goods and increase prices for consumers (harmful) and “collusion” that is cost-reducing- but not price fixing- and results in final goods that are cheaper for consumers</a:t>
            </a:r>
            <a:endParaRPr/>
          </a:p>
          <a:p>
            <a:pPr>
              <a:lnSpc>
                <a:spcPct val="100000"/>
              </a:lnSpc>
            </a:pPr>
            <a:endParaRPr/>
          </a:p>
          <a:p>
            <a:pPr>
              <a:lnSpc>
                <a:spcPct val="100000"/>
              </a:lnSpc>
            </a:pPr>
            <a:endParaRPr/>
          </a:p>
          <a:p>
            <a:pPr>
              <a:lnSpc>
                <a:spcPct val="100000"/>
              </a:lnSpc>
            </a:pPr>
            <a:endParaRPr/>
          </a:p>
        </p:txBody>
      </p:sp>
    </p:spTree>
  </p:cSld>
  <p:timing>
    <p:tnLst>
      <p:par>
        <p:cTn dur="indefinite" id="425" nodeType="tmRoot" restart="never">
          <p:childTnLst>
            <p:seq>
              <p:cTn dur="indefinite" id="426" nodeType="mainSeq">
                <p:childTnLst>
                  <p:par>
                    <p:cTn fill="hold" id="427">
                      <p:stCondLst>
                        <p:cond delay="indefinite"/>
                      </p:stCondLst>
                      <p:childTnLst>
                        <p:par>
                          <p:cTn fill="hold" id="428">
                            <p:stCondLst>
                              <p:cond delay="0"/>
                            </p:stCondLst>
                            <p:childTnLst>
                              <p:par>
                                <p:cTn fill="hold" id="429" nodeType="clickEffect" presetClass="entr" presetID="1">
                                  <p:stCondLst>
                                    <p:cond delay="0"/>
                                  </p:stCondLst>
                                  <p:childTnLst>
                                    <p:set>
                                      <p:cBhvr>
                                        <p:cTn dur="1" fill="hold" id="430">
                                          <p:stCondLst>
                                            <p:cond delay="0"/>
                                          </p:stCondLst>
                                        </p:cTn>
                                        <p:tgtEl>
                                          <p:spTgt spid="171">
                                            <p:txEl>
                                              <p:pRg end="287" st="184"/>
                                            </p:txEl>
                                          </p:spTgt>
                                        </p:tgtEl>
                                        <p:attrNameLst>
                                          <p:attrName>style.visibility</p:attrName>
                                        </p:attrNameLst>
                                      </p:cBhvr>
                                      <p:to>
                                        <p:strVal val="visible"/>
                                      </p:to>
                                    </p:set>
                                  </p:childTnLst>
                                </p:cTn>
                              </p:par>
                            </p:childTnLst>
                          </p:cTn>
                        </p:par>
                      </p:childTnLst>
                    </p:cTn>
                  </p:par>
                  <p:par>
                    <p:cTn fill="hold" id="431">
                      <p:stCondLst>
                        <p:cond delay="indefinite"/>
                      </p:stCondLst>
                      <p:childTnLst>
                        <p:par>
                          <p:cTn fill="hold" id="432">
                            <p:stCondLst>
                              <p:cond delay="0"/>
                            </p:stCondLst>
                            <p:childTnLst>
                              <p:par>
                                <p:cTn fill="hold" id="433" nodeType="clickEffect" presetClass="entr" presetID="1">
                                  <p:stCondLst>
                                    <p:cond delay="0"/>
                                  </p:stCondLst>
                                  <p:childTnLst>
                                    <p:set>
                                      <p:cBhvr>
                                        <p:cTn dur="1" fill="hold" id="434">
                                          <p:stCondLst>
                                            <p:cond delay="0"/>
                                          </p:stCondLst>
                                        </p:cTn>
                                        <p:tgtEl>
                                          <p:spTgt spid="171">
                                            <p:txEl>
                                              <p:pRg end="557" st="28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2" name="TextShape 1"/>
          <p:cNvSpPr txBox="1"/>
          <p:nvPr/>
        </p:nvSpPr>
        <p:spPr>
          <a:xfrm>
            <a:off x="457200" y="704160"/>
            <a:ext cx="8229240" cy="819720"/>
          </a:xfrm>
          <a:prstGeom prst="rect">
            <a:avLst/>
          </a:prstGeom>
        </p:spPr>
        <p:txBody>
          <a:bodyPr anchor="b" bIns="0" lIns="0" rIns="0" tIns="45000"/>
          <a:p>
            <a:pPr>
              <a:lnSpc>
                <a:spcPct val="100000"/>
              </a:lnSpc>
            </a:pPr>
            <a:r>
              <a:rPr lang="en-US" sz="4000">
                <a:solidFill>
                  <a:srgbClr val="04617b"/>
                </a:solidFill>
                <a:latin typeface="Calibri"/>
              </a:rPr>
              <a:t>The Technology-Consortium Model</a:t>
            </a:r>
            <a:endParaRPr/>
          </a:p>
        </p:txBody>
      </p:sp>
      <p:sp>
        <p:nvSpPr>
          <p:cNvPr id="173" name="TextShape 2"/>
          <p:cNvSpPr txBox="1"/>
          <p:nvPr/>
        </p:nvSpPr>
        <p:spPr>
          <a:xfrm>
            <a:off x="457200" y="1523880"/>
            <a:ext cx="8229240" cy="4800240"/>
          </a:xfrm>
          <a:prstGeom prst="rect">
            <a:avLst/>
          </a:prstGeom>
        </p:spPr>
        <p:txBody>
          <a:bodyPr bIns="45000" lIns="90000" rIns="90000" tIns="45000"/>
          <a:p>
            <a:pPr>
              <a:lnSpc>
                <a:spcPct val="100000"/>
              </a:lnSpc>
            </a:pPr>
            <a:r>
              <a:rPr b="1" lang="en-US" sz="3200">
                <a:solidFill>
                  <a:srgbClr val="000000"/>
                </a:solidFill>
                <a:latin typeface="Constantia"/>
              </a:rPr>
              <a:t>Conclusion:</a:t>
            </a:r>
            <a:endParaRPr/>
          </a:p>
          <a:p>
            <a:pPr>
              <a:lnSpc>
                <a:spcPct val="100000"/>
              </a:lnSpc>
            </a:pPr>
            <a:endParaRPr/>
          </a:p>
          <a:p>
            <a:pPr>
              <a:lnSpc>
                <a:spcPct val="100000"/>
              </a:lnSpc>
            </a:pPr>
            <a:r>
              <a:rPr b="1" lang="en-US" sz="2600">
                <a:solidFill>
                  <a:srgbClr val="000000"/>
                </a:solidFill>
                <a:latin typeface="Constantia"/>
              </a:rPr>
              <a:t>Inter-firm collaboration </a:t>
            </a:r>
            <a:r>
              <a:rPr lang="en-US" sz="2600">
                <a:solidFill>
                  <a:srgbClr val="000000"/>
                </a:solidFill>
                <a:latin typeface="Constantia"/>
              </a:rPr>
              <a:t>in technology-sharing consortiums actually </a:t>
            </a:r>
            <a:r>
              <a:rPr b="1" lang="en-US" sz="2600">
                <a:solidFill>
                  <a:srgbClr val="000000"/>
                </a:solidFill>
                <a:latin typeface="Constantia"/>
              </a:rPr>
              <a:t>provides incentives for firms to spend </a:t>
            </a:r>
            <a:r>
              <a:rPr b="1" i="1" lang="en-US" sz="2600">
                <a:solidFill>
                  <a:srgbClr val="000000"/>
                </a:solidFill>
                <a:latin typeface="Constantia"/>
              </a:rPr>
              <a:t>more</a:t>
            </a:r>
            <a:r>
              <a:rPr b="1" lang="en-US" sz="2600">
                <a:solidFill>
                  <a:srgbClr val="000000"/>
                </a:solidFill>
                <a:latin typeface="Constantia"/>
              </a:rPr>
              <a:t> on innovation</a:t>
            </a:r>
            <a:r>
              <a:rPr lang="en-US" sz="2600">
                <a:solidFill>
                  <a:srgbClr val="000000"/>
                </a:solidFill>
                <a:latin typeface="Constantia"/>
              </a:rPr>
              <a:t>, not less, and therefore should take society </a:t>
            </a:r>
            <a:r>
              <a:rPr b="1" lang="en-US" sz="2600">
                <a:solidFill>
                  <a:srgbClr val="000000"/>
                </a:solidFill>
                <a:latin typeface="Constantia"/>
              </a:rPr>
              <a:t>closer to the social optimal level of innovation</a:t>
            </a:r>
            <a:r>
              <a:rPr lang="en-US" sz="2600">
                <a:solidFill>
                  <a:srgbClr val="000000"/>
                </a:solidFill>
                <a:latin typeface="Constantia"/>
              </a:rPr>
              <a:t> by reducing the market’s incentives for underinvestment in innovation </a:t>
            </a:r>
            <a:r>
              <a:rPr b="1" lang="en-US" sz="2600">
                <a:solidFill>
                  <a:srgbClr val="000000"/>
                </a:solidFill>
                <a:latin typeface="Constantia"/>
              </a:rPr>
              <a:t>due to dissemination issues</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TextShape 1"/>
          <p:cNvSpPr txBox="1"/>
          <p:nvPr/>
        </p:nvSpPr>
        <p:spPr>
          <a:xfrm>
            <a:off x="457200" y="704160"/>
            <a:ext cx="8229240" cy="591120"/>
          </a:xfrm>
          <a:prstGeom prst="rect">
            <a:avLst/>
          </a:prstGeom>
        </p:spPr>
        <p:txBody>
          <a:bodyPr anchor="b" bIns="0" lIns="0" rIns="0" tIns="45000"/>
          <a:p>
            <a:pPr>
              <a:lnSpc>
                <a:spcPct val="100000"/>
              </a:lnSpc>
            </a:pPr>
            <a:r>
              <a:rPr lang="en-US" sz="4000">
                <a:solidFill>
                  <a:srgbClr val="04617b"/>
                </a:solidFill>
                <a:latin typeface="Calibri"/>
              </a:rPr>
              <a:t>Technology sharing consortiums</a:t>
            </a:r>
            <a:endParaRPr/>
          </a:p>
        </p:txBody>
      </p:sp>
      <p:sp>
        <p:nvSpPr>
          <p:cNvPr id="122" name="TextShape 2"/>
          <p:cNvSpPr txBox="1"/>
          <p:nvPr/>
        </p:nvSpPr>
        <p:spPr>
          <a:xfrm>
            <a:off x="457200" y="1371600"/>
            <a:ext cx="8229240" cy="4952520"/>
          </a:xfrm>
          <a:prstGeom prst="rect">
            <a:avLst/>
          </a:prstGeom>
        </p:spPr>
        <p:txBody>
          <a:bodyPr bIns="45000" lIns="90000" rIns="90000" tIns="45000"/>
          <a:p>
            <a:pPr>
              <a:lnSpc>
                <a:spcPct val="100000"/>
              </a:lnSpc>
            </a:pPr>
            <a:r>
              <a:rPr b="1" lang="en-US" sz="2600">
                <a:solidFill>
                  <a:srgbClr val="000000"/>
                </a:solidFill>
                <a:latin typeface="Constantia"/>
              </a:rPr>
              <a:t>Traditional view: </a:t>
            </a:r>
            <a:r>
              <a:rPr lang="en-US" sz="2600">
                <a:solidFill>
                  <a:srgbClr val="000000"/>
                </a:solidFill>
                <a:latin typeface="Constantia"/>
              </a:rPr>
              <a:t>competing firms that trade the right to use each others’ technology</a:t>
            </a:r>
            <a:endParaRPr/>
          </a:p>
          <a:p>
            <a:pPr>
              <a:lnSpc>
                <a:spcPct val="100000"/>
              </a:lnSpc>
            </a:pPr>
            <a:endParaRPr/>
          </a:p>
          <a:p>
            <a:pPr>
              <a:lnSpc>
                <a:spcPct val="100000"/>
              </a:lnSpc>
            </a:pPr>
            <a:r>
              <a:rPr b="1" lang="en-US" sz="2600">
                <a:solidFill>
                  <a:srgbClr val="000000"/>
                </a:solidFill>
                <a:latin typeface="Constantia"/>
              </a:rPr>
              <a:t>Newer literature: </a:t>
            </a:r>
            <a:r>
              <a:rPr lang="en-US" sz="2600">
                <a:solidFill>
                  <a:srgbClr val="000000"/>
                </a:solidFill>
                <a:latin typeface="Constantia"/>
              </a:rPr>
              <a:t>competing </a:t>
            </a:r>
            <a:r>
              <a:rPr i="1" lang="en-US" sz="2600">
                <a:solidFill>
                  <a:srgbClr val="000000"/>
                </a:solidFill>
                <a:latin typeface="Constantia"/>
              </a:rPr>
              <a:t>or</a:t>
            </a:r>
            <a:r>
              <a:rPr lang="en-US" sz="2600">
                <a:solidFill>
                  <a:srgbClr val="000000"/>
                </a:solidFill>
                <a:latin typeface="Constantia"/>
              </a:rPr>
              <a:t> complementary </a:t>
            </a:r>
            <a:r>
              <a:rPr lang="en-US" sz="2600" u="sng">
                <a:solidFill>
                  <a:srgbClr val="000000"/>
                </a:solidFill>
                <a:latin typeface="Constantia"/>
              </a:rPr>
              <a:t>firms</a:t>
            </a:r>
            <a:r>
              <a:rPr lang="en-US" sz="2600">
                <a:solidFill>
                  <a:srgbClr val="000000"/>
                </a:solidFill>
                <a:latin typeface="Constantia"/>
              </a:rPr>
              <a:t> that trade the right to use each others’ technology</a:t>
            </a:r>
            <a:endParaRPr/>
          </a:p>
          <a:p>
            <a:pPr>
              <a:lnSpc>
                <a:spcPct val="100000"/>
              </a:lnSpc>
            </a:pPr>
            <a:endParaRPr/>
          </a:p>
          <a:p>
            <a:pPr>
              <a:lnSpc>
                <a:spcPct val="100000"/>
              </a:lnSpc>
            </a:pPr>
            <a:endParaRPr/>
          </a:p>
          <a:p>
            <a:pPr>
              <a:lnSpc>
                <a:spcPct val="100000"/>
              </a:lnSpc>
            </a:pPr>
            <a:endParaRPr/>
          </a:p>
        </p:txBody>
      </p:sp>
    </p:spTree>
  </p:cSld>
  <p:timing>
    <p:tnLst>
      <p:par>
        <p:cTn dur="indefinite" id="1" nodeType="tmRoot" restart="never">
          <p:childTnLst>
            <p:seq>
              <p:cTn dur="indefinite" id="2" nodeType="mainSeq">
                <p:childTnLst>
                  <p:par>
                    <p:cTn fill="hold" id="3">
                      <p:stCondLst>
                        <p:cond delay="indefinite"/>
                      </p:stCondLst>
                      <p:childTnLst>
                        <p:par>
                          <p:cTn fill="hold" id="4">
                            <p:stCondLst>
                              <p:cond delay="0"/>
                            </p:stCondLst>
                            <p:childTnLst>
                              <p:par>
                                <p:cTn fill="hold" id="5" nodeType="clickEffect" presetClass="entr" presetID="1">
                                  <p:stCondLst>
                                    <p:cond delay="0"/>
                                  </p:stCondLst>
                                  <p:childTnLst>
                                    <p:set>
                                      <p:cBhvr>
                                        <p:cTn dur="1" fill="hold" id="6">
                                          <p:stCondLst>
                                            <p:cond delay="0"/>
                                          </p:stCondLst>
                                        </p:cTn>
                                        <p:tgtEl>
                                          <p:spTgt spid="122">
                                            <p:txEl>
                                              <p:pRg end="86" st="0"/>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stCondLst>
                                    <p:cond delay="0"/>
                                  </p:stCondLst>
                                  <p:childTnLst>
                                    <p:set>
                                      <p:cBhvr>
                                        <p:cTn dur="1" fill="hold" id="10">
                                          <p:stCondLst>
                                            <p:cond delay="0"/>
                                          </p:stCondLst>
                                        </p:cTn>
                                        <p:tgtEl>
                                          <p:spTgt spid="122">
                                            <p:txEl>
                                              <p:pRg end="190" st="8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TextShape 1"/>
          <p:cNvSpPr txBox="1"/>
          <p:nvPr/>
        </p:nvSpPr>
        <p:spPr>
          <a:xfrm>
            <a:off x="457200" y="704160"/>
            <a:ext cx="8229240" cy="819720"/>
          </a:xfrm>
          <a:prstGeom prst="rect">
            <a:avLst/>
          </a:prstGeom>
        </p:spPr>
        <p:txBody>
          <a:bodyPr anchor="b" bIns="0" lIns="0" rIns="0" tIns="45000"/>
          <a:p>
            <a:pPr>
              <a:lnSpc>
                <a:spcPct val="100000"/>
              </a:lnSpc>
            </a:pPr>
            <a:r>
              <a:rPr lang="en-US" sz="4000">
                <a:solidFill>
                  <a:srgbClr val="04617b"/>
                </a:solidFill>
                <a:latin typeface="Calibri"/>
              </a:rPr>
              <a:t>Benefits of technology consortia</a:t>
            </a:r>
            <a:endParaRPr/>
          </a:p>
        </p:txBody>
      </p:sp>
      <p:sp>
        <p:nvSpPr>
          <p:cNvPr id="124" name="TextShape 2"/>
          <p:cNvSpPr txBox="1"/>
          <p:nvPr/>
        </p:nvSpPr>
        <p:spPr>
          <a:xfrm>
            <a:off x="457200" y="1676520"/>
            <a:ext cx="8229240" cy="4647960"/>
          </a:xfrm>
          <a:prstGeom prst="rect">
            <a:avLst/>
          </a:prstGeom>
        </p:spPr>
        <p:txBody>
          <a:bodyPr bIns="45000" lIns="90000" rIns="90000" tIns="45000"/>
          <a:p>
            <a:pPr>
              <a:lnSpc>
                <a:spcPct val="100000"/>
              </a:lnSpc>
            </a:pPr>
            <a:r>
              <a:rPr b="1" lang="en-US" sz="2400">
                <a:solidFill>
                  <a:srgbClr val="000000"/>
                </a:solidFill>
                <a:latin typeface="Constantia"/>
              </a:rPr>
              <a:t>Technology consortia have the following properties:</a:t>
            </a:r>
            <a:endParaRPr/>
          </a:p>
          <a:p>
            <a:pPr lvl="1">
              <a:lnSpc>
                <a:spcPct val="100000"/>
              </a:lnSpc>
              <a:buSzPct val="85000"/>
              <a:buFont typeface="Calibri"/>
              <a:buAutoNum type="arabicPeriod"/>
            </a:pPr>
            <a:r>
              <a:rPr lang="en-US" sz="2400">
                <a:solidFill>
                  <a:srgbClr val="000000"/>
                </a:solidFill>
                <a:latin typeface="Constantia"/>
              </a:rPr>
              <a:t>Advantage for participants by sharing R&amp;D</a:t>
            </a:r>
            <a:endParaRPr/>
          </a:p>
          <a:p>
            <a:pPr lvl="1">
              <a:lnSpc>
                <a:spcPct val="100000"/>
              </a:lnSpc>
              <a:buSzPct val="85000"/>
              <a:buFont typeface="Calibri"/>
              <a:buAutoNum type="arabicPeriod"/>
            </a:pPr>
            <a:r>
              <a:rPr lang="en-US" sz="2400">
                <a:solidFill>
                  <a:srgbClr val="000000"/>
                </a:solidFill>
                <a:latin typeface="Constantia"/>
              </a:rPr>
              <a:t>Strong incentives to comply with agreements</a:t>
            </a:r>
            <a:endParaRPr/>
          </a:p>
          <a:p>
            <a:pPr lvl="1">
              <a:lnSpc>
                <a:spcPct val="100000"/>
              </a:lnSpc>
              <a:buSzPct val="85000"/>
              <a:buFont typeface="Calibri"/>
              <a:buAutoNum type="arabicPeriod"/>
            </a:pPr>
            <a:r>
              <a:rPr lang="en-US" sz="2400">
                <a:solidFill>
                  <a:srgbClr val="000000"/>
                </a:solidFill>
                <a:latin typeface="Constantia"/>
              </a:rPr>
              <a:t>Membership gives incentive to invest in  R&amp;D</a:t>
            </a:r>
            <a:endParaRPr/>
          </a:p>
          <a:p>
            <a:pPr lvl="1">
              <a:lnSpc>
                <a:spcPct val="100000"/>
              </a:lnSpc>
              <a:buSzPct val="85000"/>
              <a:buFont typeface="Calibri"/>
              <a:buAutoNum type="arabicPeriod"/>
            </a:pPr>
            <a:r>
              <a:rPr lang="en-US" sz="2400">
                <a:solidFill>
                  <a:srgbClr val="000000"/>
                </a:solidFill>
                <a:latin typeface="Constantia"/>
              </a:rPr>
              <a:t>Result is a contribution to social welfare</a:t>
            </a:r>
            <a:endParaRPr/>
          </a:p>
          <a:p>
            <a:pPr lvl="1">
              <a:lnSpc>
                <a:spcPct val="100000"/>
              </a:lnSpc>
              <a:buSzPct val="85000"/>
              <a:buFont typeface="Calibri"/>
              <a:buAutoNum type="arabicPeriod"/>
            </a:pPr>
            <a:r>
              <a:rPr lang="en-US" sz="2400">
                <a:solidFill>
                  <a:srgbClr val="000000"/>
                </a:solidFill>
                <a:latin typeface="Constantia"/>
              </a:rPr>
              <a:t>Anti-trust must not interfere with tech consortium</a:t>
            </a:r>
            <a:endParaRPr/>
          </a:p>
          <a:p>
            <a:pPr>
              <a:lnSpc>
                <a:spcPct val="100000"/>
              </a:lnSpc>
            </a:pPr>
            <a:endParaRPr/>
          </a:p>
          <a:p>
            <a:pPr>
              <a:lnSpc>
                <a:spcPct val="100000"/>
              </a:lnSpc>
            </a:pPr>
            <a:r>
              <a:rPr b="1" lang="en-US" sz="2400">
                <a:solidFill>
                  <a:srgbClr val="000000"/>
                </a:solidFill>
                <a:latin typeface="Constantia"/>
              </a:rPr>
              <a:t>Note: </a:t>
            </a:r>
            <a:r>
              <a:rPr lang="en-US" sz="2400">
                <a:solidFill>
                  <a:srgbClr val="000000"/>
                </a:solidFill>
                <a:latin typeface="Constantia"/>
              </a:rPr>
              <a:t>Firms may stay out of consortia to maintain superior profit from customer loyalty (e.g., Apple)</a:t>
            </a:r>
            <a:endParaRPr/>
          </a:p>
          <a:p>
            <a:pPr>
              <a:lnSpc>
                <a:spcPct val="100000"/>
              </a:lnSpc>
            </a:pPr>
            <a:endParaRPr/>
          </a:p>
        </p:txBody>
      </p:sp>
    </p:spTree>
  </p:cSld>
  <p:timing>
    <p:tnLst>
      <p:par>
        <p:cTn dur="indefinite" id="11" nodeType="tmRoot" restart="never">
          <p:childTnLst>
            <p:seq>
              <p:cTn dur="indefinite" id="12" nodeType="mainSeq">
                <p:childTnLst>
                  <p:par>
                    <p:cTn fill="hold" id="13">
                      <p:stCondLst>
                        <p:cond delay="indefinite"/>
                      </p:stCondLst>
                      <p:childTnLst>
                        <p:par>
                          <p:cTn fill="hold" id="14">
                            <p:stCondLst>
                              <p:cond delay="0"/>
                            </p:stCondLst>
                            <p:childTnLst>
                              <p:par>
                                <p:cTn fill="hold" id="15" nodeType="clickEffect" presetClass="entr" presetID="1">
                                  <p:stCondLst>
                                    <p:cond delay="0"/>
                                  </p:stCondLst>
                                  <p:childTnLst>
                                    <p:set>
                                      <p:cBhvr>
                                        <p:cTn dur="1" fill="hold" id="16">
                                          <p:stCondLst>
                                            <p:cond delay="0"/>
                                          </p:stCondLst>
                                        </p:cTn>
                                        <p:tgtEl>
                                          <p:spTgt spid="124">
                                            <p:txEl>
                                              <p:pRg end="94" st="52"/>
                                            </p:txEl>
                                          </p:spTgt>
                                        </p:tgtEl>
                                        <p:attrNameLst>
                                          <p:attrName>style.visibility</p:attrName>
                                        </p:attrNameLst>
                                      </p:cBhvr>
                                      <p:to>
                                        <p:strVal val="visible"/>
                                      </p:to>
                                    </p:set>
                                  </p:childTnLst>
                                </p:cTn>
                              </p:par>
                            </p:childTnLst>
                          </p:cTn>
                        </p:par>
                      </p:childTnLst>
                    </p:cTn>
                  </p:par>
                  <p:par>
                    <p:cTn fill="hold" id="17">
                      <p:stCondLst>
                        <p:cond delay="indefinite"/>
                      </p:stCondLst>
                      <p:childTnLst>
                        <p:par>
                          <p:cTn fill="hold" id="18">
                            <p:stCondLst>
                              <p:cond delay="0"/>
                            </p:stCondLst>
                            <p:childTnLst>
                              <p:par>
                                <p:cTn fill="hold" id="19" nodeType="clickEffect" presetClass="entr" presetID="1">
                                  <p:stCondLst>
                                    <p:cond delay="0"/>
                                  </p:stCondLst>
                                  <p:childTnLst>
                                    <p:set>
                                      <p:cBhvr>
                                        <p:cTn dur="1" fill="hold" id="20">
                                          <p:stCondLst>
                                            <p:cond delay="0"/>
                                          </p:stCondLst>
                                        </p:cTn>
                                        <p:tgtEl>
                                          <p:spTgt spid="124">
                                            <p:txEl>
                                              <p:pRg end="138" st="94"/>
                                            </p:txEl>
                                          </p:spTgt>
                                        </p:tgtEl>
                                        <p:attrNameLst>
                                          <p:attrName>style.visibility</p:attrName>
                                        </p:attrNameLst>
                                      </p:cBhvr>
                                      <p:to>
                                        <p:strVal val="visible"/>
                                      </p:to>
                                    </p:set>
                                  </p:childTnLst>
                                </p:cTn>
                              </p:par>
                            </p:childTnLst>
                          </p:cTn>
                        </p:par>
                      </p:childTnLst>
                    </p:cTn>
                  </p:par>
                  <p:par>
                    <p:cTn fill="hold" id="21">
                      <p:stCondLst>
                        <p:cond delay="indefinite"/>
                      </p:stCondLst>
                      <p:childTnLst>
                        <p:par>
                          <p:cTn fill="hold" id="22">
                            <p:stCondLst>
                              <p:cond delay="0"/>
                            </p:stCondLst>
                            <p:childTnLst>
                              <p:par>
                                <p:cTn fill="hold" id="23" nodeType="clickEffect" presetClass="entr" presetID="1">
                                  <p:stCondLst>
                                    <p:cond delay="0"/>
                                  </p:stCondLst>
                                  <p:childTnLst>
                                    <p:set>
                                      <p:cBhvr>
                                        <p:cTn dur="1" fill="hold" id="24">
                                          <p:stCondLst>
                                            <p:cond delay="0"/>
                                          </p:stCondLst>
                                        </p:cTn>
                                        <p:tgtEl>
                                          <p:spTgt spid="124">
                                            <p:txEl>
                                              <p:pRg end="183" st="138"/>
                                            </p:txEl>
                                          </p:spTgt>
                                        </p:tgtEl>
                                        <p:attrNameLst>
                                          <p:attrName>style.visibility</p:attrName>
                                        </p:attrNameLst>
                                      </p:cBhvr>
                                      <p:to>
                                        <p:strVal val="visible"/>
                                      </p:to>
                                    </p:set>
                                  </p:childTnLst>
                                </p:cTn>
                              </p:par>
                            </p:childTnLst>
                          </p:cTn>
                        </p:par>
                      </p:childTnLst>
                    </p:cTn>
                  </p:par>
                  <p:par>
                    <p:cTn fill="hold" id="25">
                      <p:stCondLst>
                        <p:cond delay="indefinite"/>
                      </p:stCondLst>
                      <p:childTnLst>
                        <p:par>
                          <p:cTn fill="hold" id="26">
                            <p:stCondLst>
                              <p:cond delay="0"/>
                            </p:stCondLst>
                            <p:childTnLst>
                              <p:par>
                                <p:cTn fill="hold" id="27" nodeType="clickEffect" presetClass="entr" presetID="1">
                                  <p:stCondLst>
                                    <p:cond delay="0"/>
                                  </p:stCondLst>
                                  <p:childTnLst>
                                    <p:set>
                                      <p:cBhvr>
                                        <p:cTn dur="1" fill="hold" id="28">
                                          <p:stCondLst>
                                            <p:cond delay="0"/>
                                          </p:stCondLst>
                                        </p:cTn>
                                        <p:tgtEl>
                                          <p:spTgt spid="124">
                                            <p:txEl>
                                              <p:pRg end="226" st="183"/>
                                            </p:txEl>
                                          </p:spTgt>
                                        </p:tgtEl>
                                        <p:attrNameLst>
                                          <p:attrName>style.visibility</p:attrName>
                                        </p:attrNameLst>
                                      </p:cBhvr>
                                      <p:to>
                                        <p:strVal val="visible"/>
                                      </p:to>
                                    </p:set>
                                  </p:childTnLst>
                                </p:cTn>
                              </p:par>
                            </p:childTnLst>
                          </p:cTn>
                        </p:par>
                      </p:childTnLst>
                    </p:cTn>
                  </p:par>
                  <p:par>
                    <p:cTn fill="hold" id="29">
                      <p:stCondLst>
                        <p:cond delay="indefinite"/>
                      </p:stCondLst>
                      <p:childTnLst>
                        <p:par>
                          <p:cTn fill="hold" id="30">
                            <p:stCondLst>
                              <p:cond delay="0"/>
                            </p:stCondLst>
                            <p:childTnLst>
                              <p:par>
                                <p:cTn fill="hold" id="31" nodeType="clickEffect" presetClass="entr" presetID="1">
                                  <p:stCondLst>
                                    <p:cond delay="0"/>
                                  </p:stCondLst>
                                  <p:childTnLst>
                                    <p:set>
                                      <p:cBhvr>
                                        <p:cTn dur="1" fill="hold" id="32">
                                          <p:stCondLst>
                                            <p:cond delay="0"/>
                                          </p:stCondLst>
                                        </p:cTn>
                                        <p:tgtEl>
                                          <p:spTgt spid="124">
                                            <p:txEl>
                                              <p:pRg end="277" st="226"/>
                                            </p:txEl>
                                          </p:spTgt>
                                        </p:tgtEl>
                                        <p:attrNameLst>
                                          <p:attrName>style.visibility</p:attrName>
                                        </p:attrNameLst>
                                      </p:cBhvr>
                                      <p:to>
                                        <p:strVal val="visible"/>
                                      </p:to>
                                    </p:set>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1">
                                  <p:stCondLst>
                                    <p:cond delay="0"/>
                                  </p:stCondLst>
                                  <p:childTnLst>
                                    <p:set>
                                      <p:cBhvr>
                                        <p:cTn dur="1" fill="hold" id="36">
                                          <p:stCondLst>
                                            <p:cond delay="0"/>
                                          </p:stCondLst>
                                        </p:cTn>
                                        <p:tgtEl>
                                          <p:spTgt spid="124">
                                            <p:txEl>
                                              <p:pRg end="380" st="27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TextShape 1"/>
          <p:cNvSpPr txBox="1"/>
          <p:nvPr/>
        </p:nvSpPr>
        <p:spPr>
          <a:xfrm>
            <a:off x="457200" y="704160"/>
            <a:ext cx="8229240" cy="743400"/>
          </a:xfrm>
          <a:prstGeom prst="rect">
            <a:avLst/>
          </a:prstGeom>
        </p:spPr>
        <p:txBody>
          <a:bodyPr anchor="b" bIns="0" lIns="0" rIns="0" tIns="45000"/>
          <a:p>
            <a:pPr>
              <a:lnSpc>
                <a:spcPct val="100000"/>
              </a:lnSpc>
            </a:pPr>
            <a:r>
              <a:rPr lang="en-US" sz="4000">
                <a:solidFill>
                  <a:srgbClr val="04617b"/>
                </a:solidFill>
                <a:latin typeface="Calibri"/>
              </a:rPr>
              <a:t>Technology Consortia in Practice</a:t>
            </a:r>
            <a:endParaRPr/>
          </a:p>
        </p:txBody>
      </p:sp>
      <p:sp>
        <p:nvSpPr>
          <p:cNvPr id="126" name="TextShape 2"/>
          <p:cNvSpPr txBox="1"/>
          <p:nvPr/>
        </p:nvSpPr>
        <p:spPr>
          <a:xfrm>
            <a:off x="457200" y="1523880"/>
            <a:ext cx="8229240" cy="4800240"/>
          </a:xfrm>
          <a:prstGeom prst="rect">
            <a:avLst/>
          </a:prstGeom>
        </p:spPr>
        <p:txBody>
          <a:bodyPr bIns="45000" lIns="90000" rIns="90000" tIns="45000"/>
          <a:p>
            <a:pPr>
              <a:lnSpc>
                <a:spcPct val="100000"/>
              </a:lnSpc>
              <a:buSzPct val="95000"/>
              <a:buFont charset="2" typeface="Wingdings 2"/>
              <a:buChar char=""/>
            </a:pPr>
            <a:r>
              <a:rPr lang="en-US" sz="2600">
                <a:solidFill>
                  <a:srgbClr val="000000"/>
                </a:solidFill>
                <a:latin typeface="Constantia"/>
              </a:rPr>
              <a:t>Evidence indicates that some competitive firms share technology mutually</a:t>
            </a:r>
            <a:endParaRPr/>
          </a:p>
          <a:p>
            <a:pPr>
              <a:lnSpc>
                <a:spcPct val="100000"/>
              </a:lnSpc>
              <a:buSzPct val="95000"/>
              <a:buFont charset="2" typeface="Wingdings 2"/>
              <a:buChar char=""/>
            </a:pPr>
            <a:r>
              <a:rPr lang="en-US" sz="2600">
                <a:solidFill>
                  <a:srgbClr val="000000"/>
                </a:solidFill>
                <a:latin typeface="Constantia"/>
              </a:rPr>
              <a:t>Management indicate that it is the scientists and engineers exchanging technology</a:t>
            </a:r>
            <a:endParaRPr/>
          </a:p>
          <a:p>
            <a:pPr>
              <a:lnSpc>
                <a:spcPct val="100000"/>
              </a:lnSpc>
              <a:buSzPct val="95000"/>
              <a:buFont charset="2" typeface="Wingdings 2"/>
              <a:buChar char=""/>
            </a:pPr>
            <a:r>
              <a:rPr lang="en-US" sz="2600">
                <a:solidFill>
                  <a:srgbClr val="000000"/>
                </a:solidFill>
                <a:latin typeface="Constantia"/>
              </a:rPr>
              <a:t>Heterogeneous arrangements</a:t>
            </a:r>
            <a:endParaRPr/>
          </a:p>
          <a:p>
            <a:pPr lvl="1">
              <a:lnSpc>
                <a:spcPct val="100000"/>
              </a:lnSpc>
              <a:buSzPct val="85000"/>
              <a:buFont charset="2" typeface="Wingdings 2"/>
              <a:buChar char=""/>
            </a:pPr>
            <a:r>
              <a:rPr lang="en-US" sz="2400">
                <a:solidFill>
                  <a:srgbClr val="000000"/>
                </a:solidFill>
                <a:latin typeface="Constantia"/>
              </a:rPr>
              <a:t>Can be very formal and contracted or informal</a:t>
            </a:r>
            <a:endParaRPr/>
          </a:p>
          <a:p>
            <a:pPr>
              <a:lnSpc>
                <a:spcPct val="100000"/>
              </a:lnSpc>
              <a:buSzPct val="95000"/>
              <a:buFont charset="2" typeface="Wingdings 2"/>
              <a:buChar char=""/>
            </a:pPr>
            <a:r>
              <a:rPr lang="en-US" sz="2600">
                <a:solidFill>
                  <a:srgbClr val="000000"/>
                </a:solidFill>
                <a:latin typeface="Constantia"/>
              </a:rPr>
              <a:t>Firms often cross license and bargain over “balance of payments”</a:t>
            </a:r>
            <a:endParaRPr/>
          </a:p>
          <a:p>
            <a:pPr>
              <a:lnSpc>
                <a:spcPct val="100000"/>
              </a:lnSpc>
            </a:pPr>
            <a:endParaRPr/>
          </a:p>
          <a:p>
            <a:pPr>
              <a:lnSpc>
                <a:spcPct val="100000"/>
              </a:lnSpc>
            </a:pPr>
            <a:r>
              <a:rPr b="1" lang="en-US" sz="2400">
                <a:solidFill>
                  <a:srgbClr val="000000"/>
                </a:solidFill>
                <a:latin typeface="Constantia"/>
              </a:rPr>
              <a:t>Example: Local government consortium</a:t>
            </a:r>
            <a:endParaRPr/>
          </a:p>
          <a:p>
            <a:pPr>
              <a:lnSpc>
                <a:spcPct val="100000"/>
              </a:lnSpc>
            </a:pPr>
            <a:r>
              <a:rPr b="1" lang="en-US" sz="2400">
                <a:solidFill>
                  <a:srgbClr val="000000"/>
                </a:solidFill>
                <a:latin typeface="Constantia"/>
              </a:rPr>
              <a:t>	</a:t>
            </a:r>
            <a:r>
              <a:rPr lang="en-US" sz="2400" u="sng">
                <a:solidFill>
                  <a:srgbClr val="f49100"/>
                </a:solidFill>
                <a:latin typeface="Constantia"/>
                <a:hlinkClick r:id="rId1"/>
              </a:rPr>
              <a:t>Tri-County Technology </a:t>
            </a:r>
            <a:r>
              <a:rPr lang="en-US" sz="2400" u="sng">
                <a:solidFill>
                  <a:srgbClr val="f49100"/>
                </a:solidFill>
                <a:latin typeface="Constantia"/>
                <a:hlinkClick r:id="rId2"/>
              </a:rPr>
              <a:t>Consortium</a:t>
            </a:r>
            <a:endParaRPr/>
          </a:p>
        </p:txBody>
      </p:sp>
    </p:spTree>
  </p:cSld>
  <p:timing>
    <p:tnLst>
      <p:par>
        <p:cTn dur="indefinite" id="37" nodeType="tmRoot" restart="never">
          <p:childTnLst>
            <p:seq>
              <p:cTn dur="indefinite" id="38" nodeType="mainSeq">
                <p:childTnLst>
                  <p:par>
                    <p:cTn fill="hold" id="39">
                      <p:stCondLst>
                        <p:cond delay="indefinite"/>
                      </p:stCondLst>
                      <p:childTnLst>
                        <p:par>
                          <p:cTn fill="hold" id="40">
                            <p:stCondLst>
                              <p:cond delay="0"/>
                            </p:stCondLst>
                            <p:childTnLst>
                              <p:par>
                                <p:cTn fill="hold" id="41" nodeType="clickEffect" presetClass="entr" presetID="1">
                                  <p:stCondLst>
                                    <p:cond delay="0"/>
                                  </p:stCondLst>
                                  <p:childTnLst>
                                    <p:set>
                                      <p:cBhvr>
                                        <p:cTn dur="1" fill="hold" id="42">
                                          <p:stCondLst>
                                            <p:cond delay="0"/>
                                          </p:stCondLst>
                                        </p:cTn>
                                        <p:tgtEl>
                                          <p:spTgt spid="126">
                                            <p:txEl>
                                              <p:pRg end="73" st="0"/>
                                            </p:txEl>
                                          </p:spTgt>
                                        </p:tgtEl>
                                        <p:attrNameLst>
                                          <p:attrName>style.visibility</p:attrName>
                                        </p:attrNameLst>
                                      </p:cBhvr>
                                      <p:to>
                                        <p:strVal val="visible"/>
                                      </p:to>
                                    </p:set>
                                  </p:childTnLst>
                                </p:cTn>
                              </p:par>
                            </p:childTnLst>
                          </p:cTn>
                        </p:par>
                      </p:childTnLst>
                    </p:cTn>
                  </p:par>
                  <p:par>
                    <p:cTn fill="hold" id="43">
                      <p:stCondLst>
                        <p:cond delay="indefinite"/>
                      </p:stCondLst>
                      <p:childTnLst>
                        <p:par>
                          <p:cTn fill="hold" id="44">
                            <p:stCondLst>
                              <p:cond delay="0"/>
                            </p:stCondLst>
                            <p:childTnLst>
                              <p:par>
                                <p:cTn fill="hold" id="45" nodeType="clickEffect" presetClass="entr" presetID="1">
                                  <p:stCondLst>
                                    <p:cond delay="0"/>
                                  </p:stCondLst>
                                  <p:childTnLst>
                                    <p:set>
                                      <p:cBhvr>
                                        <p:cTn dur="1" fill="hold" id="46">
                                          <p:stCondLst>
                                            <p:cond delay="0"/>
                                          </p:stCondLst>
                                        </p:cTn>
                                        <p:tgtEl>
                                          <p:spTgt spid="126">
                                            <p:txEl>
                                              <p:pRg end="155" st="73"/>
                                            </p:txEl>
                                          </p:spTgt>
                                        </p:tgtEl>
                                        <p:attrNameLst>
                                          <p:attrName>style.visibility</p:attrName>
                                        </p:attrNameLst>
                                      </p:cBhvr>
                                      <p:to>
                                        <p:strVal val="visible"/>
                                      </p:to>
                                    </p:set>
                                  </p:childTnLst>
                                </p:cTn>
                              </p:par>
                            </p:childTnLst>
                          </p:cTn>
                        </p:par>
                      </p:childTnLst>
                    </p:cTn>
                  </p:par>
                  <p:par>
                    <p:cTn fill="hold" id="47">
                      <p:stCondLst>
                        <p:cond delay="indefinite"/>
                      </p:stCondLst>
                      <p:childTnLst>
                        <p:par>
                          <p:cTn fill="hold" id="48">
                            <p:stCondLst>
                              <p:cond delay="0"/>
                            </p:stCondLst>
                            <p:childTnLst>
                              <p:par>
                                <p:cTn fill="hold" id="49" nodeType="clickEffect" presetClass="entr" presetID="1">
                                  <p:stCondLst>
                                    <p:cond delay="0"/>
                                  </p:stCondLst>
                                  <p:childTnLst>
                                    <p:set>
                                      <p:cBhvr>
                                        <p:cTn dur="1" fill="hold" id="50">
                                          <p:stCondLst>
                                            <p:cond delay="0"/>
                                          </p:stCondLst>
                                        </p:cTn>
                                        <p:tgtEl>
                                          <p:spTgt spid="126">
                                            <p:txEl>
                                              <p:pRg end="182" st="155"/>
                                            </p:txEl>
                                          </p:spTgt>
                                        </p:tgtEl>
                                        <p:attrNameLst>
                                          <p:attrName>style.visibility</p:attrName>
                                        </p:attrNameLst>
                                      </p:cBhvr>
                                      <p:to>
                                        <p:strVal val="visible"/>
                                      </p:to>
                                    </p:set>
                                  </p:childTnLst>
                                </p:cTn>
                              </p:par>
                              <p:par>
                                <p:cTn fill="hold" id="51" nodeType="withEffect" presetClass="entr" presetID="1">
                                  <p:stCondLst>
                                    <p:cond delay="0"/>
                                  </p:stCondLst>
                                  <p:childTnLst>
                                    <p:set>
                                      <p:cBhvr>
                                        <p:cTn dur="1" fill="hold" id="52">
                                          <p:stCondLst>
                                            <p:cond delay="0"/>
                                          </p:stCondLst>
                                        </p:cTn>
                                        <p:tgtEl>
                                          <p:spTgt spid="126">
                                            <p:txEl>
                                              <p:pRg end="228" st="182"/>
                                            </p:txEl>
                                          </p:spTgt>
                                        </p:tgtEl>
                                        <p:attrNameLst>
                                          <p:attrName>style.visibility</p:attrName>
                                        </p:attrNameLst>
                                      </p:cBhvr>
                                      <p:to>
                                        <p:strVal val="visible"/>
                                      </p:to>
                                    </p:set>
                                  </p:childTnLst>
                                </p:cTn>
                              </p:par>
                            </p:childTnLst>
                          </p:cTn>
                        </p:par>
                      </p:childTnLst>
                    </p:cTn>
                  </p:par>
                  <p:par>
                    <p:cTn fill="hold" id="53">
                      <p:stCondLst>
                        <p:cond delay="indefinite"/>
                      </p:stCondLst>
                      <p:childTnLst>
                        <p:par>
                          <p:cTn fill="hold" id="54">
                            <p:stCondLst>
                              <p:cond delay="0"/>
                            </p:stCondLst>
                            <p:childTnLst>
                              <p:par>
                                <p:cTn fill="hold" id="55" nodeType="clickEffect" presetClass="entr" presetID="1">
                                  <p:stCondLst>
                                    <p:cond delay="0"/>
                                  </p:stCondLst>
                                  <p:childTnLst>
                                    <p:set>
                                      <p:cBhvr>
                                        <p:cTn dur="1" fill="hold" id="56">
                                          <p:stCondLst>
                                            <p:cond delay="0"/>
                                          </p:stCondLst>
                                        </p:cTn>
                                        <p:tgtEl>
                                          <p:spTgt spid="126">
                                            <p:txEl>
                                              <p:pRg end="293" st="228"/>
                                            </p:txEl>
                                          </p:spTgt>
                                        </p:tgtEl>
                                        <p:attrNameLst>
                                          <p:attrName>style.visibility</p:attrName>
                                        </p:attrNameLst>
                                      </p:cBhvr>
                                      <p:to>
                                        <p:strVal val="visible"/>
                                      </p:to>
                                    </p:set>
                                  </p:childTnLst>
                                </p:cTn>
                              </p:par>
                            </p:childTnLst>
                          </p:cTn>
                        </p:par>
                      </p:childTnLst>
                    </p:cTn>
                  </p:par>
                  <p:par>
                    <p:cTn fill="hold" id="57">
                      <p:stCondLst>
                        <p:cond delay="indefinite"/>
                      </p:stCondLst>
                      <p:childTnLst>
                        <p:par>
                          <p:cTn fill="hold" id="58">
                            <p:stCondLst>
                              <p:cond delay="0"/>
                            </p:stCondLst>
                            <p:childTnLst>
                              <p:par>
                                <p:cTn fill="hold" id="59" nodeType="clickEffect" presetClass="entr" presetID="1">
                                  <p:stCondLst>
                                    <p:cond delay="0"/>
                                  </p:stCondLst>
                                  <p:childTnLst>
                                    <p:set>
                                      <p:cBhvr>
                                        <p:cTn dur="1" fill="hold" id="60">
                                          <p:stCondLst>
                                            <p:cond delay="0"/>
                                          </p:stCondLst>
                                        </p:cTn>
                                        <p:tgtEl>
                                          <p:spTgt spid="126">
                                            <p:txEl>
                                              <p:pRg end="331" st="294"/>
                                            </p:txEl>
                                          </p:spTgt>
                                        </p:tgtEl>
                                        <p:attrNameLst>
                                          <p:attrName>style.visibility</p:attrName>
                                        </p:attrNameLst>
                                      </p:cBhvr>
                                      <p:to>
                                        <p:strVal val="visible"/>
                                      </p:to>
                                    </p:set>
                                  </p:childTnLst>
                                </p:cTn>
                              </p:par>
                            </p:childTnLst>
                          </p:cTn>
                        </p:par>
                      </p:childTnLst>
                    </p:cTn>
                  </p:par>
                  <p:par>
                    <p:cTn fill="hold" id="61">
                      <p:stCondLst>
                        <p:cond delay="indefinite"/>
                      </p:stCondLst>
                      <p:childTnLst>
                        <p:par>
                          <p:cTn fill="hold" id="62">
                            <p:stCondLst>
                              <p:cond delay="0"/>
                            </p:stCondLst>
                            <p:childTnLst>
                              <p:par>
                                <p:cTn fill="hold" id="63" nodeType="clickEffect" presetClass="entr" presetID="1">
                                  <p:stCondLst>
                                    <p:cond delay="0"/>
                                  </p:stCondLst>
                                  <p:childTnLst>
                                    <p:set>
                                      <p:cBhvr>
                                        <p:cTn dur="1" fill="hold" id="64">
                                          <p:stCondLst>
                                            <p:cond delay="0"/>
                                          </p:stCondLst>
                                        </p:cTn>
                                        <p:tgtEl>
                                          <p:spTgt spid="126">
                                            <p:txEl>
                                              <p:pRg end="365" st="33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TextShape 1"/>
          <p:cNvSpPr txBox="1"/>
          <p:nvPr/>
        </p:nvSpPr>
        <p:spPr>
          <a:xfrm>
            <a:off x="457200" y="704160"/>
            <a:ext cx="8229240" cy="514800"/>
          </a:xfrm>
          <a:prstGeom prst="rect">
            <a:avLst/>
          </a:prstGeom>
        </p:spPr>
        <p:txBody>
          <a:bodyPr anchor="b" bIns="0" lIns="0" rIns="0" tIns="45000"/>
          <a:p>
            <a:pPr>
              <a:lnSpc>
                <a:spcPct val="100000"/>
              </a:lnSpc>
            </a:pPr>
            <a:r>
              <a:rPr lang="en-US" sz="3200">
                <a:solidFill>
                  <a:srgbClr val="04617b"/>
                </a:solidFill>
                <a:latin typeface="Calibri"/>
              </a:rPr>
              <a:t>Why might a firm want to join a consortium?</a:t>
            </a:r>
            <a:endParaRPr/>
          </a:p>
        </p:txBody>
      </p:sp>
      <p:sp>
        <p:nvSpPr>
          <p:cNvPr id="128" name="TextShape 2"/>
          <p:cNvSpPr txBox="1"/>
          <p:nvPr/>
        </p:nvSpPr>
        <p:spPr>
          <a:xfrm>
            <a:off x="457200" y="1371600"/>
            <a:ext cx="8229240" cy="4952520"/>
          </a:xfrm>
          <a:prstGeom prst="rect">
            <a:avLst/>
          </a:prstGeom>
        </p:spPr>
        <p:txBody>
          <a:bodyPr bIns="45000" lIns="90000" rIns="90000" tIns="45000"/>
          <a:p>
            <a:pPr>
              <a:lnSpc>
                <a:spcPct val="100000"/>
              </a:lnSpc>
            </a:pPr>
            <a:r>
              <a:rPr b="1" lang="en-US" sz="2800">
                <a:solidFill>
                  <a:srgbClr val="000000"/>
                </a:solidFill>
                <a:latin typeface="Constantia"/>
              </a:rPr>
              <a:t>Cost sharing: </a:t>
            </a:r>
            <a:r>
              <a:rPr lang="en-US" sz="2800">
                <a:solidFill>
                  <a:srgbClr val="000000"/>
                </a:solidFill>
                <a:latin typeface="Constantia"/>
              </a:rPr>
              <a:t>the innovation process is very expensive</a:t>
            </a:r>
            <a:endParaRPr/>
          </a:p>
          <a:p>
            <a:pPr>
              <a:lnSpc>
                <a:spcPct val="100000"/>
              </a:lnSpc>
            </a:pPr>
            <a:endParaRPr/>
          </a:p>
          <a:p>
            <a:pPr>
              <a:lnSpc>
                <a:spcPct val="100000"/>
              </a:lnSpc>
            </a:pPr>
            <a:r>
              <a:rPr b="1" lang="en-US" sz="2400" u="sng">
                <a:solidFill>
                  <a:srgbClr val="000000"/>
                </a:solidFill>
                <a:latin typeface="Constantia"/>
              </a:rPr>
              <a:t>Example</a:t>
            </a:r>
            <a:r>
              <a:rPr lang="en-US" sz="2400">
                <a:solidFill>
                  <a:srgbClr val="000000"/>
                </a:solidFill>
                <a:latin typeface="Constantia"/>
              </a:rPr>
              <a:t>: Boeing 787:</a:t>
            </a:r>
            <a:endParaRPr/>
          </a:p>
          <a:p>
            <a:pPr>
              <a:lnSpc>
                <a:spcPct val="100000"/>
              </a:lnSpc>
            </a:pPr>
            <a:endParaRPr/>
          </a:p>
          <a:p>
            <a:pPr>
              <a:lnSpc>
                <a:spcPct val="100000"/>
              </a:lnSpc>
            </a:pPr>
            <a:endParaRPr/>
          </a:p>
          <a:p>
            <a:pPr lvl="1">
              <a:lnSpc>
                <a:spcPct val="100000"/>
              </a:lnSpc>
              <a:buSzPct val="85000"/>
              <a:buFont charset="2" typeface="Wingdings 2"/>
              <a:buChar char=""/>
            </a:pPr>
            <a:r>
              <a:rPr lang="en-US" sz="2400">
                <a:solidFill>
                  <a:srgbClr val="000000"/>
                </a:solidFill>
                <a:latin typeface="Constantia"/>
              </a:rPr>
              <a:t>The plane was not designed primarily by Boeing, it was </a:t>
            </a:r>
            <a:r>
              <a:rPr i="1" lang="en-US" sz="2400">
                <a:solidFill>
                  <a:srgbClr val="000000"/>
                </a:solidFill>
                <a:latin typeface="Constantia"/>
              </a:rPr>
              <a:t>designed</a:t>
            </a:r>
            <a:r>
              <a:rPr lang="en-US" sz="2400">
                <a:solidFill>
                  <a:srgbClr val="000000"/>
                </a:solidFill>
                <a:latin typeface="Constantia"/>
              </a:rPr>
              <a:t> and manufactured by many partner companies around the world</a:t>
            </a:r>
            <a:endParaRPr/>
          </a:p>
          <a:p>
            <a:pPr lvl="1">
              <a:lnSpc>
                <a:spcPct val="100000"/>
              </a:lnSpc>
              <a:buSzPct val="85000"/>
              <a:buFont charset="2" typeface="Wingdings 2"/>
              <a:buChar char=""/>
            </a:pPr>
            <a:r>
              <a:rPr lang="en-US" sz="2400">
                <a:solidFill>
                  <a:srgbClr val="000000"/>
                </a:solidFill>
                <a:latin typeface="Constantia"/>
              </a:rPr>
              <a:t>The partner companies were asked to share the costs of the design and manufacture of their portion of the plane so that the partner companies’ fortunes are also tied to the project</a:t>
            </a:r>
            <a:endParaRPr/>
          </a:p>
          <a:p>
            <a:pPr lvl="1">
              <a:lnSpc>
                <a:spcPct val="100000"/>
              </a:lnSpc>
              <a:buSzPct val="85000"/>
              <a:buFont charset="2" typeface="Wingdings 2"/>
              <a:buChar char=""/>
            </a:pPr>
            <a:r>
              <a:rPr lang="en-US" sz="2400" u="sng">
                <a:solidFill>
                  <a:srgbClr val="000000"/>
                </a:solidFill>
                <a:latin typeface="Constantia"/>
              </a:rPr>
              <a:t>Spread the risks, spread the costs</a:t>
            </a:r>
            <a:endParaRPr/>
          </a:p>
          <a:p>
            <a:pPr>
              <a:lnSpc>
                <a:spcPct val="100000"/>
              </a:lnSpc>
            </a:pPr>
            <a:endParaRPr/>
          </a:p>
        </p:txBody>
      </p:sp>
      <p:pic>
        <p:nvPicPr>
          <p:cNvPr descr="" id="129" name="Picture 3"/>
          <p:cNvPicPr/>
          <p:nvPr/>
        </p:nvPicPr>
        <p:blipFill>
          <a:blip r:embed="rId1"/>
          <a:stretch>
            <a:fillRect/>
          </a:stretch>
        </p:blipFill>
        <p:spPr>
          <a:xfrm>
            <a:off x="4267080" y="1828800"/>
            <a:ext cx="2133360" cy="1706400"/>
          </a:xfrm>
          <a:prstGeom prst="rect">
            <a:avLst/>
          </a:prstGeom>
        </p:spPr>
      </p:pic>
    </p:spTree>
  </p:cSld>
  <p:timing>
    <p:tnLst>
      <p:par>
        <p:cTn dur="indefinite" id="65" nodeType="tmRoot" restart="never">
          <p:childTnLst>
            <p:seq>
              <p:cTn dur="indefinite" id="66" nodeType="mainSeq">
                <p:childTnLst>
                  <p:par>
                    <p:cTn fill="hold" id="67">
                      <p:stCondLst>
                        <p:cond delay="indefinite"/>
                      </p:stCondLst>
                      <p:childTnLst>
                        <p:par>
                          <p:cTn fill="hold" id="68">
                            <p:stCondLst>
                              <p:cond delay="0"/>
                            </p:stCondLst>
                            <p:childTnLst>
                              <p:par>
                                <p:cTn fill="hold" id="69" nodeType="clickEffect" presetClass="entr" presetID="1">
                                  <p:stCondLst>
                                    <p:cond delay="0"/>
                                  </p:stCondLst>
                                  <p:childTnLst>
                                    <p:set>
                                      <p:cBhvr>
                                        <p:cTn dur="1" fill="hold" id="70">
                                          <p:stCondLst>
                                            <p:cond delay="0"/>
                                          </p:stCondLst>
                                        </p:cTn>
                                        <p:tgtEl>
                                          <p:spTgt spid="128">
                                            <p:txEl>
                                              <p:pRg end="55" st="0"/>
                                            </p:txEl>
                                          </p:spTgt>
                                        </p:tgtEl>
                                        <p:attrNameLst>
                                          <p:attrName>style.visibility</p:attrName>
                                        </p:attrNameLst>
                                      </p:cBhvr>
                                      <p:to>
                                        <p:strVal val="visible"/>
                                      </p:to>
                                    </p:set>
                                  </p:childTnLst>
                                </p:cTn>
                              </p:par>
                            </p:childTnLst>
                          </p:cTn>
                        </p:par>
                      </p:childTnLst>
                    </p:cTn>
                  </p:par>
                  <p:par>
                    <p:cTn fill="hold" id="71">
                      <p:stCondLst>
                        <p:cond delay="indefinite"/>
                      </p:stCondLst>
                      <p:childTnLst>
                        <p:par>
                          <p:cTn fill="hold" id="72">
                            <p:stCondLst>
                              <p:cond delay="0"/>
                            </p:stCondLst>
                            <p:childTnLst>
                              <p:par>
                                <p:cTn fill="hold" id="73" nodeType="clickEffect" presetClass="entr" presetID="1">
                                  <p:stCondLst>
                                    <p:cond delay="0"/>
                                  </p:stCondLst>
                                  <p:childTnLst>
                                    <p:set>
                                      <p:cBhvr>
                                        <p:cTn dur="1" fill="hold" id="74">
                                          <p:stCondLst>
                                            <p:cond delay="0"/>
                                          </p:stCondLst>
                                        </p:cTn>
                                        <p:tgtEl>
                                          <p:spTgt spid="128">
                                            <p:txEl>
                                              <p:pRg end="77" st="56"/>
                                            </p:txEl>
                                          </p:spTgt>
                                        </p:tgtEl>
                                        <p:attrNameLst>
                                          <p:attrName>style.visibility</p:attrName>
                                        </p:attrNameLst>
                                      </p:cBhvr>
                                      <p:to>
                                        <p:strVal val="visible"/>
                                      </p:to>
                                    </p:set>
                                  </p:childTnLst>
                                </p:cTn>
                              </p:par>
                            </p:childTnLst>
                          </p:cTn>
                        </p:par>
                      </p:childTnLst>
                    </p:cTn>
                  </p:par>
                  <p:par>
                    <p:cTn fill="hold" id="75">
                      <p:stCondLst>
                        <p:cond delay="indefinite"/>
                      </p:stCondLst>
                      <p:childTnLst>
                        <p:par>
                          <p:cTn fill="hold" id="76">
                            <p:stCondLst>
                              <p:cond delay="0"/>
                            </p:stCondLst>
                            <p:childTnLst>
                              <p:par>
                                <p:cTn fill="hold" id="77" nodeType="clickEffect" presetClass="entr" presetID="1">
                                  <p:stCondLst>
                                    <p:cond delay="0"/>
                                  </p:stCondLst>
                                  <p:childTnLst>
                                    <p:set>
                                      <p:cBhvr>
                                        <p:cTn dur="1" fill="hold" id="78">
                                          <p:stCondLst>
                                            <p:cond delay="0"/>
                                          </p:stCondLst>
                                        </p:cTn>
                                        <p:tgtEl>
                                          <p:spTgt spid="129"/>
                                        </p:tgtEl>
                                        <p:attrNameLst>
                                          <p:attrName>style.visibility</p:attrName>
                                        </p:attrNameLst>
                                      </p:cBhvr>
                                      <p:to>
                                        <p:strVal val="visible"/>
                                      </p:to>
                                    </p:set>
                                  </p:childTnLst>
                                </p:cTn>
                              </p:par>
                              <p:par>
                                <p:cTn fill="hold" id="79" nodeType="withEffect" presetClass="entr" presetID="1">
                                  <p:stCondLst>
                                    <p:cond delay="0"/>
                                  </p:stCondLst>
                                  <p:childTnLst>
                                    <p:set>
                                      <p:cBhvr>
                                        <p:cTn dur="1" fill="hold" id="80">
                                          <p:stCondLst>
                                            <p:cond delay="0"/>
                                          </p:stCondLst>
                                        </p:cTn>
                                        <p:tgtEl>
                                          <p:spTgt spid="128">
                                            <p:txEl>
                                              <p:pRg end="203" st="79"/>
                                            </p:txEl>
                                          </p:spTgt>
                                        </p:tgtEl>
                                        <p:attrNameLst>
                                          <p:attrName>style.visibility</p:attrName>
                                        </p:attrNameLst>
                                      </p:cBhvr>
                                      <p:to>
                                        <p:strVal val="visible"/>
                                      </p:to>
                                    </p:set>
                                  </p:childTnLst>
                                </p:cTn>
                              </p:par>
                            </p:childTnLst>
                          </p:cTn>
                        </p:par>
                      </p:childTnLst>
                    </p:cTn>
                  </p:par>
                  <p:par>
                    <p:cTn fill="hold" id="81">
                      <p:stCondLst>
                        <p:cond delay="indefinite"/>
                      </p:stCondLst>
                      <p:childTnLst>
                        <p:par>
                          <p:cTn fill="hold" id="82">
                            <p:stCondLst>
                              <p:cond delay="0"/>
                            </p:stCondLst>
                            <p:childTnLst>
                              <p:par>
                                <p:cTn fill="hold" id="83" nodeType="clickEffect" presetClass="entr" presetID="1">
                                  <p:stCondLst>
                                    <p:cond delay="0"/>
                                  </p:stCondLst>
                                  <p:childTnLst>
                                    <p:set>
                                      <p:cBhvr>
                                        <p:cTn dur="1" fill="hold" id="84">
                                          <p:stCondLst>
                                            <p:cond delay="0"/>
                                          </p:stCondLst>
                                        </p:cTn>
                                        <p:tgtEl>
                                          <p:spTgt spid="128">
                                            <p:txEl>
                                              <p:pRg end="384" st="203"/>
                                            </p:txEl>
                                          </p:spTgt>
                                        </p:tgtEl>
                                        <p:attrNameLst>
                                          <p:attrName>style.visibility</p:attrName>
                                        </p:attrNameLst>
                                      </p:cBhvr>
                                      <p:to>
                                        <p:strVal val="visible"/>
                                      </p:to>
                                    </p:set>
                                  </p:childTnLst>
                                </p:cTn>
                              </p:par>
                            </p:childTnLst>
                          </p:cTn>
                        </p:par>
                      </p:childTnLst>
                    </p:cTn>
                  </p:par>
                  <p:par>
                    <p:cTn fill="hold" id="85">
                      <p:stCondLst>
                        <p:cond delay="indefinite"/>
                      </p:stCondLst>
                      <p:childTnLst>
                        <p:par>
                          <p:cTn fill="hold" id="86">
                            <p:stCondLst>
                              <p:cond delay="0"/>
                            </p:stCondLst>
                            <p:childTnLst>
                              <p:par>
                                <p:cTn fill="hold" id="87" nodeType="clickEffect" presetClass="entr" presetID="1">
                                  <p:stCondLst>
                                    <p:cond delay="0"/>
                                  </p:stCondLst>
                                  <p:childTnLst>
                                    <p:set>
                                      <p:cBhvr>
                                        <p:cTn dur="1" fill="hold" id="88">
                                          <p:stCondLst>
                                            <p:cond delay="0"/>
                                          </p:stCondLst>
                                        </p:cTn>
                                        <p:tgtEl>
                                          <p:spTgt spid="128">
                                            <p:txEl>
                                              <p:pRg end="419" st="38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TextShape 1"/>
          <p:cNvSpPr txBox="1"/>
          <p:nvPr/>
        </p:nvSpPr>
        <p:spPr>
          <a:xfrm>
            <a:off x="457200" y="704160"/>
            <a:ext cx="8229240" cy="591120"/>
          </a:xfrm>
          <a:prstGeom prst="rect">
            <a:avLst/>
          </a:prstGeom>
        </p:spPr>
        <p:txBody>
          <a:bodyPr anchor="b" bIns="0" lIns="0" rIns="0" tIns="45000"/>
          <a:p>
            <a:pPr>
              <a:lnSpc>
                <a:spcPct val="100000"/>
              </a:lnSpc>
            </a:pPr>
            <a:r>
              <a:rPr lang="en-US" sz="3200">
                <a:solidFill>
                  <a:srgbClr val="04617b"/>
                </a:solidFill>
                <a:latin typeface="Calibri"/>
              </a:rPr>
              <a:t>Why might a firm want to join a consortium?</a:t>
            </a:r>
            <a:endParaRPr/>
          </a:p>
        </p:txBody>
      </p:sp>
      <p:sp>
        <p:nvSpPr>
          <p:cNvPr id="131" name="TextShape 2"/>
          <p:cNvSpPr txBox="1"/>
          <p:nvPr/>
        </p:nvSpPr>
        <p:spPr>
          <a:xfrm>
            <a:off x="457200" y="1447920"/>
            <a:ext cx="8229240" cy="4876560"/>
          </a:xfrm>
          <a:prstGeom prst="rect">
            <a:avLst/>
          </a:prstGeom>
        </p:spPr>
        <p:txBody>
          <a:bodyPr bIns="45000" lIns="90000" rIns="90000" tIns="45000"/>
          <a:p>
            <a:pPr>
              <a:lnSpc>
                <a:spcPct val="100000"/>
              </a:lnSpc>
            </a:pPr>
            <a:r>
              <a:rPr b="1" lang="en-US" sz="2800">
                <a:solidFill>
                  <a:srgbClr val="000000"/>
                </a:solidFill>
                <a:latin typeface="Constantia"/>
              </a:rPr>
              <a:t>Innovations are heterogeneous small improvements that are more complements than substitutes</a:t>
            </a:r>
            <a:endParaRPr/>
          </a:p>
          <a:p>
            <a:pPr>
              <a:lnSpc>
                <a:spcPct val="100000"/>
              </a:lnSpc>
            </a:pPr>
            <a:endParaRPr/>
          </a:p>
          <a:p>
            <a:pPr lvl="1">
              <a:lnSpc>
                <a:spcPct val="100000"/>
              </a:lnSpc>
              <a:buSzPct val="85000"/>
              <a:buFont charset="2" typeface="Wingdings 2"/>
              <a:buChar char=""/>
            </a:pPr>
            <a:r>
              <a:rPr lang="en-US" sz="2400">
                <a:solidFill>
                  <a:srgbClr val="000000"/>
                </a:solidFill>
                <a:latin typeface="Constantia"/>
              </a:rPr>
              <a:t>If innovations are </a:t>
            </a:r>
            <a:r>
              <a:rPr lang="en-US" sz="2400" u="sng">
                <a:solidFill>
                  <a:srgbClr val="000000"/>
                </a:solidFill>
                <a:latin typeface="Constantia"/>
              </a:rPr>
              <a:t>perfect substitutes </a:t>
            </a:r>
            <a:r>
              <a:rPr lang="en-US" sz="2400">
                <a:solidFill>
                  <a:srgbClr val="000000"/>
                </a:solidFill>
                <a:latin typeface="Constantia"/>
              </a:rPr>
              <a:t>there would be no incentive to join a consortium</a:t>
            </a:r>
            <a:endParaRPr/>
          </a:p>
          <a:p>
            <a:pPr>
              <a:lnSpc>
                <a:spcPct val="100000"/>
              </a:lnSpc>
            </a:pPr>
            <a:endParaRPr/>
          </a:p>
          <a:p>
            <a:pPr>
              <a:lnSpc>
                <a:spcPct val="100000"/>
              </a:lnSpc>
            </a:pPr>
            <a:endParaRPr/>
          </a:p>
          <a:p>
            <a:pPr>
              <a:lnSpc>
                <a:spcPct val="100000"/>
              </a:lnSpc>
            </a:pPr>
            <a:r>
              <a:rPr b="1" lang="en-US" sz="2600" u="sng">
                <a:solidFill>
                  <a:srgbClr val="000000"/>
                </a:solidFill>
                <a:latin typeface="Constantia"/>
              </a:rPr>
              <a:t>Example:</a:t>
            </a:r>
            <a:r>
              <a:rPr lang="en-US" sz="2600">
                <a:solidFill>
                  <a:srgbClr val="000000"/>
                </a:solidFill>
                <a:latin typeface="Constantia"/>
              </a:rPr>
              <a:t>  Laptop computer firms:</a:t>
            </a:r>
            <a:endParaRPr/>
          </a:p>
          <a:p>
            <a:pPr lvl="2">
              <a:lnSpc>
                <a:spcPct val="100000"/>
              </a:lnSpc>
              <a:buSzPct val="70000"/>
              <a:buFont charset="2" typeface="Wingdings 2"/>
              <a:buChar char=""/>
            </a:pPr>
            <a:r>
              <a:rPr lang="en-US" sz="2400">
                <a:solidFill>
                  <a:srgbClr val="000000"/>
                </a:solidFill>
                <a:latin typeface="Constantia"/>
              </a:rPr>
              <a:t>Firm 1 introduces an improved screen</a:t>
            </a:r>
            <a:endParaRPr/>
          </a:p>
          <a:p>
            <a:pPr lvl="2">
              <a:lnSpc>
                <a:spcPct val="100000"/>
              </a:lnSpc>
              <a:buSzPct val="70000"/>
              <a:buFont charset="2" typeface="Wingdings 2"/>
              <a:buChar char=""/>
            </a:pPr>
            <a:r>
              <a:rPr lang="en-US" sz="2400">
                <a:solidFill>
                  <a:srgbClr val="000000"/>
                </a:solidFill>
                <a:latin typeface="Constantia"/>
              </a:rPr>
              <a:t>Firm 2 introduces an improved battery</a:t>
            </a:r>
            <a:endParaRPr/>
          </a:p>
          <a:p>
            <a:pPr lvl="2">
              <a:lnSpc>
                <a:spcPct val="100000"/>
              </a:lnSpc>
              <a:buSzPct val="70000"/>
              <a:buFont charset="2" typeface="Wingdings 2"/>
              <a:buChar char=""/>
            </a:pPr>
            <a:r>
              <a:rPr lang="en-US" sz="2400">
                <a:solidFill>
                  <a:srgbClr val="000000"/>
                </a:solidFill>
                <a:latin typeface="Constantia"/>
              </a:rPr>
              <a:t>Firm 3 introduces lighter laptops</a:t>
            </a:r>
            <a:endParaRPr/>
          </a:p>
          <a:p>
            <a:pPr lvl="3">
              <a:lnSpc>
                <a:spcPct val="100000"/>
              </a:lnSpc>
              <a:buSzPct val="65000"/>
              <a:buFont charset="2" typeface="Wingdings 2"/>
              <a:buChar char=""/>
            </a:pPr>
            <a:r>
              <a:rPr lang="en-US" sz="2000">
                <a:solidFill>
                  <a:srgbClr val="000000"/>
                </a:solidFill>
                <a:latin typeface="Constantia"/>
              </a:rPr>
              <a:t>Complementary heterogeneous innovations that if combined together can give the 3 firms a competitive advantage in the laptop market</a:t>
            </a:r>
            <a:endParaRPr/>
          </a:p>
          <a:p>
            <a:pPr>
              <a:lnSpc>
                <a:spcPct val="100000"/>
              </a:lnSpc>
            </a:pPr>
            <a:endParaRPr/>
          </a:p>
        </p:txBody>
      </p:sp>
      <p:pic>
        <p:nvPicPr>
          <p:cNvPr descr="" id="132" name="Picture 3"/>
          <p:cNvPicPr/>
          <p:nvPr/>
        </p:nvPicPr>
        <p:blipFill>
          <a:blip r:embed="rId1"/>
          <a:stretch>
            <a:fillRect/>
          </a:stretch>
        </p:blipFill>
        <p:spPr>
          <a:xfrm>
            <a:off x="5257800" y="2895480"/>
            <a:ext cx="3504960" cy="1563480"/>
          </a:xfrm>
          <a:prstGeom prst="rect">
            <a:avLst/>
          </a:prstGeom>
        </p:spPr>
      </p:pic>
    </p:spTree>
  </p:cSld>
  <p:timing>
    <p:tnLst>
      <p:par>
        <p:cTn dur="indefinite" id="89" nodeType="tmRoot" restart="never">
          <p:childTnLst>
            <p:seq>
              <p:cTn dur="indefinite" id="90" nodeType="mainSeq">
                <p:childTnLst>
                  <p:par>
                    <p:cTn fill="hold" id="91">
                      <p:stCondLst>
                        <p:cond delay="indefinite"/>
                      </p:stCondLst>
                      <p:childTnLst>
                        <p:par>
                          <p:cTn fill="hold" id="92">
                            <p:stCondLst>
                              <p:cond delay="0"/>
                            </p:stCondLst>
                            <p:childTnLst>
                              <p:par>
                                <p:cTn fill="hold" id="93" nodeType="clickEffect" presetClass="entr" presetID="1">
                                  <p:stCondLst>
                                    <p:cond delay="0"/>
                                  </p:stCondLst>
                                  <p:childTnLst>
                                    <p:set>
                                      <p:cBhvr>
                                        <p:cTn dur="1" fill="hold" id="94">
                                          <p:stCondLst>
                                            <p:cond delay="0"/>
                                          </p:stCondLst>
                                        </p:cTn>
                                        <p:tgtEl>
                                          <p:spTgt spid="131">
                                            <p:txEl>
                                              <p:pRg end="92" st="0"/>
                                            </p:txEl>
                                          </p:spTgt>
                                        </p:tgtEl>
                                        <p:attrNameLst>
                                          <p:attrName>style.visibility</p:attrName>
                                        </p:attrNameLst>
                                      </p:cBhvr>
                                      <p:to>
                                        <p:strVal val="visible"/>
                                      </p:to>
                                    </p:set>
                                  </p:childTnLst>
                                </p:cTn>
                              </p:par>
                            </p:childTnLst>
                          </p:cTn>
                        </p:par>
                      </p:childTnLst>
                    </p:cTn>
                  </p:par>
                  <p:par>
                    <p:cTn fill="hold" id="95">
                      <p:stCondLst>
                        <p:cond delay="indefinite"/>
                      </p:stCondLst>
                      <p:childTnLst>
                        <p:par>
                          <p:cTn fill="hold" id="96">
                            <p:stCondLst>
                              <p:cond delay="0"/>
                            </p:stCondLst>
                            <p:childTnLst>
                              <p:par>
                                <p:cTn fill="hold" id="97" nodeType="clickEffect" presetClass="entr" presetID="1">
                                  <p:stCondLst>
                                    <p:cond delay="0"/>
                                  </p:stCondLst>
                                  <p:childTnLst>
                                    <p:set>
                                      <p:cBhvr>
                                        <p:cTn dur="1" fill="hold" id="98">
                                          <p:stCondLst>
                                            <p:cond delay="0"/>
                                          </p:stCondLst>
                                        </p:cTn>
                                        <p:tgtEl>
                                          <p:spTgt spid="131">
                                            <p:txEl>
                                              <p:pRg end="181" st="93"/>
                                            </p:txEl>
                                          </p:spTgt>
                                        </p:tgtEl>
                                        <p:attrNameLst>
                                          <p:attrName>style.visibility</p:attrName>
                                        </p:attrNameLst>
                                      </p:cBhvr>
                                      <p:to>
                                        <p:strVal val="visible"/>
                                      </p:to>
                                    </p:set>
                                  </p:childTnLst>
                                </p:cTn>
                              </p:par>
                            </p:childTnLst>
                          </p:cTn>
                        </p:par>
                      </p:childTnLst>
                    </p:cTn>
                  </p:par>
                  <p:par>
                    <p:cTn fill="hold" id="99">
                      <p:stCondLst>
                        <p:cond delay="indefinite"/>
                      </p:stCondLst>
                      <p:childTnLst>
                        <p:par>
                          <p:cTn fill="hold" id="100">
                            <p:stCondLst>
                              <p:cond delay="0"/>
                            </p:stCondLst>
                            <p:childTnLst>
                              <p:par>
                                <p:cTn fill="hold" id="101" nodeType="clickEffect" presetClass="entr" presetID="1">
                                  <p:stCondLst>
                                    <p:cond delay="0"/>
                                  </p:stCondLst>
                                  <p:childTnLst>
                                    <p:set>
                                      <p:cBhvr>
                                        <p:cTn dur="1" fill="hold" id="102">
                                          <p:stCondLst>
                                            <p:cond delay="0"/>
                                          </p:stCondLst>
                                        </p:cTn>
                                        <p:tgtEl>
                                          <p:spTgt spid="131">
                                            <p:txEl>
                                              <p:pRg end="216" st="183"/>
                                            </p:txEl>
                                          </p:spTgt>
                                        </p:tgtEl>
                                        <p:attrNameLst>
                                          <p:attrName>style.visibility</p:attrName>
                                        </p:attrNameLst>
                                      </p:cBhvr>
                                      <p:to>
                                        <p:strVal val="visible"/>
                                      </p:to>
                                    </p:set>
                                  </p:childTnLst>
                                </p:cTn>
                              </p:par>
                            </p:childTnLst>
                          </p:cTn>
                        </p:par>
                      </p:childTnLst>
                    </p:cTn>
                  </p:par>
                  <p:par>
                    <p:cTn fill="hold" id="103">
                      <p:stCondLst>
                        <p:cond delay="indefinite"/>
                      </p:stCondLst>
                      <p:childTnLst>
                        <p:par>
                          <p:cTn fill="hold" id="104">
                            <p:stCondLst>
                              <p:cond delay="0"/>
                            </p:stCondLst>
                            <p:childTnLst>
                              <p:par>
                                <p:cTn fill="hold" id="105" nodeType="clickEffect" presetClass="entr" presetID="1">
                                  <p:stCondLst>
                                    <p:cond delay="0"/>
                                  </p:stCondLst>
                                  <p:childTnLst>
                                    <p:set>
                                      <p:cBhvr>
                                        <p:cTn dur="1" fill="hold" id="106">
                                          <p:stCondLst>
                                            <p:cond delay="0"/>
                                          </p:stCondLst>
                                        </p:cTn>
                                        <p:tgtEl>
                                          <p:spTgt spid="132"/>
                                        </p:tgtEl>
                                        <p:attrNameLst>
                                          <p:attrName>style.visibility</p:attrName>
                                        </p:attrNameLst>
                                      </p:cBhvr>
                                      <p:to>
                                        <p:strVal val="visible"/>
                                      </p:to>
                                    </p:set>
                                  </p:childTnLst>
                                </p:cTn>
                              </p:par>
                            </p:childTnLst>
                          </p:cTn>
                        </p:par>
                      </p:childTnLst>
                    </p:cTn>
                  </p:par>
                  <p:par>
                    <p:cTn fill="hold" id="107">
                      <p:stCondLst>
                        <p:cond delay="indefinite"/>
                      </p:stCondLst>
                      <p:childTnLst>
                        <p:par>
                          <p:cTn fill="hold" id="108">
                            <p:stCondLst>
                              <p:cond delay="0"/>
                            </p:stCondLst>
                            <p:childTnLst>
                              <p:par>
                                <p:cTn fill="hold" id="109" nodeType="clickEffect" presetClass="entr" presetID="1">
                                  <p:stCondLst>
                                    <p:cond delay="0"/>
                                  </p:stCondLst>
                                  <p:childTnLst>
                                    <p:set>
                                      <p:cBhvr>
                                        <p:cTn dur="1" fill="hold" id="110">
                                          <p:stCondLst>
                                            <p:cond delay="0"/>
                                          </p:stCondLst>
                                        </p:cTn>
                                        <p:tgtEl>
                                          <p:spTgt spid="131">
                                            <p:txEl>
                                              <p:pRg end="253" st="216"/>
                                            </p:txEl>
                                          </p:spTgt>
                                        </p:tgtEl>
                                        <p:attrNameLst>
                                          <p:attrName>style.visibility</p:attrName>
                                        </p:attrNameLst>
                                      </p:cBhvr>
                                      <p:to>
                                        <p:strVal val="visible"/>
                                      </p:to>
                                    </p:set>
                                  </p:childTnLst>
                                </p:cTn>
                              </p:par>
                            </p:childTnLst>
                          </p:cTn>
                        </p:par>
                      </p:childTnLst>
                    </p:cTn>
                  </p:par>
                  <p:par>
                    <p:cTn fill="hold" id="111">
                      <p:stCondLst>
                        <p:cond delay="indefinite"/>
                      </p:stCondLst>
                      <p:childTnLst>
                        <p:par>
                          <p:cTn fill="hold" id="112">
                            <p:stCondLst>
                              <p:cond delay="0"/>
                            </p:stCondLst>
                            <p:childTnLst>
                              <p:par>
                                <p:cTn fill="hold" id="113" nodeType="clickEffect" presetClass="entr" presetID="1">
                                  <p:stCondLst>
                                    <p:cond delay="0"/>
                                  </p:stCondLst>
                                  <p:childTnLst>
                                    <p:set>
                                      <p:cBhvr>
                                        <p:cTn dur="1" fill="hold" id="114">
                                          <p:stCondLst>
                                            <p:cond delay="0"/>
                                          </p:stCondLst>
                                        </p:cTn>
                                        <p:tgtEl>
                                          <p:spTgt spid="131">
                                            <p:txEl>
                                              <p:pRg end="291" st="253"/>
                                            </p:txEl>
                                          </p:spTgt>
                                        </p:tgtEl>
                                        <p:attrNameLst>
                                          <p:attrName>style.visibility</p:attrName>
                                        </p:attrNameLst>
                                      </p:cBhvr>
                                      <p:to>
                                        <p:strVal val="visible"/>
                                      </p:to>
                                    </p:set>
                                  </p:childTnLst>
                                </p:cTn>
                              </p:par>
                            </p:childTnLst>
                          </p:cTn>
                        </p:par>
                      </p:childTnLst>
                    </p:cTn>
                  </p:par>
                  <p:par>
                    <p:cTn fill="hold" id="115">
                      <p:stCondLst>
                        <p:cond delay="indefinite"/>
                      </p:stCondLst>
                      <p:childTnLst>
                        <p:par>
                          <p:cTn fill="hold" id="116">
                            <p:stCondLst>
                              <p:cond delay="0"/>
                            </p:stCondLst>
                            <p:childTnLst>
                              <p:par>
                                <p:cTn fill="hold" id="117" nodeType="clickEffect" presetClass="entr" presetID="1">
                                  <p:stCondLst>
                                    <p:cond delay="0"/>
                                  </p:stCondLst>
                                  <p:childTnLst>
                                    <p:set>
                                      <p:cBhvr>
                                        <p:cTn dur="1" fill="hold" id="118">
                                          <p:stCondLst>
                                            <p:cond delay="0"/>
                                          </p:stCondLst>
                                        </p:cTn>
                                        <p:tgtEl>
                                          <p:spTgt spid="131">
                                            <p:txEl>
                                              <p:pRg end="325" st="291"/>
                                            </p:txEl>
                                          </p:spTgt>
                                        </p:tgtEl>
                                        <p:attrNameLst>
                                          <p:attrName>style.visibility</p:attrName>
                                        </p:attrNameLst>
                                      </p:cBhvr>
                                      <p:to>
                                        <p:strVal val="visible"/>
                                      </p:to>
                                    </p:set>
                                  </p:childTnLst>
                                </p:cTn>
                              </p:par>
                              <p:par>
                                <p:cTn fill="hold" id="119" nodeType="withEffect" presetClass="entr" presetID="1">
                                  <p:stCondLst>
                                    <p:cond delay="0"/>
                                  </p:stCondLst>
                                  <p:childTnLst>
                                    <p:set>
                                      <p:cBhvr>
                                        <p:cTn dur="1" fill="hold" id="120">
                                          <p:stCondLst>
                                            <p:cond delay="0"/>
                                          </p:stCondLst>
                                        </p:cTn>
                                        <p:tgtEl>
                                          <p:spTgt spid="131">
                                            <p:txEl>
                                              <p:pRg end="457" st="32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TextShape 1"/>
          <p:cNvSpPr txBox="1"/>
          <p:nvPr/>
        </p:nvSpPr>
        <p:spPr>
          <a:xfrm>
            <a:off x="457200" y="704160"/>
            <a:ext cx="8229240" cy="819720"/>
          </a:xfrm>
          <a:prstGeom prst="rect">
            <a:avLst/>
          </a:prstGeom>
        </p:spPr>
        <p:txBody>
          <a:bodyPr anchor="b" bIns="0" lIns="0" rIns="0" tIns="45000"/>
          <a:p>
            <a:pPr>
              <a:lnSpc>
                <a:spcPct val="100000"/>
              </a:lnSpc>
            </a:pPr>
            <a:r>
              <a:rPr lang="en-US" sz="4000">
                <a:solidFill>
                  <a:srgbClr val="04617b"/>
                </a:solidFill>
                <a:latin typeface="Calibri"/>
              </a:rPr>
              <a:t>The Technology-Consortium Model</a:t>
            </a:r>
            <a:endParaRPr/>
          </a:p>
        </p:txBody>
      </p:sp>
      <p:sp>
        <p:nvSpPr>
          <p:cNvPr id="134" name="TextShape 2"/>
          <p:cNvSpPr txBox="1"/>
          <p:nvPr/>
        </p:nvSpPr>
        <p:spPr>
          <a:xfrm>
            <a:off x="457200" y="1523880"/>
            <a:ext cx="8229240" cy="4800240"/>
          </a:xfrm>
          <a:prstGeom prst="rect">
            <a:avLst/>
          </a:prstGeom>
        </p:spPr>
        <p:txBody>
          <a:bodyPr bIns="45000" lIns="90000" rIns="90000" tIns="45000"/>
          <a:p>
            <a:pPr>
              <a:lnSpc>
                <a:spcPct val="100000"/>
              </a:lnSpc>
            </a:pPr>
            <a:r>
              <a:rPr b="1" lang="en-US" sz="2800">
                <a:solidFill>
                  <a:srgbClr val="000000"/>
                </a:solidFill>
                <a:latin typeface="Constantia"/>
              </a:rPr>
              <a:t>Assumptions:</a:t>
            </a:r>
            <a:endParaRPr/>
          </a:p>
          <a:p>
            <a:pPr>
              <a:lnSpc>
                <a:spcPct val="100000"/>
              </a:lnSpc>
              <a:buSzPct val="95000"/>
              <a:buFont typeface="Calibri"/>
              <a:buAutoNum type="arabicPeriod"/>
            </a:pPr>
            <a:r>
              <a:rPr lang="en-US" sz="2600">
                <a:solidFill>
                  <a:srgbClr val="000000"/>
                </a:solidFill>
                <a:latin typeface="Constantia"/>
              </a:rPr>
              <a:t>Heterogeneous innovations</a:t>
            </a:r>
            <a:endParaRPr/>
          </a:p>
          <a:p>
            <a:pPr lvl="1">
              <a:lnSpc>
                <a:spcPct val="100000"/>
              </a:lnSpc>
              <a:buSzPct val="85000"/>
              <a:buFont charset="2" typeface="Wingdings 2"/>
              <a:buChar char=""/>
            </a:pPr>
            <a:r>
              <a:rPr lang="en-US" sz="2400">
                <a:solidFill>
                  <a:srgbClr val="000000"/>
                </a:solidFill>
                <a:latin typeface="Constantia"/>
              </a:rPr>
              <a:t>Inventions of separate firms are different from one another and complementary</a:t>
            </a:r>
            <a:endParaRPr/>
          </a:p>
          <a:p>
            <a:pPr>
              <a:lnSpc>
                <a:spcPct val="100000"/>
              </a:lnSpc>
              <a:buSzPct val="95000"/>
              <a:buFont typeface="Calibri"/>
              <a:buAutoNum type="arabicPeriod"/>
            </a:pPr>
            <a:r>
              <a:rPr lang="en-US" sz="2600">
                <a:solidFill>
                  <a:srgbClr val="000000"/>
                </a:solidFill>
                <a:latin typeface="Constantia"/>
              </a:rPr>
              <a:t>Sharing firms can expect a positive net benefit from the information it obtains from other consortium members </a:t>
            </a:r>
            <a:endParaRPr/>
          </a:p>
          <a:p>
            <a:pPr>
              <a:lnSpc>
                <a:spcPct val="100000"/>
              </a:lnSpc>
              <a:buSzPct val="95000"/>
              <a:buFont typeface="Calibri"/>
              <a:buAutoNum type="arabicPeriod"/>
            </a:pPr>
            <a:r>
              <a:rPr lang="en-US" sz="2600">
                <a:solidFill>
                  <a:srgbClr val="000000"/>
                </a:solidFill>
                <a:latin typeface="Constantia"/>
              </a:rPr>
              <a:t>“</a:t>
            </a:r>
            <a:r>
              <a:rPr lang="en-US" sz="2600">
                <a:solidFill>
                  <a:srgbClr val="000000"/>
                </a:solidFill>
                <a:latin typeface="Constantia"/>
              </a:rPr>
              <a:t>Friendly transfer” faster than non-friendly information transfer </a:t>
            </a:r>
            <a:endParaRPr/>
          </a:p>
          <a:p>
            <a:pPr>
              <a:lnSpc>
                <a:spcPct val="100000"/>
              </a:lnSpc>
              <a:buSzPct val="95000"/>
              <a:buFont typeface="Calibri"/>
              <a:buAutoNum type="arabicPeriod"/>
            </a:pPr>
            <a:r>
              <a:rPr lang="en-US" sz="2600">
                <a:solidFill>
                  <a:srgbClr val="000000"/>
                </a:solidFill>
                <a:latin typeface="Constantia"/>
              </a:rPr>
              <a:t>Innovation reduces cost of production only</a:t>
            </a:r>
            <a:endParaRPr/>
          </a:p>
          <a:p>
            <a:pPr>
              <a:lnSpc>
                <a:spcPct val="100000"/>
              </a:lnSpc>
              <a:buSzPct val="95000"/>
              <a:buFont typeface="Calibri"/>
              <a:buAutoNum type="arabicPeriod"/>
            </a:pPr>
            <a:r>
              <a:rPr lang="en-US" sz="2600">
                <a:solidFill>
                  <a:srgbClr val="000000"/>
                </a:solidFill>
                <a:latin typeface="Constantia"/>
              </a:rPr>
              <a:t>There are costs to technology transfer for the receiving firm, the process of imitation is not free</a:t>
            </a:r>
            <a:endParaRPr/>
          </a:p>
          <a:p>
            <a:pPr>
              <a:lnSpc>
                <a:spcPct val="100000"/>
              </a:lnSpc>
            </a:pPr>
            <a:endParaRPr/>
          </a:p>
          <a:p>
            <a:pPr>
              <a:lnSpc>
                <a:spcPct val="100000"/>
              </a:lnSpc>
            </a:pPr>
            <a:endParaRPr/>
          </a:p>
        </p:txBody>
      </p:sp>
    </p:spTree>
  </p:cSld>
  <p:timing>
    <p:tnLst>
      <p:par>
        <p:cTn dur="indefinite" id="121" nodeType="tmRoot" restart="never">
          <p:childTnLst>
            <p:seq>
              <p:cTn dur="indefinite" id="122" nodeType="mainSeq">
                <p:childTnLst>
                  <p:par>
                    <p:cTn fill="hold" id="123">
                      <p:stCondLst>
                        <p:cond delay="indefinite"/>
                      </p:stCondLst>
                      <p:childTnLst>
                        <p:par>
                          <p:cTn fill="hold" id="124">
                            <p:stCondLst>
                              <p:cond delay="0"/>
                            </p:stCondLst>
                            <p:childTnLst>
                              <p:par>
                                <p:cTn fill="hold" id="125" nodeType="clickEffect" presetClass="entr" presetID="1">
                                  <p:stCondLst>
                                    <p:cond delay="0"/>
                                  </p:stCondLst>
                                  <p:childTnLst>
                                    <p:set>
                                      <p:cBhvr>
                                        <p:cTn dur="1" fill="hold" id="126">
                                          <p:stCondLst>
                                            <p:cond delay="0"/>
                                          </p:stCondLst>
                                        </p:cTn>
                                        <p:tgtEl>
                                          <p:spTgt spid="134">
                                            <p:txEl>
                                              <p:pRg end="39" st="13"/>
                                            </p:txEl>
                                          </p:spTgt>
                                        </p:tgtEl>
                                        <p:attrNameLst>
                                          <p:attrName>style.visibility</p:attrName>
                                        </p:attrNameLst>
                                      </p:cBhvr>
                                      <p:to>
                                        <p:strVal val="visible"/>
                                      </p:to>
                                    </p:set>
                                  </p:childTnLst>
                                </p:cTn>
                              </p:par>
                              <p:par>
                                <p:cTn fill="hold" id="127" nodeType="withEffect" presetClass="entr" presetID="1">
                                  <p:stCondLst>
                                    <p:cond delay="0"/>
                                  </p:stCondLst>
                                  <p:childTnLst>
                                    <p:set>
                                      <p:cBhvr>
                                        <p:cTn dur="1" fill="hold" id="128">
                                          <p:stCondLst>
                                            <p:cond delay="0"/>
                                          </p:stCondLst>
                                        </p:cTn>
                                        <p:tgtEl>
                                          <p:spTgt spid="134">
                                            <p:txEl>
                                              <p:pRg end="117" st="39"/>
                                            </p:txEl>
                                          </p:spTgt>
                                        </p:tgtEl>
                                        <p:attrNameLst>
                                          <p:attrName>style.visibility</p:attrName>
                                        </p:attrNameLst>
                                      </p:cBhvr>
                                      <p:to>
                                        <p:strVal val="visible"/>
                                      </p:to>
                                    </p:set>
                                  </p:childTnLst>
                                </p:cTn>
                              </p:par>
                            </p:childTnLst>
                          </p:cTn>
                        </p:par>
                      </p:childTnLst>
                    </p:cTn>
                  </p:par>
                  <p:par>
                    <p:cTn fill="hold" id="129">
                      <p:stCondLst>
                        <p:cond delay="indefinite"/>
                      </p:stCondLst>
                      <p:childTnLst>
                        <p:par>
                          <p:cTn fill="hold" id="130">
                            <p:stCondLst>
                              <p:cond delay="0"/>
                            </p:stCondLst>
                            <p:childTnLst>
                              <p:par>
                                <p:cTn fill="hold" id="131" nodeType="clickEffect" presetClass="entr" presetID="1">
                                  <p:stCondLst>
                                    <p:cond delay="0"/>
                                  </p:stCondLst>
                                  <p:childTnLst>
                                    <p:set>
                                      <p:cBhvr>
                                        <p:cTn dur="1" fill="hold" id="132">
                                          <p:stCondLst>
                                            <p:cond delay="0"/>
                                          </p:stCondLst>
                                        </p:cTn>
                                        <p:tgtEl>
                                          <p:spTgt spid="134">
                                            <p:txEl>
                                              <p:pRg end="228" st="117"/>
                                            </p:txEl>
                                          </p:spTgt>
                                        </p:tgtEl>
                                        <p:attrNameLst>
                                          <p:attrName>style.visibility</p:attrName>
                                        </p:attrNameLst>
                                      </p:cBhvr>
                                      <p:to>
                                        <p:strVal val="visible"/>
                                      </p:to>
                                    </p:set>
                                  </p:childTnLst>
                                </p:cTn>
                              </p:par>
                            </p:childTnLst>
                          </p:cTn>
                        </p:par>
                      </p:childTnLst>
                    </p:cTn>
                  </p:par>
                  <p:par>
                    <p:cTn fill="hold" id="133">
                      <p:stCondLst>
                        <p:cond delay="indefinite"/>
                      </p:stCondLst>
                      <p:childTnLst>
                        <p:par>
                          <p:cTn fill="hold" id="134">
                            <p:stCondLst>
                              <p:cond delay="0"/>
                            </p:stCondLst>
                            <p:childTnLst>
                              <p:par>
                                <p:cTn fill="hold" id="135" nodeType="clickEffect" presetClass="entr" presetID="1">
                                  <p:stCondLst>
                                    <p:cond delay="0"/>
                                  </p:stCondLst>
                                  <p:childTnLst>
                                    <p:set>
                                      <p:cBhvr>
                                        <p:cTn dur="1" fill="hold" id="136">
                                          <p:stCondLst>
                                            <p:cond delay="0"/>
                                          </p:stCondLst>
                                        </p:cTn>
                                        <p:tgtEl>
                                          <p:spTgt spid="134">
                                            <p:txEl>
                                              <p:pRg end="295" st="228"/>
                                            </p:txEl>
                                          </p:spTgt>
                                        </p:tgtEl>
                                        <p:attrNameLst>
                                          <p:attrName>style.visibility</p:attrName>
                                        </p:attrNameLst>
                                      </p:cBhvr>
                                      <p:to>
                                        <p:strVal val="visible"/>
                                      </p:to>
                                    </p:set>
                                  </p:childTnLst>
                                </p:cTn>
                              </p:par>
                            </p:childTnLst>
                          </p:cTn>
                        </p:par>
                      </p:childTnLst>
                    </p:cTn>
                  </p:par>
                  <p:par>
                    <p:cTn fill="hold" id="137">
                      <p:stCondLst>
                        <p:cond delay="indefinite"/>
                      </p:stCondLst>
                      <p:childTnLst>
                        <p:par>
                          <p:cTn fill="hold" id="138">
                            <p:stCondLst>
                              <p:cond delay="0"/>
                            </p:stCondLst>
                            <p:childTnLst>
                              <p:par>
                                <p:cTn fill="hold" id="139" nodeType="clickEffect" presetClass="entr" presetID="1">
                                  <p:stCondLst>
                                    <p:cond delay="0"/>
                                  </p:stCondLst>
                                  <p:childTnLst>
                                    <p:set>
                                      <p:cBhvr>
                                        <p:cTn dur="1" fill="hold" id="140">
                                          <p:stCondLst>
                                            <p:cond delay="0"/>
                                          </p:stCondLst>
                                        </p:cTn>
                                        <p:tgtEl>
                                          <p:spTgt spid="134">
                                            <p:txEl>
                                              <p:pRg end="338" st="295"/>
                                            </p:txEl>
                                          </p:spTgt>
                                        </p:tgtEl>
                                        <p:attrNameLst>
                                          <p:attrName>style.visibility</p:attrName>
                                        </p:attrNameLst>
                                      </p:cBhvr>
                                      <p:to>
                                        <p:strVal val="visible"/>
                                      </p:to>
                                    </p:set>
                                  </p:childTnLst>
                                </p:cTn>
                              </p:par>
                            </p:childTnLst>
                          </p:cTn>
                        </p:par>
                      </p:childTnLst>
                    </p:cTn>
                  </p:par>
                  <p:par>
                    <p:cTn fill="hold" id="141">
                      <p:stCondLst>
                        <p:cond delay="indefinite"/>
                      </p:stCondLst>
                      <p:childTnLst>
                        <p:par>
                          <p:cTn fill="hold" id="142">
                            <p:stCondLst>
                              <p:cond delay="0"/>
                            </p:stCondLst>
                            <p:childTnLst>
                              <p:par>
                                <p:cTn fill="hold" id="143" nodeType="clickEffect" presetClass="entr" presetID="1">
                                  <p:stCondLst>
                                    <p:cond delay="0"/>
                                  </p:stCondLst>
                                  <p:childTnLst>
                                    <p:set>
                                      <p:cBhvr>
                                        <p:cTn dur="1" fill="hold" id="144">
                                          <p:stCondLst>
                                            <p:cond delay="0"/>
                                          </p:stCondLst>
                                        </p:cTn>
                                        <p:tgtEl>
                                          <p:spTgt spid="134">
                                            <p:txEl>
                                              <p:pRg end="438" st="33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TextShape 1"/>
          <p:cNvSpPr txBox="1"/>
          <p:nvPr/>
        </p:nvSpPr>
        <p:spPr>
          <a:xfrm>
            <a:off x="457200" y="704160"/>
            <a:ext cx="8229240" cy="819720"/>
          </a:xfrm>
          <a:prstGeom prst="rect">
            <a:avLst/>
          </a:prstGeom>
        </p:spPr>
        <p:txBody>
          <a:bodyPr anchor="b" bIns="0" lIns="0" rIns="0" tIns="45000"/>
          <a:p>
            <a:pPr>
              <a:lnSpc>
                <a:spcPct val="100000"/>
              </a:lnSpc>
            </a:pPr>
            <a:r>
              <a:rPr lang="en-US" sz="4000">
                <a:solidFill>
                  <a:srgbClr val="04617b"/>
                </a:solidFill>
                <a:latin typeface="Calibri"/>
              </a:rPr>
              <a:t>The Technology-Consortium Model</a:t>
            </a:r>
            <a:endParaRPr/>
          </a:p>
        </p:txBody>
      </p:sp>
      <p:sp>
        <p:nvSpPr>
          <p:cNvPr id="136" name="TextShape 2"/>
          <p:cNvSpPr txBox="1"/>
          <p:nvPr/>
        </p:nvSpPr>
        <p:spPr>
          <a:xfrm>
            <a:off x="457200" y="1523880"/>
            <a:ext cx="8229240" cy="4800240"/>
          </a:xfrm>
          <a:prstGeom prst="rect">
            <a:avLst/>
          </a:prstGeom>
        </p:spPr>
        <p:txBody>
          <a:bodyPr bIns="45000" lIns="90000" rIns="90000" tIns="45000"/>
          <a:p>
            <a:pPr>
              <a:lnSpc>
                <a:spcPct val="100000"/>
              </a:lnSpc>
            </a:pPr>
            <a:r>
              <a:rPr b="1" lang="en-US" sz="2800" u="sng">
                <a:solidFill>
                  <a:srgbClr val="000000"/>
                </a:solidFill>
                <a:latin typeface="Constantia"/>
              </a:rPr>
              <a:t>Model Parameters</a:t>
            </a:r>
            <a:endParaRPr/>
          </a:p>
          <a:p>
            <a:pPr>
              <a:lnSpc>
                <a:spcPct val="100000"/>
              </a:lnSpc>
              <a:buSzPct val="95000"/>
              <a:buFont typeface="Calibri"/>
              <a:buAutoNum type="arabicPeriod"/>
            </a:pPr>
            <a:r>
              <a:rPr lang="en-US" sz="2800">
                <a:solidFill>
                  <a:srgbClr val="000000"/>
                </a:solidFill>
                <a:latin typeface="Constantia"/>
              </a:rPr>
              <a:t>n+1 identical firms</a:t>
            </a:r>
            <a:endParaRPr/>
          </a:p>
          <a:p>
            <a:pPr>
              <a:lnSpc>
                <a:spcPct val="100000"/>
              </a:lnSpc>
              <a:buSzPct val="95000"/>
              <a:buFont typeface="Calibri"/>
              <a:buAutoNum type="arabicPeriod"/>
            </a:pPr>
            <a:r>
              <a:rPr lang="en-US" sz="2800">
                <a:solidFill>
                  <a:srgbClr val="000000"/>
                </a:solidFill>
                <a:latin typeface="Constantia"/>
              </a:rPr>
              <a:t>1..n in consortium, 1 firm stays out</a:t>
            </a:r>
            <a:endParaRPr/>
          </a:p>
          <a:p>
            <a:pPr>
              <a:lnSpc>
                <a:spcPct val="100000"/>
              </a:lnSpc>
              <a:buSzPct val="95000"/>
              <a:buFont typeface="Calibri"/>
              <a:buAutoNum type="arabicPeriod"/>
            </a:pPr>
            <a:r>
              <a:rPr lang="en-US" sz="2800">
                <a:solidFill>
                  <a:srgbClr val="000000"/>
                </a:solidFill>
                <a:latin typeface="Constantia"/>
              </a:rPr>
              <a:t>Identical expenditure on R&amp;D (</a:t>
            </a:r>
            <a:r>
              <a:rPr i="1" lang="en-US" sz="2800">
                <a:solidFill>
                  <a:srgbClr val="000000"/>
                </a:solidFill>
                <a:latin typeface="Constantia"/>
              </a:rPr>
              <a:t>x</a:t>
            </a:r>
            <a:r>
              <a:rPr lang="en-US" sz="2800">
                <a:solidFill>
                  <a:srgbClr val="000000"/>
                </a:solidFill>
                <a:latin typeface="Constantia"/>
              </a:rPr>
              <a:t>), identical expected returns (</a:t>
            </a:r>
            <a:r>
              <a:rPr i="1" lang="en-US" sz="2800">
                <a:solidFill>
                  <a:srgbClr val="000000"/>
                </a:solidFill>
                <a:latin typeface="Constantia"/>
              </a:rPr>
              <a:t>r</a:t>
            </a:r>
            <a:r>
              <a:rPr lang="en-US" sz="2800">
                <a:solidFill>
                  <a:srgbClr val="000000"/>
                </a:solidFill>
                <a:latin typeface="Constantia"/>
              </a:rPr>
              <a:t>) for all firms on their R&amp;D</a:t>
            </a:r>
            <a:endParaRPr/>
          </a:p>
          <a:p>
            <a:pPr>
              <a:lnSpc>
                <a:spcPct val="100000"/>
              </a:lnSpc>
              <a:buSzPct val="95000"/>
              <a:buFont typeface="Calibri"/>
              <a:buAutoNum type="arabicPeriod"/>
            </a:pPr>
            <a:r>
              <a:rPr lang="en-US" sz="2800">
                <a:solidFill>
                  <a:srgbClr val="000000"/>
                </a:solidFill>
                <a:latin typeface="Constantia"/>
              </a:rPr>
              <a:t>Participants receive a cost reduction </a:t>
            </a:r>
            <a:r>
              <a:rPr i="1" lang="en-US" sz="2800">
                <a:solidFill>
                  <a:srgbClr val="000000"/>
                </a:solidFill>
                <a:latin typeface="Constantia"/>
              </a:rPr>
              <a:t>s</a:t>
            </a:r>
            <a:r>
              <a:rPr lang="en-US" sz="2800">
                <a:solidFill>
                  <a:srgbClr val="000000"/>
                </a:solidFill>
                <a:latin typeface="Constantia"/>
              </a:rPr>
              <a:t> (</a:t>
            </a:r>
            <a:r>
              <a:rPr i="1" lang="en-US" sz="2800">
                <a:solidFill>
                  <a:srgbClr val="000000"/>
                </a:solidFill>
                <a:latin typeface="Constantia"/>
              </a:rPr>
              <a:t>s</a:t>
            </a:r>
            <a:r>
              <a:rPr lang="en-US" sz="2800">
                <a:solidFill>
                  <a:srgbClr val="000000"/>
                </a:solidFill>
                <a:latin typeface="Constantia"/>
              </a:rPr>
              <a:t>≤</a:t>
            </a:r>
            <a:r>
              <a:rPr i="1" lang="en-US" sz="2800">
                <a:solidFill>
                  <a:srgbClr val="000000"/>
                </a:solidFill>
                <a:latin typeface="Constantia"/>
              </a:rPr>
              <a:t>r</a:t>
            </a:r>
            <a:r>
              <a:rPr lang="en-US" sz="2800">
                <a:solidFill>
                  <a:srgbClr val="000000"/>
                </a:solidFill>
                <a:latin typeface="Constantia"/>
              </a:rPr>
              <a:t>) from each other participant</a:t>
            </a:r>
            <a:endParaRPr/>
          </a:p>
          <a:p>
            <a:pPr>
              <a:lnSpc>
                <a:spcPct val="100000"/>
              </a:lnSpc>
              <a:buSzPct val="95000"/>
              <a:buFont typeface="Calibri"/>
              <a:buAutoNum type="arabicPeriod"/>
            </a:pPr>
            <a:r>
              <a:rPr i="1" lang="en-US" sz="2800">
                <a:solidFill>
                  <a:srgbClr val="000000"/>
                </a:solidFill>
                <a:latin typeface="Constantia"/>
              </a:rPr>
              <a:t>C(y)</a:t>
            </a:r>
            <a:r>
              <a:rPr lang="en-US" sz="2800">
                <a:solidFill>
                  <a:srgbClr val="000000"/>
                </a:solidFill>
                <a:latin typeface="Constantia"/>
              </a:rPr>
              <a:t> –Initial period total production cost of output </a:t>
            </a:r>
            <a:r>
              <a:rPr i="1" lang="en-US" sz="2800">
                <a:solidFill>
                  <a:srgbClr val="000000"/>
                </a:solidFill>
                <a:latin typeface="Constantia"/>
              </a:rPr>
              <a:t>y</a:t>
            </a:r>
            <a:endParaRPr/>
          </a:p>
          <a:p>
            <a:pPr>
              <a:lnSpc>
                <a:spcPct val="100000"/>
              </a:lnSpc>
            </a:pPr>
            <a:endParaRPr/>
          </a:p>
        </p:txBody>
      </p:sp>
    </p:spTree>
  </p:cSld>
  <p:timing>
    <p:tnLst>
      <p:par>
        <p:cTn dur="indefinite" id="145" nodeType="tmRoot" restart="never">
          <p:childTnLst>
            <p:seq>
              <p:cTn dur="indefinite" id="146" nodeType="mainSeq">
                <p:childTnLst>
                  <p:par>
                    <p:cTn fill="hold" id="147">
                      <p:stCondLst>
                        <p:cond delay="indefinite"/>
                      </p:stCondLst>
                      <p:childTnLst>
                        <p:par>
                          <p:cTn fill="hold" id="148">
                            <p:stCondLst>
                              <p:cond delay="0"/>
                            </p:stCondLst>
                            <p:childTnLst>
                              <p:par>
                                <p:cTn fill="hold" id="149" nodeType="clickEffect" presetClass="entr" presetID="1">
                                  <p:stCondLst>
                                    <p:cond delay="0"/>
                                  </p:stCondLst>
                                  <p:childTnLst>
                                    <p:set>
                                      <p:cBhvr>
                                        <p:cTn dur="1" fill="hold" id="150">
                                          <p:stCondLst>
                                            <p:cond delay="0"/>
                                          </p:stCondLst>
                                        </p:cTn>
                                        <p:tgtEl>
                                          <p:spTgt spid="136">
                                            <p:txEl>
                                              <p:pRg end="37" st="17"/>
                                            </p:txEl>
                                          </p:spTgt>
                                        </p:tgtEl>
                                        <p:attrNameLst>
                                          <p:attrName>style.visibility</p:attrName>
                                        </p:attrNameLst>
                                      </p:cBhvr>
                                      <p:to>
                                        <p:strVal val="visible"/>
                                      </p:to>
                                    </p:set>
                                  </p:childTnLst>
                                </p:cTn>
                              </p:par>
                            </p:childTnLst>
                          </p:cTn>
                        </p:par>
                      </p:childTnLst>
                    </p:cTn>
                  </p:par>
                  <p:par>
                    <p:cTn fill="hold" id="151">
                      <p:stCondLst>
                        <p:cond delay="indefinite"/>
                      </p:stCondLst>
                      <p:childTnLst>
                        <p:par>
                          <p:cTn fill="hold" id="152">
                            <p:stCondLst>
                              <p:cond delay="0"/>
                            </p:stCondLst>
                            <p:childTnLst>
                              <p:par>
                                <p:cTn fill="hold" id="153" nodeType="clickEffect" presetClass="entr" presetID="1">
                                  <p:stCondLst>
                                    <p:cond delay="0"/>
                                  </p:stCondLst>
                                  <p:childTnLst>
                                    <p:set>
                                      <p:cBhvr>
                                        <p:cTn dur="1" fill="hold" id="154">
                                          <p:stCondLst>
                                            <p:cond delay="0"/>
                                          </p:stCondLst>
                                        </p:cTn>
                                        <p:tgtEl>
                                          <p:spTgt spid="136">
                                            <p:txEl>
                                              <p:pRg end="74" st="37"/>
                                            </p:txEl>
                                          </p:spTgt>
                                        </p:tgtEl>
                                        <p:attrNameLst>
                                          <p:attrName>style.visibility</p:attrName>
                                        </p:attrNameLst>
                                      </p:cBhvr>
                                      <p:to>
                                        <p:strVal val="visible"/>
                                      </p:to>
                                    </p:set>
                                  </p:childTnLst>
                                </p:cTn>
                              </p:par>
                            </p:childTnLst>
                          </p:cTn>
                        </p:par>
                      </p:childTnLst>
                    </p:cTn>
                  </p:par>
                  <p:par>
                    <p:cTn fill="hold" id="155">
                      <p:stCondLst>
                        <p:cond delay="indefinite"/>
                      </p:stCondLst>
                      <p:childTnLst>
                        <p:par>
                          <p:cTn fill="hold" id="156">
                            <p:stCondLst>
                              <p:cond delay="0"/>
                            </p:stCondLst>
                            <p:childTnLst>
                              <p:par>
                                <p:cTn fill="hold" id="157" nodeType="clickEffect" presetClass="entr" presetID="1">
                                  <p:stCondLst>
                                    <p:cond delay="0"/>
                                  </p:stCondLst>
                                  <p:childTnLst>
                                    <p:set>
                                      <p:cBhvr>
                                        <p:cTn dur="1" fill="hold" id="158">
                                          <p:stCondLst>
                                            <p:cond delay="0"/>
                                          </p:stCondLst>
                                        </p:cTn>
                                        <p:tgtEl>
                                          <p:spTgt spid="136">
                                            <p:txEl>
                                              <p:pRg end="166" st="74"/>
                                            </p:txEl>
                                          </p:spTgt>
                                        </p:tgtEl>
                                        <p:attrNameLst>
                                          <p:attrName>style.visibility</p:attrName>
                                        </p:attrNameLst>
                                      </p:cBhvr>
                                      <p:to>
                                        <p:strVal val="visible"/>
                                      </p:to>
                                    </p:set>
                                  </p:childTnLst>
                                </p:cTn>
                              </p:par>
                            </p:childTnLst>
                          </p:cTn>
                        </p:par>
                      </p:childTnLst>
                    </p:cTn>
                  </p:par>
                  <p:par>
                    <p:cTn fill="hold" id="159">
                      <p:stCondLst>
                        <p:cond delay="indefinite"/>
                      </p:stCondLst>
                      <p:childTnLst>
                        <p:par>
                          <p:cTn fill="hold" id="160">
                            <p:stCondLst>
                              <p:cond delay="0"/>
                            </p:stCondLst>
                            <p:childTnLst>
                              <p:par>
                                <p:cTn fill="hold" id="161" nodeType="clickEffect" presetClass="entr" presetID="1">
                                  <p:stCondLst>
                                    <p:cond delay="0"/>
                                  </p:stCondLst>
                                  <p:childTnLst>
                                    <p:set>
                                      <p:cBhvr>
                                        <p:cTn dur="1" fill="hold" id="162">
                                          <p:stCondLst>
                                            <p:cond delay="0"/>
                                          </p:stCondLst>
                                        </p:cTn>
                                        <p:tgtEl>
                                          <p:spTgt spid="136">
                                            <p:txEl>
                                              <p:pRg end="240" st="166"/>
                                            </p:txEl>
                                          </p:spTgt>
                                        </p:tgtEl>
                                        <p:attrNameLst>
                                          <p:attrName>style.visibility</p:attrName>
                                        </p:attrNameLst>
                                      </p:cBhvr>
                                      <p:to>
                                        <p:strVal val="visible"/>
                                      </p:to>
                                    </p:set>
                                  </p:childTnLst>
                                </p:cTn>
                              </p:par>
                            </p:childTnLst>
                          </p:cTn>
                        </p:par>
                      </p:childTnLst>
                    </p:cTn>
                  </p:par>
                  <p:par>
                    <p:cTn fill="hold" id="163">
                      <p:stCondLst>
                        <p:cond delay="indefinite"/>
                      </p:stCondLst>
                      <p:childTnLst>
                        <p:par>
                          <p:cTn fill="hold" id="164">
                            <p:stCondLst>
                              <p:cond delay="0"/>
                            </p:stCondLst>
                            <p:childTnLst>
                              <p:par>
                                <p:cTn fill="hold" id="165" nodeType="clickEffect" presetClass="entr" presetID="1">
                                  <p:stCondLst>
                                    <p:cond delay="0"/>
                                  </p:stCondLst>
                                  <p:childTnLst>
                                    <p:set>
                                      <p:cBhvr>
                                        <p:cTn dur="1" fill="hold" id="166">
                                          <p:stCondLst>
                                            <p:cond delay="0"/>
                                          </p:stCondLst>
                                        </p:cTn>
                                        <p:tgtEl>
                                          <p:spTgt spid="136">
                                            <p:txEl>
                                              <p:pRg end="295" st="24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TextShape 1"/>
          <p:cNvSpPr txBox="1"/>
          <p:nvPr/>
        </p:nvSpPr>
        <p:spPr>
          <a:xfrm>
            <a:off x="457200" y="704160"/>
            <a:ext cx="8229240" cy="819720"/>
          </a:xfrm>
          <a:prstGeom prst="rect">
            <a:avLst/>
          </a:prstGeom>
        </p:spPr>
        <p:txBody>
          <a:bodyPr anchor="b" bIns="0" lIns="0" rIns="0" tIns="45000"/>
          <a:p>
            <a:pPr>
              <a:lnSpc>
                <a:spcPct val="100000"/>
              </a:lnSpc>
            </a:pPr>
            <a:r>
              <a:rPr lang="en-US" sz="4000">
                <a:solidFill>
                  <a:srgbClr val="04617b"/>
                </a:solidFill>
                <a:latin typeface="Calibri"/>
              </a:rPr>
              <a:t>The Technology-Consortium Model</a:t>
            </a:r>
            <a:endParaRPr/>
          </a:p>
        </p:txBody>
      </p:sp>
      <p:sp>
        <p:nvSpPr>
          <p:cNvPr id="138" name="TextShape 2"/>
          <p:cNvSpPr txBox="1"/>
          <p:nvPr/>
        </p:nvSpPr>
        <p:spPr>
          <a:xfrm>
            <a:off x="457200" y="1600200"/>
            <a:ext cx="8229240" cy="4723920"/>
          </a:xfrm>
          <a:prstGeom prst="rect">
            <a:avLst/>
          </a:prstGeom>
        </p:spPr>
        <p:txBody>
          <a:bodyPr bIns="45000" lIns="90000" rIns="90000" tIns="45000"/>
          <a:p>
            <a:pPr>
              <a:lnSpc>
                <a:spcPct val="100000"/>
              </a:lnSpc>
            </a:pPr>
            <a:r>
              <a:rPr b="1" i="1" lang="en-US" sz="2600">
                <a:solidFill>
                  <a:srgbClr val="000000"/>
                </a:solidFill>
                <a:latin typeface="Constantia"/>
              </a:rPr>
              <a:t>Construct the cost function for a firm in the consortium </a:t>
            </a:r>
            <a:r>
              <a:rPr b="1" i="1" lang="en-US" sz="2600" u="sng">
                <a:solidFill>
                  <a:srgbClr val="000000"/>
                </a:solidFill>
                <a:latin typeface="Constantia"/>
              </a:rPr>
              <a:t>and</a:t>
            </a:r>
            <a:r>
              <a:rPr b="1" i="1" lang="en-US" sz="2600">
                <a:solidFill>
                  <a:srgbClr val="000000"/>
                </a:solidFill>
                <a:latin typeface="Constantia"/>
              </a:rPr>
              <a:t> for a hold-out firm that is not in the consortium.  </a:t>
            </a:r>
            <a:endParaRPr/>
          </a:p>
          <a:p>
            <a:pPr>
              <a:lnSpc>
                <a:spcPct val="100000"/>
              </a:lnSpc>
            </a:pPr>
            <a:endParaRPr/>
          </a:p>
          <a:p>
            <a:pPr>
              <a:lnSpc>
                <a:spcPct val="100000"/>
              </a:lnSpc>
            </a:pPr>
            <a:r>
              <a:rPr lang="en-US" sz="2600">
                <a:solidFill>
                  <a:srgbClr val="000000"/>
                </a:solidFill>
                <a:latin typeface="Constantia"/>
              </a:rPr>
              <a:t>TC?</a:t>
            </a:r>
            <a:endParaRPr/>
          </a:p>
          <a:p>
            <a:pPr>
              <a:lnSpc>
                <a:spcPct val="100000"/>
              </a:lnSpc>
            </a:pPr>
            <a:r>
              <a:rPr lang="en-US" sz="2600">
                <a:solidFill>
                  <a:srgbClr val="000000"/>
                </a:solidFill>
                <a:latin typeface="Constantia"/>
              </a:rPr>
              <a:t>TC = VC + FC = variable costs + fixed costs</a:t>
            </a:r>
            <a:endParaRPr/>
          </a:p>
          <a:p>
            <a:pPr>
              <a:lnSpc>
                <a:spcPct val="100000"/>
              </a:lnSpc>
            </a:pPr>
            <a:r>
              <a:rPr lang="en-US" sz="2600">
                <a:solidFill>
                  <a:srgbClr val="000000"/>
                </a:solidFill>
                <a:latin typeface="Constantia"/>
              </a:rPr>
              <a:t>TC = C(y) + x</a:t>
            </a:r>
            <a:endParaRPr/>
          </a:p>
          <a:p>
            <a:pPr>
              <a:lnSpc>
                <a:spcPct val="100000"/>
              </a:lnSpc>
            </a:pPr>
            <a:endParaRPr/>
          </a:p>
          <a:p>
            <a:pPr>
              <a:lnSpc>
                <a:spcPct val="100000"/>
              </a:lnSpc>
            </a:pPr>
            <a:r>
              <a:rPr b="1" lang="en-US" sz="2600">
                <a:solidFill>
                  <a:srgbClr val="000000"/>
                </a:solidFill>
                <a:latin typeface="Constantia"/>
              </a:rPr>
              <a:t>What does technology change in this cost function?</a:t>
            </a:r>
            <a:endParaRPr/>
          </a:p>
          <a:p>
            <a:pPr>
              <a:lnSpc>
                <a:spcPct val="100000"/>
              </a:lnSpc>
            </a:pPr>
            <a:r>
              <a:rPr lang="en-US" sz="2600">
                <a:solidFill>
                  <a:srgbClr val="000000"/>
                </a:solidFill>
                <a:latin typeface="Constantia"/>
              </a:rPr>
              <a:t>Production costs, C(y) , are lowered by R&amp;D</a:t>
            </a:r>
            <a:endParaRPr/>
          </a:p>
          <a:p>
            <a:pPr>
              <a:lnSpc>
                <a:spcPct val="100000"/>
              </a:lnSpc>
            </a:pPr>
            <a:endParaRPr/>
          </a:p>
          <a:p>
            <a:pPr>
              <a:lnSpc>
                <a:spcPct val="100000"/>
              </a:lnSpc>
            </a:pPr>
            <a:r>
              <a:rPr b="1" lang="en-US" sz="2400">
                <a:solidFill>
                  <a:srgbClr val="000000"/>
                </a:solidFill>
                <a:latin typeface="Constantia"/>
              </a:rPr>
              <a:t>Costs in the next period will then be:</a:t>
            </a:r>
            <a:endParaRPr/>
          </a:p>
          <a:p>
            <a:pPr lvl="1">
              <a:lnSpc>
                <a:spcPct val="100000"/>
              </a:lnSpc>
              <a:buSzPct val="85000"/>
              <a:buFont typeface="Calibri"/>
              <a:buAutoNum type="arabicPeriod"/>
            </a:pPr>
            <a:r>
              <a:rPr lang="en-US" sz="2400">
                <a:solidFill>
                  <a:srgbClr val="000000"/>
                </a:solidFill>
                <a:latin typeface="Constantia"/>
              </a:rPr>
              <a:t>Participants 1…n:</a:t>
            </a:r>
            <a:r>
              <a:rPr lang="en-US" sz="2400">
                <a:solidFill>
                  <a:srgbClr val="000000"/>
                </a:solidFill>
                <a:latin typeface="Constantia"/>
              </a:rPr>
              <a:t>	</a:t>
            </a:r>
            <a:r>
              <a:rPr lang="en-US" sz="2400">
                <a:solidFill>
                  <a:srgbClr val="000000"/>
                </a:solidFill>
                <a:latin typeface="Constantia"/>
              </a:rPr>
              <a:t>	</a:t>
            </a:r>
            <a:r>
              <a:rPr i="1" lang="en-US" sz="2400">
                <a:solidFill>
                  <a:srgbClr val="000000"/>
                </a:solidFill>
                <a:latin typeface="Constantia"/>
              </a:rPr>
              <a:t>TCp </a:t>
            </a:r>
            <a:r>
              <a:rPr lang="en-US" sz="2400">
                <a:solidFill>
                  <a:srgbClr val="000000"/>
                </a:solidFill>
                <a:latin typeface="Constantia"/>
              </a:rPr>
              <a:t>= </a:t>
            </a:r>
            <a:r>
              <a:rPr i="1" lang="en-US" sz="2400">
                <a:solidFill>
                  <a:srgbClr val="000000"/>
                </a:solidFill>
                <a:latin typeface="Constantia"/>
              </a:rPr>
              <a:t>C(yP</a:t>
            </a:r>
            <a:r>
              <a:rPr b="1" i="1" lang="en-US" sz="2400">
                <a:solidFill>
                  <a:srgbClr val="000000"/>
                </a:solidFill>
                <a:latin typeface="Constantia"/>
              </a:rPr>
              <a:t>)[1 – r - s(n - 1)] </a:t>
            </a:r>
            <a:r>
              <a:rPr i="1" lang="en-US" sz="2400">
                <a:solidFill>
                  <a:srgbClr val="000000"/>
                </a:solidFill>
                <a:latin typeface="Constantia"/>
              </a:rPr>
              <a:t>+ x</a:t>
            </a:r>
            <a:endParaRPr/>
          </a:p>
          <a:p>
            <a:pPr lvl="1">
              <a:lnSpc>
                <a:spcPct val="100000"/>
              </a:lnSpc>
              <a:buSzPct val="85000"/>
              <a:buFont typeface="Calibri"/>
              <a:buAutoNum type="arabicPeriod"/>
            </a:pPr>
            <a:r>
              <a:rPr lang="en-US" sz="2400">
                <a:solidFill>
                  <a:srgbClr val="000000"/>
                </a:solidFill>
                <a:latin typeface="Constantia"/>
              </a:rPr>
              <a:t>Hold-out firm:</a:t>
            </a:r>
            <a:r>
              <a:rPr lang="en-US" sz="2400">
                <a:solidFill>
                  <a:srgbClr val="000000"/>
                </a:solidFill>
                <a:latin typeface="Constantia"/>
              </a:rPr>
              <a:t>	</a:t>
            </a:r>
            <a:r>
              <a:rPr lang="en-US" sz="2400">
                <a:solidFill>
                  <a:srgbClr val="000000"/>
                </a:solidFill>
                <a:latin typeface="Constantia"/>
              </a:rPr>
              <a:t>	</a:t>
            </a:r>
            <a:r>
              <a:rPr i="1" lang="en-US" sz="2400">
                <a:solidFill>
                  <a:srgbClr val="000000"/>
                </a:solidFill>
                <a:latin typeface="Constantia"/>
              </a:rPr>
              <a:t>TCH </a:t>
            </a:r>
            <a:r>
              <a:rPr lang="en-US" sz="2400">
                <a:solidFill>
                  <a:srgbClr val="000000"/>
                </a:solidFill>
                <a:latin typeface="Constantia"/>
              </a:rPr>
              <a:t>= </a:t>
            </a:r>
            <a:r>
              <a:rPr i="1" lang="en-US" sz="2400">
                <a:solidFill>
                  <a:srgbClr val="000000"/>
                </a:solidFill>
                <a:latin typeface="Constantia"/>
              </a:rPr>
              <a:t>C(yH</a:t>
            </a:r>
            <a:r>
              <a:rPr b="1" i="1" lang="en-US" sz="2400">
                <a:solidFill>
                  <a:srgbClr val="000000"/>
                </a:solidFill>
                <a:latin typeface="Constantia"/>
              </a:rPr>
              <a:t>)[1 – r] </a:t>
            </a:r>
            <a:r>
              <a:rPr i="1" lang="en-US" sz="2400">
                <a:solidFill>
                  <a:srgbClr val="000000"/>
                </a:solidFill>
                <a:latin typeface="Constantia"/>
              </a:rPr>
              <a:t>+ x</a:t>
            </a:r>
            <a:endParaRPr/>
          </a:p>
          <a:p>
            <a:pPr>
              <a:lnSpc>
                <a:spcPct val="100000"/>
              </a:lnSpc>
            </a:pPr>
            <a:endParaRPr/>
          </a:p>
          <a:p>
            <a:pPr>
              <a:lnSpc>
                <a:spcPct val="100000"/>
              </a:lnSpc>
            </a:pPr>
            <a:r>
              <a:rPr i="1" lang="en-US" sz="2600">
                <a:solidFill>
                  <a:srgbClr val="000000"/>
                </a:solidFill>
                <a:latin typeface="Constantia"/>
              </a:rPr>
              <a:t>Thus, if s&gt;0 then </a:t>
            </a:r>
            <a:r>
              <a:rPr b="1" i="1" lang="en-US" sz="2400">
                <a:solidFill>
                  <a:srgbClr val="000000"/>
                </a:solidFill>
                <a:latin typeface="Constantia"/>
              </a:rPr>
              <a:t>TCp</a:t>
            </a:r>
            <a:r>
              <a:rPr b="1" lang="en-US" sz="2400">
                <a:solidFill>
                  <a:srgbClr val="000000"/>
                </a:solidFill>
                <a:latin typeface="Constantia"/>
              </a:rPr>
              <a:t>&lt; </a:t>
            </a:r>
            <a:r>
              <a:rPr b="1" i="1" lang="en-US" sz="2400">
                <a:solidFill>
                  <a:srgbClr val="000000"/>
                </a:solidFill>
                <a:latin typeface="Constantia"/>
              </a:rPr>
              <a:t>TCH </a:t>
            </a:r>
            <a:endParaRPr/>
          </a:p>
          <a:p>
            <a:pPr>
              <a:lnSpc>
                <a:spcPct val="100000"/>
              </a:lnSpc>
            </a:pPr>
            <a:endParaRPr/>
          </a:p>
          <a:p>
            <a:pPr>
              <a:lnSpc>
                <a:spcPct val="100000"/>
              </a:lnSpc>
            </a:pPr>
            <a:endParaRPr/>
          </a:p>
          <a:p>
            <a:pPr>
              <a:lnSpc>
                <a:spcPct val="100000"/>
              </a:lnSpc>
            </a:pPr>
            <a:endParaRPr/>
          </a:p>
        </p:txBody>
      </p:sp>
    </p:spTree>
  </p:cSld>
  <p:timing>
    <p:tnLst>
      <p:par>
        <p:cTn dur="indefinite" id="167" nodeType="tmRoot" restart="never">
          <p:childTnLst>
            <p:seq>
              <p:cTn dur="indefinite" id="168" nodeType="mainSeq">
                <p:childTnLst>
                  <p:par>
                    <p:cTn fill="hold" id="169">
                      <p:stCondLst>
                        <p:cond delay="indefinite"/>
                      </p:stCondLst>
                      <p:childTnLst>
                        <p:par>
                          <p:cTn fill="hold" id="170">
                            <p:stCondLst>
                              <p:cond delay="0"/>
                            </p:stCondLst>
                            <p:childTnLst>
                              <p:par>
                                <p:cTn fill="hold" id="171" nodeType="clickEffect" presetClass="entr" presetID="1">
                                  <p:stCondLst>
                                    <p:cond delay="0"/>
                                  </p:stCondLst>
                                  <p:childTnLst>
                                    <p:set>
                                      <p:cBhvr>
                                        <p:cTn dur="1" fill="hold" id="172">
                                          <p:stCondLst>
                                            <p:cond delay="0"/>
                                          </p:stCondLst>
                                        </p:cTn>
                                        <p:tgtEl>
                                          <p:spTgt spid="138">
                                            <p:txEl>
                                              <p:pRg end="114" st="0"/>
                                            </p:txEl>
                                          </p:spTgt>
                                        </p:tgtEl>
                                        <p:attrNameLst>
                                          <p:attrName>style.visibility</p:attrName>
                                        </p:attrNameLst>
                                      </p:cBhvr>
                                      <p:to>
                                        <p:strVal val="visible"/>
                                      </p:to>
                                    </p:set>
                                  </p:childTnLst>
                                </p:cTn>
                              </p:par>
                            </p:childTnLst>
                          </p:cTn>
                        </p:par>
                      </p:childTnLst>
                    </p:cTn>
                  </p:par>
                  <p:par>
                    <p:cTn fill="hold" id="173">
                      <p:stCondLst>
                        <p:cond delay="indefinite"/>
                      </p:stCondLst>
                      <p:childTnLst>
                        <p:par>
                          <p:cTn fill="hold" id="174">
                            <p:stCondLst>
                              <p:cond delay="0"/>
                            </p:stCondLst>
                            <p:childTnLst>
                              <p:par>
                                <p:cTn fill="hold" id="175" nodeType="clickEffect" presetClass="entr" presetID="1">
                                  <p:stCondLst>
                                    <p:cond delay="0"/>
                                  </p:stCondLst>
                                  <p:childTnLst>
                                    <p:set>
                                      <p:cBhvr>
                                        <p:cTn dur="1" fill="hold" id="176">
                                          <p:stCondLst>
                                            <p:cond delay="0"/>
                                          </p:stCondLst>
                                        </p:cTn>
                                        <p:tgtEl>
                                          <p:spTgt spid="138">
                                            <p:txEl>
                                              <p:pRg end="119" st="115"/>
                                            </p:txEl>
                                          </p:spTgt>
                                        </p:tgtEl>
                                        <p:attrNameLst>
                                          <p:attrName>style.visibility</p:attrName>
                                        </p:attrNameLst>
                                      </p:cBhvr>
                                      <p:to>
                                        <p:strVal val="visible"/>
                                      </p:to>
                                    </p:set>
                                  </p:childTnLst>
                                </p:cTn>
                              </p:par>
                            </p:childTnLst>
                          </p:cTn>
                        </p:par>
                      </p:childTnLst>
                    </p:cTn>
                  </p:par>
                  <p:par>
                    <p:cTn fill="hold" id="177">
                      <p:stCondLst>
                        <p:cond delay="indefinite"/>
                      </p:stCondLst>
                      <p:childTnLst>
                        <p:par>
                          <p:cTn fill="hold" id="178">
                            <p:stCondLst>
                              <p:cond delay="0"/>
                            </p:stCondLst>
                            <p:childTnLst>
                              <p:par>
                                <p:cTn fill="hold" id="179" nodeType="clickEffect" presetClass="entr" presetID="1">
                                  <p:stCondLst>
                                    <p:cond delay="0"/>
                                  </p:stCondLst>
                                  <p:childTnLst>
                                    <p:set>
                                      <p:cBhvr>
                                        <p:cTn dur="1" fill="hold" id="180">
                                          <p:stCondLst>
                                            <p:cond delay="0"/>
                                          </p:stCondLst>
                                        </p:cTn>
                                        <p:tgtEl>
                                          <p:spTgt spid="138">
                                            <p:txEl>
                                              <p:pRg end="163" st="119"/>
                                            </p:txEl>
                                          </p:spTgt>
                                        </p:tgtEl>
                                        <p:attrNameLst>
                                          <p:attrName>style.visibility</p:attrName>
                                        </p:attrNameLst>
                                      </p:cBhvr>
                                      <p:to>
                                        <p:strVal val="visible"/>
                                      </p:to>
                                    </p:set>
                                  </p:childTnLst>
                                </p:cTn>
                              </p:par>
                            </p:childTnLst>
                          </p:cTn>
                        </p:par>
                      </p:childTnLst>
                    </p:cTn>
                  </p:par>
                  <p:par>
                    <p:cTn fill="hold" id="181">
                      <p:stCondLst>
                        <p:cond delay="indefinite"/>
                      </p:stCondLst>
                      <p:childTnLst>
                        <p:par>
                          <p:cTn fill="hold" id="182">
                            <p:stCondLst>
                              <p:cond delay="0"/>
                            </p:stCondLst>
                            <p:childTnLst>
                              <p:par>
                                <p:cTn fill="hold" id="183" nodeType="clickEffect" presetClass="entr" presetID="1">
                                  <p:stCondLst>
                                    <p:cond delay="0"/>
                                  </p:stCondLst>
                                  <p:childTnLst>
                                    <p:set>
                                      <p:cBhvr>
                                        <p:cTn dur="1" fill="hold" id="184">
                                          <p:stCondLst>
                                            <p:cond delay="0"/>
                                          </p:stCondLst>
                                        </p:cTn>
                                        <p:tgtEl>
                                          <p:spTgt spid="138">
                                            <p:txEl>
                                              <p:pRg end="177" st="163"/>
                                            </p:txEl>
                                          </p:spTgt>
                                        </p:tgtEl>
                                        <p:attrNameLst>
                                          <p:attrName>style.visibility</p:attrName>
                                        </p:attrNameLst>
                                      </p:cBhvr>
                                      <p:to>
                                        <p:strVal val="visible"/>
                                      </p:to>
                                    </p:set>
                                  </p:childTnLst>
                                </p:cTn>
                              </p:par>
                            </p:childTnLst>
                          </p:cTn>
                        </p:par>
                      </p:childTnLst>
                    </p:cTn>
                  </p:par>
                  <p:par>
                    <p:cTn fill="hold" id="185">
                      <p:stCondLst>
                        <p:cond delay="indefinite"/>
                      </p:stCondLst>
                      <p:childTnLst>
                        <p:par>
                          <p:cTn fill="hold" id="186">
                            <p:stCondLst>
                              <p:cond delay="0"/>
                            </p:stCondLst>
                            <p:childTnLst>
                              <p:par>
                                <p:cTn fill="hold" id="187" nodeType="clickEffect" presetClass="entr" presetID="1">
                                  <p:stCondLst>
                                    <p:cond delay="0"/>
                                  </p:stCondLst>
                                  <p:childTnLst>
                                    <p:set>
                                      <p:cBhvr>
                                        <p:cTn dur="1" fill="hold" id="188">
                                          <p:stCondLst>
                                            <p:cond delay="0"/>
                                          </p:stCondLst>
                                        </p:cTn>
                                        <p:tgtEl>
                                          <p:spTgt spid="138">
                                            <p:txEl>
                                              <p:pRg end="229" st="178"/>
                                            </p:txEl>
                                          </p:spTgt>
                                        </p:tgtEl>
                                        <p:attrNameLst>
                                          <p:attrName>style.visibility</p:attrName>
                                        </p:attrNameLst>
                                      </p:cBhvr>
                                      <p:to>
                                        <p:strVal val="visible"/>
                                      </p:to>
                                    </p:set>
                                  </p:childTnLst>
                                </p:cTn>
                              </p:par>
                            </p:childTnLst>
                          </p:cTn>
                        </p:par>
                      </p:childTnLst>
                    </p:cTn>
                  </p:par>
                  <p:par>
                    <p:cTn fill="hold" id="189">
                      <p:stCondLst>
                        <p:cond delay="indefinite"/>
                      </p:stCondLst>
                      <p:childTnLst>
                        <p:par>
                          <p:cTn fill="hold" id="190">
                            <p:stCondLst>
                              <p:cond delay="0"/>
                            </p:stCondLst>
                            <p:childTnLst>
                              <p:par>
                                <p:cTn fill="hold" id="191" nodeType="clickEffect" presetClass="entr" presetID="1">
                                  <p:stCondLst>
                                    <p:cond delay="0"/>
                                  </p:stCondLst>
                                  <p:childTnLst>
                                    <p:set>
                                      <p:cBhvr>
                                        <p:cTn dur="1" fill="hold" id="192">
                                          <p:stCondLst>
                                            <p:cond delay="0"/>
                                          </p:stCondLst>
                                        </p:cTn>
                                        <p:tgtEl>
                                          <p:spTgt spid="138">
                                            <p:txEl>
                                              <p:pRg end="273" st="229"/>
                                            </p:txEl>
                                          </p:spTgt>
                                        </p:tgtEl>
                                        <p:attrNameLst>
                                          <p:attrName>style.visibility</p:attrName>
                                        </p:attrNameLst>
                                      </p:cBhvr>
                                      <p:to>
                                        <p:strVal val="visible"/>
                                      </p:to>
                                    </p:set>
                                  </p:childTnLst>
                                </p:cTn>
                              </p:par>
                            </p:childTnLst>
                          </p:cTn>
                        </p:par>
                      </p:childTnLst>
                    </p:cTn>
                  </p:par>
                  <p:par>
                    <p:cTn fill="hold" id="193">
                      <p:stCondLst>
                        <p:cond delay="indefinite"/>
                      </p:stCondLst>
                      <p:childTnLst>
                        <p:par>
                          <p:cTn fill="hold" id="194">
                            <p:stCondLst>
                              <p:cond delay="0"/>
                            </p:stCondLst>
                            <p:childTnLst>
                              <p:par>
                                <p:cTn fill="hold" id="195" nodeType="clickEffect" presetClass="entr" presetID="1">
                                  <p:stCondLst>
                                    <p:cond delay="0"/>
                                  </p:stCondLst>
                                  <p:childTnLst>
                                    <p:set>
                                      <p:cBhvr>
                                        <p:cTn dur="1" fill="hold" id="196">
                                          <p:stCondLst>
                                            <p:cond delay="0"/>
                                          </p:stCondLst>
                                        </p:cTn>
                                        <p:tgtEl>
                                          <p:spTgt spid="138">
                                            <p:txEl>
                                              <p:pRg end="313" st="274"/>
                                            </p:txEl>
                                          </p:spTgt>
                                        </p:tgtEl>
                                        <p:attrNameLst>
                                          <p:attrName>style.visibility</p:attrName>
                                        </p:attrNameLst>
                                      </p:cBhvr>
                                      <p:to>
                                        <p:strVal val="visible"/>
                                      </p:to>
                                    </p:set>
                                  </p:childTnLst>
                                </p:cTn>
                              </p:par>
                            </p:childTnLst>
                          </p:cTn>
                        </p:par>
                      </p:childTnLst>
                    </p:cTn>
                  </p:par>
                  <p:par>
                    <p:cTn fill="hold" id="197">
                      <p:stCondLst>
                        <p:cond delay="indefinite"/>
                      </p:stCondLst>
                      <p:childTnLst>
                        <p:par>
                          <p:cTn fill="hold" id="198">
                            <p:stCondLst>
                              <p:cond delay="0"/>
                            </p:stCondLst>
                            <p:childTnLst>
                              <p:par>
                                <p:cTn fill="hold" id="199" nodeType="clickEffect" presetClass="entr" presetID="1">
                                  <p:stCondLst>
                                    <p:cond delay="0"/>
                                  </p:stCondLst>
                                  <p:childTnLst>
                                    <p:set>
                                      <p:cBhvr>
                                        <p:cTn dur="1" fill="hold" id="200">
                                          <p:stCondLst>
                                            <p:cond delay="0"/>
                                          </p:stCondLst>
                                        </p:cTn>
                                        <p:tgtEl>
                                          <p:spTgt spid="138">
                                            <p:txEl>
                                              <p:pRg end="366" st="313"/>
                                            </p:txEl>
                                          </p:spTgt>
                                        </p:tgtEl>
                                        <p:attrNameLst>
                                          <p:attrName>style.visibility</p:attrName>
                                        </p:attrNameLst>
                                      </p:cBhvr>
                                      <p:to>
                                        <p:strVal val="visible"/>
                                      </p:to>
                                    </p:set>
                                  </p:childTnLst>
                                </p:cTn>
                              </p:par>
                            </p:childTnLst>
                          </p:cTn>
                        </p:par>
                      </p:childTnLst>
                    </p:cTn>
                  </p:par>
                  <p:par>
                    <p:cTn fill="hold" id="201">
                      <p:stCondLst>
                        <p:cond delay="indefinite"/>
                      </p:stCondLst>
                      <p:childTnLst>
                        <p:par>
                          <p:cTn fill="hold" id="202">
                            <p:stCondLst>
                              <p:cond delay="0"/>
                            </p:stCondLst>
                            <p:childTnLst>
                              <p:par>
                                <p:cTn fill="hold" id="203" nodeType="clickEffect" presetClass="entr" presetID="1">
                                  <p:stCondLst>
                                    <p:cond delay="0"/>
                                  </p:stCondLst>
                                  <p:childTnLst>
                                    <p:set>
                                      <p:cBhvr>
                                        <p:cTn dur="1" fill="hold" id="204">
                                          <p:stCondLst>
                                            <p:cond delay="0"/>
                                          </p:stCondLst>
                                        </p:cTn>
                                        <p:tgtEl>
                                          <p:spTgt spid="138">
                                            <p:txEl>
                                              <p:pRg end="405" st="366"/>
                                            </p:txEl>
                                          </p:spTgt>
                                        </p:tgtEl>
                                        <p:attrNameLst>
                                          <p:attrName>style.visibility</p:attrName>
                                        </p:attrNameLst>
                                      </p:cBhvr>
                                      <p:to>
                                        <p:strVal val="visible"/>
                                      </p:to>
                                    </p:set>
                                  </p:childTnLst>
                                </p:cTn>
                              </p:par>
                            </p:childTnLst>
                          </p:cTn>
                        </p:par>
                      </p:childTnLst>
                    </p:cTn>
                  </p:par>
                  <p:par>
                    <p:cTn fill="hold" id="205">
                      <p:stCondLst>
                        <p:cond delay="indefinite"/>
                      </p:stCondLst>
                      <p:childTnLst>
                        <p:par>
                          <p:cTn fill="hold" id="206">
                            <p:stCondLst>
                              <p:cond delay="0"/>
                            </p:stCondLst>
                            <p:childTnLst>
                              <p:par>
                                <p:cTn fill="hold" id="207" nodeType="clickEffect" presetClass="entr" presetID="1">
                                  <p:stCondLst>
                                    <p:cond delay="0"/>
                                  </p:stCondLst>
                                  <p:childTnLst>
                                    <p:set>
                                      <p:cBhvr>
                                        <p:cTn dur="1" fill="hold" id="208">
                                          <p:stCondLst>
                                            <p:cond delay="0"/>
                                          </p:stCondLst>
                                        </p:cTn>
                                        <p:tgtEl>
                                          <p:spTgt spid="138">
                                            <p:txEl>
                                              <p:pRg end="434" st="40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