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DD86F6EC-1D00-4492-8C54-96809CE3F6A1}"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9E1C2165-15BC-4660-AF16-C7AF3DBD73AC}"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E049E0D9-D3A8-400E-93A4-2357A848AD5E}"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Midterm Exam Review</a:t>
            </a:r>
            <a:endParaRPr/>
          </a:p>
          <a:p>
            <a:pPr algn="r">
              <a:lnSpc>
                <a:spcPct val="100000"/>
              </a:lnSpc>
            </a:pPr>
            <a:r>
              <a:rPr lang="en-US" sz="1600">
                <a:solidFill>
                  <a:srgbClr val="000000"/>
                </a:solidFill>
                <a:latin typeface="Constantia"/>
              </a:rPr>
              <a:t>February 27,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704160"/>
            <a:ext cx="8229240" cy="667080"/>
          </a:xfrm>
          <a:prstGeom prst="rect">
            <a:avLst/>
          </a:prstGeom>
        </p:spPr>
        <p:txBody>
          <a:bodyPr anchor="b" bIns="0" lIns="0" rIns="0" tIns="45000"/>
          <a:p>
            <a:pPr>
              <a:lnSpc>
                <a:spcPct val="100000"/>
              </a:lnSpc>
            </a:pPr>
            <a:r>
              <a:rPr lang="en-US" sz="4800">
                <a:solidFill>
                  <a:srgbClr val="04617b"/>
                </a:solidFill>
                <a:latin typeface="Calibri"/>
              </a:rPr>
              <a:t>Review Questions</a:t>
            </a:r>
            <a:endParaRPr/>
          </a:p>
        </p:txBody>
      </p:sp>
      <p:sp>
        <p:nvSpPr>
          <p:cNvPr id="138" name="TextShape 2"/>
          <p:cNvSpPr txBox="1"/>
          <p:nvPr/>
        </p:nvSpPr>
        <p:spPr>
          <a:xfrm>
            <a:off x="457200" y="1523880"/>
            <a:ext cx="8229240" cy="48002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role can the entrepreneur play in technological growth?</a:t>
            </a:r>
            <a:endParaRPr/>
          </a:p>
          <a:p>
            <a:pPr>
              <a:lnSpc>
                <a:spcPct val="100000"/>
              </a:lnSpc>
              <a:buSzPct val="95000"/>
              <a:buFont charset="2" typeface="Wingdings 2"/>
              <a:buChar char=""/>
            </a:pPr>
            <a:r>
              <a:rPr lang="en-US" sz="2600">
                <a:solidFill>
                  <a:srgbClr val="000000"/>
                </a:solidFill>
                <a:latin typeface="Constantia"/>
              </a:rPr>
              <a:t>What factors influence the entrepreneur’s activities?</a:t>
            </a:r>
            <a:endParaRPr/>
          </a:p>
          <a:p>
            <a:pPr>
              <a:lnSpc>
                <a:spcPct val="100000"/>
              </a:lnSpc>
              <a:buSzPct val="95000"/>
              <a:buFont charset="2" typeface="Wingdings 2"/>
              <a:buChar char=""/>
            </a:pPr>
            <a:r>
              <a:rPr lang="en-US" sz="2600">
                <a:solidFill>
                  <a:srgbClr val="000000"/>
                </a:solidFill>
                <a:latin typeface="Constantia"/>
              </a:rPr>
              <a:t>Why is capitalist growth seen as evolutionary?</a:t>
            </a:r>
            <a:endParaRPr/>
          </a:p>
          <a:p>
            <a:pPr>
              <a:lnSpc>
                <a:spcPct val="100000"/>
              </a:lnSpc>
              <a:buSzPct val="95000"/>
              <a:buFont charset="2" typeface="Wingdings 2"/>
              <a:buChar char=""/>
            </a:pPr>
            <a:r>
              <a:rPr lang="en-US" sz="2600">
                <a:solidFill>
                  <a:srgbClr val="000000"/>
                </a:solidFill>
                <a:latin typeface="Constantia"/>
              </a:rPr>
              <a:t>How was innovation and growth in Ancient Greece, Rome, the Middle Ages, China?</a:t>
            </a:r>
            <a:endParaRPr/>
          </a:p>
          <a:p>
            <a:pPr>
              <a:lnSpc>
                <a:spcPct val="100000"/>
              </a:lnSpc>
              <a:buSzPct val="95000"/>
              <a:buFont charset="2" typeface="Wingdings 2"/>
              <a:buChar char=""/>
            </a:pPr>
            <a:r>
              <a:rPr lang="en-US" sz="2600">
                <a:solidFill>
                  <a:srgbClr val="000000"/>
                </a:solidFill>
                <a:latin typeface="Constantia"/>
              </a:rPr>
              <a:t>What factors led to the Industrial Revolution?</a:t>
            </a:r>
            <a:endParaRPr/>
          </a:p>
          <a:p>
            <a:pPr>
              <a:lnSpc>
                <a:spcPct val="100000"/>
              </a:lnSpc>
              <a:buSzPct val="95000"/>
              <a:buFont charset="2" typeface="Wingdings 2"/>
              <a:buChar char=""/>
            </a:pPr>
            <a:r>
              <a:rPr lang="en-US" sz="2600">
                <a:solidFill>
                  <a:srgbClr val="000000"/>
                </a:solidFill>
                <a:latin typeface="Constantia"/>
              </a:rPr>
              <a:t>What role does knowledge play for growth?</a:t>
            </a:r>
            <a:endParaRPr/>
          </a:p>
          <a:p>
            <a:pPr lvl="1">
              <a:lnSpc>
                <a:spcPct val="100000"/>
              </a:lnSpc>
              <a:buSzPct val="85000"/>
              <a:buFont charset="2" typeface="Wingdings 2"/>
              <a:buChar char=""/>
            </a:pPr>
            <a:r>
              <a:rPr lang="en-US" sz="2400">
                <a:solidFill>
                  <a:srgbClr val="000000"/>
                </a:solidFill>
                <a:latin typeface="Constantia"/>
              </a:rPr>
              <a:t>See Mokyr!</a:t>
            </a:r>
            <a:endParaRPr/>
          </a:p>
          <a:p>
            <a:pPr>
              <a:lnSpc>
                <a:spcPct val="100000"/>
              </a:lnSpc>
            </a:pPr>
            <a:endParaRPr/>
          </a:p>
          <a:p>
            <a:pPr>
              <a:lnSpc>
                <a:spcPct val="100000"/>
              </a:lnSpc>
            </a:pPr>
            <a:endParaRPr/>
          </a:p>
        </p:txBody>
      </p:sp>
    </p:spTree>
  </p:cSld>
  <p:timing>
    <p:tnLst>
      <p:par>
        <p:cTn dur="indefinite" id="77" nodeType="tmRoot" restart="never">
          <p:childTnLst>
            <p:seq>
              <p:cTn dur="indefinite" id="78" nodeType="mainSeq">
                <p:childTnLst>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138">
                                            <p:txEl>
                                              <p:pRg end="61" st="0"/>
                                            </p:txEl>
                                          </p:spTgt>
                                        </p:tgtEl>
                                        <p:attrNameLst>
                                          <p:attrName>style.visibility</p:attrName>
                                        </p:attrNameLst>
                                      </p:cBhvr>
                                      <p:to>
                                        <p:strVal val="visible"/>
                                      </p:to>
                                    </p:se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38">
                                            <p:txEl>
                                              <p:pRg end="115" st="61"/>
                                            </p:txEl>
                                          </p:spTgt>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38">
                                            <p:txEl>
                                              <p:pRg end="162" st="115"/>
                                            </p:txEl>
                                          </p:spTgt>
                                        </p:tgtEl>
                                        <p:attrNameLst>
                                          <p:attrName>style.visibility</p:attrName>
                                        </p:attrNameLst>
                                      </p:cBhvr>
                                      <p:to>
                                        <p:strVal val="visible"/>
                                      </p:to>
                                    </p:se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38">
                                            <p:txEl>
                                              <p:pRg end="241" st="162"/>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38">
                                            <p:txEl>
                                              <p:pRg end="288" st="241"/>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38">
                                            <p:txEl>
                                              <p:pRg end="330" st="288"/>
                                            </p:txEl>
                                          </p:spTgt>
                                        </p:tgtEl>
                                        <p:attrNameLst>
                                          <p:attrName>style.visibility</p:attrName>
                                        </p:attrNameLst>
                                      </p:cBhvr>
                                      <p:to>
                                        <p:strVal val="visible"/>
                                      </p:to>
                                    </p:set>
                                  </p:childTnLst>
                                </p:cTn>
                              </p:par>
                              <p:par>
                                <p:cTn fill="hold" id="103" nodeType="withEffect" presetClass="entr" presetID="1">
                                  <p:stCondLst>
                                    <p:cond delay="0"/>
                                  </p:stCondLst>
                                  <p:childTnLst>
                                    <p:set>
                                      <p:cBhvr>
                                        <p:cTn dur="1" fill="hold" id="104">
                                          <p:stCondLst>
                                            <p:cond delay="0"/>
                                          </p:stCondLst>
                                        </p:cTn>
                                        <p:tgtEl>
                                          <p:spTgt spid="138">
                                            <p:txEl>
                                              <p:pRg end="341" st="33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704160"/>
            <a:ext cx="8229240" cy="819720"/>
          </a:xfrm>
          <a:prstGeom prst="rect">
            <a:avLst/>
          </a:prstGeom>
        </p:spPr>
        <p:txBody>
          <a:bodyPr anchor="b" bIns="0" lIns="0" rIns="0" tIns="45000"/>
          <a:p>
            <a:pPr>
              <a:lnSpc>
                <a:spcPct val="100000"/>
              </a:lnSpc>
            </a:pPr>
            <a:r>
              <a:rPr lang="en-US" sz="5400">
                <a:solidFill>
                  <a:srgbClr val="04617b"/>
                </a:solidFill>
                <a:latin typeface="Calibri"/>
              </a:rPr>
              <a:t>Review Questions </a:t>
            </a:r>
            <a:endParaRPr/>
          </a:p>
        </p:txBody>
      </p:sp>
      <p:sp>
        <p:nvSpPr>
          <p:cNvPr id="140"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b="1" lang="en-US" sz="2600">
                <a:solidFill>
                  <a:srgbClr val="000000"/>
                </a:solidFill>
                <a:latin typeface="Constantia"/>
              </a:rPr>
              <a:t>What is the Contestable Markets Model?</a:t>
            </a:r>
            <a:endParaRPr/>
          </a:p>
          <a:p>
            <a:pPr>
              <a:lnSpc>
                <a:spcPct val="100000"/>
              </a:lnSpc>
              <a:buSzPct val="95000"/>
              <a:buFont charset="2" typeface="Wingdings 2"/>
              <a:buChar char=""/>
            </a:pPr>
            <a:r>
              <a:rPr lang="en-US" sz="2600">
                <a:solidFill>
                  <a:srgbClr val="000000"/>
                </a:solidFill>
                <a:latin typeface="Constantia"/>
              </a:rPr>
              <a:t>How does this model differ from the Perfect competition model?</a:t>
            </a:r>
            <a:endParaRPr/>
          </a:p>
          <a:p>
            <a:pPr>
              <a:lnSpc>
                <a:spcPct val="100000"/>
              </a:lnSpc>
              <a:buSzPct val="95000"/>
              <a:buFont charset="2" typeface="Wingdings 2"/>
              <a:buChar char=""/>
            </a:pPr>
            <a:r>
              <a:rPr lang="en-US" sz="2600">
                <a:solidFill>
                  <a:srgbClr val="000000"/>
                </a:solidFill>
                <a:latin typeface="Constantia"/>
              </a:rPr>
              <a:t>What drives the competition in this model?</a:t>
            </a:r>
            <a:endParaRPr/>
          </a:p>
          <a:p>
            <a:pPr>
              <a:lnSpc>
                <a:spcPct val="100000"/>
              </a:lnSpc>
              <a:buSzPct val="95000"/>
              <a:buFont charset="2" typeface="Wingdings 2"/>
              <a:buChar char=""/>
            </a:pPr>
            <a:r>
              <a:rPr lang="en-US" sz="2600">
                <a:solidFill>
                  <a:srgbClr val="000000"/>
                </a:solidFill>
                <a:latin typeface="Constantia"/>
              </a:rPr>
              <a:t>What encourages entry into a contestable market?</a:t>
            </a:r>
            <a:endParaRPr/>
          </a:p>
          <a:p>
            <a:pPr>
              <a:lnSpc>
                <a:spcPct val="100000"/>
              </a:lnSpc>
              <a:buSzPct val="95000"/>
              <a:buFont charset="2" typeface="Wingdings 2"/>
              <a:buChar char=""/>
            </a:pPr>
            <a:r>
              <a:rPr lang="en-US" sz="2600">
                <a:solidFill>
                  <a:srgbClr val="000000"/>
                </a:solidFill>
                <a:latin typeface="Constantia"/>
              </a:rPr>
              <a:t>What are the policy implications?</a:t>
            </a:r>
            <a:endParaRPr/>
          </a:p>
          <a:p>
            <a:pPr>
              <a:lnSpc>
                <a:spcPct val="100000"/>
              </a:lnSpc>
            </a:pPr>
            <a:endParaRPr/>
          </a:p>
        </p:txBody>
      </p:sp>
    </p:spTree>
  </p:cSld>
  <p:timing>
    <p:tnLst>
      <p:par>
        <p:cTn dur="indefinite" id="105" nodeType="tmRoot" restart="never">
          <p:childTnLst>
            <p:seq>
              <p:cTn dur="indefinite" id="106" nodeType="mainSeq">
                <p:childTnLst>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40">
                                            <p:txEl>
                                              <p:pRg end="39" st="0"/>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40">
                                            <p:txEl>
                                              <p:pRg end="102" st="39"/>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40">
                                            <p:txEl>
                                              <p:pRg end="145" st="102"/>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40">
                                            <p:txEl>
                                              <p:pRg end="194" st="145"/>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40">
                                            <p:txEl>
                                              <p:pRg end="228" st="19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704160"/>
            <a:ext cx="8229240" cy="514800"/>
          </a:xfrm>
          <a:prstGeom prst="rect">
            <a:avLst/>
          </a:prstGeom>
        </p:spPr>
        <p:txBody>
          <a:bodyPr anchor="b" bIns="0" lIns="0" rIns="0" tIns="45000"/>
          <a:p>
            <a:pPr>
              <a:lnSpc>
                <a:spcPct val="100000"/>
              </a:lnSpc>
            </a:pPr>
            <a:r>
              <a:rPr lang="en-US" sz="4000">
                <a:solidFill>
                  <a:srgbClr val="04617b"/>
                </a:solidFill>
                <a:latin typeface="Calibri"/>
              </a:rPr>
              <a:t>Review Questions </a:t>
            </a:r>
            <a:endParaRPr/>
          </a:p>
        </p:txBody>
      </p:sp>
      <p:sp>
        <p:nvSpPr>
          <p:cNvPr id="142" name="TextShape 2"/>
          <p:cNvSpPr txBox="1"/>
          <p:nvPr/>
        </p:nvSpPr>
        <p:spPr>
          <a:xfrm>
            <a:off x="457200" y="1295280"/>
            <a:ext cx="8229240" cy="50288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Why would firms want to collaborate?</a:t>
            </a:r>
            <a:endParaRPr/>
          </a:p>
          <a:p>
            <a:pPr>
              <a:lnSpc>
                <a:spcPct val="100000"/>
              </a:lnSpc>
              <a:buSzPct val="95000"/>
              <a:buFont charset="2" typeface="Wingdings 2"/>
              <a:buChar char=""/>
            </a:pPr>
            <a:r>
              <a:rPr lang="en-US" sz="2600">
                <a:solidFill>
                  <a:srgbClr val="000000"/>
                </a:solidFill>
                <a:latin typeface="Constantia"/>
              </a:rPr>
              <a:t>What types of firms collaborate?</a:t>
            </a:r>
            <a:endParaRPr/>
          </a:p>
          <a:p>
            <a:pPr>
              <a:lnSpc>
                <a:spcPct val="100000"/>
              </a:lnSpc>
              <a:buSzPct val="95000"/>
              <a:buFont charset="2" typeface="Wingdings 2"/>
              <a:buChar char=""/>
            </a:pPr>
            <a:r>
              <a:rPr lang="en-US" sz="2600">
                <a:solidFill>
                  <a:srgbClr val="000000"/>
                </a:solidFill>
                <a:latin typeface="Constantia"/>
              </a:rPr>
              <a:t>What can these collaborations look like?</a:t>
            </a:r>
            <a:endParaRPr/>
          </a:p>
          <a:p>
            <a:pPr>
              <a:lnSpc>
                <a:spcPct val="100000"/>
              </a:lnSpc>
              <a:buSzPct val="95000"/>
              <a:buFont charset="2" typeface="Wingdings 2"/>
              <a:buChar char=""/>
            </a:pPr>
            <a:r>
              <a:rPr lang="en-US" sz="2600">
                <a:solidFill>
                  <a:srgbClr val="000000"/>
                </a:solidFill>
                <a:latin typeface="Constantia"/>
              </a:rPr>
              <a:t>Why would firms voluntarily pass proprietary technology to another firm?</a:t>
            </a:r>
            <a:endParaRPr/>
          </a:p>
          <a:p>
            <a:pPr>
              <a:lnSpc>
                <a:spcPct val="100000"/>
              </a:lnSpc>
              <a:buSzPct val="95000"/>
              <a:buFont charset="2" typeface="Wingdings 2"/>
              <a:buChar char=""/>
            </a:pPr>
            <a:r>
              <a:rPr lang="en-US" sz="2600">
                <a:solidFill>
                  <a:srgbClr val="000000"/>
                </a:solidFill>
                <a:latin typeface="Constantia"/>
              </a:rPr>
              <a:t>What circumstances would lead to this?</a:t>
            </a:r>
            <a:endParaRPr/>
          </a:p>
          <a:p>
            <a:pPr>
              <a:lnSpc>
                <a:spcPct val="100000"/>
              </a:lnSpc>
              <a:buSzPct val="95000"/>
              <a:buFont charset="2" typeface="Wingdings 2"/>
              <a:buChar char=""/>
            </a:pPr>
            <a:r>
              <a:rPr lang="en-US" sz="2600">
                <a:solidFill>
                  <a:srgbClr val="000000"/>
                </a:solidFill>
                <a:latin typeface="Constantia"/>
              </a:rPr>
              <a:t>Why do some firms form consortiums?</a:t>
            </a:r>
            <a:endParaRPr/>
          </a:p>
          <a:p>
            <a:pPr>
              <a:lnSpc>
                <a:spcPct val="100000"/>
              </a:lnSpc>
              <a:buSzPct val="95000"/>
              <a:buFont charset="2" typeface="Wingdings 2"/>
              <a:buChar char=""/>
            </a:pPr>
            <a:r>
              <a:rPr b="1" lang="en-US" sz="2600">
                <a:solidFill>
                  <a:srgbClr val="000000"/>
                </a:solidFill>
                <a:latin typeface="Constantia"/>
              </a:rPr>
              <a:t>What is the Technology-Consortium Model?</a:t>
            </a:r>
            <a:endParaRPr/>
          </a:p>
          <a:p>
            <a:pPr>
              <a:lnSpc>
                <a:spcPct val="100000"/>
              </a:lnSpc>
              <a:buSzPct val="95000"/>
              <a:buFont charset="2" typeface="Wingdings 2"/>
              <a:buChar char=""/>
            </a:pPr>
            <a:r>
              <a:rPr lang="en-US" sz="2600">
                <a:solidFill>
                  <a:srgbClr val="000000"/>
                </a:solidFill>
                <a:latin typeface="Constantia"/>
              </a:rPr>
              <a:t>What effect does this inter-firm cooperation have on social welfare?</a:t>
            </a:r>
            <a:endParaRPr/>
          </a:p>
          <a:p>
            <a:pPr>
              <a:lnSpc>
                <a:spcPct val="100000"/>
              </a:lnSpc>
            </a:pPr>
            <a:endParaRPr/>
          </a:p>
        </p:txBody>
      </p:sp>
    </p:spTree>
  </p:cSld>
  <p:timing>
    <p:tnLst>
      <p:par>
        <p:cTn dur="indefinite" id="127" nodeType="tmRoot" restart="never">
          <p:childTnLst>
            <p:seq>
              <p:cTn dur="indefinite" id="128" nodeType="mainSeq">
                <p:childTnLst>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42">
                                            <p:txEl>
                                              <p:pRg end="37" st="0"/>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42">
                                            <p:txEl>
                                              <p:pRg end="70" st="37"/>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42">
                                            <p:txEl>
                                              <p:pRg end="111" st="70"/>
                                            </p:txEl>
                                          </p:spTgt>
                                        </p:tgtEl>
                                        <p:attrNameLst>
                                          <p:attrName>style.visibility</p:attrName>
                                        </p:attrNameLst>
                                      </p:cBhvr>
                                      <p:to>
                                        <p:strVal val="visible"/>
                                      </p:to>
                                    </p:set>
                                  </p:childTnLst>
                                </p:cTn>
                              </p:par>
                            </p:childTnLst>
                          </p:cTn>
                        </p:par>
                      </p:childTnLst>
                    </p:cTn>
                  </p:par>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142">
                                            <p:txEl>
                                              <p:pRg end="184" st="111"/>
                                            </p:txEl>
                                          </p:spTgt>
                                        </p:tgtEl>
                                        <p:attrNameLst>
                                          <p:attrName>style.visibility</p:attrName>
                                        </p:attrNameLst>
                                      </p:cBhvr>
                                      <p:to>
                                        <p:strVal val="visible"/>
                                      </p:to>
                                    </p:se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142">
                                            <p:txEl>
                                              <p:pRg end="223" st="184"/>
                                            </p:txEl>
                                          </p:spTgt>
                                        </p:tgtEl>
                                        <p:attrNameLst>
                                          <p:attrName>style.visibility</p:attrName>
                                        </p:attrNameLst>
                                      </p:cBhvr>
                                      <p:to>
                                        <p:strVal val="visible"/>
                                      </p:to>
                                    </p:set>
                                  </p:childTnLst>
                                </p:cTn>
                              </p:par>
                            </p:childTnLst>
                          </p:cTn>
                        </p:par>
                      </p:childTnLst>
                    </p:cTn>
                  </p:par>
                  <p:par>
                    <p:cTn fill="hold" id="149">
                      <p:stCondLst>
                        <p:cond delay="indefinite"/>
                      </p:stCondLst>
                      <p:childTnLst>
                        <p:par>
                          <p:cTn fill="hold" id="150">
                            <p:stCondLst>
                              <p:cond delay="0"/>
                            </p:stCondLst>
                            <p:childTnLst>
                              <p:par>
                                <p:cTn fill="hold" id="151" nodeType="clickEffect" presetClass="entr" presetID="1">
                                  <p:stCondLst>
                                    <p:cond delay="0"/>
                                  </p:stCondLst>
                                  <p:childTnLst>
                                    <p:set>
                                      <p:cBhvr>
                                        <p:cTn dur="1" fill="hold" id="152">
                                          <p:stCondLst>
                                            <p:cond delay="0"/>
                                          </p:stCondLst>
                                        </p:cTn>
                                        <p:tgtEl>
                                          <p:spTgt spid="142">
                                            <p:txEl>
                                              <p:pRg end="259" st="223"/>
                                            </p:txEl>
                                          </p:spTgt>
                                        </p:tgtEl>
                                        <p:attrNameLst>
                                          <p:attrName>style.visibility</p:attrName>
                                        </p:attrNameLst>
                                      </p:cBhvr>
                                      <p:to>
                                        <p:strVal val="visible"/>
                                      </p:to>
                                    </p:set>
                                  </p:childTnLst>
                                </p:cTn>
                              </p:par>
                            </p:childTnLst>
                          </p:cTn>
                        </p:par>
                      </p:childTnLst>
                    </p:cTn>
                  </p:par>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42">
                                            <p:txEl>
                                              <p:pRg end="300" st="259"/>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42">
                                            <p:txEl>
                                              <p:pRg end="369" st="30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Exam Review</a:t>
            </a:r>
            <a:endParaRPr/>
          </a:p>
        </p:txBody>
      </p:sp>
      <p:sp>
        <p:nvSpPr>
          <p:cNvPr id="122" name="TextShape 2"/>
          <p:cNvSpPr txBox="1"/>
          <p:nvPr/>
        </p:nvSpPr>
        <p:spPr>
          <a:xfrm>
            <a:off x="457200" y="1447920"/>
            <a:ext cx="8229240" cy="487656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Midterm Exam – In class, Wednesday March 6th</a:t>
            </a:r>
            <a:endParaRPr/>
          </a:p>
          <a:p>
            <a:pPr>
              <a:lnSpc>
                <a:spcPct val="100000"/>
              </a:lnSpc>
              <a:buSzPct val="95000"/>
              <a:buFont charset="2" typeface="Wingdings 2"/>
              <a:buChar char=""/>
            </a:pPr>
            <a:r>
              <a:rPr lang="en-US" sz="2800">
                <a:solidFill>
                  <a:srgbClr val="000000"/>
                </a:solidFill>
                <a:latin typeface="Constantia"/>
              </a:rPr>
              <a:t>Exam Format:</a:t>
            </a:r>
            <a:endParaRPr/>
          </a:p>
          <a:p>
            <a:pPr lvl="1">
              <a:lnSpc>
                <a:spcPct val="100000"/>
              </a:lnSpc>
              <a:buSzPct val="85000"/>
              <a:buFont charset="2" typeface="Wingdings 2"/>
              <a:buChar char=""/>
            </a:pPr>
            <a:r>
              <a:rPr lang="en-US" sz="2400">
                <a:solidFill>
                  <a:srgbClr val="000000"/>
                </a:solidFill>
                <a:latin typeface="Constantia"/>
              </a:rPr>
              <a:t>50 Minute Exam</a:t>
            </a:r>
            <a:endParaRPr/>
          </a:p>
          <a:p>
            <a:pPr lvl="1">
              <a:lnSpc>
                <a:spcPct val="100000"/>
              </a:lnSpc>
              <a:buSzPct val="85000"/>
              <a:buFont charset="2" typeface="Wingdings 2"/>
              <a:buChar char=""/>
            </a:pPr>
            <a:r>
              <a:rPr lang="en-US" sz="2400">
                <a:solidFill>
                  <a:srgbClr val="000000"/>
                </a:solidFill>
                <a:latin typeface="Constantia"/>
              </a:rPr>
              <a:t>20 multiple choice questions (40%)</a:t>
            </a:r>
            <a:endParaRPr/>
          </a:p>
          <a:p>
            <a:pPr lvl="1">
              <a:lnSpc>
                <a:spcPct val="100000"/>
              </a:lnSpc>
              <a:buSzPct val="85000"/>
              <a:buFont charset="2" typeface="Wingdings 2"/>
              <a:buChar char=""/>
            </a:pPr>
            <a:r>
              <a:rPr lang="en-US" sz="2400">
                <a:solidFill>
                  <a:srgbClr val="000000"/>
                </a:solidFill>
                <a:latin typeface="Constantia"/>
              </a:rPr>
              <a:t>2-3 short essay questions (60%)</a:t>
            </a:r>
            <a:endParaRPr/>
          </a:p>
          <a:p>
            <a:endParaRPr/>
          </a:p>
          <a:p>
            <a:pPr>
              <a:lnSpc>
                <a:spcPct val="100000"/>
              </a:lnSpc>
              <a:buSzPct val="95000"/>
              <a:buFont charset="2" typeface="Wingdings 2"/>
              <a:buChar char=""/>
            </a:pPr>
            <a:r>
              <a:rPr lang="en-US" sz="2600">
                <a:solidFill>
                  <a:srgbClr val="000000"/>
                </a:solidFill>
                <a:latin typeface="Constantia"/>
              </a:rPr>
              <a:t>See Blackboard for a list of material that you are expected to know</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4"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According to “Disruptive Technologies: Catching the Wave” by Bower and Christensen firms that want to stay atop their industry should _______.</a:t>
            </a:r>
            <a:endParaRPr/>
          </a:p>
          <a:p>
            <a:pPr lvl="2">
              <a:lnSpc>
                <a:spcPct val="100000"/>
              </a:lnSpc>
              <a:buSzPct val="70000"/>
              <a:buFont typeface="Calibri"/>
              <a:buAutoNum type="alphaLcParenR"/>
            </a:pPr>
            <a:r>
              <a:rPr lang="en-US" sz="2100">
                <a:solidFill>
                  <a:srgbClr val="000000"/>
                </a:solidFill>
                <a:latin typeface="Constantia"/>
              </a:rPr>
              <a:t>listen to their current customers so that they understand what their customers want</a:t>
            </a:r>
            <a:endParaRPr/>
          </a:p>
          <a:p>
            <a:pPr lvl="2">
              <a:lnSpc>
                <a:spcPct val="100000"/>
              </a:lnSpc>
              <a:buSzPct val="70000"/>
              <a:buFont typeface="Calibri"/>
              <a:buAutoNum type="alphaLcParenR"/>
            </a:pPr>
            <a:r>
              <a:rPr lang="en-US" sz="2100">
                <a:solidFill>
                  <a:srgbClr val="000000"/>
                </a:solidFill>
                <a:latin typeface="Constantia"/>
              </a:rPr>
              <a:t>hold company sponsored sports leagues for employees and hold happy hours in the office every Friday so that there is no job spillover to other companies</a:t>
            </a:r>
            <a:endParaRPr/>
          </a:p>
          <a:p>
            <a:pPr lvl="2">
              <a:lnSpc>
                <a:spcPct val="100000"/>
              </a:lnSpc>
              <a:buSzPct val="70000"/>
              <a:buFont typeface="Calibri"/>
              <a:buAutoNum type="alphaLcParenR"/>
            </a:pPr>
            <a:r>
              <a:rPr lang="en-US" sz="2100">
                <a:solidFill>
                  <a:srgbClr val="000000"/>
                </a:solidFill>
                <a:latin typeface="Constantia"/>
              </a:rPr>
              <a:t>squelch possible disruptive technologies by buying any start-up companies that develop in these technologies while they are still small</a:t>
            </a:r>
            <a:endParaRPr/>
          </a:p>
          <a:p>
            <a:pPr lvl="2">
              <a:lnSpc>
                <a:spcPct val="100000"/>
              </a:lnSpc>
              <a:buSzPct val="70000"/>
              <a:buFont typeface="Calibri"/>
              <a:buAutoNum type="alphaLcParenR"/>
            </a:pPr>
            <a:r>
              <a:rPr lang="en-US" sz="2100">
                <a:solidFill>
                  <a:srgbClr val="000000"/>
                </a:solidFill>
                <a:latin typeface="Constantia"/>
              </a:rPr>
              <a:t>critically assess possible disruptive technologies to better understand where their markets will be in the future</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6"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Which one of the following best describes Joseph Schumpeter’s idea of “creative destruction”?</a:t>
            </a:r>
            <a:endParaRPr/>
          </a:p>
          <a:p>
            <a:pPr lvl="2">
              <a:lnSpc>
                <a:spcPct val="100000"/>
              </a:lnSpc>
              <a:buSzPct val="70000"/>
              <a:buFont typeface="Calibri"/>
              <a:buAutoNum type="alphaLcParenR"/>
            </a:pPr>
            <a:r>
              <a:rPr lang="en-US" sz="2100">
                <a:solidFill>
                  <a:srgbClr val="000000"/>
                </a:solidFill>
                <a:latin typeface="Constantia"/>
              </a:rPr>
              <a:t>Capitalism is a useful system because firms optimize where MR = MC, and this drives innovation</a:t>
            </a:r>
            <a:endParaRPr/>
          </a:p>
          <a:p>
            <a:pPr lvl="2">
              <a:lnSpc>
                <a:spcPct val="100000"/>
              </a:lnSpc>
              <a:buSzPct val="70000"/>
              <a:buFont typeface="Calibri"/>
              <a:buAutoNum type="alphaLcParenR"/>
            </a:pPr>
            <a:r>
              <a:rPr lang="en-US" sz="2100">
                <a:solidFill>
                  <a:srgbClr val="000000"/>
                </a:solidFill>
                <a:latin typeface="Constantia"/>
              </a:rPr>
              <a:t>Capitalism is unstable because the economy revolutionizes itself by making new technology, which in turn destroys the old technology it replaces</a:t>
            </a:r>
            <a:endParaRPr/>
          </a:p>
          <a:p>
            <a:pPr lvl="2">
              <a:lnSpc>
                <a:spcPct val="100000"/>
              </a:lnSpc>
              <a:buSzPct val="70000"/>
              <a:buFont typeface="Calibri"/>
              <a:buAutoNum type="alphaLcParenR"/>
            </a:pPr>
            <a:r>
              <a:rPr lang="en-US" sz="2100">
                <a:solidFill>
                  <a:srgbClr val="000000"/>
                </a:solidFill>
                <a:latin typeface="Constantia"/>
              </a:rPr>
              <a:t>Capitalism is stable because if left alone a market will tend to move toward its equilibrium, and usually this equilibrium is the most efficient outcome for society</a:t>
            </a:r>
            <a:endParaRPr/>
          </a:p>
          <a:p>
            <a:pPr lvl="2">
              <a:lnSpc>
                <a:spcPct val="100000"/>
              </a:lnSpc>
              <a:buSzPct val="70000"/>
              <a:buFont typeface="Calibri"/>
              <a:buAutoNum type="alphaLcParenR"/>
            </a:pPr>
            <a:r>
              <a:rPr lang="en-US" sz="2100">
                <a:solidFill>
                  <a:srgbClr val="000000"/>
                </a:solidFill>
                <a:latin typeface="Constantia"/>
              </a:rPr>
              <a:t>Capitalism is successful because innovation is the most important part of the economy and innovation destroys bad technology</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8"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Although innovative firms </a:t>
            </a:r>
            <a:r>
              <a:rPr b="1" lang="en-US" sz="2600" u="sng">
                <a:solidFill>
                  <a:srgbClr val="000000"/>
                </a:solidFill>
                <a:latin typeface="Constantia"/>
              </a:rPr>
              <a:t>__(1)__</a:t>
            </a:r>
            <a:r>
              <a:rPr b="1" lang="en-US" sz="2600">
                <a:solidFill>
                  <a:srgbClr val="000000"/>
                </a:solidFill>
                <a:latin typeface="Constantia"/>
              </a:rPr>
              <a:t> spend money on R &amp; D projects they still face </a:t>
            </a:r>
            <a:r>
              <a:rPr b="1" lang="en-US" sz="2600" u="sng">
                <a:solidFill>
                  <a:srgbClr val="000000"/>
                </a:solidFill>
                <a:latin typeface="Constantia"/>
              </a:rPr>
              <a:t>__(2)__</a:t>
            </a:r>
            <a:r>
              <a:rPr b="1" lang="en-US" sz="2600">
                <a:solidFill>
                  <a:srgbClr val="000000"/>
                </a:solidFill>
                <a:latin typeface="Constantia"/>
              </a:rPr>
              <a:t> , which they try to mitigate by </a:t>
            </a:r>
            <a:r>
              <a:rPr b="1" lang="en-US" sz="2600" u="sng">
                <a:solidFill>
                  <a:srgbClr val="000000"/>
                </a:solidFill>
                <a:latin typeface="Constantia"/>
              </a:rPr>
              <a:t>__(3)__</a:t>
            </a:r>
            <a:r>
              <a:rPr b="1" lang="en-US" sz="2600">
                <a:solidFill>
                  <a:srgbClr val="000000"/>
                </a:solidFill>
                <a:latin typeface="Constantia"/>
              </a:rPr>
              <a:t>.</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increasing marginal costs; (3) introducing new products</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risk; (3) diversifying and collaborating</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perfectly competitive markets; (3) reducing costs</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rarely; (2) risk; (3) improving existing products</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704160"/>
            <a:ext cx="8229240" cy="514800"/>
          </a:xfrm>
          <a:prstGeom prst="rect">
            <a:avLst/>
          </a:prstGeom>
        </p:spPr>
        <p:txBody>
          <a:bodyPr anchor="b" bIns="0" lIns="0" rIns="0" tIns="45000"/>
          <a:p>
            <a:pPr>
              <a:lnSpc>
                <a:spcPct val="100000"/>
              </a:lnSpc>
            </a:pPr>
            <a:r>
              <a:rPr lang="en-US" sz="4000">
                <a:solidFill>
                  <a:srgbClr val="04617b"/>
                </a:solidFill>
                <a:latin typeface="Calibri"/>
              </a:rPr>
              <a:t>Short Essay Question Example:</a:t>
            </a:r>
            <a:endParaRPr/>
          </a:p>
        </p:txBody>
      </p:sp>
      <p:sp>
        <p:nvSpPr>
          <p:cNvPr id="130" name="TextShape 2"/>
          <p:cNvSpPr txBox="1"/>
          <p:nvPr/>
        </p:nvSpPr>
        <p:spPr>
          <a:xfrm>
            <a:off x="457200" y="1295280"/>
            <a:ext cx="8229240" cy="5028840"/>
          </a:xfrm>
          <a:prstGeom prst="rect">
            <a:avLst/>
          </a:prstGeom>
        </p:spPr>
        <p:txBody>
          <a:bodyPr bIns="45000" lIns="90000" rIns="90000" tIns="45000"/>
          <a:p>
            <a:pPr>
              <a:lnSpc>
                <a:spcPct val="100000"/>
              </a:lnSpc>
            </a:pPr>
            <a:r>
              <a:rPr b="1" lang="en-US" sz="2600">
                <a:solidFill>
                  <a:srgbClr val="000000"/>
                </a:solidFill>
                <a:latin typeface="Constantia"/>
              </a:rPr>
              <a:t>(15%)</a:t>
            </a:r>
            <a:r>
              <a:rPr lang="en-US" sz="2600">
                <a:solidFill>
                  <a:srgbClr val="000000"/>
                </a:solidFill>
                <a:latin typeface="Constantia"/>
              </a:rPr>
              <a:t>  According to Nakamura, what does the paradigm of creative destruction imply about inequality in the world economy?  Specifically, should we expect the gap in wealth between the developed and developing nations to increase or decrease over time?  Why?</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Review Questions - Economic Models</a:t>
            </a:r>
            <a:endParaRPr/>
          </a:p>
        </p:txBody>
      </p:sp>
      <p:sp>
        <p:nvSpPr>
          <p:cNvPr id="132"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Traditionally, how has technology been treated in economic models?</a:t>
            </a:r>
            <a:endParaRPr/>
          </a:p>
          <a:p>
            <a:pPr>
              <a:lnSpc>
                <a:spcPct val="100000"/>
              </a:lnSpc>
              <a:buSzPct val="95000"/>
              <a:buFont charset="2" typeface="Wingdings 2"/>
              <a:buChar char=""/>
            </a:pPr>
            <a:r>
              <a:rPr lang="en-US" sz="2600">
                <a:solidFill>
                  <a:srgbClr val="000000"/>
                </a:solidFill>
                <a:latin typeface="Constantia"/>
              </a:rPr>
              <a:t>How do market structure models differ?  </a:t>
            </a:r>
            <a:endParaRPr/>
          </a:p>
          <a:p>
            <a:pPr lvl="1">
              <a:lnSpc>
                <a:spcPct val="100000"/>
              </a:lnSpc>
              <a:buSzPct val="85000"/>
              <a:buFont charset="2" typeface="Wingdings 2"/>
              <a:buChar char=""/>
            </a:pPr>
            <a:r>
              <a:rPr lang="en-US" sz="2400">
                <a:solidFill>
                  <a:srgbClr val="000000"/>
                </a:solidFill>
                <a:latin typeface="Constantia"/>
              </a:rPr>
              <a:t>Perfect competition, Oligopolies, Monopoly</a:t>
            </a:r>
            <a:endParaRPr/>
          </a:p>
          <a:p>
            <a:pPr>
              <a:lnSpc>
                <a:spcPct val="100000"/>
              </a:lnSpc>
              <a:buSzPct val="95000"/>
              <a:buFont charset="2" typeface="Wingdings 2"/>
              <a:buChar char=""/>
            </a:pPr>
            <a:r>
              <a:rPr lang="en-US" sz="2600">
                <a:solidFill>
                  <a:srgbClr val="000000"/>
                </a:solidFill>
                <a:latin typeface="Constantia"/>
              </a:rPr>
              <a:t>How is innovation related to market structure?</a:t>
            </a:r>
            <a:endParaRPr/>
          </a:p>
          <a:p>
            <a:pPr lvl="1">
              <a:lnSpc>
                <a:spcPct val="100000"/>
              </a:lnSpc>
              <a:buSzPct val="85000"/>
              <a:buFont charset="2" typeface="Wingdings 2"/>
              <a:buChar char=""/>
            </a:pPr>
            <a:r>
              <a:rPr lang="en-US" sz="2400">
                <a:solidFill>
                  <a:srgbClr val="000000"/>
                </a:solidFill>
                <a:latin typeface="Constantia"/>
              </a:rPr>
              <a:t>What was the example of corn farmer showing?</a:t>
            </a:r>
            <a:endParaRPr/>
          </a:p>
          <a:p>
            <a:pPr>
              <a:lnSpc>
                <a:spcPct val="100000"/>
              </a:lnSpc>
              <a:buSzPct val="95000"/>
              <a:buFont charset="2" typeface="Wingdings 2"/>
              <a:buChar char=""/>
            </a:pPr>
            <a:r>
              <a:rPr lang="en-US" sz="2600">
                <a:solidFill>
                  <a:srgbClr val="000000"/>
                </a:solidFill>
                <a:latin typeface="Constantia"/>
              </a:rPr>
              <a:t>How do the private markets and public markets for innovation differ?  Why?</a:t>
            </a:r>
            <a:endParaRPr/>
          </a:p>
          <a:p>
            <a:pPr>
              <a:lnSpc>
                <a:spcPct val="100000"/>
              </a:lnSpc>
              <a:buSzPct val="95000"/>
              <a:buFont charset="2" typeface="Wingdings 2"/>
              <a:buChar char=""/>
            </a:pPr>
            <a:r>
              <a:rPr lang="en-US" sz="2600">
                <a:solidFill>
                  <a:srgbClr val="000000"/>
                </a:solidFill>
                <a:latin typeface="Constantia"/>
              </a:rPr>
              <a:t>What are the problems with using static S&amp;D models for modeling innovation?</a:t>
            </a: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32">
                                            <p:txEl>
                                              <p:pRg end="67"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32">
                                            <p:txEl>
                                              <p:pRg end="108" st="67"/>
                                            </p:txEl>
                                          </p:spTgt>
                                        </p:tgtEl>
                                        <p:attrNameLst>
                                          <p:attrName>style.visibility</p:attrName>
                                        </p:attrNameLst>
                                      </p:cBhvr>
                                      <p:to>
                                        <p:strVal val="visible"/>
                                      </p:to>
                                    </p:set>
                                  </p:childTnLst>
                                </p:cTn>
                              </p:par>
                              <p:par>
                                <p:cTn fill="hold" id="11" nodeType="withEffect" presetClass="entr" presetID="1">
                                  <p:stCondLst>
                                    <p:cond delay="0"/>
                                  </p:stCondLst>
                                  <p:childTnLst>
                                    <p:set>
                                      <p:cBhvr>
                                        <p:cTn dur="1" fill="hold" id="12">
                                          <p:stCondLst>
                                            <p:cond delay="0"/>
                                          </p:stCondLst>
                                        </p:cTn>
                                        <p:tgtEl>
                                          <p:spTgt spid="132">
                                            <p:txEl>
                                              <p:pRg end="151" st="108"/>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132">
                                            <p:txEl>
                                              <p:pRg end="198" st="151"/>
                                            </p:txEl>
                                          </p:spTgt>
                                        </p:tgtEl>
                                        <p:attrNameLst>
                                          <p:attrName>style.visibility</p:attrName>
                                        </p:attrNameLst>
                                      </p:cBhvr>
                                      <p:to>
                                        <p:strVal val="visible"/>
                                      </p:to>
                                    </p:set>
                                  </p:childTnLst>
                                </p:cTn>
                              </p:par>
                              <p:par>
                                <p:cTn fill="hold" id="17" nodeType="withEffect" presetClass="entr" presetID="1">
                                  <p:stCondLst>
                                    <p:cond delay="0"/>
                                  </p:stCondLst>
                                  <p:childTnLst>
                                    <p:set>
                                      <p:cBhvr>
                                        <p:cTn dur="1" fill="hold" id="18">
                                          <p:stCondLst>
                                            <p:cond delay="0"/>
                                          </p:stCondLst>
                                        </p:cTn>
                                        <p:tgtEl>
                                          <p:spTgt spid="132">
                                            <p:txEl>
                                              <p:pRg end="243" st="198"/>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32">
                                            <p:txEl>
                                              <p:pRg end="318" st="24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32">
                                            <p:txEl>
                                              <p:pRg end="394" st="3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743400"/>
          </a:xfrm>
          <a:prstGeom prst="rect">
            <a:avLst/>
          </a:prstGeom>
        </p:spPr>
        <p:txBody>
          <a:bodyPr anchor="b" bIns="0" lIns="0" rIns="0" tIns="45000"/>
          <a:p>
            <a:pPr>
              <a:lnSpc>
                <a:spcPct val="100000"/>
              </a:lnSpc>
            </a:pPr>
            <a:r>
              <a:rPr lang="en-US" sz="3200">
                <a:solidFill>
                  <a:srgbClr val="04617b"/>
                </a:solidFill>
                <a:latin typeface="Calibri"/>
              </a:rPr>
              <a:t>Review Questions – Capitalism and Innovation</a:t>
            </a:r>
            <a:endParaRPr/>
          </a:p>
        </p:txBody>
      </p:sp>
      <p:sp>
        <p:nvSpPr>
          <p:cNvPr id="134" name="TextShape 2"/>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Why has capitalism been so successful at fostering innovation?</a:t>
            </a:r>
            <a:endParaRPr/>
          </a:p>
          <a:p>
            <a:pPr>
              <a:lnSpc>
                <a:spcPct val="100000"/>
              </a:lnSpc>
              <a:buSzPct val="95000"/>
              <a:buFont charset="2" typeface="Wingdings 2"/>
              <a:buChar char=""/>
            </a:pPr>
            <a:r>
              <a:rPr lang="en-US" sz="2600">
                <a:solidFill>
                  <a:srgbClr val="000000"/>
                </a:solidFill>
                <a:latin typeface="Constantia"/>
              </a:rPr>
              <a:t>What are the inefficiencies of capitalism in regard to innovation and economic growth?  </a:t>
            </a:r>
            <a:endParaRPr/>
          </a:p>
          <a:p>
            <a:pPr>
              <a:lnSpc>
                <a:spcPct val="100000"/>
              </a:lnSpc>
              <a:buSzPct val="95000"/>
              <a:buFont charset="2" typeface="Wingdings 2"/>
              <a:buChar char=""/>
            </a:pPr>
            <a:r>
              <a:rPr lang="en-US" sz="2600">
                <a:solidFill>
                  <a:srgbClr val="000000"/>
                </a:solidFill>
                <a:latin typeface="Constantia"/>
              </a:rPr>
              <a:t>What is </a:t>
            </a:r>
            <a:r>
              <a:rPr i="1" lang="en-US" sz="2600">
                <a:solidFill>
                  <a:srgbClr val="000000"/>
                </a:solidFill>
                <a:latin typeface="Constantia"/>
              </a:rPr>
              <a:t>Creative Destruction </a:t>
            </a:r>
            <a:r>
              <a:rPr lang="en-US" sz="2600">
                <a:solidFill>
                  <a:srgbClr val="000000"/>
                </a:solidFill>
                <a:latin typeface="Constantia"/>
              </a:rPr>
              <a:t>(CD)?</a:t>
            </a:r>
            <a:endParaRPr/>
          </a:p>
          <a:p>
            <a:pPr>
              <a:lnSpc>
                <a:spcPct val="100000"/>
              </a:lnSpc>
              <a:buSzPct val="95000"/>
              <a:buFont charset="2" typeface="Wingdings 2"/>
              <a:buChar char=""/>
            </a:pPr>
            <a:r>
              <a:rPr lang="en-US" sz="2600">
                <a:solidFill>
                  <a:srgbClr val="000000"/>
                </a:solidFill>
                <a:latin typeface="Constantia"/>
              </a:rPr>
              <a:t>What are the drawbacks for an economy with CD?</a:t>
            </a:r>
            <a:endParaRPr/>
          </a:p>
          <a:p>
            <a:pPr lvl="1">
              <a:lnSpc>
                <a:spcPct val="100000"/>
              </a:lnSpc>
              <a:buSzPct val="85000"/>
              <a:buFont charset="2" typeface="Wingdings 2"/>
              <a:buChar char=""/>
            </a:pPr>
            <a:r>
              <a:rPr lang="en-US" sz="2400">
                <a:solidFill>
                  <a:srgbClr val="000000"/>
                </a:solidFill>
                <a:latin typeface="Constantia"/>
              </a:rPr>
              <a:t>See Nakamura reading</a:t>
            </a:r>
            <a:endParaRPr/>
          </a:p>
        </p:txBody>
      </p:sp>
    </p:spTree>
  </p:cSld>
  <p:timing>
    <p:tnLst>
      <p:par>
        <p:cTn dur="indefinite" id="27" nodeType="tmRoot" restart="never">
          <p:childTnLst>
            <p:seq>
              <p:cTn dur="indefinite" id="28" nodeType="mainSeq">
                <p:childTnLst>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34">
                                            <p:txEl>
                                              <p:pRg end="63" st="0"/>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34">
                                            <p:txEl>
                                              <p:pRg end="152" st="63"/>
                                            </p:txEl>
                                          </p:spTgt>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
                                  <p:stCondLst>
                                    <p:cond delay="0"/>
                                  </p:stCondLst>
                                  <p:childTnLst>
                                    <p:set>
                                      <p:cBhvr>
                                        <p:cTn dur="1" fill="hold" id="40">
                                          <p:stCondLst>
                                            <p:cond delay="0"/>
                                          </p:stCondLst>
                                        </p:cTn>
                                        <p:tgtEl>
                                          <p:spTgt spid="134">
                                            <p:txEl>
                                              <p:pRg end="187" st="152"/>
                                            </p:txEl>
                                          </p:spTgt>
                                        </p:tgtEl>
                                        <p:attrNameLst>
                                          <p:attrName>style.visibility</p:attrName>
                                        </p:attrNameLst>
                                      </p:cBhvr>
                                      <p:to>
                                        <p:strVal val="visible"/>
                                      </p:to>
                                    </p:se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stCondLst>
                                    <p:cond delay="0"/>
                                  </p:stCondLst>
                                  <p:childTnLst>
                                    <p:set>
                                      <p:cBhvr>
                                        <p:cTn dur="1" fill="hold" id="44">
                                          <p:stCondLst>
                                            <p:cond delay="0"/>
                                          </p:stCondLst>
                                        </p:cTn>
                                        <p:tgtEl>
                                          <p:spTgt spid="134">
                                            <p:txEl>
                                              <p:pRg end="234" st="187"/>
                                            </p:txEl>
                                          </p:spTgt>
                                        </p:tgtEl>
                                        <p:attrNameLst>
                                          <p:attrName>style.visibility</p:attrName>
                                        </p:attrNameLst>
                                      </p:cBhvr>
                                      <p:to>
                                        <p:strVal val="visible"/>
                                      </p:to>
                                    </p:set>
                                  </p:childTnLst>
                                </p:cTn>
                              </p:par>
                              <p:par>
                                <p:cTn fill="hold" id="45" nodeType="withEffect" presetClass="entr" presetID="1">
                                  <p:stCondLst>
                                    <p:cond delay="0"/>
                                  </p:stCondLst>
                                  <p:childTnLst>
                                    <p:set>
                                      <p:cBhvr>
                                        <p:cTn dur="1" fill="hold" id="46">
                                          <p:stCondLst>
                                            <p:cond delay="0"/>
                                          </p:stCondLst>
                                        </p:cTn>
                                        <p:tgtEl>
                                          <p:spTgt spid="134">
                                            <p:txEl>
                                              <p:pRg end="255" st="23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704160"/>
            <a:ext cx="8229240" cy="591120"/>
          </a:xfrm>
          <a:prstGeom prst="rect">
            <a:avLst/>
          </a:prstGeom>
        </p:spPr>
        <p:txBody>
          <a:bodyPr anchor="b" bIns="0" lIns="0" rIns="0" tIns="45000"/>
          <a:p>
            <a:pPr>
              <a:lnSpc>
                <a:spcPct val="100000"/>
              </a:lnSpc>
            </a:pPr>
            <a:r>
              <a:rPr lang="en-US" sz="5400">
                <a:solidFill>
                  <a:srgbClr val="04617b"/>
                </a:solidFill>
                <a:latin typeface="Calibri"/>
              </a:rPr>
              <a:t>Review Questions</a:t>
            </a:r>
            <a:endParaRPr/>
          </a:p>
        </p:txBody>
      </p:sp>
      <p:sp>
        <p:nvSpPr>
          <p:cNvPr id="136" name="TextShape 2"/>
          <p:cNvSpPr txBox="1"/>
          <p:nvPr/>
        </p:nvSpPr>
        <p:spPr>
          <a:xfrm>
            <a:off x="457200" y="1371600"/>
            <a:ext cx="8229240" cy="49525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role does risk play in innovation?</a:t>
            </a:r>
            <a:endParaRPr/>
          </a:p>
          <a:p>
            <a:pPr>
              <a:lnSpc>
                <a:spcPct val="100000"/>
              </a:lnSpc>
              <a:buSzPct val="95000"/>
              <a:buFont charset="2" typeface="Wingdings 2"/>
              <a:buChar char=""/>
            </a:pPr>
            <a:r>
              <a:rPr lang="en-US" sz="2600">
                <a:solidFill>
                  <a:srgbClr val="000000"/>
                </a:solidFill>
                <a:latin typeface="Constantia"/>
              </a:rPr>
              <a:t>In the face of uncertainty, how can a firm decide on whether or not to proceed with an innovation project?</a:t>
            </a:r>
            <a:endParaRPr/>
          </a:p>
          <a:p>
            <a:pPr>
              <a:lnSpc>
                <a:spcPct val="100000"/>
              </a:lnSpc>
              <a:buSzPct val="95000"/>
              <a:buFont charset="2" typeface="Wingdings 2"/>
              <a:buChar char=""/>
            </a:pPr>
            <a:r>
              <a:rPr lang="en-US" sz="2600">
                <a:solidFill>
                  <a:srgbClr val="000000"/>
                </a:solidFill>
                <a:latin typeface="Constantia"/>
              </a:rPr>
              <a:t>Why routinize innovation?</a:t>
            </a:r>
            <a:endParaRPr/>
          </a:p>
          <a:p>
            <a:pPr>
              <a:lnSpc>
                <a:spcPct val="100000"/>
              </a:lnSpc>
              <a:buSzPct val="95000"/>
              <a:buFont charset="2" typeface="Wingdings 2"/>
              <a:buChar char=""/>
            </a:pPr>
            <a:r>
              <a:rPr lang="en-US" sz="2600">
                <a:solidFill>
                  <a:srgbClr val="000000"/>
                </a:solidFill>
                <a:latin typeface="Constantia"/>
              </a:rPr>
              <a:t>What role do sunk costs play?</a:t>
            </a:r>
            <a:endParaRPr/>
          </a:p>
          <a:p>
            <a:pPr>
              <a:lnSpc>
                <a:spcPct val="100000"/>
              </a:lnSpc>
              <a:buSzPct val="95000"/>
              <a:buFont charset="2" typeface="Wingdings 2"/>
              <a:buChar char=""/>
            </a:pPr>
            <a:r>
              <a:rPr lang="en-US" sz="2600">
                <a:solidFill>
                  <a:srgbClr val="000000"/>
                </a:solidFill>
                <a:latin typeface="Constantia"/>
              </a:rPr>
              <a:t>How does the idea of routinization of innovation conflict with the Schumperti`an view?</a:t>
            </a:r>
            <a:endParaRPr/>
          </a:p>
          <a:p>
            <a:pPr>
              <a:lnSpc>
                <a:spcPct val="100000"/>
              </a:lnSpc>
              <a:buSzPct val="95000"/>
              <a:buFont charset="2" typeface="Wingdings 2"/>
              <a:buChar char=""/>
            </a:pPr>
            <a:r>
              <a:rPr b="1" lang="en-US" sz="2600">
                <a:solidFill>
                  <a:srgbClr val="000000"/>
                </a:solidFill>
                <a:latin typeface="Constantia"/>
              </a:rPr>
              <a:t>What is the arms-race model?</a:t>
            </a:r>
            <a:endParaRPr/>
          </a:p>
          <a:p>
            <a:pPr>
              <a:lnSpc>
                <a:spcPct val="100000"/>
              </a:lnSpc>
              <a:buSzPct val="95000"/>
              <a:buFont charset="2" typeface="Wingdings 2"/>
              <a:buChar char=""/>
            </a:pPr>
            <a:r>
              <a:rPr lang="en-US" sz="2600">
                <a:solidFill>
                  <a:srgbClr val="000000"/>
                </a:solidFill>
                <a:latin typeface="Constantia"/>
              </a:rPr>
              <a:t>How does technical change influence GDP?</a:t>
            </a:r>
            <a:endParaRPr/>
          </a:p>
          <a:p>
            <a:pPr>
              <a:lnSpc>
                <a:spcPct val="100000"/>
              </a:lnSpc>
            </a:pPr>
            <a:endParaRPr/>
          </a:p>
        </p:txBody>
      </p:sp>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36">
                                            <p:txEl>
                                              <p:pRg end="40" st="0"/>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36">
                                            <p:txEl>
                                              <p:pRg end="147" st="40"/>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36">
                                            <p:txEl>
                                              <p:pRg end="173" st="147"/>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36">
                                            <p:txEl>
                                              <p:pRg end="203" st="173"/>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36">
                                            <p:txEl>
                                              <p:pRg end="290" st="203"/>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36">
                                            <p:txEl>
                                              <p:pRg end="319" st="290"/>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36">
                                            <p:txEl>
                                              <p:pRg end="360" st="3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