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50e0e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1eaed"/>
                </a:solidFill>
                <a:latin typeface="Constantia"/>
              </a:rPr>
              <a:t>5/6/13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87ECDF79-C807-40CB-9EBB-64EEB7CF8B98}" type="slidenum">
              <a:rPr lang="en-US" sz="1200">
                <a:solidFill>
                  <a:srgbClr val="d1eaed"/>
                </a:solidFill>
                <a:latin typeface="Constantia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5/6/13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BDE3B504-846E-48A1-8D62-4EF06D3785F2}" type="slidenum">
              <a:rPr lang="en-US" sz="1200">
                <a:solidFill>
                  <a:srgbClr val="035c75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5186DCC-8C30-48D0-84B4-94960981720C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50e0ea"/>
                </a:solidFill>
                <a:latin typeface="Calibri"/>
              </a:rPr>
              <a:t>EBGN 320 – Economics and Technology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nstantia"/>
              </a:rPr>
              <a:t>Final Exam Review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nstantia"/>
              </a:rPr>
              <a:t>April 29, 2013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Venture Capital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76520"/>
            <a:ext cx="8229240" cy="4647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Lecture 19 - Venture Capital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Role of VC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How VC operates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Lecture 20 - VC, Innovation and Growth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VC and growth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Government policy and VC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What gap in financing does VC fill?</a:t>
            </a:r>
            <a:endParaRPr/>
          </a:p>
        </p:txBody>
      </p:sp>
    </p:spTree>
  </p:cSld>
  <p:timing>
    <p:tnLst>
      <p:par>
        <p:cTn dur="indefinite" id="167" nodeType="tmRoot" restart="never">
          <p:childTnLst>
            <p:seq>
              <p:cTn dur="indefinite" id="168" nodeType="mainSeq">
                <p:childTnLst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0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6" st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7">
                      <p:stCondLst>
                        <p:cond delay="indefinite"/>
                      </p:stCondLst>
                      <p:childTnLst>
                        <p:par>
                          <p:cTn fill="hold" id="178">
                            <p:stCondLst>
                              <p:cond delay="0"/>
                            </p:stCondLst>
                            <p:childTnLst>
                              <p:par>
                                <p:cTn fill="hold" id="1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6" st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10" st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35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5">
                      <p:stCondLst>
                        <p:cond delay="indefinite"/>
                      </p:stCondLst>
                      <p:childTnLst>
                        <p:par>
                          <p:cTn fill="hold" id="186">
                            <p:stCondLst>
                              <p:cond delay="0"/>
                            </p:stCondLst>
                            <p:childTnLst>
                              <p:par>
                                <p:cTn fill="hold" id="1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72" st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704160"/>
            <a:ext cx="8229240" cy="8956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Lecture 22 - Technology and Jobs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828800"/>
            <a:ext cx="8229240" cy="4495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Priority material for exam!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Luddite Fallacy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Effects on innovation on jobs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Insights from the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Three-input Model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Skill bias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Does new technology destroy jobs?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Also note reading on Luddites</a:t>
            </a:r>
            <a:endParaRPr/>
          </a:p>
        </p:txBody>
      </p:sp>
    </p:spTree>
  </p:cSld>
  <p:timing>
    <p:tnLst>
      <p:par>
        <p:cTn dur="indefinite" id="189" nodeType="tmRoot" restart="never">
          <p:childTnLst>
            <p:seq>
              <p:cTn dur="indefinite" id="190" nodeType="mainSeq">
                <p:childTnLst>
                  <p:par>
                    <p:cTn fill="hold" id="191">
                      <p:stCondLst>
                        <p:cond delay="indefinite"/>
                      </p:stCondLst>
                      <p:childTnLst>
                        <p:par>
                          <p:cTn fill="hold" id="192">
                            <p:stCondLst>
                              <p:cond delay="0"/>
                            </p:stCondLst>
                            <p:childTnLst>
                              <p:par>
                                <p:cTn fill="hold" id="1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5">
                      <p:stCondLst>
                        <p:cond delay="indefinite"/>
                      </p:stCondLst>
                      <p:childTnLst>
                        <p:par>
                          <p:cTn fill="hold" id="196">
                            <p:stCondLst>
                              <p:cond delay="0"/>
                            </p:stCondLst>
                            <p:childTnLst>
                              <p:par>
                                <p:cTn fill="hold" id="1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4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9">
                      <p:stCondLst>
                        <p:cond delay="indefinite"/>
                      </p:stCondLst>
                      <p:childTnLst>
                        <p:par>
                          <p:cTn fill="hold" id="200">
                            <p:stCondLst>
                              <p:cond delay="0"/>
                            </p:stCondLst>
                            <p:childTnLst>
                              <p:par>
                                <p:cTn fill="hold" id="2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4" st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3">
                      <p:stCondLst>
                        <p:cond delay="indefinite"/>
                      </p:stCondLst>
                      <p:childTnLst>
                        <p:par>
                          <p:cTn fill="hold" id="204">
                            <p:stCondLst>
                              <p:cond delay="0"/>
                            </p:stCondLst>
                            <p:childTnLst>
                              <p:par>
                                <p:cTn fill="hold" id="2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10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7">
                      <p:stCondLst>
                        <p:cond delay="indefinite"/>
                      </p:stCondLst>
                      <p:childTnLst>
                        <p:par>
                          <p:cTn fill="hold" id="208">
                            <p:stCondLst>
                              <p:cond delay="0"/>
                            </p:stCondLst>
                            <p:childTnLst>
                              <p:par>
                                <p:cTn fill="hold" id="2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21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1">
                      <p:stCondLst>
                        <p:cond delay="indefinite"/>
                      </p:stCondLst>
                      <p:childTnLst>
                        <p:par>
                          <p:cTn fill="hold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56" st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86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704160"/>
            <a:ext cx="8229240" cy="8197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Lecture 24 - Macro Policies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828800"/>
            <a:ext cx="8229240" cy="4495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Priority material for exam!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IPRs and growth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WTO &amp; TRIPS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Implications for developed vs. developing economies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R&amp;D in Global Economy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What is the impact of IPRs on economic growth and the welfare of society?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17" nodeType="tmRoot" restart="never">
          <p:childTnLst>
            <p:seq>
              <p:cTn dur="indefinite" id="218" nodeType="mainSeq">
                <p:childTnLst>
                  <p:par>
                    <p:cTn fill="hold" id="219">
                      <p:stCondLst>
                        <p:cond delay="indefinite"/>
                      </p:stCondLst>
                      <p:childTnLst>
                        <p:par>
                          <p:cTn fill="hold" id="220">
                            <p:stCondLst>
                              <p:cond delay="0"/>
                            </p:stCondLst>
                            <p:childTnLst>
                              <p:par>
                                <p:cTn fill="hold" id="2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3">
                      <p:stCondLst>
                        <p:cond delay="indefinite"/>
                      </p:stCondLst>
                      <p:childTnLst>
                        <p:par>
                          <p:cTn fill="hold" id="224">
                            <p:stCondLst>
                              <p:cond delay="0"/>
                            </p:stCondLst>
                            <p:childTnLst>
                              <p:par>
                                <p:cTn fill="hold" id="2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5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7">
                      <p:stCondLst>
                        <p:cond delay="indefinite"/>
                      </p:stCondLst>
                      <p:childTnLst>
                        <p:par>
                          <p:cTn fill="hold" id="228">
                            <p:stCondLst>
                              <p:cond delay="0"/>
                            </p:stCondLst>
                            <p:childTnLst>
                              <p:par>
                                <p:cTn fill="hold" id="2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7" st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09" st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3">
                      <p:stCondLst>
                        <p:cond delay="indefinite"/>
                      </p:stCondLst>
                      <p:childTnLst>
                        <p:par>
                          <p:cTn fill="hold" id="234">
                            <p:stCondLst>
                              <p:cond delay="0"/>
                            </p:stCondLst>
                            <p:childTnLst>
                              <p:par>
                                <p:cTn fill="hold" id="2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31" st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7">
                      <p:stCondLst>
                        <p:cond delay="indefinite"/>
                      </p:stCondLst>
                      <p:childTnLst>
                        <p:par>
                          <p:cTn fill="hold" id="238">
                            <p:stCondLst>
                              <p:cond delay="0"/>
                            </p:stCondLst>
                            <p:childTnLst>
                              <p:par>
                                <p:cTn fill="hold" id="2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07" st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Lecture 25 – Natural Resource Economics and Technology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Come to Lecture on Wednesday!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Final Exam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76520"/>
            <a:ext cx="8229240" cy="4647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nstantia"/>
              </a:rPr>
              <a:t>Final Exam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Wednesday May 8, 2013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Time: 10:15 am - 12:15 pm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Room: ?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nstantia"/>
              </a:rPr>
              <a:t>Exam Format: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2 hour exam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10 multiple choice questions (10%)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10 short answer questions (40%)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3 long questions (50%)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Final Exam - Material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371600"/>
            <a:ext cx="8229240" cy="4952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midterm exam will cover the following material: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800">
                <a:solidFill>
                  <a:srgbClr val="000000"/>
                </a:solidFill>
                <a:latin typeface="Constantia"/>
              </a:rPr>
              <a:t>All lecture material after the midterm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Spillovers</a:t>
            </a:r>
            <a:r>
              <a:rPr lang="en-US">
                <a:solidFill>
                  <a:srgbClr val="000000"/>
                </a:solidFill>
                <a:latin typeface="Constantia"/>
              </a:rPr>
              <a:t>,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economic growth models</a:t>
            </a:r>
            <a:r>
              <a:rPr lang="en-US">
                <a:solidFill>
                  <a:srgbClr val="000000"/>
                </a:solidFill>
                <a:latin typeface="Constantia"/>
              </a:rPr>
              <a:t>,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jobs and wages</a:t>
            </a:r>
            <a:r>
              <a:rPr lang="en-US">
                <a:solidFill>
                  <a:srgbClr val="000000"/>
                </a:solidFill>
                <a:latin typeface="Constantia"/>
              </a:rPr>
              <a:t>,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IPRs and globalization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Greenhalgh textbook: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Chapters 7 – Review questions 1,2,3,4,7,9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Chapters 8 – Review questions 1-6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Chapters 9 - Review questions 1-6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Chapters 10 - Review questions 1,2,3,6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Chapters 12 - Review questions 1,2,3,5,6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704160"/>
            <a:ext cx="8229240" cy="9720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Final Exam - Material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600">
                <a:solidFill>
                  <a:srgbClr val="000000"/>
                </a:solidFill>
                <a:latin typeface="Constantia"/>
              </a:rPr>
              <a:t>Additional readings: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The Insourcing Boom – (The Atlantic)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No More Growth Miracles (Project Syndicate)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The Mystery of Capital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How Venture Capital Works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Difference Engine: Luddite legacy– (The Economist)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The Next Frontier – (The Economist)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Internet Economics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Network effects (Lecture 15)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Characteristics of network economies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Models of adoption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u="sng">
                <a:solidFill>
                  <a:srgbClr val="000000"/>
                </a:solidFill>
                <a:latin typeface="Constantia"/>
              </a:rPr>
              <a:t>Welfare implications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Switching costs &amp; lock-in (Lecture 15)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Lock-in and competition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u="sng">
                <a:solidFill>
                  <a:srgbClr val="000000"/>
                </a:solidFill>
                <a:latin typeface="Constantia"/>
              </a:rPr>
              <a:t>Welfare implications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of lock-in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Versioning (Lecture 23)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Versioning products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Price discrimination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Goldilocks pricing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How do the above influence competition and technological progress?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6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5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06" st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46" st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70" st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02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27" st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47" st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68" st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87" st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55" st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Lecture 16 - Spillovers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76520"/>
            <a:ext cx="8229240" cy="4647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Priority material for exam!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Spillover ratio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Optimal spillover model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Creative destruction and spillovers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Policy implications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What is the relationship between the spillover ratio and innovation?</a:t>
            </a: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How can the spillover ratio be changed?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dur="indefinite" id="38" nodeType="mainSeq">
                <p:childTnLst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5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9" st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5" st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25" st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95" st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35" st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704160"/>
            <a:ext cx="8229240" cy="8956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Lecture 17 -Exogenous Economic Growth Models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752480"/>
            <a:ext cx="82292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Priority material for exam!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Fundamental questions: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Can economic growth be sustained in the long run?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What determines long run growth?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Neoclassical growth model (Solow)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How does capital accumulation (net investment) affect growth?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What is role of savings, depreciation and population growth?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What is role of technology?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What is the </a:t>
            </a:r>
            <a:r>
              <a:rPr i="1" lang="en-US" sz="2400">
                <a:solidFill>
                  <a:srgbClr val="000000"/>
                </a:solidFill>
                <a:latin typeface="Constantia"/>
              </a:rPr>
              <a:t>Golden Rule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67" nodeType="tmRoot" restart="never">
          <p:childTnLst>
            <p:seq>
              <p:cTn dur="indefinite" id="68" nodeType="mainSeq">
                <p:childTnLst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2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35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7">
                      <p:stCondLst>
                        <p:cond delay="indefinite"/>
                      </p:stCondLst>
                      <p:childTnLst>
                        <p:par>
                          <p:cTn fill="hold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70" st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>
                      <p:stCondLst>
                        <p:cond delay="indefinite"/>
                      </p:stCondLst>
                      <p:childTnLst>
                        <p:par>
                          <p:cTn fill="hold" id="82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32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93" st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>
                      <p:stCondLst>
                        <p:cond delay="indefinite"/>
                      </p:stCondLst>
                      <p:childTnLst>
                        <p:par>
                          <p:cTn fill="hold" id="90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21" st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>
                      <p:stCondLst>
                        <p:cond delay="indefinite"/>
                      </p:stCondLst>
                      <p:childTnLst>
                        <p:par>
                          <p:cTn fill="hold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46" st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Lecture 18- Endogenous Economic Growth Models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523880"/>
            <a:ext cx="822924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Priority material for exam!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AK growth model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Romer Model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Market Failures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Competition and growth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Scale effects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How do these models differ in comparison to the neoclassical model?</a:t>
            </a: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What can we learn from these models?</a:t>
            </a:r>
            <a:endParaRPr/>
          </a:p>
        </p:txBody>
      </p:sp>
    </p:spTree>
  </p:cSld>
  <p:timing>
    <p:tnLst>
      <p:par>
        <p:cTn dur="indefinite" id="97" nodeType="tmRoot" restart="never">
          <p:childTnLst>
            <p:seq>
              <p:cTn dur="indefinite" id="98" nodeType="mainSeq">
                <p:childTnLst>
                  <p:par>
                    <p:cTn fill="hold" id="99">
                      <p:stCondLst>
                        <p:cond delay="indefinite"/>
                      </p:stCondLst>
                      <p:childTnLst>
                        <p:par>
                          <p:cTn fill="hold" id="100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3">
                      <p:stCondLst>
                        <p:cond delay="indefinite"/>
                      </p:stCondLst>
                      <p:childTnLst>
                        <p:par>
                          <p:cTn fill="hold" id="104">
                            <p:stCondLst>
                              <p:cond delay="0"/>
                            </p:stCondLst>
                            <p:childTnLst>
                              <p:par>
                                <p:cTn fill="hold" id="1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5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7" st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3" st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5">
                      <p:stCondLst>
                        <p:cond delay="indefinite"/>
                      </p:stCondLst>
                      <p:childTnLst>
                        <p:par>
                          <p:cTn fill="hold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96" st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9">
                      <p:stCondLst>
                        <p:cond delay="indefinite"/>
                      </p:stCondLst>
                      <p:childTnLst>
                        <p:par>
                          <p:cTn fill="hold" id="120">
                            <p:stCondLst>
                              <p:cond delay="0"/>
                            </p:stCondLst>
                            <p:childTnLst>
                              <p:par>
                                <p:cTn fill="hold" id="1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10" st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79" st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7">
                      <p:stCondLst>
                        <p:cond delay="indefinite"/>
                      </p:stCondLst>
                      <p:childTnLst>
                        <p:par>
                          <p:cTn fill="hold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16" st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704160"/>
            <a:ext cx="8229240" cy="8197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Lecture 21 - Innovation and Globalization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76520"/>
            <a:ext cx="8229240" cy="4647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Priority material for exam!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Theory of comparative advantage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Models: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Product cycle models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Learning by doing models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Technology catch-up models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Absorptive capability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International financial flows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International IPRs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How are these models useful?</a:t>
            </a:r>
            <a:endParaRPr/>
          </a:p>
        </p:txBody>
      </p:sp>
    </p:spTree>
  </p:cSld>
  <p:timing>
    <p:tnLst>
      <p:par>
        <p:cTn dur="indefinite" id="131" nodeType="tmRoot" restart="never">
          <p:childTnLst>
            <p:seq>
              <p:cTn dur="indefinite" id="132" nodeType="mainSeq">
                <p:childTnLst>
                  <p:par>
                    <p:cTn fill="hold" id="133">
                      <p:stCondLst>
                        <p:cond delay="indefinite"/>
                      </p:stCondLst>
                      <p:childTnLst>
                        <p:par>
                          <p:cTn fill="hold" id="134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7">
                      <p:stCondLst>
                        <p:cond delay="indefinite"/>
                      </p:stCondLst>
                      <p:childTnLst>
                        <p:par>
                          <p:cTn fill="hold" id="138">
                            <p:stCondLst>
                              <p:cond delay="0"/>
                            </p:stCondLst>
                            <p:childTnLst>
                              <p:par>
                                <p:cTn fill="hold" id="1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0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1">
                      <p:stCondLst>
                        <p:cond delay="indefinite"/>
                      </p:stCondLst>
                      <p:childTnLst>
                        <p:par>
                          <p:cTn fill="hold" id="142">
                            <p:stCondLst>
                              <p:cond delay="0"/>
                            </p:stCondLst>
                            <p:childTnLst>
                              <p:par>
                                <p:cTn fill="hold" id="1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8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9" st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14" st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41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1">
                      <p:stCondLst>
                        <p:cond delay="indefinite"/>
                      </p:stCondLst>
                      <p:childTnLst>
                        <p:par>
                          <p:cTn fill="hold" id="152">
                            <p:stCondLst>
                              <p:cond delay="0"/>
                            </p:stCondLst>
                            <p:childTnLst>
                              <p:par>
                                <p:cTn fill="hold" id="1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63" st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5">
                      <p:stCondLst>
                        <p:cond delay="indefinite"/>
                      </p:stCondLst>
                      <p:childTnLst>
                        <p:par>
                          <p:cTn fill="hold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93" st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9">
                      <p:stCondLst>
                        <p:cond delay="indefinite"/>
                      </p:stCondLst>
                      <p:childTnLst>
                        <p:par>
                          <p:cTn fill="hold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12" st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3">
                      <p:stCondLst>
                        <p:cond delay="indefinite"/>
                      </p:stCondLst>
                      <p:childTnLst>
                        <p:par>
                          <p:cTn fill="hold" id="164">
                            <p:stCondLst>
                              <p:cond delay="0"/>
                            </p:stCondLst>
                            <p:childTnLst>
                              <p:par>
                                <p:cTn fill="hold" id="1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42" st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