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Microsoft YaHe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Microsoft YaHe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Microsoft YaHe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Microsoft YaHe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Microsoft YaHe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Microsoft YaHe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Microsoft YaHe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Microsoft YaHe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Microsoft YaHe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rgbClr val="FFE8CA"/>
          </a:solidFill>
        </a:fill>
      </a:tcStyle>
    </a:wholeTbl>
    <a:band2H>
      <a:tcTxStyle b="def" i="def"/>
      <a:tcStyle>
        <a:tcBdr/>
        <a:fill>
          <a:solidFill>
            <a:srgbClr val="FFF4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rgbClr val="FFE8CA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254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rgbClr val="FFF4E6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rgbClr val="FFF4E6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Microsoft YaHei"/>
      </a:defRPr>
    </a:lvl1pPr>
    <a:lvl2pPr indent="228600" latinLnBrk="0">
      <a:defRPr sz="1200">
        <a:latin typeface="+mj-lt"/>
        <a:ea typeface="+mj-ea"/>
        <a:cs typeface="+mj-cs"/>
        <a:sym typeface="Microsoft YaHei"/>
      </a:defRPr>
    </a:lvl2pPr>
    <a:lvl3pPr indent="457200" latinLnBrk="0">
      <a:defRPr sz="1200">
        <a:latin typeface="+mj-lt"/>
        <a:ea typeface="+mj-ea"/>
        <a:cs typeface="+mj-cs"/>
        <a:sym typeface="Microsoft YaHei"/>
      </a:defRPr>
    </a:lvl3pPr>
    <a:lvl4pPr indent="685800" latinLnBrk="0">
      <a:defRPr sz="1200">
        <a:latin typeface="+mj-lt"/>
        <a:ea typeface="+mj-ea"/>
        <a:cs typeface="+mj-cs"/>
        <a:sym typeface="Microsoft YaHei"/>
      </a:defRPr>
    </a:lvl4pPr>
    <a:lvl5pPr indent="914400" latinLnBrk="0">
      <a:defRPr sz="1200">
        <a:latin typeface="+mj-lt"/>
        <a:ea typeface="+mj-ea"/>
        <a:cs typeface="+mj-cs"/>
        <a:sym typeface="Microsoft YaHei"/>
      </a:defRPr>
    </a:lvl5pPr>
    <a:lvl6pPr indent="1143000" latinLnBrk="0">
      <a:defRPr sz="1200">
        <a:latin typeface="+mj-lt"/>
        <a:ea typeface="+mj-ea"/>
        <a:cs typeface="+mj-cs"/>
        <a:sym typeface="Microsoft YaHei"/>
      </a:defRPr>
    </a:lvl6pPr>
    <a:lvl7pPr indent="1371600" latinLnBrk="0">
      <a:defRPr sz="1200">
        <a:latin typeface="+mj-lt"/>
        <a:ea typeface="+mj-ea"/>
        <a:cs typeface="+mj-cs"/>
        <a:sym typeface="Microsoft YaHei"/>
      </a:defRPr>
    </a:lvl7pPr>
    <a:lvl8pPr indent="1600200" latinLnBrk="0">
      <a:defRPr sz="1200">
        <a:latin typeface="+mj-lt"/>
        <a:ea typeface="+mj-ea"/>
        <a:cs typeface="+mj-cs"/>
        <a:sym typeface="Microsoft YaHei"/>
      </a:defRPr>
    </a:lvl8pPr>
    <a:lvl9pPr indent="1828800" latinLnBrk="0">
      <a:defRPr sz="1200">
        <a:latin typeface="+mj-lt"/>
        <a:ea typeface="+mj-ea"/>
        <a:cs typeface="+mj-cs"/>
        <a:sym typeface="Microsoft YaHe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Microsoft YaHe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Microsoft YaHe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Microsoft YaHe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Microsoft YaHe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Microsoft YaHe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Microsoft YaHe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Microsoft YaHe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Microsoft YaHe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Microsoft YaHe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Microsoft YaHe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Microsoft YaHe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Microsoft YaHe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Microsoft YaHe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Microsoft YaHe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Microsoft YaHe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Microsoft YaHe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Microsoft YaHe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Microsoft YaHe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bmp"/><Relationship Id="rId3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tif"/><Relationship Id="rId3" Type="http://schemas.openxmlformats.org/officeDocument/2006/relationships/image" Target="../media/image10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tif"/><Relationship Id="rId3" Type="http://schemas.openxmlformats.org/officeDocument/2006/relationships/image" Target="../media/image13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t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tif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tif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tif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tif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tif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tif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tif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tif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tif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tif"/><Relationship Id="rId3" Type="http://schemas.openxmlformats.org/officeDocument/2006/relationships/image" Target="../media/image27.tif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tif"/><Relationship Id="rId3" Type="http://schemas.openxmlformats.org/officeDocument/2006/relationships/image" Target="../media/image29.tif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tif"/><Relationship Id="rId3" Type="http://schemas.openxmlformats.org/officeDocument/2006/relationships/image" Target="../media/image31.tif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tif"/><Relationship Id="rId3" Type="http://schemas.openxmlformats.org/officeDocument/2006/relationships/image" Target="../media/image33.tif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tif"/><Relationship Id="rId3" Type="http://schemas.openxmlformats.org/officeDocument/2006/relationships/image" Target="../media/image35.tif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tif"/><Relationship Id="rId3" Type="http://schemas.openxmlformats.org/officeDocument/2006/relationships/image" Target="../media/image37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tif"/><Relationship Id="rId3" Type="http://schemas.openxmlformats.org/officeDocument/2006/relationships/image" Target="../media/image39.tif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tif"/><Relationship Id="rId3" Type="http://schemas.openxmlformats.org/officeDocument/2006/relationships/hyperlink" Target="https://github.com/bytedance-android/Chapter-4" TargetMode="Externa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封面标题内容位置"/>
          <p:cNvSpPr txBox="1"/>
          <p:nvPr/>
        </p:nvSpPr>
        <p:spPr>
          <a:xfrm>
            <a:off x="542923" y="2737379"/>
            <a:ext cx="36449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4700">
                <a:solidFill>
                  <a:srgbClr val="3A5BAE"/>
                </a:solidFill>
              </a:defRPr>
            </a:lvl1pPr>
          </a:lstStyle>
          <a:p>
            <a:pPr/>
            <a:r>
              <a:t>复杂应用组件</a:t>
            </a:r>
          </a:p>
        </p:txBody>
      </p:sp>
      <p:sp>
        <p:nvSpPr>
          <p:cNvPr id="95" name="封面副标题内容位置"/>
          <p:cNvSpPr txBox="1"/>
          <p:nvPr/>
        </p:nvSpPr>
        <p:spPr>
          <a:xfrm>
            <a:off x="567883" y="4289662"/>
            <a:ext cx="22860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>
                <a:solidFill>
                  <a:srgbClr val="59C4D0"/>
                </a:solidFill>
              </a:defRPr>
            </a:lvl1pPr>
          </a:lstStyle>
          <a:p>
            <a:pPr/>
            <a:r>
              <a:t>字节跳动工程师</a:t>
            </a:r>
          </a:p>
        </p:txBody>
      </p:sp>
      <p:sp>
        <p:nvSpPr>
          <p:cNvPr id="96" name="幻灯片编号"/>
          <p:cNvSpPr txBox="1"/>
          <p:nvPr>
            <p:ph type="sldNum" sz="quarter" idx="4294967295"/>
          </p:nvPr>
        </p:nvSpPr>
        <p:spPr>
          <a:xfrm>
            <a:off x="12043742" y="13082012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7" name="封面副标题内容位置"/>
          <p:cNvSpPr txBox="1"/>
          <p:nvPr/>
        </p:nvSpPr>
        <p:spPr>
          <a:xfrm>
            <a:off x="567880" y="3695332"/>
            <a:ext cx="47624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>
                <a:solidFill>
                  <a:srgbClr val="59C4D0"/>
                </a:solidFill>
              </a:defRPr>
            </a:lvl1pPr>
          </a:lstStyle>
          <a:p>
            <a:pPr/>
            <a:r>
              <a:t>李松达 lisongda@bytedance.com</a:t>
            </a:r>
          </a:p>
        </p:txBody>
      </p:sp>
      <p:grpSp>
        <p:nvGrpSpPr>
          <p:cNvPr id="100" name="图片 1"/>
          <p:cNvGrpSpPr/>
          <p:nvPr/>
        </p:nvGrpSpPr>
        <p:grpSpPr>
          <a:xfrm>
            <a:off x="8632059" y="5613617"/>
            <a:ext cx="3517902" cy="1054102"/>
            <a:chOff x="0" y="0"/>
            <a:chExt cx="3517901" cy="1054100"/>
          </a:xfrm>
        </p:grpSpPr>
        <p:sp>
          <p:nvSpPr>
            <p:cNvPr id="98" name="矩形"/>
            <p:cNvSpPr/>
            <p:nvPr/>
          </p:nvSpPr>
          <p:spPr>
            <a:xfrm>
              <a:off x="-1" y="0"/>
              <a:ext cx="3517903" cy="10541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等线"/>
                  <a:ea typeface="等线"/>
                  <a:cs typeface="等线"/>
                  <a:sym typeface="等线"/>
                </a:defRPr>
              </a:pPr>
            </a:p>
          </p:txBody>
        </p:sp>
        <p:pic>
          <p:nvPicPr>
            <p:cNvPr id="99" name="image2.tif" descr="image2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517902" cy="1054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内页页眉标题位置"/>
          <p:cNvSpPr txBox="1"/>
          <p:nvPr/>
        </p:nvSpPr>
        <p:spPr>
          <a:xfrm>
            <a:off x="518569" y="613779"/>
            <a:ext cx="33870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Handler的使用举例</a:t>
            </a:r>
          </a:p>
        </p:txBody>
      </p:sp>
      <p:sp>
        <p:nvSpPr>
          <p:cNvPr id="140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1" name="矩形 2"/>
          <p:cNvSpPr txBox="1"/>
          <p:nvPr/>
        </p:nvSpPr>
        <p:spPr>
          <a:xfrm>
            <a:off x="564291" y="1634208"/>
            <a:ext cx="9954416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r>
              <a:t>用户在抖音App中，点击下载视频，下载过程中需要弹出Loading窗，下载结束后提示用户下载成功/失败。</a:t>
            </a:r>
          </a:p>
        </p:txBody>
      </p:sp>
      <p:sp>
        <p:nvSpPr>
          <p:cNvPr id="142" name="矩形 3"/>
          <p:cNvSpPr/>
          <p:nvPr/>
        </p:nvSpPr>
        <p:spPr>
          <a:xfrm>
            <a:off x="615516" y="2960209"/>
            <a:ext cx="8430832" cy="136143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补充知识点: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Android中，UI控件并非是线程安全的，只能在主线程内调用，所以所有对于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UI控件的调用，必须在主线程。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因此，通常我们也把主线程也叫做UI线程。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内页页眉标题位置"/>
          <p:cNvSpPr txBox="1"/>
          <p:nvPr/>
        </p:nvSpPr>
        <p:spPr>
          <a:xfrm>
            <a:off x="518569" y="613779"/>
            <a:ext cx="33870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Handler的使用举例</a:t>
            </a:r>
          </a:p>
        </p:txBody>
      </p:sp>
      <p:sp>
        <p:nvSpPr>
          <p:cNvPr id="145" name="幻灯片编号"/>
          <p:cNvSpPr txBox="1"/>
          <p:nvPr>
            <p:ph type="sldNum" sz="quarter" idx="4294967295"/>
          </p:nvPr>
        </p:nvSpPr>
        <p:spPr>
          <a:xfrm>
            <a:off x="11970222" y="13082012"/>
            <a:ext cx="430858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6" name="矩形 2"/>
          <p:cNvSpPr txBox="1"/>
          <p:nvPr/>
        </p:nvSpPr>
        <p:spPr>
          <a:xfrm>
            <a:off x="564291" y="1298800"/>
            <a:ext cx="9954416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r>
              <a:t>用户在抖音App中，点击下载视频，下载过程中需要弹出Loading窗，下载结束后提示用户下载成功/失败。</a:t>
            </a:r>
          </a:p>
        </p:txBody>
      </p:sp>
      <p:pic>
        <p:nvPicPr>
          <p:cNvPr id="14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571" y="2081571"/>
            <a:ext cx="7187180" cy="398597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内页页眉标题位置"/>
          <p:cNvSpPr txBox="1"/>
          <p:nvPr/>
        </p:nvSpPr>
        <p:spPr>
          <a:xfrm>
            <a:off x="518569" y="613779"/>
            <a:ext cx="33870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Handler的使用举例</a:t>
            </a:r>
          </a:p>
        </p:txBody>
      </p:sp>
      <p:sp>
        <p:nvSpPr>
          <p:cNvPr id="150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1" name="矩形 2"/>
          <p:cNvSpPr txBox="1"/>
          <p:nvPr/>
        </p:nvSpPr>
        <p:spPr>
          <a:xfrm>
            <a:off x="564291" y="1298800"/>
            <a:ext cx="9954416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r>
              <a:t>用户在抖音App中，点击下载视频，下载过程中需要弹出Loading窗，下载结束后提示用户下载成功/失败。</a:t>
            </a:r>
          </a:p>
        </p:txBody>
      </p:sp>
      <p:pic>
        <p:nvPicPr>
          <p:cNvPr id="152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571" y="2033702"/>
            <a:ext cx="4843542" cy="466651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内页页眉标题位置"/>
          <p:cNvSpPr txBox="1"/>
          <p:nvPr/>
        </p:nvSpPr>
        <p:spPr>
          <a:xfrm>
            <a:off x="518570" y="613779"/>
            <a:ext cx="643501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Handler原理：UI线程与消息队列机制</a:t>
            </a:r>
          </a:p>
        </p:txBody>
      </p:sp>
      <p:sp>
        <p:nvSpPr>
          <p:cNvPr id="155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6" name="矩形 1"/>
          <p:cNvSpPr txBox="1"/>
          <p:nvPr/>
        </p:nvSpPr>
        <p:spPr>
          <a:xfrm>
            <a:off x="564290" y="1319920"/>
            <a:ext cx="6004562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r>
              <a:t>Android中，UI线程负责处理界面的展示，响应用户的操作：</a:t>
            </a:r>
          </a:p>
        </p:txBody>
      </p:sp>
      <p:pic>
        <p:nvPicPr>
          <p:cNvPr id="157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128" y="2186016"/>
            <a:ext cx="10839636" cy="3812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6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31" y="121920"/>
            <a:ext cx="12170559" cy="6339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3" name="矩形 1"/>
          <p:cNvSpPr txBox="1"/>
          <p:nvPr/>
        </p:nvSpPr>
        <p:spPr>
          <a:xfrm>
            <a:off x="676035" y="1074523"/>
            <a:ext cx="4729135" cy="505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Char char="●"/>
              <a:defRPr>
                <a:solidFill>
                  <a:srgbClr val="595959"/>
                </a:solidFill>
              </a:defRPr>
            </a:pPr>
            <a:r>
              <a:t>Message：</a:t>
            </a:r>
          </a:p>
          <a:p>
            <a:pPr marL="285750" indent="-285750">
              <a:buSzPct val="100000"/>
              <a:buFont typeface="Helvetica"/>
              <a:buChar char="➢"/>
              <a:defRPr>
                <a:solidFill>
                  <a:srgbClr val="595959"/>
                </a:solidFill>
              </a:defRPr>
            </a:pPr>
            <a:r>
              <a:t>消息，由MessageQueue统一队列，然后交由Handler处理。</a:t>
            </a:r>
          </a:p>
          <a:p>
            <a:pPr marL="285750" indent="-285750">
              <a:buSzPct val="100000"/>
              <a:buFont typeface="Helvetica"/>
              <a:buChar char="✓"/>
              <a:defRPr>
                <a:solidFill>
                  <a:srgbClr val="595959"/>
                </a:solidFill>
              </a:defRPr>
            </a:pPr>
          </a:p>
          <a:p>
            <a:pPr marL="285750" indent="-285750">
              <a:buSzPct val="100000"/>
              <a:buChar char="●"/>
              <a:defRPr>
                <a:solidFill>
                  <a:srgbClr val="595959"/>
                </a:solidFill>
              </a:defRPr>
            </a:pPr>
            <a:r>
              <a:t>MessageQueue：</a:t>
            </a:r>
          </a:p>
          <a:p>
            <a:pPr marL="285750" indent="-285750">
              <a:buSzPct val="100000"/>
              <a:buFont typeface="Helvetica"/>
              <a:buChar char="➢"/>
              <a:defRPr>
                <a:solidFill>
                  <a:srgbClr val="595959"/>
                </a:solidFill>
              </a:defRPr>
            </a:pPr>
            <a:r>
              <a:t>消息队列，用来存放Handler发送过来Message，并且按照先入先出的规则执行。</a:t>
            </a:r>
          </a:p>
          <a:p>
            <a:pPr>
              <a:defRPr>
                <a:solidFill>
                  <a:srgbClr val="595959"/>
                </a:solidFill>
              </a:defRPr>
            </a:pPr>
          </a:p>
          <a:p>
            <a:pPr marL="285750" indent="-285750">
              <a:buSzPct val="100000"/>
              <a:buChar char="●"/>
              <a:defRPr>
                <a:solidFill>
                  <a:srgbClr val="595959"/>
                </a:solidFill>
              </a:defRPr>
            </a:pPr>
            <a:r>
              <a:t>Handler：</a:t>
            </a:r>
          </a:p>
          <a:p>
            <a:pPr marL="285750" indent="-285750">
              <a:buSzPct val="100000"/>
              <a:buFont typeface="Helvetica"/>
              <a:buChar char="➢"/>
              <a:defRPr>
                <a:solidFill>
                  <a:srgbClr val="595959"/>
                </a:solidFill>
              </a:defRPr>
            </a:pPr>
            <a:r>
              <a:t>处理者，负责发送和处理Message</a:t>
            </a:r>
          </a:p>
          <a:p>
            <a:pPr marL="285750" indent="-285750">
              <a:buSzPct val="100000"/>
              <a:buFont typeface="Helvetica"/>
              <a:buChar char="➢"/>
              <a:defRPr>
                <a:solidFill>
                  <a:srgbClr val="595959"/>
                </a:solidFill>
              </a:defRPr>
            </a:pPr>
            <a:r>
              <a:t>每个Message必须有一个对应的Handler</a:t>
            </a:r>
          </a:p>
          <a:p>
            <a:pPr>
              <a:defRPr>
                <a:solidFill>
                  <a:srgbClr val="595959"/>
                </a:solidFill>
              </a:defRPr>
            </a:pPr>
          </a:p>
          <a:p>
            <a:pPr marL="285750" indent="-285750">
              <a:buSzPct val="100000"/>
              <a:buChar char="●"/>
              <a:defRPr>
                <a:solidFill>
                  <a:srgbClr val="595959"/>
                </a:solidFill>
              </a:defRPr>
            </a:pPr>
            <a:r>
              <a:t>Looper：</a:t>
            </a:r>
          </a:p>
          <a:p>
            <a:pPr marL="285750" indent="-285750">
              <a:buSzPct val="100000"/>
              <a:buFont typeface="Helvetica"/>
              <a:buChar char="➢"/>
              <a:defRPr>
                <a:solidFill>
                  <a:srgbClr val="595959"/>
                </a:solidFill>
              </a:defRPr>
            </a:pPr>
            <a:r>
              <a:t>消息轮询器，不断的从MessageQueue中抽取Message并执行。</a:t>
            </a:r>
          </a:p>
        </p:txBody>
      </p:sp>
      <p:pic>
        <p:nvPicPr>
          <p:cNvPr id="164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5970" y="0"/>
            <a:ext cx="6185204" cy="6461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内页页眉标题位置"/>
          <p:cNvSpPr txBox="1"/>
          <p:nvPr/>
        </p:nvSpPr>
        <p:spPr>
          <a:xfrm>
            <a:off x="518571" y="613779"/>
            <a:ext cx="427663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辨析Runnable/Message</a:t>
            </a:r>
          </a:p>
        </p:txBody>
      </p:sp>
      <p:sp>
        <p:nvSpPr>
          <p:cNvPr id="167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8" name="矩形 1"/>
          <p:cNvSpPr txBox="1"/>
          <p:nvPr/>
        </p:nvSpPr>
        <p:spPr>
          <a:xfrm>
            <a:off x="564289" y="1350095"/>
            <a:ext cx="10060952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595959"/>
                </a:solidFill>
              </a:defRPr>
            </a:pPr>
            <a:r>
              <a:t>1. Runnable会被打包成Message，所以实际上Runnable也是Message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2. 没有明确的界限，取决于使用的方便程度</a:t>
            </a:r>
          </a:p>
        </p:txBody>
      </p:sp>
      <p:pic>
        <p:nvPicPr>
          <p:cNvPr id="169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408" y="2903151"/>
            <a:ext cx="4675868" cy="216475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70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0" y="2193880"/>
            <a:ext cx="5470248" cy="341165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71" name="等于 5"/>
          <p:cNvSpPr/>
          <p:nvPr/>
        </p:nvSpPr>
        <p:spPr>
          <a:xfrm>
            <a:off x="5403089" y="3753992"/>
            <a:ext cx="424073" cy="224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8640"/>
                </a:lnTo>
                <a:lnTo>
                  <a:pt x="0" y="8640"/>
                </a:lnTo>
                <a:close/>
                <a:moveTo>
                  <a:pt x="0" y="12960"/>
                </a:moveTo>
                <a:lnTo>
                  <a:pt x="21600" y="1296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内页页眉标题位置"/>
          <p:cNvSpPr txBox="1"/>
          <p:nvPr/>
        </p:nvSpPr>
        <p:spPr>
          <a:xfrm>
            <a:off x="518571" y="613779"/>
            <a:ext cx="203193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扩展：ANR</a:t>
            </a:r>
          </a:p>
        </p:txBody>
      </p:sp>
      <p:sp>
        <p:nvSpPr>
          <p:cNvPr id="174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5" name="矩形 1"/>
          <p:cNvSpPr txBox="1"/>
          <p:nvPr/>
        </p:nvSpPr>
        <p:spPr>
          <a:xfrm>
            <a:off x="564289" y="1573540"/>
            <a:ext cx="9146552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r>
              <a:t>主线程（UI线程）不能执行耗时操作，否则会出现 ANR (Application Not Responding)</a:t>
            </a:r>
          </a:p>
        </p:txBody>
      </p:sp>
      <p:pic>
        <p:nvPicPr>
          <p:cNvPr id="176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485" y="2295925"/>
            <a:ext cx="5499102" cy="2603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内页页眉标题位置"/>
          <p:cNvSpPr txBox="1"/>
          <p:nvPr/>
        </p:nvSpPr>
        <p:spPr>
          <a:xfrm>
            <a:off x="518569" y="613779"/>
            <a:ext cx="22440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Handler总结</a:t>
            </a:r>
          </a:p>
        </p:txBody>
      </p:sp>
      <p:sp>
        <p:nvSpPr>
          <p:cNvPr id="179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0" name="矩形 1"/>
          <p:cNvSpPr txBox="1"/>
          <p:nvPr/>
        </p:nvSpPr>
        <p:spPr>
          <a:xfrm>
            <a:off x="463405" y="1811760"/>
            <a:ext cx="9639587" cy="451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Helvetica"/>
              <a:buChar char="✓"/>
              <a:defRPr sz="2800">
                <a:solidFill>
                  <a:srgbClr val="595959"/>
                </a:solidFill>
              </a:defRPr>
            </a:pPr>
            <a:r>
              <a:t>Handler就是Android中的消息队列机制的一个应用，可理解为是一种生产者消费者的模型，解决了Android中的线程内&amp;线程间的任务调度问题；</a:t>
            </a:r>
          </a:p>
          <a:p>
            <a:pPr>
              <a:defRPr sz="2800">
                <a:solidFill>
                  <a:srgbClr val="595959"/>
                </a:solidFill>
              </a:defRPr>
            </a:pPr>
          </a:p>
          <a:p>
            <a:pPr marL="285750" indent="-285750">
              <a:buSzPct val="100000"/>
              <a:buFont typeface="Helvetica"/>
              <a:buChar char="✓"/>
              <a:defRPr sz="2800">
                <a:solidFill>
                  <a:srgbClr val="595959"/>
                </a:solidFill>
              </a:defRPr>
            </a:pPr>
            <a:r>
              <a:t>Handler的本质就是一个死循环，待处理的Message加到队列里面，Looper负责轮询执行；</a:t>
            </a:r>
          </a:p>
          <a:p>
            <a:pPr>
              <a:defRPr sz="2800">
                <a:solidFill>
                  <a:srgbClr val="595959"/>
                </a:solidFill>
              </a:defRPr>
            </a:pPr>
          </a:p>
          <a:p>
            <a:pPr marL="285750" indent="-285750">
              <a:buSzPct val="100000"/>
              <a:buFont typeface="Helvetica"/>
              <a:buChar char="✓"/>
              <a:defRPr sz="2800">
                <a:solidFill>
                  <a:srgbClr val="595959"/>
                </a:solidFill>
              </a:defRPr>
            </a:pPr>
            <a:r>
              <a:t>掌握Handler的基本用法：立即/延时/定时发送消息、取消消息；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章节页标题内容位置"/>
          <p:cNvSpPr txBox="1"/>
          <p:nvPr/>
        </p:nvSpPr>
        <p:spPr>
          <a:xfrm>
            <a:off x="859364" y="2560658"/>
            <a:ext cx="414183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4700"/>
            </a:lvl1pPr>
          </a:lstStyle>
          <a:p>
            <a:pPr/>
            <a:r>
              <a:t>Android多线程</a:t>
            </a:r>
          </a:p>
        </p:txBody>
      </p:sp>
      <p:sp>
        <p:nvSpPr>
          <p:cNvPr id="183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内页页眉标题位置"/>
          <p:cNvSpPr txBox="1"/>
          <p:nvPr/>
        </p:nvSpPr>
        <p:spPr>
          <a:xfrm>
            <a:off x="518571" y="587766"/>
            <a:ext cx="8255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提纲</a:t>
            </a:r>
          </a:p>
        </p:txBody>
      </p:sp>
      <p:sp>
        <p:nvSpPr>
          <p:cNvPr id="103" name="幻灯片编号"/>
          <p:cNvSpPr txBox="1"/>
          <p:nvPr>
            <p:ph type="sldNum" sz="quarter" idx="4294967295"/>
          </p:nvPr>
        </p:nvSpPr>
        <p:spPr>
          <a:xfrm>
            <a:off x="12043742" y="13082012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4" name="矩形 4"/>
          <p:cNvSpPr txBox="1"/>
          <p:nvPr/>
        </p:nvSpPr>
        <p:spPr>
          <a:xfrm>
            <a:off x="1352701" y="1964266"/>
            <a:ext cx="10232749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742950" indent="-742950">
              <a:buSzPct val="100000"/>
              <a:buChar char="■"/>
              <a:defRPr sz="36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Handler机制（Android的消息队列机制）</a:t>
            </a:r>
          </a:p>
        </p:txBody>
      </p:sp>
      <p:sp>
        <p:nvSpPr>
          <p:cNvPr id="105" name="矩形 11"/>
          <p:cNvSpPr txBox="1"/>
          <p:nvPr/>
        </p:nvSpPr>
        <p:spPr>
          <a:xfrm>
            <a:off x="1352702" y="3069001"/>
            <a:ext cx="8908331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742950" indent="-742950">
              <a:buSzPct val="100000"/>
              <a:buChar char="■"/>
              <a:defRPr sz="36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Android中的多线程</a:t>
            </a:r>
          </a:p>
        </p:txBody>
      </p:sp>
      <p:sp>
        <p:nvSpPr>
          <p:cNvPr id="106" name="矩形 12"/>
          <p:cNvSpPr txBox="1"/>
          <p:nvPr/>
        </p:nvSpPr>
        <p:spPr>
          <a:xfrm>
            <a:off x="1352703" y="4142507"/>
            <a:ext cx="8908331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742950" indent="-742950">
              <a:buSzPct val="100000"/>
              <a:buChar char="■"/>
              <a:defRPr sz="36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自定义View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内页页眉标题位置"/>
          <p:cNvSpPr txBox="1"/>
          <p:nvPr/>
        </p:nvSpPr>
        <p:spPr>
          <a:xfrm>
            <a:off x="509693" y="609593"/>
            <a:ext cx="19685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进程与线程</a:t>
            </a:r>
          </a:p>
        </p:txBody>
      </p:sp>
      <p:sp>
        <p:nvSpPr>
          <p:cNvPr id="186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7" name="矩形 1"/>
          <p:cNvSpPr txBox="1"/>
          <p:nvPr/>
        </p:nvSpPr>
        <p:spPr>
          <a:xfrm>
            <a:off x="555411" y="1482974"/>
            <a:ext cx="10185239" cy="136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    进程（Process）是一个具有一定独立功能的程序关于某个数据集合的一次运行活动。 它是操作系统动态执行的基本单元，在传统的操作系统中，进程既是基本的分配（资源）单元，也是基本的执行（调度）单元。</a:t>
            </a:r>
          </a:p>
          <a:p>
            <a:pPr/>
            <a:r>
              <a:t>    一般情况下，android中的一个app是一个进程，如果需要使用多进程，需要手动开启。</a:t>
            </a:r>
          </a:p>
        </p:txBody>
      </p:sp>
      <p:sp>
        <p:nvSpPr>
          <p:cNvPr id="188" name="矩形 3"/>
          <p:cNvSpPr txBox="1"/>
          <p:nvPr/>
        </p:nvSpPr>
        <p:spPr>
          <a:xfrm>
            <a:off x="555411" y="3230601"/>
            <a:ext cx="10025441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    线程（Thread）是操作系统能够进行运算调度的最小单位。它被包含在进程之中，是进程中的实际运作单位。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内页页眉标题位置"/>
          <p:cNvSpPr txBox="1"/>
          <p:nvPr/>
        </p:nvSpPr>
        <p:spPr>
          <a:xfrm>
            <a:off x="509693" y="609593"/>
            <a:ext cx="380969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Android中的常用线程</a:t>
            </a:r>
          </a:p>
        </p:txBody>
      </p:sp>
      <p:sp>
        <p:nvSpPr>
          <p:cNvPr id="191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2" name="文本框 2"/>
          <p:cNvSpPr txBox="1"/>
          <p:nvPr/>
        </p:nvSpPr>
        <p:spPr>
          <a:xfrm>
            <a:off x="555412" y="1859302"/>
            <a:ext cx="4240866" cy="260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Helvetica"/>
              <a:buChar char="✓"/>
            </a:pPr>
            <a:r>
              <a:t>Thread</a:t>
            </a:r>
          </a:p>
          <a:p>
            <a:pPr marL="285750" indent="-285750">
              <a:buSzPct val="100000"/>
              <a:buFont typeface="Helvetica"/>
              <a:buChar char="✓"/>
            </a:pPr>
          </a:p>
          <a:p>
            <a:pPr marL="285750" indent="-285750">
              <a:buSzPct val="100000"/>
              <a:buFont typeface="Helvetica"/>
              <a:buChar char="✓"/>
            </a:pPr>
            <a:r>
              <a:t>ThreadPool</a:t>
            </a:r>
          </a:p>
          <a:p>
            <a:pPr marL="285750" indent="-285750">
              <a:buSzPct val="100000"/>
              <a:buFont typeface="Helvetica"/>
              <a:buChar char="✓"/>
            </a:pPr>
          </a:p>
          <a:p>
            <a:pPr marL="285750" indent="-285750">
              <a:buSzPct val="100000"/>
              <a:buFont typeface="Helvetica"/>
              <a:buChar char="✓"/>
            </a:pPr>
            <a:r>
              <a:t>AsyncTask *</a:t>
            </a:r>
          </a:p>
          <a:p>
            <a:pPr marL="285750" indent="-285750">
              <a:buSzPct val="100000"/>
              <a:buFont typeface="Helvetica"/>
              <a:buChar char="✓"/>
            </a:pPr>
          </a:p>
          <a:p>
            <a:pPr marL="285750" indent="-285750">
              <a:buSzPct val="100000"/>
              <a:buFont typeface="Helvetica"/>
              <a:buChar char="✓"/>
            </a:pPr>
            <a:r>
              <a:t>HandlerThread *</a:t>
            </a:r>
          </a:p>
          <a:p>
            <a:pPr/>
          </a:p>
          <a:p>
            <a:pPr marL="285750" indent="-285750">
              <a:buSzPct val="100000"/>
              <a:buFont typeface="Helvetica"/>
              <a:buChar char="✓"/>
            </a:pPr>
            <a:r>
              <a:t>IntentService 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内页页眉标题位置"/>
          <p:cNvSpPr txBox="1"/>
          <p:nvPr/>
        </p:nvSpPr>
        <p:spPr>
          <a:xfrm>
            <a:off x="509693" y="647693"/>
            <a:ext cx="133374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Thread</a:t>
            </a:r>
          </a:p>
        </p:txBody>
      </p:sp>
      <p:sp>
        <p:nvSpPr>
          <p:cNvPr id="195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9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693" y="2157272"/>
            <a:ext cx="3820382" cy="194051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97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8172" y="1783644"/>
            <a:ext cx="4547593" cy="354876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98" name="矩形 4"/>
          <p:cNvSpPr txBox="1"/>
          <p:nvPr/>
        </p:nvSpPr>
        <p:spPr>
          <a:xfrm>
            <a:off x="5843892" y="5627278"/>
            <a:ext cx="3571648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怎样优雅的启动和停止一个Thread</a:t>
            </a:r>
          </a:p>
        </p:txBody>
      </p:sp>
      <p:sp>
        <p:nvSpPr>
          <p:cNvPr id="199" name="矩形 5"/>
          <p:cNvSpPr txBox="1"/>
          <p:nvPr/>
        </p:nvSpPr>
        <p:spPr>
          <a:xfrm>
            <a:off x="555411" y="4345164"/>
            <a:ext cx="265724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一个简单的Thread的例子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内页页眉标题位置"/>
          <p:cNvSpPr txBox="1"/>
          <p:nvPr/>
        </p:nvSpPr>
        <p:spPr>
          <a:xfrm>
            <a:off x="509693" y="647693"/>
            <a:ext cx="21591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ThreadPool</a:t>
            </a:r>
          </a:p>
        </p:txBody>
      </p:sp>
      <p:sp>
        <p:nvSpPr>
          <p:cNvPr id="202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3" name="矩形 3"/>
          <p:cNvSpPr txBox="1"/>
          <p:nvPr/>
        </p:nvSpPr>
        <p:spPr>
          <a:xfrm>
            <a:off x="555410" y="1817686"/>
            <a:ext cx="10416059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r>
              <a:t>接口 Java.util.concurrent.ExecutorService 表述了异步执行的机制，并且可以让任务在一组线程内执行。</a:t>
            </a:r>
          </a:p>
        </p:txBody>
      </p:sp>
      <p:sp>
        <p:nvSpPr>
          <p:cNvPr id="204" name="矩形 4"/>
          <p:cNvSpPr txBox="1"/>
          <p:nvPr/>
        </p:nvSpPr>
        <p:spPr>
          <a:xfrm>
            <a:off x="555411" y="2676039"/>
            <a:ext cx="9830132" cy="1285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595959"/>
                </a:solidFill>
              </a:defRPr>
            </a:pPr>
            <a:r>
              <a:t>重要函数：</a:t>
            </a:r>
          </a:p>
          <a:p>
            <a:pPr marL="285750" indent="-285750">
              <a:buSzPct val="100000"/>
              <a:buChar char="●"/>
              <a:defRPr>
                <a:solidFill>
                  <a:srgbClr val="595959"/>
                </a:solidFill>
              </a:defRPr>
            </a:pPr>
            <a:r>
              <a:t>execute(Runnable)</a:t>
            </a:r>
          </a:p>
          <a:p>
            <a:pPr marL="285750" indent="-285750">
              <a:buSzPct val="100000"/>
              <a:buChar char="●"/>
              <a:defRPr>
                <a:solidFill>
                  <a:srgbClr val="595959"/>
                </a:solidFill>
              </a:defRPr>
            </a:pPr>
            <a:r>
              <a:t>submit(Runnbale): 有返回值（Future），可以cancel，更方便进行错误处理</a:t>
            </a:r>
          </a:p>
          <a:p>
            <a:pPr marL="285750" indent="-285750">
              <a:buSzPct val="100000"/>
              <a:buChar char="●"/>
              <a:defRPr>
                <a:solidFill>
                  <a:srgbClr val="595959"/>
                </a:solidFill>
              </a:defRPr>
            </a:pPr>
            <a:r>
              <a:t>shutdown()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内页页眉标题位置"/>
          <p:cNvSpPr txBox="1"/>
          <p:nvPr/>
        </p:nvSpPr>
        <p:spPr>
          <a:xfrm>
            <a:off x="509692" y="634993"/>
            <a:ext cx="22988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ThreadPool</a:t>
            </a:r>
          </a:p>
        </p:txBody>
      </p:sp>
      <p:sp>
        <p:nvSpPr>
          <p:cNvPr id="207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8" name="矩形 1"/>
          <p:cNvSpPr txBox="1"/>
          <p:nvPr/>
        </p:nvSpPr>
        <p:spPr>
          <a:xfrm>
            <a:off x="472120" y="1744009"/>
            <a:ext cx="23901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r>
              <a:t>为什么要使用线程池？</a:t>
            </a:r>
          </a:p>
        </p:txBody>
      </p:sp>
      <p:sp>
        <p:nvSpPr>
          <p:cNvPr id="209" name="矩形 2"/>
          <p:cNvSpPr/>
          <p:nvPr/>
        </p:nvSpPr>
        <p:spPr>
          <a:xfrm>
            <a:off x="3042584" y="3277968"/>
            <a:ext cx="6096003" cy="100583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AutoNum type="arabicPeriod" startAt="1"/>
              <a:defRPr>
                <a:solidFill>
                  <a:srgbClr val="FFFFFF"/>
                </a:solidFill>
              </a:defRPr>
            </a:pPr>
            <a:r>
              <a:t>新建和销毁线程，如此一来会大大降低系统的效率</a:t>
            </a:r>
          </a:p>
          <a:p>
            <a:pPr marL="342900" indent="-342900">
              <a:buSzPct val="100000"/>
              <a:buAutoNum type="arabicPeriod" startAt="1"/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2.  而线程是可以重用的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内页页眉标题位置"/>
          <p:cNvSpPr txBox="1"/>
          <p:nvPr/>
        </p:nvSpPr>
        <p:spPr>
          <a:xfrm>
            <a:off x="509693" y="647693"/>
            <a:ext cx="21591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ThreadPool</a:t>
            </a:r>
          </a:p>
        </p:txBody>
      </p:sp>
      <p:sp>
        <p:nvSpPr>
          <p:cNvPr id="212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3" name="矩形 1"/>
          <p:cNvSpPr txBox="1"/>
          <p:nvPr/>
        </p:nvSpPr>
        <p:spPr>
          <a:xfrm>
            <a:off x="555411" y="1997838"/>
            <a:ext cx="8542871" cy="263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5E5E5E"/>
                </a:solidFill>
              </a:defRPr>
            </a:pPr>
            <a:r>
              <a:t>介绍几种常用的线程池</a:t>
            </a:r>
            <a:r>
              <a:rPr>
                <a:solidFill>
                  <a:srgbClr val="595959"/>
                </a:solidFill>
              </a:rPr>
              <a:t>：</a:t>
            </a:r>
          </a:p>
          <a:p>
            <a:pPr marL="285750" indent="-285750">
              <a:buSzPct val="100000"/>
              <a:buFont typeface="Helvetica"/>
              <a:buChar char="➢"/>
              <a:defRPr>
                <a:solidFill>
                  <a:srgbClr val="595959"/>
                </a:solidFill>
              </a:defRPr>
            </a:pPr>
            <a:r>
              <a:t>单个任务处理时间比较短且任务数量很大（多个线程的线程池）：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595959"/>
                </a:solidFill>
              </a:defRPr>
            </a:pPr>
            <a:r>
              <a:t>网络库：FixedThreadPool 定长线程池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595959"/>
                </a:solidFill>
              </a:defRPr>
            </a:pPr>
            <a:r>
              <a:t>DB操作：CachedThreadPool 可缓存线程池</a:t>
            </a:r>
          </a:p>
          <a:p>
            <a:pPr marL="285750" indent="-285750">
              <a:buSzPct val="100000"/>
              <a:buFont typeface="Helvetica"/>
              <a:buChar char="➢"/>
              <a:defRPr>
                <a:solidFill>
                  <a:srgbClr val="595959"/>
                </a:solidFill>
              </a:defRPr>
            </a:pPr>
            <a:r>
              <a:t>执行定时任务（定时线程池）：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595959"/>
                </a:solidFill>
              </a:defRPr>
            </a:pPr>
            <a:r>
              <a:t>定时上报性能日志数据： ScheduledThreadPool 定时任务线程池</a:t>
            </a:r>
          </a:p>
          <a:p>
            <a:pPr marL="285750" indent="-285750">
              <a:buSzPct val="100000"/>
              <a:buFont typeface="Helvetica"/>
              <a:buChar char="➢"/>
              <a:defRPr>
                <a:solidFill>
                  <a:srgbClr val="595959"/>
                </a:solidFill>
              </a:defRPr>
            </a:pPr>
            <a:r>
              <a:t>特定单项任务（单线程线程池）：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solidFill>
                  <a:srgbClr val="595959"/>
                </a:solidFill>
              </a:defRPr>
            </a:pPr>
            <a:r>
              <a:t>日志写入：SingleThreadPool 只有一个线程的线程池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内页页眉标题位置"/>
          <p:cNvSpPr txBox="1"/>
          <p:nvPr/>
        </p:nvSpPr>
        <p:spPr>
          <a:xfrm>
            <a:off x="509691" y="647693"/>
            <a:ext cx="20473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AsyncTask</a:t>
            </a:r>
          </a:p>
        </p:txBody>
      </p:sp>
      <p:sp>
        <p:nvSpPr>
          <p:cNvPr id="216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7" name="矩形 1"/>
          <p:cNvSpPr txBox="1"/>
          <p:nvPr/>
        </p:nvSpPr>
        <p:spPr>
          <a:xfrm>
            <a:off x="492561" y="1470552"/>
            <a:ext cx="6004562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595959"/>
                </a:solidFill>
              </a:defRPr>
            </a:pPr>
            <a:r>
              <a:t>回到之前的例子：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用户在抖音App中，点击下载视频，下载过程中需要弹出Loading窗，下载结束后提示用户下载成功/失败。</a:t>
            </a:r>
          </a:p>
        </p:txBody>
      </p:sp>
      <p:sp>
        <p:nvSpPr>
          <p:cNvPr id="218" name="矩形 2"/>
          <p:cNvSpPr/>
          <p:nvPr/>
        </p:nvSpPr>
        <p:spPr>
          <a:xfrm>
            <a:off x="509692" y="3128884"/>
            <a:ext cx="6096003" cy="199643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Handler模式来实现的异步操作，代码相对臃肿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，在多个任务同时执行时，不易对线程进行精确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的控制。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Android提供了工具类AsyncTask，它使创建异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步任务变得更加简单，不再需要编写任务线程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和Handler实例即可完成相同的任务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内页页眉标题位置"/>
          <p:cNvSpPr txBox="1"/>
          <p:nvPr/>
        </p:nvSpPr>
        <p:spPr>
          <a:xfrm>
            <a:off x="509691" y="647693"/>
            <a:ext cx="20473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AsyncTask</a:t>
            </a:r>
          </a:p>
        </p:txBody>
      </p:sp>
      <p:sp>
        <p:nvSpPr>
          <p:cNvPr id="221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4929" y="14295"/>
            <a:ext cx="5406244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矩形 5"/>
          <p:cNvSpPr txBox="1"/>
          <p:nvPr/>
        </p:nvSpPr>
        <p:spPr>
          <a:xfrm>
            <a:off x="465929" y="1969615"/>
            <a:ext cx="6004562" cy="390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595959"/>
                </a:solidFill>
              </a:defRPr>
            </a:pPr>
            <a:r>
              <a:t>AsyncTask的定义及重要函数：</a:t>
            </a:r>
          </a:p>
          <a:p>
            <a:pPr marL="342900" indent="-342900">
              <a:buSzPct val="100000"/>
              <a:buAutoNum type="arabicPeriod" startAt="1"/>
              <a:defRPr>
                <a:solidFill>
                  <a:srgbClr val="595959"/>
                </a:solidFill>
              </a:defRPr>
            </a:pPr>
            <a:r>
              <a:t>AsyncTask&lt;Params, Progress, Result&gt;：</a:t>
            </a:r>
            <a:r>
              <a:rPr>
                <a:solidFill>
                  <a:srgbClr val="000000"/>
                </a:solidFill>
              </a:rPr>
              <a:t>UI线程</a:t>
            </a:r>
            <a:r>
              <a:rPr>
                <a:solidFill>
                  <a:srgbClr val="FFFFFF"/>
                </a:solidFill>
              </a:rPr>
              <a:t>U</a:t>
            </a:r>
          </a:p>
          <a:p>
            <a:pPr marL="342900" indent="-342900">
              <a:buSzPct val="100000"/>
              <a:buAutoNum type="arabicPeriod" startAt="1"/>
              <a:defRPr>
                <a:solidFill>
                  <a:srgbClr val="FFFFFF"/>
                </a:solidFill>
              </a:defRPr>
            </a:pPr>
            <a:r>
              <a:t>I线程</a:t>
            </a:r>
            <a:endParaRPr>
              <a:solidFill>
                <a:srgbClr val="595959"/>
              </a:solidFill>
            </a:endParaRPr>
          </a:p>
          <a:p>
            <a:pPr>
              <a:defRPr>
                <a:solidFill>
                  <a:srgbClr val="595959"/>
                </a:solidFill>
              </a:defRPr>
            </a:pPr>
            <a:r>
              <a:t>2. onPreExecute：</a:t>
            </a:r>
            <a:r>
              <a:rPr>
                <a:solidFill>
                  <a:srgbClr val="000000"/>
                </a:solidFill>
              </a:rPr>
              <a:t>UI线程</a:t>
            </a:r>
            <a:endParaRPr>
              <a:solidFill>
                <a:srgbClr val="FFFFFF"/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t>线程</a:t>
            </a:r>
            <a:endParaRPr>
              <a:solidFill>
                <a:srgbClr val="595959"/>
              </a:solidFill>
            </a:endParaRPr>
          </a:p>
          <a:p>
            <a:pPr>
              <a:defRPr>
                <a:solidFill>
                  <a:srgbClr val="595959"/>
                </a:solidFill>
              </a:defRPr>
            </a:pPr>
            <a:r>
              <a:t>3. doInBackground：</a:t>
            </a:r>
            <a:r>
              <a:rPr>
                <a:solidFill>
                  <a:srgbClr val="FF0000"/>
                </a:solidFill>
              </a:rPr>
              <a:t>非UI线程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非UI线程</a:t>
            </a:r>
            <a:endParaRPr>
              <a:solidFill>
                <a:srgbClr val="595959"/>
              </a:solidFill>
            </a:endParaRPr>
          </a:p>
          <a:p>
            <a:pPr>
              <a:defRPr>
                <a:solidFill>
                  <a:srgbClr val="595959"/>
                </a:solidFill>
              </a:defRPr>
            </a:pPr>
            <a:r>
              <a:t>4. publishProgress：</a:t>
            </a:r>
            <a:r>
              <a:rPr>
                <a:solidFill>
                  <a:srgbClr val="FF0000"/>
                </a:solidFill>
              </a:rPr>
              <a:t>非UI线程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非UI线程</a:t>
            </a:r>
            <a:endParaRPr>
              <a:solidFill>
                <a:srgbClr val="595959"/>
              </a:solidFill>
            </a:endParaRPr>
          </a:p>
          <a:p>
            <a:pPr>
              <a:defRPr>
                <a:solidFill>
                  <a:srgbClr val="595959"/>
                </a:solidFill>
              </a:defRPr>
            </a:pPr>
            <a:r>
              <a:t>5. onProgressUpdate：</a:t>
            </a:r>
            <a:r>
              <a:rPr>
                <a:solidFill>
                  <a:srgbClr val="000000"/>
                </a:solidFill>
              </a:rPr>
              <a:t>UI线程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UI线程</a:t>
            </a:r>
            <a:endParaRPr>
              <a:solidFill>
                <a:srgbClr val="595959"/>
              </a:solidFill>
            </a:endParaRPr>
          </a:p>
          <a:p>
            <a:pPr>
              <a:defRPr>
                <a:solidFill>
                  <a:srgbClr val="595959"/>
                </a:solidFill>
              </a:defRPr>
            </a:pPr>
            <a:r>
              <a:t>6. onPostExecute：</a:t>
            </a:r>
            <a:r>
              <a:rPr>
                <a:solidFill>
                  <a:srgbClr val="000000"/>
                </a:solidFill>
              </a:rPr>
              <a:t>UI线程</a:t>
            </a:r>
            <a:r>
              <a:rPr>
                <a:solidFill>
                  <a:srgbClr val="FFFFFF"/>
                </a:solidFill>
              </a:rPr>
              <a:t>I线程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内页页眉标题位置"/>
          <p:cNvSpPr txBox="1"/>
          <p:nvPr/>
        </p:nvSpPr>
        <p:spPr>
          <a:xfrm>
            <a:off x="509691" y="634993"/>
            <a:ext cx="29315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HandlerThread</a:t>
            </a:r>
          </a:p>
        </p:txBody>
      </p:sp>
      <p:sp>
        <p:nvSpPr>
          <p:cNvPr id="226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7" name="矩形 1"/>
          <p:cNvSpPr txBox="1"/>
          <p:nvPr/>
        </p:nvSpPr>
        <p:spPr>
          <a:xfrm>
            <a:off x="555411" y="1530943"/>
            <a:ext cx="571935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HandlerThread</a:t>
            </a:r>
            <a:r>
              <a:rPr>
                <a:solidFill>
                  <a:srgbClr val="404040"/>
                </a:solidFill>
              </a:rPr>
              <a:t>的本质：继承</a:t>
            </a:r>
            <a:r>
              <a:t>Thread</a:t>
            </a:r>
            <a:r>
              <a:rPr>
                <a:solidFill>
                  <a:srgbClr val="404040"/>
                </a:solidFill>
              </a:rPr>
              <a:t>类 &amp; 封装</a:t>
            </a:r>
            <a:r>
              <a:t>Handler</a:t>
            </a:r>
            <a:r>
              <a:rPr>
                <a:solidFill>
                  <a:srgbClr val="404040"/>
                </a:solidFill>
              </a:rPr>
              <a:t>类</a:t>
            </a:r>
          </a:p>
        </p:txBody>
      </p:sp>
      <p:sp>
        <p:nvSpPr>
          <p:cNvPr id="228" name="矩形 2"/>
          <p:cNvSpPr txBox="1"/>
          <p:nvPr/>
        </p:nvSpPr>
        <p:spPr>
          <a:xfrm>
            <a:off x="555411" y="2187852"/>
            <a:ext cx="10602490" cy="219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595959"/>
                </a:solidFill>
              </a:defRPr>
            </a:pPr>
            <a:r>
              <a:t>试想一款股票交易App：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595959"/>
                </a:solidFill>
              </a:defRPr>
            </a:pPr>
            <a:r>
              <a:t>由于因为股票的行情数据都是实时变化的。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595959"/>
                </a:solidFill>
              </a:defRPr>
            </a:pPr>
            <a:r>
              <a:t>所以我们软件需要每隔一定时间向服务器请求行情数据。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595959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595959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595959"/>
                </a:solidFill>
              </a:defRPr>
            </a:pPr>
          </a:p>
          <a:p>
            <a:pPr>
              <a:defRPr>
                <a:solidFill>
                  <a:srgbClr val="595959"/>
                </a:solidFill>
              </a:defRPr>
            </a:pPr>
            <a:r>
              <a:t>这个轮询的请求的调度是否可以放到非主线程，由Handler + Looper去处理和调度 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内页页眉标题位置"/>
          <p:cNvSpPr txBox="1"/>
          <p:nvPr/>
        </p:nvSpPr>
        <p:spPr>
          <a:xfrm>
            <a:off x="509692" y="647693"/>
            <a:ext cx="27522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HandlerThread</a:t>
            </a:r>
          </a:p>
        </p:txBody>
      </p:sp>
      <p:sp>
        <p:nvSpPr>
          <p:cNvPr id="231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32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9011" y="14295"/>
            <a:ext cx="7541978" cy="685800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章节页标题内容位置"/>
          <p:cNvSpPr txBox="1"/>
          <p:nvPr/>
        </p:nvSpPr>
        <p:spPr>
          <a:xfrm>
            <a:off x="859365" y="2548465"/>
            <a:ext cx="347964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4700"/>
            </a:lvl1pPr>
          </a:lstStyle>
          <a:p>
            <a:pPr/>
            <a:r>
              <a:t>Handler机制</a:t>
            </a:r>
          </a:p>
        </p:txBody>
      </p:sp>
      <p:sp>
        <p:nvSpPr>
          <p:cNvPr id="109" name="幻灯片编号"/>
          <p:cNvSpPr txBox="1"/>
          <p:nvPr>
            <p:ph type="sldNum" sz="quarter" idx="4294967295"/>
          </p:nvPr>
        </p:nvSpPr>
        <p:spPr>
          <a:xfrm>
            <a:off x="12043742" y="13082012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内页页眉标题位置"/>
          <p:cNvSpPr txBox="1"/>
          <p:nvPr/>
        </p:nvSpPr>
        <p:spPr>
          <a:xfrm>
            <a:off x="509692" y="647693"/>
            <a:ext cx="27522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HandlerThread</a:t>
            </a:r>
          </a:p>
        </p:txBody>
      </p:sp>
      <p:sp>
        <p:nvSpPr>
          <p:cNvPr id="235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3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2966" y="119204"/>
            <a:ext cx="8116063" cy="661959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37" name="矩形 2"/>
          <p:cNvSpPr txBox="1"/>
          <p:nvPr/>
        </p:nvSpPr>
        <p:spPr>
          <a:xfrm>
            <a:off x="465317" y="1618726"/>
            <a:ext cx="7899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源码：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内页页眉标题位置"/>
          <p:cNvSpPr txBox="1"/>
          <p:nvPr/>
        </p:nvSpPr>
        <p:spPr>
          <a:xfrm>
            <a:off x="509691" y="634993"/>
            <a:ext cx="26158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IntentService</a:t>
            </a:r>
          </a:p>
        </p:txBody>
      </p:sp>
      <p:sp>
        <p:nvSpPr>
          <p:cNvPr id="240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1" name="矩形 1"/>
          <p:cNvSpPr txBox="1"/>
          <p:nvPr/>
        </p:nvSpPr>
        <p:spPr>
          <a:xfrm>
            <a:off x="555411" y="1448355"/>
            <a:ext cx="200940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r>
              <a:t>回顾一下Service：</a:t>
            </a:r>
          </a:p>
        </p:txBody>
      </p:sp>
      <p:sp>
        <p:nvSpPr>
          <p:cNvPr id="242" name="矩形 2"/>
          <p:cNvSpPr/>
          <p:nvPr/>
        </p:nvSpPr>
        <p:spPr>
          <a:xfrm>
            <a:off x="509692" y="2186100"/>
            <a:ext cx="3636180" cy="104393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Service 是一个可以在后台执行长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时间运行操作而不提供用户界面的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应用组件。</a:t>
            </a:r>
          </a:p>
        </p:txBody>
      </p:sp>
      <p:sp>
        <p:nvSpPr>
          <p:cNvPr id="243" name="矩形 3"/>
          <p:cNvSpPr txBox="1"/>
          <p:nvPr/>
        </p:nvSpPr>
        <p:spPr>
          <a:xfrm>
            <a:off x="555411" y="3841618"/>
            <a:ext cx="3544741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595959"/>
                </a:solidFill>
              </a:defRPr>
            </a:pPr>
            <a:r>
              <a:t>常见Service：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595959"/>
                </a:solidFill>
              </a:defRPr>
            </a:pPr>
            <a:r>
              <a:t>音乐播放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595959"/>
                </a:solidFill>
              </a:defRPr>
            </a:pPr>
            <a:r>
              <a:t>Push</a:t>
            </a:r>
          </a:p>
        </p:txBody>
      </p:sp>
      <p:pic>
        <p:nvPicPr>
          <p:cNvPr id="244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3108" y="44330"/>
            <a:ext cx="3143375" cy="681367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内页页眉标题位置"/>
          <p:cNvSpPr txBox="1"/>
          <p:nvPr/>
        </p:nvSpPr>
        <p:spPr>
          <a:xfrm>
            <a:off x="509691" y="634993"/>
            <a:ext cx="26158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IntentService</a:t>
            </a:r>
          </a:p>
        </p:txBody>
      </p:sp>
      <p:sp>
        <p:nvSpPr>
          <p:cNvPr id="247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8" name="矩形 1"/>
          <p:cNvSpPr txBox="1"/>
          <p:nvPr/>
        </p:nvSpPr>
        <p:spPr>
          <a:xfrm>
            <a:off x="555412" y="1448355"/>
            <a:ext cx="2581346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那什么是IntentService？</a:t>
            </a:r>
          </a:p>
        </p:txBody>
      </p:sp>
      <p:sp>
        <p:nvSpPr>
          <p:cNvPr id="249" name="矩形 2"/>
          <p:cNvSpPr/>
          <p:nvPr/>
        </p:nvSpPr>
        <p:spPr>
          <a:xfrm>
            <a:off x="509692" y="2186100"/>
            <a:ext cx="8456756" cy="733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IntentService 是 Service 的子类，它使用</a:t>
            </a:r>
            <a:r>
              <a:rPr u="sng"/>
              <a:t>工作线程</a:t>
            </a:r>
            <a:r>
              <a:t>逐一处理所有启动请求。如果您不要求服务同时处理多个请求，这是最好的选择。</a:t>
            </a:r>
          </a:p>
        </p:txBody>
      </p:sp>
      <p:sp>
        <p:nvSpPr>
          <p:cNvPr id="250" name="矩形 6"/>
          <p:cNvSpPr txBox="1"/>
          <p:nvPr/>
        </p:nvSpPr>
        <p:spPr>
          <a:xfrm>
            <a:off x="555412" y="3276444"/>
            <a:ext cx="14757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r>
              <a:t>更通俗的讲：</a:t>
            </a:r>
          </a:p>
        </p:txBody>
      </p:sp>
      <p:sp>
        <p:nvSpPr>
          <p:cNvPr id="251" name="矩形 7"/>
          <p:cNvSpPr/>
          <p:nvPr/>
        </p:nvSpPr>
        <p:spPr>
          <a:xfrm>
            <a:off x="509692" y="3844966"/>
            <a:ext cx="8554410" cy="136143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Service是执行在主线程的。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而很多情况下，我们需要做的事情可能并不希望在主线程执行，那么就应该用IntentService。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比如：用Service下载文件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内页页眉标题位置"/>
          <p:cNvSpPr txBox="1"/>
          <p:nvPr/>
        </p:nvSpPr>
        <p:spPr>
          <a:xfrm>
            <a:off x="509691" y="634993"/>
            <a:ext cx="26158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IntentService</a:t>
            </a:r>
          </a:p>
        </p:txBody>
      </p:sp>
      <p:sp>
        <p:nvSpPr>
          <p:cNvPr id="254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5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5557" y="544562"/>
            <a:ext cx="8080903" cy="549620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内页页眉标题位置"/>
          <p:cNvSpPr txBox="1"/>
          <p:nvPr/>
        </p:nvSpPr>
        <p:spPr>
          <a:xfrm>
            <a:off x="509691" y="590543"/>
            <a:ext cx="365303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Android多线程总结</a:t>
            </a:r>
          </a:p>
        </p:txBody>
      </p:sp>
      <p:sp>
        <p:nvSpPr>
          <p:cNvPr id="258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259" name="表格 1"/>
          <p:cNvGraphicFramePr/>
          <p:nvPr/>
        </p:nvGraphicFramePr>
        <p:xfrm>
          <a:off x="1206377" y="2060194"/>
          <a:ext cx="8128001" cy="18542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/>
                      </a:pPr>
                      <a:r>
                        <a:t>Thread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/>
                      </a:pPr>
                      <a:r>
                        <a:t>多线程的基础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ThreadPool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对线程进行更好的管理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AsyncTask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Android中为了简化多线程的使用，</a:t>
                      </a:r>
                    </a:p>
                    <a:p>
                      <a:pPr algn="l">
                        <a:defRPr sz="1800"/>
                      </a:pPr>
                      <a:r>
                        <a:t>而设计的默认封装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HandlerThread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开启一个线程，就可以处理多个耗时任务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IntentService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Android中无界面异步操作的默认实现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章节页标题内容位置"/>
          <p:cNvSpPr txBox="1"/>
          <p:nvPr/>
        </p:nvSpPr>
        <p:spPr>
          <a:xfrm>
            <a:off x="859364" y="2548465"/>
            <a:ext cx="543589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4700"/>
            </a:lvl1pPr>
          </a:lstStyle>
          <a:p>
            <a:pPr/>
            <a:r>
              <a:t>Android自定义view</a:t>
            </a:r>
          </a:p>
        </p:txBody>
      </p:sp>
      <p:sp>
        <p:nvSpPr>
          <p:cNvPr id="262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内页页眉标题位置"/>
          <p:cNvSpPr txBox="1"/>
          <p:nvPr/>
        </p:nvSpPr>
        <p:spPr>
          <a:xfrm>
            <a:off x="509691" y="590543"/>
            <a:ext cx="464006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View绘制的三个重要步骤</a:t>
            </a:r>
          </a:p>
        </p:txBody>
      </p:sp>
      <p:sp>
        <p:nvSpPr>
          <p:cNvPr id="265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77" name="图示 2"/>
          <p:cNvGrpSpPr/>
          <p:nvPr/>
        </p:nvGrpSpPr>
        <p:grpSpPr>
          <a:xfrm>
            <a:off x="509692" y="2097322"/>
            <a:ext cx="4461806" cy="2190594"/>
            <a:chOff x="0" y="0"/>
            <a:chExt cx="4461804" cy="2190593"/>
          </a:xfrm>
        </p:grpSpPr>
        <p:grpSp>
          <p:nvGrpSpPr>
            <p:cNvPr id="268" name="成组"/>
            <p:cNvGrpSpPr/>
            <p:nvPr/>
          </p:nvGrpSpPr>
          <p:grpSpPr>
            <a:xfrm>
              <a:off x="-1" y="0"/>
              <a:ext cx="3792535" cy="657179"/>
              <a:chOff x="0" y="0"/>
              <a:chExt cx="3792534" cy="657178"/>
            </a:xfrm>
          </p:grpSpPr>
          <p:sp>
            <p:nvSpPr>
              <p:cNvPr id="266" name="圆角矩形"/>
              <p:cNvSpPr/>
              <p:nvPr/>
            </p:nvSpPr>
            <p:spPr>
              <a:xfrm>
                <a:off x="-1" y="-1"/>
                <a:ext cx="3792535" cy="657180"/>
              </a:xfrm>
              <a:prstGeom prst="roundRect">
                <a:avLst>
                  <a:gd name="adj" fmla="val 10000"/>
                </a:avLst>
              </a:pr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267" name="Measure: 测量宽高"/>
              <p:cNvSpPr txBox="1"/>
              <p:nvPr/>
            </p:nvSpPr>
            <p:spPr>
              <a:xfrm>
                <a:off x="19246" y="27598"/>
                <a:ext cx="3083392" cy="601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lvl1pPr>
              </a:lstStyle>
              <a:p>
                <a:pPr/>
                <a:r>
                  <a:t>Measure: 测量宽高</a:t>
                </a:r>
              </a:p>
            </p:txBody>
          </p:sp>
        </p:grpSp>
        <p:grpSp>
          <p:nvGrpSpPr>
            <p:cNvPr id="271" name="成组"/>
            <p:cNvGrpSpPr/>
            <p:nvPr/>
          </p:nvGrpSpPr>
          <p:grpSpPr>
            <a:xfrm>
              <a:off x="334635" y="766706"/>
              <a:ext cx="3792535" cy="657181"/>
              <a:chOff x="0" y="0"/>
              <a:chExt cx="3792534" cy="657179"/>
            </a:xfrm>
          </p:grpSpPr>
          <p:sp>
            <p:nvSpPr>
              <p:cNvPr id="269" name="圆角矩形"/>
              <p:cNvSpPr/>
              <p:nvPr/>
            </p:nvSpPr>
            <p:spPr>
              <a:xfrm>
                <a:off x="-1" y="0"/>
                <a:ext cx="3792535" cy="657180"/>
              </a:xfrm>
              <a:prstGeom prst="roundRect">
                <a:avLst>
                  <a:gd name="adj" fmla="val 10000"/>
                </a:avLst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270" name="Layout: 确定位置"/>
              <p:cNvSpPr txBox="1"/>
              <p:nvPr/>
            </p:nvSpPr>
            <p:spPr>
              <a:xfrm>
                <a:off x="19247" y="27598"/>
                <a:ext cx="2992239" cy="601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lvl1pPr>
              </a:lstStyle>
              <a:p>
                <a:pPr/>
                <a:r>
                  <a:t>Layout: 确定位置</a:t>
                </a:r>
              </a:p>
            </p:txBody>
          </p:sp>
        </p:grpSp>
        <p:grpSp>
          <p:nvGrpSpPr>
            <p:cNvPr id="274" name="成组"/>
            <p:cNvGrpSpPr/>
            <p:nvPr/>
          </p:nvGrpSpPr>
          <p:grpSpPr>
            <a:xfrm>
              <a:off x="669270" y="1533413"/>
              <a:ext cx="3792535" cy="657181"/>
              <a:chOff x="0" y="0"/>
              <a:chExt cx="3792534" cy="657179"/>
            </a:xfrm>
          </p:grpSpPr>
          <p:sp>
            <p:nvSpPr>
              <p:cNvPr id="272" name="圆角矩形"/>
              <p:cNvSpPr/>
              <p:nvPr/>
            </p:nvSpPr>
            <p:spPr>
              <a:xfrm>
                <a:off x="-1" y="0"/>
                <a:ext cx="3792535" cy="657180"/>
              </a:xfrm>
              <a:prstGeom prst="roundRect">
                <a:avLst>
                  <a:gd name="adj" fmla="val 10000"/>
                </a:avLst>
              </a:prstGeom>
              <a:solidFill>
                <a:schemeClr val="accent4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pPr>
              </a:p>
            </p:txBody>
          </p:sp>
          <p:sp>
            <p:nvSpPr>
              <p:cNvPr id="273" name="Draw：绘制形状"/>
              <p:cNvSpPr txBox="1"/>
              <p:nvPr/>
            </p:nvSpPr>
            <p:spPr>
              <a:xfrm>
                <a:off x="19247" y="27598"/>
                <a:ext cx="2992239" cy="601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  <a:latin typeface="等线"/>
                    <a:ea typeface="等线"/>
                    <a:cs typeface="等线"/>
                    <a:sym typeface="等线"/>
                  </a:defRPr>
                </a:lvl1pPr>
              </a:lstStyle>
              <a:p>
                <a:pPr/>
                <a:r>
                  <a:t>Draw：绘制形状</a:t>
                </a:r>
              </a:p>
            </p:txBody>
          </p:sp>
        </p:grpSp>
        <p:sp>
          <p:nvSpPr>
            <p:cNvPr id="275" name="形状"/>
            <p:cNvSpPr/>
            <p:nvPr/>
          </p:nvSpPr>
          <p:spPr>
            <a:xfrm>
              <a:off x="3365366" y="498359"/>
              <a:ext cx="427167" cy="427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80"/>
                  </a:moveTo>
                  <a:lnTo>
                    <a:pt x="4860" y="11880"/>
                  </a:lnTo>
                  <a:lnTo>
                    <a:pt x="4860" y="0"/>
                  </a:lnTo>
                  <a:lnTo>
                    <a:pt x="16740" y="0"/>
                  </a:lnTo>
                  <a:lnTo>
                    <a:pt x="16740" y="11880"/>
                  </a:lnTo>
                  <a:lnTo>
                    <a:pt x="21600" y="1188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8D6CC">
                <a:alpha val="90000"/>
              </a:srgbClr>
            </a:solidFill>
            <a:ln w="12700" cap="flat">
              <a:solidFill>
                <a:srgbClr val="F8D6CC">
                  <a:alpha val="9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ts val="700"/>
                </a:spcBef>
                <a:defRPr sz="2400">
                  <a:latin typeface="等线"/>
                  <a:ea typeface="等线"/>
                  <a:cs typeface="等线"/>
                  <a:sym typeface="等线"/>
                </a:defRPr>
              </a:pPr>
            </a:p>
          </p:txBody>
        </p:sp>
        <p:sp>
          <p:nvSpPr>
            <p:cNvPr id="276" name="形状"/>
            <p:cNvSpPr/>
            <p:nvPr/>
          </p:nvSpPr>
          <p:spPr>
            <a:xfrm>
              <a:off x="3700001" y="1260685"/>
              <a:ext cx="427167" cy="427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80"/>
                  </a:moveTo>
                  <a:lnTo>
                    <a:pt x="4860" y="11880"/>
                  </a:lnTo>
                  <a:lnTo>
                    <a:pt x="4860" y="0"/>
                  </a:lnTo>
                  <a:lnTo>
                    <a:pt x="16740" y="0"/>
                  </a:lnTo>
                  <a:lnTo>
                    <a:pt x="16740" y="11880"/>
                  </a:lnTo>
                  <a:lnTo>
                    <a:pt x="21600" y="1188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E0E0E0">
                <a:alpha val="90000"/>
              </a:srgbClr>
            </a:solidFill>
            <a:ln w="12700" cap="flat">
              <a:solidFill>
                <a:srgbClr val="E0E0E0">
                  <a:alpha val="9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ts val="700"/>
                </a:spcBef>
                <a:defRPr sz="2400">
                  <a:latin typeface="等线"/>
                  <a:ea typeface="等线"/>
                  <a:cs typeface="等线"/>
                  <a:sym typeface="等线"/>
                </a:defRPr>
              </a:pPr>
            </a:p>
          </p:txBody>
        </p:sp>
      </p:grpSp>
      <p:sp>
        <p:nvSpPr>
          <p:cNvPr id="278" name="矩形 4"/>
          <p:cNvSpPr txBox="1"/>
          <p:nvPr/>
        </p:nvSpPr>
        <p:spPr>
          <a:xfrm>
            <a:off x="5908750" y="2038455"/>
            <a:ext cx="6110285" cy="2237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595959"/>
                </a:solidFill>
              </a:defRPr>
            </a:pPr>
            <a:r>
              <a:t>举例说明：</a:t>
            </a:r>
          </a:p>
          <a:p>
            <a:pPr marL="342900" indent="-342900">
              <a:buSzPct val="100000"/>
              <a:buAutoNum type="arabicPeriod" startAt="1"/>
              <a:defRPr>
                <a:solidFill>
                  <a:srgbClr val="595959"/>
                </a:solidFill>
              </a:defRPr>
            </a:pPr>
            <a:r>
              <a:t>首先画一个100 x 100的照片框，需要尺子测量出宽高的长度（measure过程）</a:t>
            </a:r>
          </a:p>
          <a:p>
            <a:pPr marL="342900" indent="-342900">
              <a:buSzPct val="100000"/>
              <a:buAutoNum type="arabicPeriod" startAt="1"/>
              <a:defRPr>
                <a:solidFill>
                  <a:srgbClr val="595959"/>
                </a:solidFill>
              </a:defRPr>
            </a:pPr>
          </a:p>
          <a:p>
            <a:pPr>
              <a:defRPr>
                <a:solidFill>
                  <a:srgbClr val="595959"/>
                </a:solidFill>
              </a:defRPr>
            </a:pPr>
            <a:r>
              <a:t>2. 然后确定照片框在屏幕中的位置（layout过程）</a:t>
            </a:r>
          </a:p>
          <a:p>
            <a:pPr>
              <a:defRPr>
                <a:solidFill>
                  <a:srgbClr val="595959"/>
                </a:solidFill>
              </a:defRPr>
            </a:pPr>
          </a:p>
          <a:p>
            <a:pPr>
              <a:defRPr>
                <a:solidFill>
                  <a:srgbClr val="595959"/>
                </a:solidFill>
              </a:defRPr>
            </a:pPr>
            <a:r>
              <a:t>3. 最后借助尺子用手画出我们的照片框（draw过程）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内页页眉标题位置"/>
          <p:cNvSpPr txBox="1"/>
          <p:nvPr/>
        </p:nvSpPr>
        <p:spPr>
          <a:xfrm>
            <a:off x="509691" y="590543"/>
            <a:ext cx="464006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View绘制的三个重要步骤</a:t>
            </a:r>
          </a:p>
        </p:txBody>
      </p:sp>
      <p:sp>
        <p:nvSpPr>
          <p:cNvPr id="281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82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2051" y="447589"/>
            <a:ext cx="4236876" cy="595247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内页页眉标题位置"/>
          <p:cNvSpPr txBox="1"/>
          <p:nvPr/>
        </p:nvSpPr>
        <p:spPr>
          <a:xfrm>
            <a:off x="509692" y="590543"/>
            <a:ext cx="972998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扩展：详解 ViewTree 及 View / ViewGroup 绘制流程</a:t>
            </a:r>
          </a:p>
        </p:txBody>
      </p:sp>
      <p:sp>
        <p:nvSpPr>
          <p:cNvPr id="285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8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604" y="1663648"/>
            <a:ext cx="8868792" cy="3530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内页页眉标题位置"/>
          <p:cNvSpPr txBox="1"/>
          <p:nvPr/>
        </p:nvSpPr>
        <p:spPr>
          <a:xfrm>
            <a:off x="509691" y="590543"/>
            <a:ext cx="434637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扩展：ViewGroup 绘制</a:t>
            </a:r>
          </a:p>
        </p:txBody>
      </p:sp>
      <p:sp>
        <p:nvSpPr>
          <p:cNvPr id="289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90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2948" y="349189"/>
            <a:ext cx="5833937" cy="573645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内页页眉标题位置"/>
          <p:cNvSpPr txBox="1"/>
          <p:nvPr/>
        </p:nvSpPr>
        <p:spPr>
          <a:xfrm>
            <a:off x="509691" y="609593"/>
            <a:ext cx="33870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Handler的使用场景</a:t>
            </a:r>
          </a:p>
        </p:txBody>
      </p:sp>
      <p:sp>
        <p:nvSpPr>
          <p:cNvPr id="112" name="幻灯片编号"/>
          <p:cNvSpPr txBox="1"/>
          <p:nvPr>
            <p:ph type="sldNum" sz="quarter" idx="4294967295"/>
          </p:nvPr>
        </p:nvSpPr>
        <p:spPr>
          <a:xfrm>
            <a:off x="12043742" y="13082012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3" name="文本框 2"/>
          <p:cNvSpPr txBox="1"/>
          <p:nvPr/>
        </p:nvSpPr>
        <p:spPr>
          <a:xfrm>
            <a:off x="1111039" y="2283505"/>
            <a:ext cx="9700632" cy="329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/>
            </a:pPr>
            <a:r>
              <a:t>先看这样两个例子：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    1.启动今日头条app的时候，展示了一个开屏广告，默认播放x秒；在x秒后，需跳转到主界面。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    2.用户在抖音App中，点击下载视频，下载过程中需要弹出Loading</a:t>
            </a:r>
            <a:r>
              <a:t>弹</a:t>
            </a:r>
            <a:r>
              <a:t>窗，下载结束后提示用户下载成功/失败。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内页页眉标题位置"/>
          <p:cNvSpPr txBox="1"/>
          <p:nvPr/>
        </p:nvSpPr>
        <p:spPr>
          <a:xfrm>
            <a:off x="509691" y="590543"/>
            <a:ext cx="434637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扩展：ViewGroup 绘制</a:t>
            </a:r>
          </a:p>
        </p:txBody>
      </p:sp>
      <p:sp>
        <p:nvSpPr>
          <p:cNvPr id="293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94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9348" y="672075"/>
            <a:ext cx="6809683" cy="585861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内页页眉标题位置"/>
          <p:cNvSpPr txBox="1"/>
          <p:nvPr/>
        </p:nvSpPr>
        <p:spPr>
          <a:xfrm>
            <a:off x="509692" y="590543"/>
            <a:ext cx="301426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ViewGroup绘制</a:t>
            </a:r>
          </a:p>
        </p:txBody>
      </p:sp>
      <p:sp>
        <p:nvSpPr>
          <p:cNvPr id="297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9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9971" y="629824"/>
            <a:ext cx="8074380" cy="583745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内页页眉标题位置"/>
          <p:cNvSpPr txBox="1"/>
          <p:nvPr/>
        </p:nvSpPr>
        <p:spPr>
          <a:xfrm>
            <a:off x="509693" y="590543"/>
            <a:ext cx="464006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自定义View-重写onDraw</a:t>
            </a:r>
          </a:p>
        </p:txBody>
      </p:sp>
      <p:sp>
        <p:nvSpPr>
          <p:cNvPr id="301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2" name="矩形 2"/>
          <p:cNvSpPr txBox="1"/>
          <p:nvPr/>
        </p:nvSpPr>
        <p:spPr>
          <a:xfrm>
            <a:off x="555411" y="1618723"/>
            <a:ext cx="3872468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r>
              <a:t>自定义View最常见操作 - 重写onDraw</a:t>
            </a:r>
          </a:p>
        </p:txBody>
      </p:sp>
      <p:pic>
        <p:nvPicPr>
          <p:cNvPr id="303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693" y="2537948"/>
            <a:ext cx="9772365" cy="304140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内页页眉标题位置"/>
          <p:cNvSpPr txBox="1"/>
          <p:nvPr/>
        </p:nvSpPr>
        <p:spPr>
          <a:xfrm>
            <a:off x="509693" y="590543"/>
            <a:ext cx="464006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自定义View-重写onDraw</a:t>
            </a:r>
          </a:p>
        </p:txBody>
      </p:sp>
      <p:sp>
        <p:nvSpPr>
          <p:cNvPr id="306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7" name="矩形 2"/>
          <p:cNvSpPr txBox="1"/>
          <p:nvPr/>
        </p:nvSpPr>
        <p:spPr>
          <a:xfrm>
            <a:off x="555411" y="1618723"/>
            <a:ext cx="3872468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r>
              <a:t>自定义View最常见操作 - 重写onDraw</a:t>
            </a:r>
          </a:p>
        </p:txBody>
      </p:sp>
      <p:sp>
        <p:nvSpPr>
          <p:cNvPr id="308" name="矩形 1"/>
          <p:cNvSpPr txBox="1"/>
          <p:nvPr/>
        </p:nvSpPr>
        <p:spPr>
          <a:xfrm>
            <a:off x="555411" y="2433215"/>
            <a:ext cx="3260656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595959"/>
                </a:solidFill>
              </a:defRPr>
            </a:pPr>
            <a:r>
              <a:t>概念解析：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1. Canvas：画布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2. Paint：画笔</a:t>
            </a:r>
          </a:p>
        </p:txBody>
      </p:sp>
      <p:pic>
        <p:nvPicPr>
          <p:cNvPr id="30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0280" y="16044"/>
            <a:ext cx="5858036" cy="679039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内页页眉标题位置"/>
          <p:cNvSpPr txBox="1"/>
          <p:nvPr/>
        </p:nvSpPr>
        <p:spPr>
          <a:xfrm>
            <a:off x="509692" y="590543"/>
            <a:ext cx="233699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View绘制-点</a:t>
            </a:r>
          </a:p>
        </p:txBody>
      </p:sp>
      <p:sp>
        <p:nvSpPr>
          <p:cNvPr id="312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13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6646" y="0"/>
            <a:ext cx="7362385" cy="68580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14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305" y="1633983"/>
            <a:ext cx="4013202" cy="4318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内页页眉标题位置"/>
          <p:cNvSpPr txBox="1"/>
          <p:nvPr/>
        </p:nvSpPr>
        <p:spPr>
          <a:xfrm>
            <a:off x="509692" y="590543"/>
            <a:ext cx="233699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View绘制-线</a:t>
            </a:r>
          </a:p>
        </p:txBody>
      </p:sp>
      <p:sp>
        <p:nvSpPr>
          <p:cNvPr id="317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18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6700" y="768529"/>
            <a:ext cx="6862331" cy="2169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818" y="1415120"/>
            <a:ext cx="3517902" cy="5270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内页页眉标题位置"/>
          <p:cNvSpPr txBox="1"/>
          <p:nvPr/>
        </p:nvSpPr>
        <p:spPr>
          <a:xfrm>
            <a:off x="509692" y="590543"/>
            <a:ext cx="233699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View绘制-圆</a:t>
            </a:r>
          </a:p>
        </p:txBody>
      </p:sp>
      <p:sp>
        <p:nvSpPr>
          <p:cNvPr id="322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23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8142" y="901693"/>
            <a:ext cx="7044167" cy="1832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9693" y="1340526"/>
            <a:ext cx="3090631" cy="5135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内页页眉标题位置"/>
          <p:cNvSpPr txBox="1"/>
          <p:nvPr/>
        </p:nvSpPr>
        <p:spPr>
          <a:xfrm>
            <a:off x="509692" y="590543"/>
            <a:ext cx="274339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View绘制-填充</a:t>
            </a:r>
          </a:p>
        </p:txBody>
      </p:sp>
      <p:sp>
        <p:nvSpPr>
          <p:cNvPr id="327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2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106" y="1529978"/>
            <a:ext cx="3416302" cy="4330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67413" y="1482107"/>
            <a:ext cx="5280367" cy="4426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内页页眉标题位置"/>
          <p:cNvSpPr txBox="1"/>
          <p:nvPr/>
        </p:nvSpPr>
        <p:spPr>
          <a:xfrm>
            <a:off x="452760" y="590543"/>
            <a:ext cx="416382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View绘制-不规则图形</a:t>
            </a:r>
          </a:p>
        </p:txBody>
      </p:sp>
      <p:sp>
        <p:nvSpPr>
          <p:cNvPr id="332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33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760" y="1743674"/>
            <a:ext cx="4005372" cy="3213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2205" y="1743674"/>
            <a:ext cx="5177531" cy="36933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内页页眉标题位置"/>
          <p:cNvSpPr txBox="1"/>
          <p:nvPr/>
        </p:nvSpPr>
        <p:spPr>
          <a:xfrm>
            <a:off x="412037" y="568959"/>
            <a:ext cx="314979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View绘制-画文本</a:t>
            </a:r>
          </a:p>
        </p:txBody>
      </p:sp>
      <p:sp>
        <p:nvSpPr>
          <p:cNvPr id="337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3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5848" y="880111"/>
            <a:ext cx="8092451" cy="290280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39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6494" y="1596685"/>
            <a:ext cx="3441702" cy="323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内页页眉标题位置"/>
          <p:cNvSpPr txBox="1"/>
          <p:nvPr/>
        </p:nvSpPr>
        <p:spPr>
          <a:xfrm>
            <a:off x="518569" y="587089"/>
            <a:ext cx="22440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Handler概念</a:t>
            </a:r>
          </a:p>
        </p:txBody>
      </p:sp>
      <p:sp>
        <p:nvSpPr>
          <p:cNvPr id="116" name="幻灯片编号"/>
          <p:cNvSpPr txBox="1"/>
          <p:nvPr>
            <p:ph type="sldNum" sz="quarter" idx="4294967295"/>
          </p:nvPr>
        </p:nvSpPr>
        <p:spPr>
          <a:xfrm>
            <a:off x="12043742" y="13082012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7" name="矩形 1"/>
          <p:cNvSpPr txBox="1"/>
          <p:nvPr/>
        </p:nvSpPr>
        <p:spPr>
          <a:xfrm>
            <a:off x="564290" y="2072482"/>
            <a:ext cx="4956531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r>
              <a:t>Handler机制为Android系统解决了以下两个问题:</a:t>
            </a:r>
          </a:p>
        </p:txBody>
      </p:sp>
      <p:sp>
        <p:nvSpPr>
          <p:cNvPr id="118" name="矩形 3"/>
          <p:cNvSpPr txBox="1"/>
          <p:nvPr/>
        </p:nvSpPr>
        <p:spPr>
          <a:xfrm>
            <a:off x="564291" y="2784302"/>
            <a:ext cx="7326625" cy="1285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595959"/>
                </a:solidFill>
              </a:defRPr>
            </a:pPr>
            <a:r>
              <a:t>1. 调度（Schedule）Android系统在某个时间点执行特定的任务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        a. </a:t>
            </a:r>
            <a:r>
              <a:rPr>
                <a:solidFill>
                  <a:srgbClr val="A65858"/>
                </a:solidFill>
              </a:rPr>
              <a:t>Message(android.os.Message)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        b. </a:t>
            </a:r>
            <a:r>
              <a:rPr>
                <a:solidFill>
                  <a:srgbClr val="A65858"/>
                </a:solidFill>
              </a:rPr>
              <a:t>Runnable(java.lang.Runnable)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2. 将需要执行的任务加入到用户创建的线程的任务队列中</a:t>
            </a:r>
          </a:p>
        </p:txBody>
      </p:sp>
      <p:sp>
        <p:nvSpPr>
          <p:cNvPr id="119" name="矩形 4"/>
          <p:cNvSpPr/>
          <p:nvPr/>
        </p:nvSpPr>
        <p:spPr>
          <a:xfrm>
            <a:off x="518569" y="4373288"/>
            <a:ext cx="10417655" cy="120903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From Android Developer Website: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There are two main uses for a Handler: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(1) to schedule messages and runnables to be executed at some point in the future;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(2) to enqueue an action to be performed on a different thread than your own.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内页页眉标题位置"/>
          <p:cNvSpPr txBox="1"/>
          <p:nvPr/>
        </p:nvSpPr>
        <p:spPr>
          <a:xfrm>
            <a:off x="509693" y="590543"/>
            <a:ext cx="314979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View绘制-画文本</a:t>
            </a:r>
          </a:p>
        </p:txBody>
      </p:sp>
      <p:sp>
        <p:nvSpPr>
          <p:cNvPr id="342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43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5435" y="1029298"/>
            <a:ext cx="5978804" cy="2706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6902" y="1448978"/>
            <a:ext cx="3517902" cy="3949702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直线连接符 4"/>
          <p:cNvSpPr/>
          <p:nvPr/>
        </p:nvSpPr>
        <p:spPr>
          <a:xfrm flipH="1">
            <a:off x="2197927" y="3104445"/>
            <a:ext cx="2" cy="1862667"/>
          </a:xfrm>
          <a:prstGeom prst="line">
            <a:avLst/>
          </a:prstGeom>
          <a:ln w="6350">
            <a:solidFill>
              <a:schemeClr val="accent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内页页眉标题位置"/>
          <p:cNvSpPr txBox="1"/>
          <p:nvPr/>
        </p:nvSpPr>
        <p:spPr>
          <a:xfrm>
            <a:off x="509692" y="590543"/>
            <a:ext cx="29765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自定义view总结</a:t>
            </a:r>
          </a:p>
        </p:txBody>
      </p:sp>
      <p:sp>
        <p:nvSpPr>
          <p:cNvPr id="348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49" name="矩形 1"/>
          <p:cNvSpPr txBox="1"/>
          <p:nvPr/>
        </p:nvSpPr>
        <p:spPr>
          <a:xfrm>
            <a:off x="557928" y="1590596"/>
            <a:ext cx="8077507" cy="410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595959"/>
                </a:solidFill>
              </a:defRPr>
            </a:pPr>
            <a:r>
              <a:t>View的绘制流程：</a:t>
            </a:r>
          </a:p>
          <a:p>
            <a:pPr marL="285750" indent="-285750">
              <a:buSzPct val="100000"/>
              <a:buChar char="●"/>
              <a:defRPr>
                <a:solidFill>
                  <a:srgbClr val="595959"/>
                </a:solidFill>
              </a:defRPr>
            </a:pPr>
            <a:r>
              <a:t>重要绘制流程：</a:t>
            </a:r>
          </a:p>
          <a:p>
            <a:pPr lvl="1" marL="742950" indent="-285750">
              <a:buSzPct val="100000"/>
              <a:buFont typeface="Helvetica"/>
              <a:buChar char="✓"/>
              <a:defRPr>
                <a:solidFill>
                  <a:srgbClr val="595959"/>
                </a:solidFill>
              </a:defRPr>
            </a:pPr>
            <a:r>
              <a:t>Measure：测量</a:t>
            </a:r>
          </a:p>
          <a:p>
            <a:pPr lvl="1" marL="742950" indent="-285750">
              <a:buSzPct val="100000"/>
              <a:buFont typeface="Helvetica"/>
              <a:buChar char="✓"/>
              <a:defRPr>
                <a:solidFill>
                  <a:srgbClr val="595959"/>
                </a:solidFill>
              </a:defRPr>
            </a:pPr>
            <a:r>
              <a:t>Layout：布局</a:t>
            </a:r>
          </a:p>
          <a:p>
            <a:pPr lvl="1" marL="742950" indent="-285750">
              <a:buSzPct val="100000"/>
              <a:buFont typeface="Helvetica"/>
              <a:buChar char="✓"/>
              <a:defRPr>
                <a:solidFill>
                  <a:srgbClr val="595959"/>
                </a:solidFill>
              </a:defRPr>
            </a:pPr>
            <a:r>
              <a:t>Draw：绘制</a:t>
            </a:r>
          </a:p>
          <a:p>
            <a:pPr marL="285750" indent="-285750">
              <a:buSzPct val="100000"/>
              <a:buChar char="●"/>
              <a:defRPr>
                <a:solidFill>
                  <a:srgbClr val="595959"/>
                </a:solidFill>
              </a:defRPr>
            </a:pPr>
            <a:r>
              <a:t>以及几个重要函数：</a:t>
            </a:r>
          </a:p>
          <a:p>
            <a:pPr lvl="1" marL="742950" indent="-285750">
              <a:buSzPct val="100000"/>
              <a:buFont typeface="Helvetica"/>
              <a:buChar char="✓"/>
              <a:defRPr>
                <a:solidFill>
                  <a:srgbClr val="595959"/>
                </a:solidFill>
              </a:defRPr>
            </a:pPr>
            <a:r>
              <a:t>onSizeChanged</a:t>
            </a:r>
          </a:p>
          <a:p>
            <a:pPr lvl="1" marL="742950" indent="-285750">
              <a:buSzPct val="100000"/>
              <a:buFont typeface="Helvetica"/>
              <a:buChar char="✓"/>
              <a:defRPr>
                <a:solidFill>
                  <a:srgbClr val="595959"/>
                </a:solidFill>
              </a:defRPr>
            </a:pPr>
            <a:r>
              <a:t>invalidate</a:t>
            </a:r>
          </a:p>
          <a:p>
            <a:pPr lvl="1" marL="742950" indent="-285750">
              <a:buSzPct val="100000"/>
              <a:buFont typeface="Helvetica"/>
              <a:buChar char="✓"/>
              <a:defRPr>
                <a:solidFill>
                  <a:srgbClr val="595959"/>
                </a:solidFill>
              </a:defRPr>
            </a:pPr>
            <a:r>
              <a:t>requestLayout</a:t>
            </a:r>
          </a:p>
          <a:p>
            <a:pPr marL="285750" indent="-285750">
              <a:buSzPct val="100000"/>
              <a:buChar char="●"/>
              <a:defRPr>
                <a:solidFill>
                  <a:srgbClr val="595959"/>
                </a:solidFill>
              </a:defRPr>
            </a:pPr>
            <a:r>
              <a:t>理解 ViewTree 及 ViewGroup 的Measure / Layout / Draw的流程</a:t>
            </a:r>
          </a:p>
          <a:p>
            <a:pPr marL="285750" indent="-285750">
              <a:buSzPct val="100000"/>
              <a:buChar char="●"/>
              <a:defRPr>
                <a:solidFill>
                  <a:srgbClr val="595959"/>
                </a:solidFill>
              </a:defRPr>
            </a:pPr>
            <a:r>
              <a:t>View自定义绘制：</a:t>
            </a:r>
          </a:p>
          <a:p>
            <a:pPr lvl="1" marL="742950" indent="-285750">
              <a:buSzPct val="100000"/>
              <a:buFont typeface="Helvetica"/>
              <a:buChar char="✓"/>
              <a:defRPr>
                <a:solidFill>
                  <a:srgbClr val="595959"/>
                </a:solidFill>
              </a:defRPr>
            </a:pPr>
            <a:r>
              <a:t>绘制图形：点、线、圆形、椭圆、矩形、圆角矩形</a:t>
            </a:r>
          </a:p>
          <a:p>
            <a:pPr lvl="1" marL="742950" indent="-285750">
              <a:buSzPct val="100000"/>
              <a:buFont typeface="Helvetica"/>
              <a:buChar char="✓"/>
              <a:defRPr>
                <a:solidFill>
                  <a:srgbClr val="595959"/>
                </a:solidFill>
              </a:defRPr>
            </a:pPr>
            <a:r>
              <a:t>绘制文字：文字的测量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章节页标题内容位置"/>
          <p:cNvSpPr txBox="1"/>
          <p:nvPr/>
        </p:nvSpPr>
        <p:spPr>
          <a:xfrm>
            <a:off x="859365" y="2548465"/>
            <a:ext cx="24511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4700"/>
            </a:lvl1pPr>
          </a:lstStyle>
          <a:p>
            <a:pPr/>
            <a:r>
              <a:t>课堂作业</a:t>
            </a:r>
          </a:p>
        </p:txBody>
      </p:sp>
      <p:sp>
        <p:nvSpPr>
          <p:cNvPr id="352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内页页眉标题位置"/>
          <p:cNvSpPr txBox="1"/>
          <p:nvPr/>
        </p:nvSpPr>
        <p:spPr>
          <a:xfrm>
            <a:off x="509692" y="590543"/>
            <a:ext cx="166628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200"/>
            </a:lvl1pPr>
          </a:lstStyle>
          <a:p>
            <a:pPr/>
            <a:r>
              <a:t>时钟App</a:t>
            </a:r>
          </a:p>
        </p:txBody>
      </p:sp>
      <p:sp>
        <p:nvSpPr>
          <p:cNvPr id="355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6" name="矩形 1"/>
          <p:cNvSpPr txBox="1"/>
          <p:nvPr/>
        </p:nvSpPr>
        <p:spPr>
          <a:xfrm>
            <a:off x="555412" y="1699947"/>
            <a:ext cx="5223937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595959"/>
                </a:solidFill>
              </a:defRPr>
            </a:pPr>
            <a:r>
              <a:t>作业：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1. 绘制时钟界面，包括表盘、时针、分针、秒针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2. 时针、分针、秒针需要跳动</a:t>
            </a:r>
          </a:p>
        </p:txBody>
      </p:sp>
      <p:sp>
        <p:nvSpPr>
          <p:cNvPr id="357" name="矩形 2"/>
          <p:cNvSpPr txBox="1"/>
          <p:nvPr/>
        </p:nvSpPr>
        <p:spPr>
          <a:xfrm>
            <a:off x="555412" y="3537723"/>
            <a:ext cx="6004563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595959"/>
                </a:solidFill>
              </a:defRPr>
            </a:pPr>
            <a:r>
              <a:t>减分项：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1. 程序会在某些情况下崩溃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2. 逻辑过于复杂</a:t>
            </a:r>
          </a:p>
        </p:txBody>
      </p:sp>
      <p:pic>
        <p:nvPicPr>
          <p:cNvPr id="35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29076" y="0"/>
            <a:ext cx="334150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矩形 2"/>
          <p:cNvSpPr txBox="1"/>
          <p:nvPr/>
        </p:nvSpPr>
        <p:spPr>
          <a:xfrm>
            <a:off x="555413" y="4788720"/>
            <a:ext cx="494570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等线"/>
                <a:ea typeface="等线"/>
                <a:cs typeface="等线"/>
                <a:sym typeface="等线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https://github.com/bytedance-android/Chapter-4</a:t>
            </a:r>
          </a:p>
        </p:txBody>
      </p:sp>
      <p:sp>
        <p:nvSpPr>
          <p:cNvPr id="360" name="文本框 3"/>
          <p:cNvSpPr txBox="1"/>
          <p:nvPr/>
        </p:nvSpPr>
        <p:spPr>
          <a:xfrm>
            <a:off x="509693" y="5301057"/>
            <a:ext cx="320374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等线"/>
                <a:ea typeface="等线"/>
                <a:cs typeface="等线"/>
                <a:sym typeface="等线"/>
              </a:defRPr>
            </a:pPr>
            <a:r>
              <a:t>在</a:t>
            </a:r>
            <a:r>
              <a:t>Clock.java</a:t>
            </a:r>
            <a:r>
              <a:t>类中完成</a:t>
            </a:r>
            <a:r>
              <a:t>todo</a:t>
            </a:r>
            <a:r>
              <a:t>部分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HANKS."/>
          <p:cNvSpPr txBox="1"/>
          <p:nvPr/>
        </p:nvSpPr>
        <p:spPr>
          <a:xfrm>
            <a:off x="4920998" y="3047999"/>
            <a:ext cx="265045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700"/>
            </a:lvl1pPr>
          </a:lstStyle>
          <a:p>
            <a:pPr/>
            <a:r>
              <a:t>THANKS.</a:t>
            </a:r>
          </a:p>
        </p:txBody>
      </p:sp>
      <p:sp>
        <p:nvSpPr>
          <p:cNvPr id="363" name="幻灯片编号"/>
          <p:cNvSpPr txBox="1"/>
          <p:nvPr>
            <p:ph type="sldNum" sz="quarter" idx="4294967295"/>
          </p:nvPr>
        </p:nvSpPr>
        <p:spPr>
          <a:xfrm>
            <a:off x="11958984" y="13082012"/>
            <a:ext cx="453332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内页页眉标题位置"/>
          <p:cNvSpPr txBox="1"/>
          <p:nvPr/>
        </p:nvSpPr>
        <p:spPr>
          <a:xfrm>
            <a:off x="518569" y="613779"/>
            <a:ext cx="30060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Handler常用方法</a:t>
            </a:r>
          </a:p>
        </p:txBody>
      </p:sp>
      <p:sp>
        <p:nvSpPr>
          <p:cNvPr id="122" name="幻灯片编号"/>
          <p:cNvSpPr txBox="1"/>
          <p:nvPr>
            <p:ph type="sldNum" sz="quarter" idx="4294967295"/>
          </p:nvPr>
        </p:nvSpPr>
        <p:spPr>
          <a:xfrm>
            <a:off x="12043742" y="13082012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3" name="矩形 2"/>
          <p:cNvSpPr txBox="1"/>
          <p:nvPr/>
        </p:nvSpPr>
        <p:spPr>
          <a:xfrm>
            <a:off x="564290" y="1609525"/>
            <a:ext cx="9280422" cy="4993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// 立即发送消息</a:t>
            </a:r>
          </a:p>
          <a:p>
            <a:pPr/>
            <a:r>
              <a:t>public final boolean sendMessage(Message msg)</a:t>
            </a:r>
          </a:p>
          <a:p>
            <a:pPr/>
            <a:r>
              <a:t>public final boolean post(Runnable r);</a:t>
            </a:r>
          </a:p>
          <a:p>
            <a:pPr/>
          </a:p>
          <a:p>
            <a:pPr/>
            <a:r>
              <a:t>// 延时发送消息</a:t>
            </a:r>
          </a:p>
          <a:p>
            <a:pPr/>
            <a:r>
              <a:t>public final boolean sendMessageDelayed(Message msg, long delayMillis)</a:t>
            </a:r>
          </a:p>
          <a:p>
            <a:pPr/>
            <a:r>
              <a:t>public final boolean postDelayed(Runnable r, long delayMillis);</a:t>
            </a:r>
          </a:p>
          <a:p>
            <a:pPr/>
          </a:p>
          <a:p>
            <a:pPr/>
            <a:r>
              <a:t>// 定时发送消息</a:t>
            </a:r>
          </a:p>
          <a:p>
            <a:pPr/>
            <a:r>
              <a:t>public boolean sendMessageAtTime(Message msg, long uptimeMillis);</a:t>
            </a:r>
          </a:p>
          <a:p>
            <a:pPr/>
            <a:r>
              <a:t>public final boolean postAtTime(Runnable r, long uptimeMillis);</a:t>
            </a:r>
          </a:p>
          <a:p>
            <a:pPr/>
            <a:r>
              <a:t>public final boolean postAtTime(Runnable r, Object token, long uptimeMillis);</a:t>
            </a:r>
          </a:p>
          <a:p>
            <a:pPr/>
          </a:p>
          <a:p>
            <a:pPr/>
            <a:r>
              <a:t>// 取消消息</a:t>
            </a:r>
          </a:p>
          <a:p>
            <a:pPr/>
            <a:r>
              <a:t>public final void removeCallbacks(Runnable r);</a:t>
            </a:r>
          </a:p>
          <a:p>
            <a:pPr/>
            <a:r>
              <a:t>public final void removeMessages(int what);</a:t>
            </a:r>
          </a:p>
          <a:p>
            <a:pPr/>
            <a:r>
              <a:t>public final void removeCallbacksAndMessages(Object token);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内页页眉标题位置"/>
          <p:cNvSpPr txBox="1"/>
          <p:nvPr/>
        </p:nvSpPr>
        <p:spPr>
          <a:xfrm>
            <a:off x="518569" y="613779"/>
            <a:ext cx="26250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Handler的使用</a:t>
            </a:r>
          </a:p>
        </p:txBody>
      </p:sp>
      <p:sp>
        <p:nvSpPr>
          <p:cNvPr id="126" name="幻灯片编号"/>
          <p:cNvSpPr txBox="1"/>
          <p:nvPr>
            <p:ph type="sldNum" sz="quarter" idx="4294967295"/>
          </p:nvPr>
        </p:nvSpPr>
        <p:spPr>
          <a:xfrm>
            <a:off x="12043742" y="13082012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7" name="矩形 1"/>
          <p:cNvSpPr txBox="1"/>
          <p:nvPr/>
        </p:nvSpPr>
        <p:spPr>
          <a:xfrm>
            <a:off x="564291" y="1811760"/>
            <a:ext cx="8516234" cy="287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Char char="●"/>
              <a:defRPr>
                <a:solidFill>
                  <a:srgbClr val="595959"/>
                </a:solidFill>
              </a:defRPr>
            </a:pPr>
            <a:r>
              <a:t>调度Message</a:t>
            </a:r>
          </a:p>
          <a:p>
            <a:pPr lvl="1" marL="742950" indent="-285750">
              <a:buSzPct val="100000"/>
              <a:buFont typeface="Helvetica"/>
              <a:buChar char="✓"/>
              <a:defRPr>
                <a:solidFill>
                  <a:srgbClr val="595959"/>
                </a:solidFill>
              </a:defRPr>
            </a:pPr>
            <a:r>
              <a:t>新建一个Handler，实现handleMessage()方法</a:t>
            </a:r>
          </a:p>
          <a:p>
            <a:pPr lvl="1" marL="742950" indent="-285750">
              <a:buSzPct val="100000"/>
              <a:buFont typeface="Helvetica"/>
              <a:buChar char="✓"/>
              <a:defRPr>
                <a:solidFill>
                  <a:srgbClr val="595959"/>
                </a:solidFill>
              </a:defRPr>
            </a:pPr>
            <a:r>
              <a:t>在适当的时候给上面的Handler发送消息</a:t>
            </a:r>
          </a:p>
          <a:p>
            <a:pPr lvl="1" indent="457200">
              <a:defRPr>
                <a:solidFill>
                  <a:srgbClr val="595959"/>
                </a:solidFill>
              </a:defRPr>
            </a:pPr>
          </a:p>
          <a:p>
            <a:pPr marL="285750" indent="-285750">
              <a:buSzPct val="100000"/>
              <a:buChar char="●"/>
              <a:defRPr>
                <a:solidFill>
                  <a:srgbClr val="595959"/>
                </a:solidFill>
              </a:defRPr>
            </a:pPr>
            <a:r>
              <a:t>调度Runnable</a:t>
            </a:r>
          </a:p>
          <a:p>
            <a:pPr lvl="1" marL="742950" indent="-285750">
              <a:buSzPct val="100000"/>
              <a:buFont typeface="Helvetica"/>
              <a:buChar char="✓"/>
              <a:defRPr>
                <a:solidFill>
                  <a:srgbClr val="595959"/>
                </a:solidFill>
              </a:defRPr>
            </a:pPr>
            <a:r>
              <a:t>新建一个Handler，然后直接调度Runnable即可</a:t>
            </a:r>
          </a:p>
          <a:p>
            <a:pPr lvl="1" indent="457200">
              <a:defRPr>
                <a:solidFill>
                  <a:srgbClr val="595959"/>
                </a:solidFill>
              </a:defRPr>
            </a:pPr>
          </a:p>
          <a:p>
            <a:pPr marL="285750" indent="-285750">
              <a:buSzPct val="100000"/>
              <a:buChar char="●"/>
              <a:defRPr>
                <a:solidFill>
                  <a:srgbClr val="595959"/>
                </a:solidFill>
              </a:defRPr>
            </a:pPr>
            <a:r>
              <a:t>取消调度</a:t>
            </a:r>
          </a:p>
          <a:p>
            <a:pPr lvl="1" marL="742950" indent="-285750">
              <a:buSzPct val="100000"/>
              <a:buFont typeface="Helvetica"/>
              <a:buChar char="✓"/>
              <a:defRPr>
                <a:solidFill>
                  <a:srgbClr val="595959"/>
                </a:solidFill>
              </a:defRPr>
            </a:pPr>
            <a:r>
              <a:t>通过Handler取消已经发送过的Message/Runnable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内页页眉标题位置"/>
          <p:cNvSpPr txBox="1"/>
          <p:nvPr/>
        </p:nvSpPr>
        <p:spPr>
          <a:xfrm>
            <a:off x="518569" y="613779"/>
            <a:ext cx="33870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Handler的使用举例</a:t>
            </a:r>
          </a:p>
        </p:txBody>
      </p:sp>
      <p:sp>
        <p:nvSpPr>
          <p:cNvPr id="130" name="幻灯片编号"/>
          <p:cNvSpPr txBox="1"/>
          <p:nvPr>
            <p:ph type="sldNum" sz="quarter" idx="4294967295"/>
          </p:nvPr>
        </p:nvSpPr>
        <p:spPr>
          <a:xfrm>
            <a:off x="12043742" y="13082012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1" name="矩形 1"/>
          <p:cNvSpPr txBox="1"/>
          <p:nvPr/>
        </p:nvSpPr>
        <p:spPr>
          <a:xfrm>
            <a:off x="510448" y="1811760"/>
            <a:ext cx="974192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启动今日头条app的时候，展示了一个开屏广告，默认播放3秒；在3秒后，需跳转到主界面。</a:t>
            </a:r>
          </a:p>
        </p:txBody>
      </p:sp>
      <p:pic>
        <p:nvPicPr>
          <p:cNvPr id="1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727" y="2597755"/>
            <a:ext cx="6858002" cy="317500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内页页眉标题位置"/>
          <p:cNvSpPr txBox="1"/>
          <p:nvPr/>
        </p:nvSpPr>
        <p:spPr>
          <a:xfrm>
            <a:off x="518569" y="613779"/>
            <a:ext cx="33870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b="1" sz="3000"/>
            </a:lvl1pPr>
          </a:lstStyle>
          <a:p>
            <a:pPr/>
            <a:r>
              <a:t>Handler的使用举例</a:t>
            </a:r>
          </a:p>
        </p:txBody>
      </p:sp>
      <p:sp>
        <p:nvSpPr>
          <p:cNvPr id="135" name="幻灯片编号"/>
          <p:cNvSpPr txBox="1"/>
          <p:nvPr>
            <p:ph type="sldNum" sz="quarter" idx="4294967295"/>
          </p:nvPr>
        </p:nvSpPr>
        <p:spPr>
          <a:xfrm>
            <a:off x="12043742" y="13082012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825500">
              <a:defRPr sz="2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6" name="矩形 1"/>
          <p:cNvSpPr txBox="1"/>
          <p:nvPr/>
        </p:nvSpPr>
        <p:spPr>
          <a:xfrm>
            <a:off x="448304" y="1409076"/>
            <a:ext cx="9741929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启动今日头条app的时候，展示了一个开屏广告，默认播放3秒；在3秒后，需跳转到主界面。</a:t>
            </a:r>
            <a:r>
              <a:rPr>
                <a:solidFill>
                  <a:srgbClr val="0070C0"/>
                </a:solidFill>
              </a:rPr>
              <a:t>如果用户点击了跳过，则应该直接进入主界面。</a:t>
            </a:r>
          </a:p>
        </p:txBody>
      </p:sp>
      <p:pic>
        <p:nvPicPr>
          <p:cNvPr id="137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571" y="2401566"/>
            <a:ext cx="6307831" cy="427888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