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8" r:id="rId5"/>
    <p:sldId id="259" r:id="rId6"/>
    <p:sldId id="272" r:id="rId7"/>
    <p:sldId id="283" r:id="rId8"/>
    <p:sldId id="276" r:id="rId9"/>
    <p:sldId id="279" r:id="rId10"/>
    <p:sldId id="262" r:id="rId11"/>
    <p:sldId id="281" r:id="rId12"/>
    <p:sldId id="282" r:id="rId13"/>
    <p:sldId id="263" r:id="rId14"/>
    <p:sldId id="264" r:id="rId15"/>
    <p:sldId id="26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998"/>
    <a:srgbClr val="E65D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D1CB3-AD8B-447C-A158-221B594412B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8D291-F75D-478F-A21A-5646FC40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8D291-F75D-478F-A21A-5646FC407B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6EA9-E4D0-D818-E268-3977631B9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648455BD-D637-C0E0-F40F-2F3C7ED3A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95345A9-A1B8-0BB9-79C2-08CF29CC1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A5B04B9-BD2D-2F36-B73D-73962A122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8D291-F75D-478F-A21A-5646FC407B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0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0C207-FD14-4AA7-900F-AAC4DCE8A9F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C580F-2595-4C7A-96A3-3CB8928C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0FF8-30F1-E334-616E-A23BBCDF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921"/>
            <a:ext cx="9144000" cy="2387600"/>
          </a:xfrm>
        </p:spPr>
        <p:txBody>
          <a:bodyPr/>
          <a:lstStyle/>
          <a:p>
            <a:r>
              <a:rPr lang="he-IL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rgbClr val="F8C99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מבוא למחשוב ענן </a:t>
            </a:r>
            <a:endParaRPr lang="en-US" b="1" dirty="0">
              <a:ln w="22225">
                <a:solidFill>
                  <a:srgbClr val="E65D00"/>
                </a:solidFill>
                <a:prstDash val="solid"/>
              </a:ln>
              <a:solidFill>
                <a:srgbClr val="F8C99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5EDC-2D5E-C321-D7C7-B68C95020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5049"/>
            <a:ext cx="9144000" cy="3339445"/>
          </a:xfrm>
        </p:spPr>
        <p:txBody>
          <a:bodyPr>
            <a:normAutofit/>
          </a:bodyPr>
          <a:lstStyle/>
          <a:p>
            <a:pPr rtl="1"/>
            <a:r>
              <a:rPr lang="en-US" sz="30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Badger Search</a:t>
            </a:r>
            <a:endParaRPr lang="he-IL" sz="30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rtl="1"/>
            <a:endParaRPr lang="en-US" sz="1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rtl="1"/>
            <a:r>
              <a:rPr lang="he-IL" sz="32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שי ליברמן, יניב שתיל, עדן קנטור </a:t>
            </a:r>
          </a:p>
          <a:p>
            <a:pPr rtl="1"/>
            <a:r>
              <a:rPr lang="he-IL" sz="32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דני לבובסקי, מירנא אבו חליל, דיאנא חוג'יראת</a:t>
            </a:r>
          </a:p>
        </p:txBody>
      </p:sp>
    </p:spTree>
    <p:extLst>
      <p:ext uri="{BB962C8B-B14F-4D97-AF65-F5344CB8AC3E}">
        <p14:creationId xmlns:p14="http://schemas.microsoft.com/office/powerpoint/2010/main" val="172181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3A5-91AD-D49D-5D49-9DA87933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דרישות לא פונקציונליות</a:t>
            </a:r>
            <a:endParaRPr lang="en-US" sz="4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7310-1BE9-E84C-F64A-E53F9A59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48"/>
            <a:ext cx="11353800" cy="4351338"/>
          </a:xfrm>
        </p:spPr>
        <p:txBody>
          <a:bodyPr>
            <a:normAutofit fontScale="92500"/>
          </a:bodyPr>
          <a:lstStyle/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ביצועים גבוהים (</a:t>
            </a:r>
            <a:r>
              <a:rPr lang="en-US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Performance</a:t>
            </a: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)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-  זמן טעינת התוצאות יהיה קצר ולא יעלה על 2 שניות בממוצע, גם בזמן עומס.</a:t>
            </a:r>
            <a:endParaRPr lang="en-US" sz="2000" kern="100" dirty="0">
              <a:effectLst/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הרחבת יכולות (</a:t>
            </a:r>
            <a:r>
              <a:rPr lang="en-US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Scalability</a:t>
            </a: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)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– ניתן יהיה להרחיב את המערכת כך שתוכל להתמודד עם עלייה משמעותית בכמות המשתמשים והנתונים ומבלי שזה ישפיע על ביצועים או זמן התגובה</a:t>
            </a:r>
            <a:r>
              <a:rPr lang="en-US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ממשק משתמש ידידותי (</a:t>
            </a:r>
            <a:r>
              <a:rPr lang="en-US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Accessibility</a:t>
            </a: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)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- ניווט קל, ממשק ברור ופשוט, ואפשרות לבצע פעולות כמו סינון או התאמה אישית בלחיצה אחת</a:t>
            </a:r>
            <a:r>
              <a:rPr lang="en-US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.</a:t>
            </a:r>
            <a:endParaRPr lang="en-US" sz="2000" kern="100" dirty="0"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זמינות המערכת </a:t>
            </a:r>
            <a:r>
              <a:rPr lang="en-US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(System Availability)</a:t>
            </a: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המערכת תהיה זמינה לפעולה לפחות 99.9% מהזמן ותתאושש מכל כשל תוך 5 דקות לכל היותר.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קיבולת </a:t>
            </a:r>
            <a:r>
              <a:rPr lang="en-US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/</a:t>
            </a: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קצב ביצוע (</a:t>
            </a:r>
            <a:r>
              <a:rPr lang="en-US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Throughput</a:t>
            </a: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) 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המערכת תוכל לעבד לפחות 1,000 שאילתות בשנייה עם זמן תגובה ממוצע שלא יעלה על 2 שניות תחת עומס גבוה.</a:t>
            </a:r>
            <a:endParaRPr lang="en-US" sz="2000" dirty="0">
              <a:effectLst/>
              <a:latin typeface="Aharoni" panose="02010803020104030203" pitchFamily="2" charset="-79"/>
              <a:ea typeface="Arial" panose="020B0604020202020204" pitchFamily="34" charset="0"/>
              <a:cs typeface="Aharoni" panose="02010803020104030203" pitchFamily="2" charset="-79"/>
            </a:endParaRPr>
          </a:p>
          <a:p>
            <a:pPr marL="0" indent="0" algn="r" rtl="1">
              <a:lnSpc>
                <a:spcPct val="115000"/>
              </a:lnSpc>
              <a:spcBef>
                <a:spcPts val="1200"/>
              </a:spcBef>
              <a:buNone/>
            </a:pPr>
            <a:endParaRPr lang="en-US" sz="2000" dirty="0">
              <a:effectLst/>
              <a:latin typeface="Aharoni" panose="02010803020104030203" pitchFamily="2" charset="-79"/>
              <a:ea typeface="Arial" panose="020B06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516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5BBFE-1839-735F-824F-482DA005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C5D8-2B24-274B-FBFD-DDDA2BA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KPI</a:t>
            </a:r>
            <a:r>
              <a:rPr lang="he-IL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מרכזיים בפרויקט</a:t>
            </a:r>
            <a:endParaRPr lang="en-US" sz="4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B949D-3E1D-DCAC-A162-4C63AAC3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48"/>
            <a:ext cx="11353800" cy="4351338"/>
          </a:xfrm>
        </p:spPr>
        <p:txBody>
          <a:bodyPr>
            <a:normAutofit/>
          </a:bodyPr>
          <a:lstStyle/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Performance KPIs</a:t>
            </a:r>
            <a:r>
              <a:rPr lang="he-IL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(ביצועים גבוהי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ם)</a:t>
            </a:r>
            <a:r>
              <a:rPr lang="he-IL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:</a:t>
            </a:r>
            <a:br>
              <a:rPr lang="en-US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Average Response Time</a:t>
            </a:r>
            <a:r>
              <a:rPr lang="he-IL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מדידת הזמן הממוצע מרגע שליחת בקשה ועד קבלת תשובה.</a:t>
            </a:r>
            <a:br>
              <a:rPr lang="en-US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SLA Compliance Rate</a:t>
            </a:r>
            <a:r>
              <a:rPr lang="he-IL" sz="16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מעקב אחר % הבקשות שמסתיימות תוך 2 שניות.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Scalability KPIs:</a:t>
            </a:r>
            <a:r>
              <a:rPr lang="he-IL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(הרחבת יכולות)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:</a:t>
            </a:r>
            <a:br>
              <a:rPr lang="en-US" sz="16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Response Time vs Load Ratio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בדיקה כיצד זמני התגובה משתנים כשהעומס גדל.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Scale-Up Recovery Time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כמה זמן לוקח למערכת להתייצב אחרי הוספת משאבים.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Accessibility KPIs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(</a:t>
            </a:r>
            <a:r>
              <a:rPr lang="he-IL" sz="18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ממשק משתמש ידידותי)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: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Average Clicks per Task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מדידת כמות הפעולות הנדרשות להשלמת משימה.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Time to First Success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כמה זמן לוקח למשתמש חדש להשלים משימה בסיסית.</a:t>
            </a:r>
          </a:p>
        </p:txBody>
      </p:sp>
    </p:spTree>
    <p:extLst>
      <p:ext uri="{BB962C8B-B14F-4D97-AF65-F5344CB8AC3E}">
        <p14:creationId xmlns:p14="http://schemas.microsoft.com/office/powerpoint/2010/main" val="52148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42754-98BB-9360-942C-65936617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D48B-8B4F-FD51-B121-C0B697CA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KPI</a:t>
            </a:r>
            <a:r>
              <a:rPr lang="he-IL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מרכזיים בפרויקט</a:t>
            </a:r>
            <a:endParaRPr lang="en-US" sz="4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333E-35EC-DA3C-1487-B7BACE2F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48"/>
            <a:ext cx="11353800" cy="4351338"/>
          </a:xfrm>
        </p:spPr>
        <p:txBody>
          <a:bodyPr>
            <a:normAutofit/>
          </a:bodyPr>
          <a:lstStyle/>
          <a:p>
            <a:pPr marL="1371600" lvl="3" indent="0" algn="r" rtl="1">
              <a:lnSpc>
                <a:spcPct val="150000"/>
              </a:lnSpc>
              <a:buNone/>
            </a:pPr>
            <a:r>
              <a:rPr lang="he-IL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4.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</a:t>
            </a:r>
            <a:r>
              <a:rPr lang="en-US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System Availability KPIs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(</a:t>
            </a:r>
            <a:r>
              <a:rPr lang="he-IL" sz="18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זמינות המערכת)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: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System Uptime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מדידת אחוז הזמן שהמערכת זמינה (יעד: 99.9%).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Mean Time to Recovery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זמן ממוצע להתאוששות מתקלה (יעד: פחות מ-5 דקות).</a:t>
            </a:r>
          </a:p>
          <a:p>
            <a:pPr marL="1371600" lvl="3" indent="0" algn="r" rtl="1">
              <a:lnSpc>
                <a:spcPct val="150000"/>
              </a:lnSpc>
              <a:buNone/>
            </a:pPr>
            <a:r>
              <a:rPr lang="he-IL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5. </a:t>
            </a:r>
            <a:r>
              <a:rPr lang="en-US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Throughput KPIs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(</a:t>
            </a:r>
            <a:r>
              <a:rPr lang="he-IL" sz="18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קיבולת </a:t>
            </a:r>
            <a:r>
              <a:rPr lang="en-US" sz="18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/</a:t>
            </a:r>
            <a:r>
              <a:rPr lang="he-IL" sz="18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קצב ביצוע)</a:t>
            </a:r>
            <a:r>
              <a:rPr lang="he-IL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: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Peak Requests per Second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כמות הבקשות המקסימלית שהמערכת מסוגלת לטפל בה.</a:t>
            </a:r>
            <a:b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</a:b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- </a:t>
            </a:r>
            <a:r>
              <a:rPr lang="en-US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Request Rejection Rate</a:t>
            </a:r>
            <a:r>
              <a:rPr lang="he-IL" sz="16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שיעור הבקשות שנדחות כשהמערכת מגיעה לקצה היכולת.</a:t>
            </a:r>
          </a:p>
        </p:txBody>
      </p:sp>
    </p:spTree>
    <p:extLst>
      <p:ext uri="{BB962C8B-B14F-4D97-AF65-F5344CB8AC3E}">
        <p14:creationId xmlns:p14="http://schemas.microsoft.com/office/powerpoint/2010/main" val="33469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0FE-C8FD-F064-9FD8-82A79A1138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he-IL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אתגרים </a:t>
            </a:r>
            <a:endParaRPr lang="en-US" sz="54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מלבן 9">
            <a:extLst>
              <a:ext uri="{FF2B5EF4-FFF2-40B4-BE49-F238E27FC236}">
                <a16:creationId xmlns:a16="http://schemas.microsoft.com/office/drawing/2014/main" id="{814987CB-7FB0-4BAF-ED98-3F706822E19C}"/>
              </a:ext>
            </a:extLst>
          </p:cNvPr>
          <p:cNvSpPr/>
          <p:nvPr/>
        </p:nvSpPr>
        <p:spPr>
          <a:xfrm>
            <a:off x="4509534" y="2230915"/>
            <a:ext cx="2759273" cy="983673"/>
          </a:xfrm>
          <a:prstGeom prst="rect">
            <a:avLst/>
          </a:prstGeom>
          <a:solidFill>
            <a:srgbClr val="F8C998"/>
          </a:solidFill>
          <a:ln w="28575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kumimoji="0" lang="he-IL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פערי זמן </a:t>
            </a:r>
          </a:p>
        </p:txBody>
      </p:sp>
      <p:sp>
        <p:nvSpPr>
          <p:cNvPr id="8" name="מלבן 6">
            <a:extLst>
              <a:ext uri="{FF2B5EF4-FFF2-40B4-BE49-F238E27FC236}">
                <a16:creationId xmlns:a16="http://schemas.microsoft.com/office/drawing/2014/main" id="{EF79D20F-1CFE-2157-C0CF-41DC085BD136}"/>
              </a:ext>
            </a:extLst>
          </p:cNvPr>
          <p:cNvSpPr/>
          <p:nvPr/>
        </p:nvSpPr>
        <p:spPr>
          <a:xfrm>
            <a:off x="7999342" y="2230916"/>
            <a:ext cx="2703845" cy="983673"/>
          </a:xfrm>
          <a:prstGeom prst="rect">
            <a:avLst/>
          </a:prstGeom>
          <a:solidFill>
            <a:srgbClr val="F8C998"/>
          </a:solidFill>
          <a:ln w="28575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פערי ידע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מלבן 11">
            <a:extLst>
              <a:ext uri="{FF2B5EF4-FFF2-40B4-BE49-F238E27FC236}">
                <a16:creationId xmlns:a16="http://schemas.microsoft.com/office/drawing/2014/main" id="{3C8C428D-CD9B-8EAA-9620-41152BC0AC27}"/>
              </a:ext>
            </a:extLst>
          </p:cNvPr>
          <p:cNvSpPr/>
          <p:nvPr/>
        </p:nvSpPr>
        <p:spPr>
          <a:xfrm>
            <a:off x="1075155" y="2230915"/>
            <a:ext cx="2731559" cy="983673"/>
          </a:xfrm>
          <a:prstGeom prst="rect">
            <a:avLst/>
          </a:prstGeom>
          <a:solidFill>
            <a:srgbClr val="F8C998"/>
          </a:solidFill>
          <a:ln w="28575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he-IL" sz="2400" b="1" kern="0" noProof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עבודה בסביבה הדרושה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מלבן 12">
            <a:extLst>
              <a:ext uri="{FF2B5EF4-FFF2-40B4-BE49-F238E27FC236}">
                <a16:creationId xmlns:a16="http://schemas.microsoft.com/office/drawing/2014/main" id="{79D0F077-0130-3AAF-D415-502501D8DC3F}"/>
              </a:ext>
            </a:extLst>
          </p:cNvPr>
          <p:cNvSpPr/>
          <p:nvPr/>
        </p:nvSpPr>
        <p:spPr>
          <a:xfrm>
            <a:off x="3257917" y="3861689"/>
            <a:ext cx="2731559" cy="983673"/>
          </a:xfrm>
          <a:prstGeom prst="rect">
            <a:avLst/>
          </a:prstGeom>
          <a:solidFill>
            <a:srgbClr val="F8C998"/>
          </a:solidFill>
          <a:ln w="28575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algn="ctr">
              <a:defRPr/>
            </a:pPr>
            <a:r>
              <a:rPr lang="he-IL" sz="2400" kern="100" dirty="0">
                <a:solidFill>
                  <a:schemeClr val="tx2"/>
                </a:solidFill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הוספת פיצ’רים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מלבן 6">
            <a:extLst>
              <a:ext uri="{FF2B5EF4-FFF2-40B4-BE49-F238E27FC236}">
                <a16:creationId xmlns:a16="http://schemas.microsoft.com/office/drawing/2014/main" id="{8F7D350E-55D1-F329-C9DD-2229D2021D39}"/>
              </a:ext>
            </a:extLst>
          </p:cNvPr>
          <p:cNvSpPr/>
          <p:nvPr/>
        </p:nvSpPr>
        <p:spPr>
          <a:xfrm>
            <a:off x="7268807" y="3861688"/>
            <a:ext cx="2703845" cy="983673"/>
          </a:xfrm>
          <a:prstGeom prst="rect">
            <a:avLst/>
          </a:prstGeom>
          <a:solidFill>
            <a:srgbClr val="F8C998"/>
          </a:solidFill>
          <a:ln w="28575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עבודה סביב מסד הנתונים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69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A5A6-BEE2-0A0C-8FE8-970D7AE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ביקורת עמיתים מתרגול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063039C7-9F06-71CA-4B5E-F3E3D52CA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841183"/>
              </p:ext>
            </p:extLst>
          </p:nvPr>
        </p:nvGraphicFramePr>
        <p:xfrm>
          <a:off x="1628346" y="1690688"/>
          <a:ext cx="8935308" cy="4178579"/>
        </p:xfrm>
        <a:graphic>
          <a:graphicData uri="http://schemas.openxmlformats.org/drawingml/2006/table">
            <a:tbl>
              <a:tblPr rtl="1" bandRow="1">
                <a:tableStyleId>{21E4AEA4-8DFA-4A89-87EB-49C32662AFE0}</a:tableStyleId>
              </a:tblPr>
              <a:tblGrid>
                <a:gridCol w="3131185">
                  <a:extLst>
                    <a:ext uri="{9D8B030D-6E8A-4147-A177-3AD203B41FA5}">
                      <a16:colId xmlns:a16="http://schemas.microsoft.com/office/drawing/2014/main" val="4215170632"/>
                    </a:ext>
                  </a:extLst>
                </a:gridCol>
                <a:gridCol w="3082724">
                  <a:extLst>
                    <a:ext uri="{9D8B030D-6E8A-4147-A177-3AD203B41FA5}">
                      <a16:colId xmlns:a16="http://schemas.microsoft.com/office/drawing/2014/main" val="3842565983"/>
                    </a:ext>
                  </a:extLst>
                </a:gridCol>
                <a:gridCol w="2721399">
                  <a:extLst>
                    <a:ext uri="{9D8B030D-6E8A-4147-A177-3AD203B41FA5}">
                      <a16:colId xmlns:a16="http://schemas.microsoft.com/office/drawing/2014/main" val="2897397804"/>
                    </a:ext>
                  </a:extLst>
                </a:gridCol>
              </a:tblGrid>
              <a:tr h="77143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הערת  משוב</a:t>
                      </a:r>
                      <a:endParaRPr lang="en-US" sz="1800" kern="10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האם התבצע שינוי באפליקציה בעקבות ההערה?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נימוק</a:t>
                      </a:r>
                      <a:endParaRPr lang="en-US" sz="1800" kern="10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01980"/>
                  </a:ext>
                </a:extLst>
              </a:tr>
              <a:tr h="52173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הוספת </a:t>
                      </a:r>
                      <a:r>
                        <a:rPr lang="en-US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chatbot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כן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הוספנו צ'אטבוט למערכת </a:t>
                      </a:r>
                      <a:r>
                        <a:rPr lang="en-US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hardcoded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2728"/>
                  </a:ext>
                </a:extLst>
              </a:tr>
              <a:tr h="52173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הוספת </a:t>
                      </a:r>
                      <a:r>
                        <a:rPr lang="en-US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delete term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כן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נוסף כפתור במסך האדמן למחיקת אינדקס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044282"/>
                  </a:ext>
                </a:extLst>
              </a:tr>
              <a:tr h="78472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צבעי המערכת יהיו יותר בולטים 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לא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לאחר התייעצות הוחלט להשאיר את הצבעים, העדפה אישית.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556447"/>
                  </a:ext>
                </a:extLst>
              </a:tr>
              <a:tr h="52173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הלינקים בעדכון </a:t>
                      </a:r>
                      <a:r>
                        <a:rPr lang="en-US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term </a:t>
                      </a:r>
                      <a:r>
                        <a:rPr lang="he-IL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להפריד אותם</a:t>
                      </a:r>
                      <a:endParaRPr lang="en-US" sz="1800" kern="10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כן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בוצע שינוי ל-</a:t>
                      </a:r>
                      <a:r>
                        <a:rPr lang="en-US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dropdown</a:t>
                      </a: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עבור הלינקים בממשק </a:t>
                      </a:r>
                      <a:r>
                        <a:rPr lang="he-IL" sz="1800" kern="100" dirty="0" err="1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האדמין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918773"/>
                  </a:ext>
                </a:extLst>
              </a:tr>
              <a:tr h="78472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הגרפים יציגו יותר מנושא אחד</a:t>
                      </a:r>
                      <a:endParaRPr lang="en-US" sz="1800" kern="10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כן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kern="100" dirty="0">
                          <a:solidFill>
                            <a:schemeClr val="tx2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הוספנו הצגה של אינדקסים שמופיעים בהכי הרבה קישורים, ומילות חיפוש פופולאריות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Aharoni" panose="02010803020104030203" pitchFamily="2" charset="-79"/>
                        <a:ea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04490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B42F97A-8DD1-3815-63FA-1C70B0C6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97792" y="-108336"/>
            <a:ext cx="15796687" cy="57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42D556A-5E0B-7D29-F5B1-E9D2D5424962}"/>
              </a:ext>
            </a:extLst>
          </p:cNvPr>
          <p:cNvSpPr txBox="1"/>
          <p:nvPr/>
        </p:nvSpPr>
        <p:spPr>
          <a:xfrm>
            <a:off x="3336377" y="6013939"/>
            <a:ext cx="72272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ציון </a:t>
            </a:r>
            <a:r>
              <a:rPr lang="en-US" dirty="0">
                <a:solidFill>
                  <a:srgbClr val="FF0000"/>
                </a:solidFill>
              </a:rPr>
              <a:t>SUS</a:t>
            </a:r>
            <a:r>
              <a:rPr lang="he-IL" dirty="0">
                <a:solidFill>
                  <a:srgbClr val="FF0000"/>
                </a:solidFill>
              </a:rPr>
              <a:t>: קיבלנו 24 משובים, סכומם 2300 לכן ציון סופי 84.5</a:t>
            </a:r>
          </a:p>
        </p:txBody>
      </p:sp>
    </p:spTree>
    <p:extLst>
      <p:ext uri="{BB962C8B-B14F-4D97-AF65-F5344CB8AC3E}">
        <p14:creationId xmlns:p14="http://schemas.microsoft.com/office/powerpoint/2010/main" val="339345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AC38-6DFA-2851-5386-1416CBE1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41" y="386897"/>
            <a:ext cx="11244943" cy="1325563"/>
          </a:xfrm>
        </p:spPr>
        <p:txBody>
          <a:bodyPr>
            <a:noAutofit/>
          </a:bodyPr>
          <a:lstStyle/>
          <a:p>
            <a:pPr algn="ctr"/>
            <a:r>
              <a:rPr lang="he-IL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הצורה בה הבהרנו למשתמש את האלגוריתמים </a:t>
            </a:r>
            <a:endParaRPr lang="en-US" sz="54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מלבן 9">
            <a:extLst>
              <a:ext uri="{FF2B5EF4-FFF2-40B4-BE49-F238E27FC236}">
                <a16:creationId xmlns:a16="http://schemas.microsoft.com/office/drawing/2014/main" id="{DC161A20-63AE-ADA0-4A1A-3667D66141AE}"/>
              </a:ext>
            </a:extLst>
          </p:cNvPr>
          <p:cNvSpPr/>
          <p:nvPr/>
        </p:nvSpPr>
        <p:spPr>
          <a:xfrm>
            <a:off x="4770792" y="2445328"/>
            <a:ext cx="2759273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kern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משוב אינפורמטיבי בכל שלב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מלבן 6">
            <a:extLst>
              <a:ext uri="{FF2B5EF4-FFF2-40B4-BE49-F238E27FC236}">
                <a16:creationId xmlns:a16="http://schemas.microsoft.com/office/drawing/2014/main" id="{FCC690C3-0AB8-2ADB-456F-A74A82918BCE}"/>
              </a:ext>
            </a:extLst>
          </p:cNvPr>
          <p:cNvSpPr/>
          <p:nvPr/>
        </p:nvSpPr>
        <p:spPr>
          <a:xfrm>
            <a:off x="8260600" y="2445329"/>
            <a:ext cx="2703845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b="1" kern="0" noProof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גישה מהירה למסכים באמצעות כפתורים ברורים 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מלבן 7">
            <a:extLst>
              <a:ext uri="{FF2B5EF4-FFF2-40B4-BE49-F238E27FC236}">
                <a16:creationId xmlns:a16="http://schemas.microsoft.com/office/drawing/2014/main" id="{EE5FB23F-01E5-D382-80FE-A554D718C68C}"/>
              </a:ext>
            </a:extLst>
          </p:cNvPr>
          <p:cNvSpPr/>
          <p:nvPr/>
        </p:nvSpPr>
        <p:spPr>
          <a:xfrm>
            <a:off x="8205171" y="4020915"/>
            <a:ext cx="2759273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 defTabSz="914400">
              <a:defRPr/>
            </a:pPr>
            <a:r>
              <a:rPr lang="he-IL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עיצוב ויזואלי עקבי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מלבן 11">
            <a:extLst>
              <a:ext uri="{FF2B5EF4-FFF2-40B4-BE49-F238E27FC236}">
                <a16:creationId xmlns:a16="http://schemas.microsoft.com/office/drawing/2014/main" id="{AB022630-4682-1EAC-443A-CEF1363921A2}"/>
              </a:ext>
            </a:extLst>
          </p:cNvPr>
          <p:cNvSpPr/>
          <p:nvPr/>
        </p:nvSpPr>
        <p:spPr>
          <a:xfrm>
            <a:off x="1336413" y="2445327"/>
            <a:ext cx="2731559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אפשרות</a:t>
            </a:r>
            <a:r>
              <a:rPr kumimoji="0" lang="he-IL" sz="24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בחירת אופן הצגת סטטיסטיקות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מלבן 12">
            <a:extLst>
              <a:ext uri="{FF2B5EF4-FFF2-40B4-BE49-F238E27FC236}">
                <a16:creationId xmlns:a16="http://schemas.microsoft.com/office/drawing/2014/main" id="{1DFD4B45-47B6-F3F4-3485-0B175890FB4B}"/>
              </a:ext>
            </a:extLst>
          </p:cNvPr>
          <p:cNvSpPr/>
          <p:nvPr/>
        </p:nvSpPr>
        <p:spPr>
          <a:xfrm>
            <a:off x="1336413" y="4020916"/>
            <a:ext cx="2731559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Chatbot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מלבן 12">
            <a:extLst>
              <a:ext uri="{FF2B5EF4-FFF2-40B4-BE49-F238E27FC236}">
                <a16:creationId xmlns:a16="http://schemas.microsoft.com/office/drawing/2014/main" id="{967BFFC7-B2EC-0228-749F-F9BD02BED5EE}"/>
              </a:ext>
            </a:extLst>
          </p:cNvPr>
          <p:cNvSpPr/>
          <p:nvPr/>
        </p:nvSpPr>
        <p:spPr>
          <a:xfrm>
            <a:off x="4770792" y="4062943"/>
            <a:ext cx="2731559" cy="983673"/>
          </a:xfrm>
          <a:prstGeom prst="rect">
            <a:avLst/>
          </a:prstGeom>
          <a:solidFill>
            <a:srgbClr val="F8C998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b="1" kern="0" noProof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אפשרות סינון לחיפוש בוליאני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48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5F1E2-FFD4-EF9E-9889-A1049F49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8B80-A09E-AFE4-B697-EF1A74C55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1154" y="2206869"/>
            <a:ext cx="7400192" cy="880444"/>
          </a:xfrm>
        </p:spPr>
        <p:txBody>
          <a:bodyPr>
            <a:normAutofit fontScale="90000"/>
          </a:bodyPr>
          <a:lstStyle/>
          <a:p>
            <a:r>
              <a:rPr lang="he-IL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rgbClr val="F8C99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תודה על ההקשבה!</a:t>
            </a:r>
            <a:endParaRPr lang="en-US" b="1" dirty="0">
              <a:ln w="22225">
                <a:solidFill>
                  <a:srgbClr val="E65D00"/>
                </a:solidFill>
                <a:prstDash val="solid"/>
              </a:ln>
              <a:solidFill>
                <a:srgbClr val="F8C99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632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B73C-11E2-2F6D-C7C3-D74C3E4E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4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he-IL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רקע לרעיון המערכת </a:t>
            </a:r>
            <a:endParaRPr lang="en-US" sz="54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C431-3FD7-C540-2F7F-13F08418E3B8}"/>
              </a:ext>
            </a:extLst>
          </p:cNvPr>
          <p:cNvSpPr txBox="1"/>
          <p:nvPr/>
        </p:nvSpPr>
        <p:spPr>
          <a:xfrm>
            <a:off x="4202349" y="1743923"/>
            <a:ext cx="951365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0" lvl="5" indent="0" algn="r" rtl="1">
              <a:lnSpc>
                <a:spcPct val="150000"/>
              </a:lnSpc>
              <a:buNone/>
            </a:pP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המערכת סורקת דפים מהאתר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Oracle </a:t>
            </a: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, אוספת נתונים רלוונטיים, מארגנת אותם במאגר נתונים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Firebase </a:t>
            </a: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marL="2286000" lvl="5" indent="0" algn="r" rtl="1">
              <a:lnSpc>
                <a:spcPct val="150000"/>
              </a:lnSpc>
              <a:buNone/>
            </a:pP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באמצעות ממשק משתמש אינטראקטיבי, משתמשים יכולים לחפש מונחים או נושאים, והמערכת מספקת תוצאות חיפוש מותאמות אישית, יחד עם פונקציות נוספות כמו ניתוח סטטיסטיקות, עזרה של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Chatbot</a:t>
            </a: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, ונגן מוזיקה קטן להנאה.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315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A5FE-9ABD-123B-08B5-B593CCE1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28" y="441277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he-IL" sz="60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מרכיבי המודל </a:t>
            </a:r>
            <a:endParaRPr lang="en-US" sz="60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מלבן 9">
            <a:extLst>
              <a:ext uri="{FF2B5EF4-FFF2-40B4-BE49-F238E27FC236}">
                <a16:creationId xmlns:a16="http://schemas.microsoft.com/office/drawing/2014/main" id="{D738D5D6-81A8-27B3-0BEF-03C6868A719C}"/>
              </a:ext>
            </a:extLst>
          </p:cNvPr>
          <p:cNvSpPr/>
          <p:nvPr/>
        </p:nvSpPr>
        <p:spPr>
          <a:xfrm>
            <a:off x="4779737" y="2168176"/>
            <a:ext cx="2759273" cy="983673"/>
          </a:xfrm>
          <a:prstGeom prst="rect">
            <a:avLst/>
          </a:prstGeom>
          <a:solidFill>
            <a:srgbClr val="F8C99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 defTabSz="914400" rtl="1"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e-IL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מודל לניהול מידע </a:t>
            </a:r>
          </a:p>
          <a:p>
            <a:pPr lvl="0" algn="ctr" defTabSz="914400" rtl="1">
              <a:defRPr/>
            </a:pPr>
            <a:r>
              <a:rPr lang="en-US" sz="2800" b="1" kern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Firebase</a:t>
            </a:r>
            <a:endParaRPr kumimoji="0" lang="he-IL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55BC03E-905A-0471-60EB-F0C885D8AA1D}"/>
              </a:ext>
            </a:extLst>
          </p:cNvPr>
          <p:cNvSpPr/>
          <p:nvPr/>
        </p:nvSpPr>
        <p:spPr>
          <a:xfrm>
            <a:off x="8912342" y="2168177"/>
            <a:ext cx="2703845" cy="983673"/>
          </a:xfrm>
          <a:prstGeom prst="rect">
            <a:avLst/>
          </a:prstGeom>
          <a:solidFill>
            <a:srgbClr val="F8C99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מודול המאפשר</a:t>
            </a:r>
            <a:r>
              <a:rPr kumimoji="0" lang="he-IL" sz="28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ניתוח קבצי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json </a:t>
            </a: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9094CA9-ECCB-7ADB-0C65-B4E82EF06B62}"/>
              </a:ext>
            </a:extLst>
          </p:cNvPr>
          <p:cNvSpPr/>
          <p:nvPr/>
        </p:nvSpPr>
        <p:spPr>
          <a:xfrm>
            <a:off x="8912342" y="3972125"/>
            <a:ext cx="2759273" cy="983673"/>
          </a:xfrm>
          <a:prstGeom prst="rect">
            <a:avLst/>
          </a:prstGeom>
          <a:solidFill>
            <a:srgbClr val="F8C998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lvl="0" algn="ctr" defTabSz="914400" rtl="1">
              <a:defRPr/>
            </a:pPr>
            <a:r>
              <a:rPr lang="he-IL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מודול הסטטיסטיקות</a:t>
            </a:r>
            <a:endParaRPr kumimoji="0" lang="he-IL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מלבן 11">
            <a:extLst>
              <a:ext uri="{FF2B5EF4-FFF2-40B4-BE49-F238E27FC236}">
                <a16:creationId xmlns:a16="http://schemas.microsoft.com/office/drawing/2014/main" id="{D7868B5B-D219-1ADC-6893-39559DD7E0D0}"/>
              </a:ext>
            </a:extLst>
          </p:cNvPr>
          <p:cNvSpPr/>
          <p:nvPr/>
        </p:nvSpPr>
        <p:spPr>
          <a:xfrm>
            <a:off x="512439" y="2168176"/>
            <a:ext cx="2731559" cy="983673"/>
          </a:xfrm>
          <a:prstGeom prst="rect">
            <a:avLst/>
          </a:prstGeom>
          <a:solidFill>
            <a:srgbClr val="F8C99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he-IL" sz="2800" b="1" kern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מודל המכיל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Chatbot</a:t>
            </a:r>
            <a:endParaRPr kumimoji="0" lang="he-IL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מלבן 6">
            <a:extLst>
              <a:ext uri="{FF2B5EF4-FFF2-40B4-BE49-F238E27FC236}">
                <a16:creationId xmlns:a16="http://schemas.microsoft.com/office/drawing/2014/main" id="{B4E48095-178F-89FC-4E0E-C2A36CF947F0}"/>
              </a:ext>
            </a:extLst>
          </p:cNvPr>
          <p:cNvSpPr/>
          <p:nvPr/>
        </p:nvSpPr>
        <p:spPr>
          <a:xfrm>
            <a:off x="4835165" y="3972124"/>
            <a:ext cx="2703845" cy="983673"/>
          </a:xfrm>
          <a:prstGeom prst="rect">
            <a:avLst/>
          </a:prstGeom>
          <a:solidFill>
            <a:srgbClr val="F8C998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1" anchor="ctr"/>
          <a:lstStyle/>
          <a:p>
            <a:pPr lvl="0" algn="ctr" defTabSz="914400" rtl="1">
              <a:defRPr/>
            </a:pPr>
            <a:r>
              <a:rPr lang="he-IL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נגן מוזיקה</a:t>
            </a: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מלבן 9">
            <a:extLst>
              <a:ext uri="{FF2B5EF4-FFF2-40B4-BE49-F238E27FC236}">
                <a16:creationId xmlns:a16="http://schemas.microsoft.com/office/drawing/2014/main" id="{BBB3CC5E-AEC2-3825-BBB8-D5D634911640}"/>
              </a:ext>
            </a:extLst>
          </p:cNvPr>
          <p:cNvSpPr/>
          <p:nvPr/>
        </p:nvSpPr>
        <p:spPr>
          <a:xfrm>
            <a:off x="585882" y="3972123"/>
            <a:ext cx="2759273" cy="983673"/>
          </a:xfrm>
          <a:prstGeom prst="rect">
            <a:avLst/>
          </a:prstGeom>
          <a:solidFill>
            <a:srgbClr val="F8C99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 defTabSz="914400" rtl="1">
              <a:defRPr/>
            </a:pPr>
            <a:r>
              <a:rPr lang="he-IL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ממשק ניהול</a:t>
            </a:r>
          </a:p>
          <a:p>
            <a:pPr lvl="0" algn="ctr" defTabSz="914400" rtl="1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</a:t>
            </a:r>
            <a:r>
              <a:rPr lang="en-US" sz="2800" b="1" kern="0" dirty="0" err="1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dmin</a:t>
            </a:r>
            <a:r>
              <a:rPr kumimoji="0" lang="he-IL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1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ECBB70-882A-4351-249F-52F154FD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4D6F-1433-A060-3A1B-FF9B4D2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שירותי </a:t>
            </a:r>
            <a:r>
              <a:rPr lang="en-US" sz="4800" b="1" dirty="0" err="1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endParaRPr lang="en-US" sz="4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863B-563E-C5D0-CB0F-4D94B113E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lvl="3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שירות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crawling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לשליפת מידע מאתר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Oracle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והכנסתו למסד הנתונים.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3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שירות חיפוש במסד הנתונים לפי שאילתה והחזרת תשובה מתאימה למשתמש.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3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שירות שליפת הנתונים ממסד הנתונים והצגתם כגרפים לפי מטריקות שונות.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3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שירות ממשק </a:t>
            </a:r>
            <a:r>
              <a:rPr lang="he-I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אדמין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שמאפשר לעדכן אינדקסים או למחוק אותם ממסד הנתונים.</a:t>
            </a:r>
          </a:p>
          <a:p>
            <a:pPr lvl="3" algn="r" rtl="1">
              <a:lnSpc>
                <a:spcPct val="150000"/>
              </a:lnSpc>
              <a:buFont typeface="+mj-lt"/>
              <a:buAutoNum type="arabicPeriod"/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שירות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Chatbot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הכולל מידע ממסד הנתונים לשאלות המשתמש.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endParaRPr lang="en-US" sz="2000" kern="100" dirty="0">
              <a:effectLst/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181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CA1-982C-9F89-76D3-2F08E04F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הפיצ</a:t>
            </a:r>
            <a:r>
              <a:rPr lang="en-US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'</a:t>
            </a:r>
            <a:r>
              <a:rPr lang="he-IL" sz="54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רים במערכת</a:t>
            </a:r>
            <a:endParaRPr lang="en-US" sz="54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80302F9A-8B83-3FAA-0777-2A6DF480D401}"/>
              </a:ext>
            </a:extLst>
          </p:cNvPr>
          <p:cNvSpPr/>
          <p:nvPr/>
        </p:nvSpPr>
        <p:spPr>
          <a:xfrm>
            <a:off x="4110631" y="1963173"/>
            <a:ext cx="3970738" cy="1006080"/>
          </a:xfrm>
          <a:prstGeom prst="roundRect">
            <a:avLst/>
          </a:prstGeom>
          <a:solidFill>
            <a:srgbClr val="F8C998"/>
          </a:solidFill>
          <a:ln>
            <a:solidFill>
              <a:srgbClr val="E65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he-IL"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אפשרות להפעיל נגן שירים להנאה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B26C4642-7175-2B27-1514-33B8C277FC62}"/>
              </a:ext>
            </a:extLst>
          </p:cNvPr>
          <p:cNvSpPr/>
          <p:nvPr/>
        </p:nvSpPr>
        <p:spPr>
          <a:xfrm>
            <a:off x="4110631" y="3539055"/>
            <a:ext cx="3970737" cy="1006080"/>
          </a:xfrm>
          <a:prstGeom prst="roundRect">
            <a:avLst/>
          </a:prstGeom>
          <a:solidFill>
            <a:srgbClr val="F8C998"/>
          </a:solidFill>
          <a:ln>
            <a:solidFill>
              <a:srgbClr val="E65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1"/>
            <a:endParaRPr lang="he-IL" sz="2400" kern="0" dirty="0">
              <a:solidFill>
                <a:schemeClr val="tx2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 rtl="1"/>
            <a:r>
              <a:rPr lang="he-IL" sz="2400" kern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אפשרות לניהול שיחה עם </a:t>
            </a:r>
            <a:r>
              <a:rPr lang="en-US" sz="2400" kern="0" dirty="0">
                <a:solidFill>
                  <a:schemeClr val="tx2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Chatbot</a:t>
            </a:r>
            <a:endParaRPr kumimoji="0" lang="he-IL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A83B-D611-5D12-2876-B039AB52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איך הפיצרים עובדים? 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914B704B-DF12-D4AF-DB8A-729FBA1BD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841"/>
          <a:stretch/>
        </p:blipFill>
        <p:spPr>
          <a:xfrm>
            <a:off x="1624519" y="2592065"/>
            <a:ext cx="4081755" cy="1962424"/>
          </a:xfr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06C5DC4-BB29-D976-4058-3EC6B0EC3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059" y="1690688"/>
            <a:ext cx="5234907" cy="36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7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EDF5C-7506-B246-9D20-D4B8A18C4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8E15-1334-4CD7-8CC5-7502E914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ארכיטקטורת המערכת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A39E7055-0CED-AF50-3D91-1C7A063C6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91" y="1825625"/>
            <a:ext cx="80080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9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709B1F-9ABB-EE2B-DFD4-62D1028E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Use-Case</a:t>
            </a:r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דיאגראמת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9C6B9F0-9555-5F09-B258-F1E6BDDD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142" y="1825625"/>
            <a:ext cx="72597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4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1C610F-BCFC-27A7-353C-94A5E5E6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FCA5-A360-183C-3782-FBA06658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dirty="0">
                <a:ln w="22225">
                  <a:solidFill>
                    <a:srgbClr val="E65D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דרישות פונקציונליות</a:t>
            </a:r>
            <a:endParaRPr lang="en-US" sz="4800" b="1" dirty="0">
              <a:ln w="22225">
                <a:solidFill>
                  <a:srgbClr val="E65D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E171-438C-B8F9-EE98-5D46383E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חיפוש לפי טקסט חופשי</a:t>
            </a:r>
            <a:r>
              <a:rPr lang="he-IL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-  המשתמש יוכל להזין מילה אחת או יותר, והמערכת תציג רשימת תוצאות רלוונטיות.</a:t>
            </a:r>
            <a:endParaRPr lang="en-US" sz="2000" kern="100" dirty="0">
              <a:effectLst/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סינון מתקדם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– המ</a:t>
            </a:r>
            <a:r>
              <a:rPr lang="he-IL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ערכת תאפשר לסנן תוצאות לפי חיפוש בוליאני (</a:t>
            </a:r>
            <a:r>
              <a:rPr lang="en-US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AND/OR</a:t>
            </a:r>
            <a:r>
              <a:rPr lang="he-IL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)</a:t>
            </a:r>
            <a:r>
              <a:rPr lang="en-US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.</a:t>
            </a:r>
            <a:endParaRPr lang="he-IL" sz="2000" kern="100" dirty="0">
              <a:effectLst/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יצירת סטטיסטיקות</a:t>
            </a:r>
            <a:r>
              <a:rPr lang="he-IL" sz="2000" kern="100" dirty="0"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 – המערכת תייצר גרפים עם נתונים סטטיסטיים על מסך מסד הנתונים.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שיחה עם </a:t>
            </a:r>
            <a:r>
              <a:rPr lang="en-US" sz="2000" u="sng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Chat Assistance</a:t>
            </a:r>
            <a:r>
              <a:rPr lang="he-IL" sz="2000" kern="100" dirty="0">
                <a:effectLst/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– המ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ערכת תאפשר למשתמש לדבר עם </a:t>
            </a:r>
            <a:r>
              <a:rPr lang="en-US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Chat bot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ייעודי.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נגן מוזיקה 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– המערכת תאפשר למשתמש לנגן מוזיקה.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ממשק </a:t>
            </a:r>
            <a:r>
              <a:rPr lang="en-US" sz="2000" u="sng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Admin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– המערכת תאפשר למשתמש </a:t>
            </a:r>
            <a:r>
              <a:rPr lang="he-IL" sz="2000" kern="100" dirty="0" err="1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אדמין</a:t>
            </a:r>
            <a:r>
              <a:rPr lang="he-IL" sz="2000" kern="100" dirty="0">
                <a:latin typeface="Aharoni" panose="02010803020104030203" pitchFamily="2" charset="-79"/>
                <a:ea typeface="Arial" panose="020B0604020202020204" pitchFamily="34" charset="0"/>
                <a:cs typeface="Aharoni" panose="02010803020104030203" pitchFamily="2" charset="-79"/>
              </a:rPr>
              <a:t> לערוך אינדקסים ממסד הנתונים, ואת רשימת השירים בנגן.</a:t>
            </a:r>
            <a:endParaRPr lang="en-US" sz="2000" dirty="0">
              <a:effectLst/>
              <a:latin typeface="Aharoni" panose="02010803020104030203" pitchFamily="2" charset="-79"/>
              <a:ea typeface="Arial" panose="020B0604020202020204" pitchFamily="34" charset="0"/>
              <a:cs typeface="Aharoni" panose="02010803020104030203" pitchFamily="2" charset="-79"/>
            </a:endParaRPr>
          </a:p>
          <a:p>
            <a:pPr marL="0" indent="0" algn="r" rtl="1">
              <a:lnSpc>
                <a:spcPct val="115000"/>
              </a:lnSpc>
              <a:spcBef>
                <a:spcPts val="1200"/>
              </a:spcBef>
              <a:buNone/>
            </a:pPr>
            <a:endParaRPr lang="en-US" sz="2000" dirty="0">
              <a:effectLst/>
              <a:latin typeface="Aharoni" panose="02010803020104030203" pitchFamily="2" charset="-79"/>
              <a:ea typeface="Arial" panose="020B06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888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852</TotalTime>
  <Words>731</Words>
  <Application>Microsoft Office PowerPoint</Application>
  <PresentationFormat>מסך רחב</PresentationFormat>
  <Paragraphs>87</Paragraphs>
  <Slides>16</Slides>
  <Notes>2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Aharoni</vt:lpstr>
      <vt:lpstr>Aptos</vt:lpstr>
      <vt:lpstr>Aptos Display</vt:lpstr>
      <vt:lpstr>Arial</vt:lpstr>
      <vt:lpstr>Calibri</vt:lpstr>
      <vt:lpstr>Office Theme</vt:lpstr>
      <vt:lpstr>מבוא למחשוב ענן </vt:lpstr>
      <vt:lpstr>רקע לרעיון המערכת </vt:lpstr>
      <vt:lpstr>מרכיבי המודל </vt:lpstr>
      <vt:lpstr>שירותי MicroServices</vt:lpstr>
      <vt:lpstr>הפיצ'רים במערכת</vt:lpstr>
      <vt:lpstr>איך הפיצרים עובדים? </vt:lpstr>
      <vt:lpstr>ארכיטקטורת המערכת</vt:lpstr>
      <vt:lpstr>Use-Caseדיאגראמת </vt:lpstr>
      <vt:lpstr>דרישות פונקציונליות</vt:lpstr>
      <vt:lpstr>דרישות לא פונקציונליות</vt:lpstr>
      <vt:lpstr>KPI מרכזיים בפרויקט</vt:lpstr>
      <vt:lpstr>KPI מרכזיים בפרויקט</vt:lpstr>
      <vt:lpstr>אתגרים </vt:lpstr>
      <vt:lpstr>ביקורת עמיתים מתרגול</vt:lpstr>
      <vt:lpstr>הצורה בה הבהרנו למשתמש את האלגוריתמים </vt:lpstr>
      <vt:lpstr>תודה על ההקשבה!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למחשוב ענן –  דו"ח פרויקט</dc:title>
  <dc:creator>נדין חלבי</dc:creator>
  <cp:lastModifiedBy>עדן קנטור</cp:lastModifiedBy>
  <cp:revision>61</cp:revision>
  <dcterms:created xsi:type="dcterms:W3CDTF">2024-08-09T13:18:19Z</dcterms:created>
  <dcterms:modified xsi:type="dcterms:W3CDTF">2025-01-21T14:41:00Z</dcterms:modified>
</cp:coreProperties>
</file>