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78" r:id="rId5"/>
    <p:sldId id="259" r:id="rId6"/>
    <p:sldId id="272" r:id="rId7"/>
    <p:sldId id="284" r:id="rId8"/>
    <p:sldId id="283" r:id="rId9"/>
    <p:sldId id="276" r:id="rId10"/>
    <p:sldId id="279" r:id="rId11"/>
    <p:sldId id="262" r:id="rId12"/>
    <p:sldId id="281" r:id="rId13"/>
    <p:sldId id="282" r:id="rId14"/>
    <p:sldId id="263" r:id="rId15"/>
    <p:sldId id="264" r:id="rId16"/>
    <p:sldId id="269" r:id="rId17"/>
    <p:sldId id="28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C998"/>
    <a:srgbClr val="E65D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סגנון ביניים 2 - הדגשה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6D1CB3-AD8B-447C-A158-221B594412B6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08D291-F75D-478F-A21A-5646FC407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85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8D291-F75D-478F-A21A-5646FC407B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55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686EA9-E4D0-D818-E268-3977631B95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>
            <a:extLst>
              <a:ext uri="{FF2B5EF4-FFF2-40B4-BE49-F238E27FC236}">
                <a16:creationId xmlns:a16="http://schemas.microsoft.com/office/drawing/2014/main" id="{648455BD-D637-C0E0-F40F-2F3C7ED3A8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>
            <a:extLst>
              <a:ext uri="{FF2B5EF4-FFF2-40B4-BE49-F238E27FC236}">
                <a16:creationId xmlns:a16="http://schemas.microsoft.com/office/drawing/2014/main" id="{A95345A9-A1B8-0BB9-79C2-08CF29CC12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7A5B04B9-BD2D-2F36-B73D-73962A1225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8D291-F75D-478F-A21A-5646FC407B8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650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0C207-FD14-4AA7-900F-AAC4DCE8A9F5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C580F-2595-4C7A-96A3-3CB8928CF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78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0C207-FD14-4AA7-900F-AAC4DCE8A9F5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C580F-2595-4C7A-96A3-3CB8928CF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44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0C207-FD14-4AA7-900F-AAC4DCE8A9F5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C580F-2595-4C7A-96A3-3CB8928CF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4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0C207-FD14-4AA7-900F-AAC4DCE8A9F5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C580F-2595-4C7A-96A3-3CB8928CF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207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0C207-FD14-4AA7-900F-AAC4DCE8A9F5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C580F-2595-4C7A-96A3-3CB8928CF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951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0C207-FD14-4AA7-900F-AAC4DCE8A9F5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C580F-2595-4C7A-96A3-3CB8928CF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43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0C207-FD14-4AA7-900F-AAC4DCE8A9F5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C580F-2595-4C7A-96A3-3CB8928CF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69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0C207-FD14-4AA7-900F-AAC4DCE8A9F5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C580F-2595-4C7A-96A3-3CB8928CF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992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0C207-FD14-4AA7-900F-AAC4DCE8A9F5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C580F-2595-4C7A-96A3-3CB8928CF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05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0C207-FD14-4AA7-900F-AAC4DCE8A9F5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C580F-2595-4C7A-96A3-3CB8928CF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037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0C207-FD14-4AA7-900F-AAC4DCE8A9F5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C580F-2595-4C7A-96A3-3CB8928CF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39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00C207-FD14-4AA7-900F-AAC4DCE8A9F5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CC580F-2595-4C7A-96A3-3CB8928CF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2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2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F0FF8-30F1-E334-616E-A23BBCDF7F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90921"/>
            <a:ext cx="9144000" cy="2387600"/>
          </a:xfrm>
        </p:spPr>
        <p:txBody>
          <a:bodyPr/>
          <a:lstStyle/>
          <a:p>
            <a:r>
              <a:rPr lang="he-IL" b="1" dirty="0">
                <a:ln w="22225">
                  <a:solidFill>
                    <a:srgbClr val="E65D00"/>
                  </a:solidFill>
                  <a:prstDash val="solid"/>
                </a:ln>
                <a:solidFill>
                  <a:srgbClr val="F8C99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מבוא למחשוב ענן </a:t>
            </a:r>
            <a:endParaRPr lang="en-US" b="1" dirty="0">
              <a:ln w="22225">
                <a:solidFill>
                  <a:srgbClr val="E65D00"/>
                </a:solidFill>
                <a:prstDash val="solid"/>
              </a:ln>
              <a:solidFill>
                <a:srgbClr val="F8C998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E65EDC-2D5E-C321-D7C7-B68C95020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65049"/>
            <a:ext cx="9144000" cy="3339445"/>
          </a:xfrm>
        </p:spPr>
        <p:txBody>
          <a:bodyPr>
            <a:normAutofit/>
          </a:bodyPr>
          <a:lstStyle/>
          <a:p>
            <a:pPr rtl="1"/>
            <a:r>
              <a:rPr lang="en-US" sz="3000" b="1" dirty="0">
                <a:ln w="22225">
                  <a:solidFill>
                    <a:srgbClr val="E65D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Badger Search</a:t>
            </a:r>
            <a:endParaRPr lang="he-IL" sz="3000" b="1" dirty="0">
              <a:ln w="22225">
                <a:solidFill>
                  <a:srgbClr val="E65D00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rtl="1"/>
            <a:endParaRPr lang="en-US" sz="1800" b="1" dirty="0">
              <a:ln w="22225">
                <a:solidFill>
                  <a:srgbClr val="E65D00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rtl="1"/>
            <a:r>
              <a:rPr lang="he-IL" sz="3200" b="1" dirty="0">
                <a:ln w="22225">
                  <a:solidFill>
                    <a:srgbClr val="E65D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שי ליברמן, יניב שתיל, עדן קנטור </a:t>
            </a:r>
          </a:p>
          <a:p>
            <a:pPr rtl="1"/>
            <a:r>
              <a:rPr lang="he-IL" sz="3200" b="1" dirty="0">
                <a:ln w="22225">
                  <a:solidFill>
                    <a:srgbClr val="E65D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דני לבובסקי, מירנא אבו חליל, דיאנא חוג'יראת</a:t>
            </a:r>
          </a:p>
        </p:txBody>
      </p:sp>
    </p:spTree>
    <p:extLst>
      <p:ext uri="{BB962C8B-B14F-4D97-AF65-F5344CB8AC3E}">
        <p14:creationId xmlns:p14="http://schemas.microsoft.com/office/powerpoint/2010/main" val="1721813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7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1C610F-BCFC-27A7-353C-94A5E5E624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4FCA5-A360-183C-3782-FBA066580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4800" b="1" dirty="0">
                <a:ln w="22225">
                  <a:solidFill>
                    <a:srgbClr val="E65D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דרישות פונקציונליות</a:t>
            </a:r>
            <a:endParaRPr lang="en-US" sz="4800" b="1" dirty="0">
              <a:ln w="22225">
                <a:solidFill>
                  <a:srgbClr val="E65D00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5E171-438C-B8F9-EE98-5D46383E7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pPr marL="1600200" lvl="3" indent="-228600" algn="r" rtl="1">
              <a:lnSpc>
                <a:spcPct val="150000"/>
              </a:lnSpc>
              <a:buFont typeface="+mj-lt"/>
              <a:buAutoNum type="arabicPeriod"/>
            </a:pPr>
            <a:r>
              <a:rPr lang="he-IL" sz="2000" u="sng" kern="100" dirty="0">
                <a:latin typeface="Aharoni" panose="02010803020104030203" pitchFamily="2" charset="-79"/>
                <a:ea typeface="Aptos" panose="020B0004020202020204" pitchFamily="34" charset="0"/>
                <a:cs typeface="Aharoni" panose="02010803020104030203" pitchFamily="2" charset="-79"/>
              </a:rPr>
              <a:t>חיפוש לפי טקסט חופשי</a:t>
            </a:r>
            <a:r>
              <a:rPr lang="he-IL" sz="2000" kern="100" dirty="0">
                <a:latin typeface="Aharoni" panose="02010803020104030203" pitchFamily="2" charset="-79"/>
                <a:ea typeface="Aptos" panose="020B0004020202020204" pitchFamily="34" charset="0"/>
                <a:cs typeface="Aharoni" panose="02010803020104030203" pitchFamily="2" charset="-79"/>
              </a:rPr>
              <a:t> </a:t>
            </a:r>
            <a:r>
              <a:rPr lang="he-IL" sz="2000" kern="100" dirty="0">
                <a:effectLst/>
                <a:latin typeface="Aharoni" panose="02010803020104030203" pitchFamily="2" charset="-79"/>
                <a:ea typeface="Aptos" panose="020B0004020202020204" pitchFamily="34" charset="0"/>
                <a:cs typeface="Aharoni" panose="02010803020104030203" pitchFamily="2" charset="-79"/>
              </a:rPr>
              <a:t>-  המשתמש יוכל להזין מילה אחת או יותר, והמערכת תציג רשימת תוצאות רלוונטיות.</a:t>
            </a:r>
            <a:endParaRPr lang="en-US" sz="2000" kern="100" dirty="0">
              <a:effectLst/>
              <a:latin typeface="Aharoni" panose="02010803020104030203" pitchFamily="2" charset="-79"/>
              <a:ea typeface="Aptos" panose="020B0004020202020204" pitchFamily="34" charset="0"/>
              <a:cs typeface="Aharoni" panose="02010803020104030203" pitchFamily="2" charset="-79"/>
            </a:endParaRPr>
          </a:p>
          <a:p>
            <a:pPr marL="1600200" lvl="3" indent="-228600" algn="r" rtl="1">
              <a:lnSpc>
                <a:spcPct val="150000"/>
              </a:lnSpc>
              <a:buFont typeface="+mj-lt"/>
              <a:buAutoNum type="arabicPeriod"/>
            </a:pPr>
            <a:r>
              <a:rPr lang="he-IL" sz="2000" u="sng" kern="100" dirty="0">
                <a:effectLst/>
                <a:latin typeface="Aharoni" panose="02010803020104030203" pitchFamily="2" charset="-79"/>
                <a:ea typeface="Aptos" panose="020B0004020202020204" pitchFamily="34" charset="0"/>
                <a:cs typeface="Aharoni" panose="02010803020104030203" pitchFamily="2" charset="-79"/>
              </a:rPr>
              <a:t>סינון מתקדם</a:t>
            </a:r>
            <a:r>
              <a:rPr lang="he-IL" sz="2000" kern="100" dirty="0">
                <a:effectLst/>
                <a:latin typeface="Aharoni" panose="02010803020104030203" pitchFamily="2" charset="-79"/>
                <a:ea typeface="Aptos" panose="020B0004020202020204" pitchFamily="34" charset="0"/>
                <a:cs typeface="Aharoni" panose="02010803020104030203" pitchFamily="2" charset="-79"/>
              </a:rPr>
              <a:t> – המ</a:t>
            </a:r>
            <a:r>
              <a:rPr lang="he-IL" sz="2000" kern="100" dirty="0">
                <a:latin typeface="Aharoni" panose="02010803020104030203" pitchFamily="2" charset="-79"/>
                <a:ea typeface="Aptos" panose="020B0004020202020204" pitchFamily="34" charset="0"/>
                <a:cs typeface="Aharoni" panose="02010803020104030203" pitchFamily="2" charset="-79"/>
              </a:rPr>
              <a:t>ערכת תאפשר לסנן תוצאות לפי חיפוש בוליאני (</a:t>
            </a:r>
            <a:r>
              <a:rPr lang="en-US" sz="2000" kern="100" dirty="0">
                <a:latin typeface="Aharoni" panose="02010803020104030203" pitchFamily="2" charset="-79"/>
                <a:ea typeface="Aptos" panose="020B0004020202020204" pitchFamily="34" charset="0"/>
                <a:cs typeface="Aharoni" panose="02010803020104030203" pitchFamily="2" charset="-79"/>
              </a:rPr>
              <a:t>AND/OR</a:t>
            </a:r>
            <a:r>
              <a:rPr lang="he-IL" sz="2000" kern="100" dirty="0">
                <a:latin typeface="Aharoni" panose="02010803020104030203" pitchFamily="2" charset="-79"/>
                <a:ea typeface="Aptos" panose="020B0004020202020204" pitchFamily="34" charset="0"/>
                <a:cs typeface="Aharoni" panose="02010803020104030203" pitchFamily="2" charset="-79"/>
              </a:rPr>
              <a:t>)</a:t>
            </a:r>
            <a:r>
              <a:rPr lang="en-US" sz="2000" kern="100" dirty="0">
                <a:latin typeface="Aharoni" panose="02010803020104030203" pitchFamily="2" charset="-79"/>
                <a:ea typeface="Aptos" panose="020B0004020202020204" pitchFamily="34" charset="0"/>
                <a:cs typeface="Aharoni" panose="02010803020104030203" pitchFamily="2" charset="-79"/>
              </a:rPr>
              <a:t>.</a:t>
            </a:r>
            <a:endParaRPr lang="he-IL" sz="2000" kern="100" dirty="0">
              <a:effectLst/>
              <a:latin typeface="Aharoni" panose="02010803020104030203" pitchFamily="2" charset="-79"/>
              <a:ea typeface="Aptos" panose="020B0004020202020204" pitchFamily="34" charset="0"/>
              <a:cs typeface="Aharoni" panose="02010803020104030203" pitchFamily="2" charset="-79"/>
            </a:endParaRPr>
          </a:p>
          <a:p>
            <a:pPr marL="1600200" lvl="3" indent="-228600" algn="r" rtl="1">
              <a:lnSpc>
                <a:spcPct val="150000"/>
              </a:lnSpc>
              <a:buFont typeface="+mj-lt"/>
              <a:buAutoNum type="arabicPeriod"/>
            </a:pPr>
            <a:r>
              <a:rPr lang="he-IL" sz="2000" u="sng" kern="100" dirty="0">
                <a:latin typeface="Aharoni" panose="02010803020104030203" pitchFamily="2" charset="-79"/>
                <a:ea typeface="Aptos" panose="020B0004020202020204" pitchFamily="34" charset="0"/>
                <a:cs typeface="Aharoni" panose="02010803020104030203" pitchFamily="2" charset="-79"/>
              </a:rPr>
              <a:t>יצירת סטטיסטיקות</a:t>
            </a:r>
            <a:r>
              <a:rPr lang="he-IL" sz="2000" kern="100" dirty="0">
                <a:latin typeface="Aharoni" panose="02010803020104030203" pitchFamily="2" charset="-79"/>
                <a:ea typeface="Aptos" panose="020B0004020202020204" pitchFamily="34" charset="0"/>
                <a:cs typeface="Aharoni" panose="02010803020104030203" pitchFamily="2" charset="-79"/>
              </a:rPr>
              <a:t> – המערכת תייצר גרפים עם נתונים סטטיסטיים על מסך מסד הנתונים.</a:t>
            </a:r>
          </a:p>
          <a:p>
            <a:pPr marL="1600200" lvl="3" indent="-228600" algn="r" rtl="1">
              <a:lnSpc>
                <a:spcPct val="150000"/>
              </a:lnSpc>
              <a:buFont typeface="+mj-lt"/>
              <a:buAutoNum type="arabicPeriod"/>
            </a:pPr>
            <a:r>
              <a:rPr lang="he-IL" sz="2000" u="sng" kern="100" dirty="0">
                <a:effectLst/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  <a:t>שיחה עם </a:t>
            </a:r>
            <a:r>
              <a:rPr lang="en-US" sz="2000" u="sng" kern="100" dirty="0">
                <a:effectLst/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  <a:t>Chat Assistance</a:t>
            </a:r>
            <a:r>
              <a:rPr lang="he-IL" sz="2000" kern="100" dirty="0">
                <a:effectLst/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  <a:t> – המ</a:t>
            </a:r>
            <a:r>
              <a:rPr lang="he-IL" sz="2000" kern="100" dirty="0"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  <a:t>ערכת תאפשר למשתמש לדבר עם </a:t>
            </a:r>
            <a:r>
              <a:rPr lang="en-US" sz="2000" kern="100" dirty="0"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  <a:t>Chat bot</a:t>
            </a:r>
            <a:r>
              <a:rPr lang="he-IL" sz="2000" kern="100" dirty="0"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  <a:t> ייעודי.</a:t>
            </a:r>
          </a:p>
          <a:p>
            <a:pPr marL="1600200" lvl="3" indent="-228600" algn="r" rtl="1">
              <a:lnSpc>
                <a:spcPct val="150000"/>
              </a:lnSpc>
              <a:buFont typeface="+mj-lt"/>
              <a:buAutoNum type="arabicPeriod"/>
            </a:pPr>
            <a:r>
              <a:rPr lang="he-IL" sz="2000" u="sng" kern="100" dirty="0"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  <a:t>נגן מוזיקה </a:t>
            </a:r>
            <a:r>
              <a:rPr lang="he-IL" sz="2000" kern="100" dirty="0"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  <a:t>– המערכת תאפשר למשתמש לנגן מוזיקה.</a:t>
            </a:r>
          </a:p>
          <a:p>
            <a:pPr marL="1600200" lvl="3" indent="-228600" algn="r" rtl="1">
              <a:lnSpc>
                <a:spcPct val="150000"/>
              </a:lnSpc>
              <a:buFont typeface="+mj-lt"/>
              <a:buAutoNum type="arabicPeriod"/>
            </a:pPr>
            <a:r>
              <a:rPr lang="he-IL" sz="2000" u="sng" kern="100" dirty="0"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  <a:t>ממשק </a:t>
            </a:r>
            <a:r>
              <a:rPr lang="en-US" sz="2000" u="sng" kern="100" dirty="0"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  <a:t>Admin</a:t>
            </a:r>
            <a:r>
              <a:rPr lang="he-IL" sz="2000" kern="100" dirty="0"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  <a:t> – המערכת תאפשר למשתמש </a:t>
            </a:r>
            <a:r>
              <a:rPr lang="he-IL" sz="2000" kern="100" dirty="0" err="1"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  <a:t>אדמין</a:t>
            </a:r>
            <a:r>
              <a:rPr lang="he-IL" sz="2000" kern="100" dirty="0"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  <a:t> לערוך אינדקסים ממסד הנתונים, ואת רשימת השירים בנגן.</a:t>
            </a:r>
            <a:endParaRPr lang="en-US" sz="2000" dirty="0">
              <a:effectLst/>
              <a:latin typeface="Aharoni" panose="02010803020104030203" pitchFamily="2" charset="-79"/>
              <a:ea typeface="Arial" panose="020B0604020202020204" pitchFamily="34" charset="0"/>
              <a:cs typeface="Aharoni" panose="02010803020104030203" pitchFamily="2" charset="-79"/>
            </a:endParaRPr>
          </a:p>
          <a:p>
            <a:pPr marL="0" indent="0" algn="r" rtl="1">
              <a:lnSpc>
                <a:spcPct val="115000"/>
              </a:lnSpc>
              <a:spcBef>
                <a:spcPts val="1200"/>
              </a:spcBef>
              <a:buNone/>
            </a:pPr>
            <a:endParaRPr lang="en-US" sz="2000" dirty="0">
              <a:effectLst/>
              <a:latin typeface="Aharoni" panose="02010803020104030203" pitchFamily="2" charset="-79"/>
              <a:ea typeface="Arial" panose="020B06040202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98882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7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1E3A5-91AD-D49D-5D49-9DA879333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4800" b="1" dirty="0">
                <a:ln w="22225">
                  <a:solidFill>
                    <a:srgbClr val="E65D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דרישות לא פונקציונליות</a:t>
            </a:r>
            <a:endParaRPr lang="en-US" sz="4800" b="1" dirty="0">
              <a:ln w="22225">
                <a:solidFill>
                  <a:srgbClr val="E65D00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27310-1BE9-E84C-F64A-E53F9A592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9248"/>
            <a:ext cx="11353800" cy="4351338"/>
          </a:xfrm>
        </p:spPr>
        <p:txBody>
          <a:bodyPr>
            <a:normAutofit fontScale="92500"/>
          </a:bodyPr>
          <a:lstStyle/>
          <a:p>
            <a:pPr marL="1600200" lvl="3" indent="-228600" algn="r" rtl="1">
              <a:lnSpc>
                <a:spcPct val="150000"/>
              </a:lnSpc>
              <a:buFont typeface="+mj-lt"/>
              <a:buAutoNum type="arabicPeriod"/>
            </a:pPr>
            <a:r>
              <a:rPr lang="he-IL" sz="2000" u="sng" kern="100" dirty="0">
                <a:effectLst/>
                <a:latin typeface="Aharoni" panose="02010803020104030203" pitchFamily="2" charset="-79"/>
                <a:ea typeface="Aptos" panose="020B0004020202020204" pitchFamily="34" charset="0"/>
                <a:cs typeface="Aharoni" panose="02010803020104030203" pitchFamily="2" charset="-79"/>
              </a:rPr>
              <a:t>ביצועים גבוהים (</a:t>
            </a:r>
            <a:r>
              <a:rPr lang="en-US" sz="2000" u="sng" kern="100" dirty="0">
                <a:effectLst/>
                <a:latin typeface="Aharoni" panose="02010803020104030203" pitchFamily="2" charset="-79"/>
                <a:ea typeface="Aptos" panose="020B0004020202020204" pitchFamily="34" charset="0"/>
                <a:cs typeface="Aharoni" panose="02010803020104030203" pitchFamily="2" charset="-79"/>
              </a:rPr>
              <a:t>Performance</a:t>
            </a:r>
            <a:r>
              <a:rPr lang="he-IL" sz="2000" u="sng" kern="100" dirty="0">
                <a:effectLst/>
                <a:latin typeface="Aharoni" panose="02010803020104030203" pitchFamily="2" charset="-79"/>
                <a:ea typeface="Aptos" panose="020B0004020202020204" pitchFamily="34" charset="0"/>
                <a:cs typeface="Aharoni" panose="02010803020104030203" pitchFamily="2" charset="-79"/>
              </a:rPr>
              <a:t>)</a:t>
            </a:r>
            <a:r>
              <a:rPr lang="he-IL" sz="2000" kern="100" dirty="0">
                <a:effectLst/>
                <a:latin typeface="Aharoni" panose="02010803020104030203" pitchFamily="2" charset="-79"/>
                <a:ea typeface="Aptos" panose="020B0004020202020204" pitchFamily="34" charset="0"/>
                <a:cs typeface="Aharoni" panose="02010803020104030203" pitchFamily="2" charset="-79"/>
              </a:rPr>
              <a:t> -  זמן טעינת התוצאות יהיה קצר ולא יעלה על 2 שניות בממוצע, גם בזמן עומס.</a:t>
            </a:r>
            <a:endParaRPr lang="en-US" sz="2000" kern="100" dirty="0">
              <a:effectLst/>
              <a:latin typeface="Aharoni" panose="02010803020104030203" pitchFamily="2" charset="-79"/>
              <a:ea typeface="Aptos" panose="020B0004020202020204" pitchFamily="34" charset="0"/>
              <a:cs typeface="Aharoni" panose="02010803020104030203" pitchFamily="2" charset="-79"/>
            </a:endParaRPr>
          </a:p>
          <a:p>
            <a:pPr marL="1600200" lvl="3" indent="-228600" algn="r" rtl="1">
              <a:lnSpc>
                <a:spcPct val="150000"/>
              </a:lnSpc>
              <a:buFont typeface="+mj-lt"/>
              <a:buAutoNum type="arabicPeriod"/>
            </a:pPr>
            <a:r>
              <a:rPr lang="he-IL" sz="2000" u="sng" kern="100" dirty="0">
                <a:effectLst/>
                <a:latin typeface="Aharoni" panose="02010803020104030203" pitchFamily="2" charset="-79"/>
                <a:ea typeface="Aptos" panose="020B0004020202020204" pitchFamily="34" charset="0"/>
                <a:cs typeface="Aharoni" panose="02010803020104030203" pitchFamily="2" charset="-79"/>
              </a:rPr>
              <a:t>הרחבת יכולות (</a:t>
            </a:r>
            <a:r>
              <a:rPr lang="en-US" sz="2000" u="sng" kern="100" dirty="0">
                <a:effectLst/>
                <a:latin typeface="Aharoni" panose="02010803020104030203" pitchFamily="2" charset="-79"/>
                <a:ea typeface="Aptos" panose="020B0004020202020204" pitchFamily="34" charset="0"/>
                <a:cs typeface="Aharoni" panose="02010803020104030203" pitchFamily="2" charset="-79"/>
              </a:rPr>
              <a:t>Scalability</a:t>
            </a:r>
            <a:r>
              <a:rPr lang="he-IL" sz="2000" u="sng" kern="100" dirty="0">
                <a:effectLst/>
                <a:latin typeface="Aharoni" panose="02010803020104030203" pitchFamily="2" charset="-79"/>
                <a:ea typeface="Aptos" panose="020B0004020202020204" pitchFamily="34" charset="0"/>
                <a:cs typeface="Aharoni" panose="02010803020104030203" pitchFamily="2" charset="-79"/>
              </a:rPr>
              <a:t>)</a:t>
            </a:r>
            <a:r>
              <a:rPr lang="he-IL" sz="2000" kern="100" dirty="0">
                <a:effectLst/>
                <a:latin typeface="Aharoni" panose="02010803020104030203" pitchFamily="2" charset="-79"/>
                <a:ea typeface="Aptos" panose="020B0004020202020204" pitchFamily="34" charset="0"/>
                <a:cs typeface="Aharoni" panose="02010803020104030203" pitchFamily="2" charset="-79"/>
              </a:rPr>
              <a:t> – ניתן יהיה להרחיב את המערכת כך שתוכל להתמודד עם עלייה משמעותית בכמות המשתמשים והנתונים ומבלי שזה ישפיע על ביצועים או זמן התגובה</a:t>
            </a:r>
            <a:r>
              <a:rPr lang="en-US" sz="2000" kern="100" dirty="0">
                <a:effectLst/>
                <a:latin typeface="Aharoni" panose="02010803020104030203" pitchFamily="2" charset="-79"/>
                <a:ea typeface="Aptos" panose="020B0004020202020204" pitchFamily="34" charset="0"/>
                <a:cs typeface="Aharoni" panose="02010803020104030203" pitchFamily="2" charset="-79"/>
              </a:rPr>
              <a:t>.</a:t>
            </a:r>
          </a:p>
          <a:p>
            <a:pPr marL="1600200" lvl="3" indent="-228600" algn="r" rtl="1">
              <a:lnSpc>
                <a:spcPct val="150000"/>
              </a:lnSpc>
              <a:buFont typeface="+mj-lt"/>
              <a:buAutoNum type="arabicPeriod"/>
            </a:pPr>
            <a:r>
              <a:rPr lang="he-IL" sz="2000" u="sng" kern="100" dirty="0">
                <a:effectLst/>
                <a:latin typeface="Aharoni" panose="02010803020104030203" pitchFamily="2" charset="-79"/>
                <a:ea typeface="Aptos" panose="020B0004020202020204" pitchFamily="34" charset="0"/>
                <a:cs typeface="Aharoni" panose="02010803020104030203" pitchFamily="2" charset="-79"/>
              </a:rPr>
              <a:t>ממשק משתמש ידידותי (</a:t>
            </a:r>
            <a:r>
              <a:rPr lang="en-US" sz="2000" u="sng" kern="100" dirty="0">
                <a:effectLst/>
                <a:latin typeface="Aharoni" panose="02010803020104030203" pitchFamily="2" charset="-79"/>
                <a:ea typeface="Aptos" panose="020B0004020202020204" pitchFamily="34" charset="0"/>
                <a:cs typeface="Aharoni" panose="02010803020104030203" pitchFamily="2" charset="-79"/>
              </a:rPr>
              <a:t>Accessibility</a:t>
            </a:r>
            <a:r>
              <a:rPr lang="he-IL" sz="2000" u="sng" kern="100" dirty="0">
                <a:effectLst/>
                <a:latin typeface="Aharoni" panose="02010803020104030203" pitchFamily="2" charset="-79"/>
                <a:ea typeface="Aptos" panose="020B0004020202020204" pitchFamily="34" charset="0"/>
                <a:cs typeface="Aharoni" panose="02010803020104030203" pitchFamily="2" charset="-79"/>
              </a:rPr>
              <a:t>)</a:t>
            </a:r>
            <a:r>
              <a:rPr lang="he-IL" sz="2000" kern="100" dirty="0">
                <a:effectLst/>
                <a:latin typeface="Aharoni" panose="02010803020104030203" pitchFamily="2" charset="-79"/>
                <a:ea typeface="Aptos" panose="020B0004020202020204" pitchFamily="34" charset="0"/>
                <a:cs typeface="Aharoni" panose="02010803020104030203" pitchFamily="2" charset="-79"/>
              </a:rPr>
              <a:t> - ניווט קל, ממשק ברור ופשוט, ואפשרות לבצע פעולות כמו סינון או התאמה אישית בלחיצה אחת</a:t>
            </a:r>
            <a:r>
              <a:rPr lang="en-US" sz="2000" kern="100" dirty="0">
                <a:effectLst/>
                <a:latin typeface="Aharoni" panose="02010803020104030203" pitchFamily="2" charset="-79"/>
                <a:ea typeface="Aptos" panose="020B0004020202020204" pitchFamily="34" charset="0"/>
                <a:cs typeface="Aharoni" panose="02010803020104030203" pitchFamily="2" charset="-79"/>
              </a:rPr>
              <a:t>.</a:t>
            </a:r>
            <a:endParaRPr lang="en-US" sz="2000" kern="100" dirty="0">
              <a:latin typeface="Aharoni" panose="02010803020104030203" pitchFamily="2" charset="-79"/>
              <a:ea typeface="Aptos" panose="020B0004020202020204" pitchFamily="34" charset="0"/>
              <a:cs typeface="Aharoni" panose="02010803020104030203" pitchFamily="2" charset="-79"/>
            </a:endParaRPr>
          </a:p>
          <a:p>
            <a:pPr marL="1600200" lvl="3" indent="-228600" algn="r" rtl="1">
              <a:lnSpc>
                <a:spcPct val="150000"/>
              </a:lnSpc>
              <a:buFont typeface="+mj-lt"/>
              <a:buAutoNum type="arabicPeriod"/>
            </a:pPr>
            <a:r>
              <a:rPr lang="he-IL" sz="2000" u="sng" kern="100" dirty="0"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  <a:t>זמינות המערכת </a:t>
            </a:r>
            <a:r>
              <a:rPr lang="en-US" sz="2000" u="sng" kern="100" dirty="0"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  <a:t>(System Availability)</a:t>
            </a:r>
            <a:r>
              <a:rPr lang="he-IL" sz="2000" u="sng" kern="100" dirty="0"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  <a:t> </a:t>
            </a:r>
            <a:r>
              <a:rPr lang="he-IL" sz="2000" kern="100" dirty="0"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  <a:t>- המערכת תהיה זמינה לפעולה לפחות 99.9% מהזמן ותתאושש מכל כשל תוך 5 דקות לכל היותר.</a:t>
            </a:r>
          </a:p>
          <a:p>
            <a:pPr marL="1600200" lvl="3" indent="-228600" algn="r" rtl="1">
              <a:lnSpc>
                <a:spcPct val="150000"/>
              </a:lnSpc>
              <a:buFont typeface="+mj-lt"/>
              <a:buAutoNum type="arabicPeriod"/>
            </a:pPr>
            <a:r>
              <a:rPr lang="he-IL" sz="2000" u="sng" kern="100" dirty="0"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  <a:t>קיבולת </a:t>
            </a:r>
            <a:r>
              <a:rPr lang="en-US" sz="2000" u="sng" kern="100" dirty="0"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  <a:t>/</a:t>
            </a:r>
            <a:r>
              <a:rPr lang="he-IL" sz="2000" u="sng" kern="100" dirty="0"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  <a:t> קצב ביצוע (</a:t>
            </a:r>
            <a:r>
              <a:rPr lang="en-US" sz="2000" u="sng" kern="100" dirty="0"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  <a:t>Throughput</a:t>
            </a:r>
            <a:r>
              <a:rPr lang="he-IL" sz="2000" u="sng" kern="100" dirty="0"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  <a:t>) </a:t>
            </a:r>
            <a:r>
              <a:rPr lang="he-IL" sz="2000" kern="100" dirty="0"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  <a:t>- המערכת תוכל לעבד לפחות 1,000 שאילתות בשנייה עם זמן תגובה ממוצע שלא יעלה על 2 שניות תחת עומס גבוה.</a:t>
            </a:r>
            <a:endParaRPr lang="en-US" sz="2000" dirty="0">
              <a:effectLst/>
              <a:latin typeface="Aharoni" panose="02010803020104030203" pitchFamily="2" charset="-79"/>
              <a:ea typeface="Arial" panose="020B0604020202020204" pitchFamily="34" charset="0"/>
              <a:cs typeface="Aharoni" panose="02010803020104030203" pitchFamily="2" charset="-79"/>
            </a:endParaRPr>
          </a:p>
          <a:p>
            <a:pPr marL="0" indent="0" algn="r" rtl="1">
              <a:lnSpc>
                <a:spcPct val="115000"/>
              </a:lnSpc>
              <a:spcBef>
                <a:spcPts val="1200"/>
              </a:spcBef>
              <a:buNone/>
            </a:pPr>
            <a:endParaRPr lang="en-US" sz="2000" dirty="0">
              <a:effectLst/>
              <a:latin typeface="Aharoni" panose="02010803020104030203" pitchFamily="2" charset="-79"/>
              <a:ea typeface="Arial" panose="020B06040202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05164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7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25BBFE-1839-735F-824F-482DA00587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7C5D8-2B24-274B-FBFD-DDDA2BABD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en-US" sz="4800" b="1" dirty="0">
                <a:ln w="22225">
                  <a:solidFill>
                    <a:srgbClr val="E65D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KPI</a:t>
            </a:r>
            <a:r>
              <a:rPr lang="he-IL" sz="4800" b="1" dirty="0">
                <a:ln w="22225">
                  <a:solidFill>
                    <a:srgbClr val="E65D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מרכזיים בפרויקט</a:t>
            </a:r>
            <a:endParaRPr lang="en-US" sz="4800" b="1" dirty="0">
              <a:ln w="22225">
                <a:solidFill>
                  <a:srgbClr val="E65D00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B949D-3E1D-DCAC-A162-4C63AAC35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9248"/>
            <a:ext cx="11353800" cy="4351338"/>
          </a:xfrm>
        </p:spPr>
        <p:txBody>
          <a:bodyPr>
            <a:normAutofit/>
          </a:bodyPr>
          <a:lstStyle/>
          <a:p>
            <a:pPr marL="1600200" lvl="3" indent="-228600" algn="r" rtl="1">
              <a:lnSpc>
                <a:spcPct val="150000"/>
              </a:lnSpc>
              <a:buFont typeface="+mj-lt"/>
              <a:buAutoNum type="arabicPeriod"/>
            </a:pPr>
            <a:r>
              <a:rPr lang="en-US" u="sng" kern="100" dirty="0">
                <a:effectLst/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  <a:t>Performance KPIs</a:t>
            </a:r>
            <a:r>
              <a:rPr lang="he-IL" u="sng" kern="100" dirty="0">
                <a:effectLst/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  <a:t> (ביצועים גבוהי</a:t>
            </a:r>
            <a:r>
              <a:rPr lang="he-IL" u="sng" kern="100" dirty="0"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  <a:t>ם)</a:t>
            </a:r>
            <a:r>
              <a:rPr lang="he-IL" u="sng" kern="100" dirty="0">
                <a:effectLst/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  <a:t>:</a:t>
            </a:r>
            <a:br>
              <a:rPr lang="en-US" sz="2000" u="sng" kern="100" dirty="0"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</a:br>
            <a:r>
              <a:rPr lang="he-IL" sz="2000" kern="100" dirty="0"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  <a:t>- </a:t>
            </a:r>
            <a:r>
              <a:rPr lang="en-US" sz="1600" kern="100" dirty="0">
                <a:effectLst/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  <a:t>Average Response Time</a:t>
            </a:r>
            <a:r>
              <a:rPr lang="he-IL" sz="1600" kern="100" dirty="0">
                <a:effectLst/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  <a:t> מדידת הזמן הממוצע מרגע שליחת בקשה ועד קבלת תשובה.</a:t>
            </a:r>
            <a:br>
              <a:rPr lang="en-US" sz="1600" kern="100" dirty="0">
                <a:effectLst/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</a:br>
            <a:r>
              <a:rPr lang="he-IL" sz="1600" kern="100" dirty="0">
                <a:effectLst/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  <a:t>- </a:t>
            </a:r>
            <a:r>
              <a:rPr lang="en-US" sz="1600" kern="100" dirty="0">
                <a:effectLst/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  <a:t>SLA Compliance Rate</a:t>
            </a:r>
            <a:r>
              <a:rPr lang="he-IL" sz="1600" kern="100" dirty="0">
                <a:effectLst/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  <a:t> מעקב אחר % הבקשות שמסתיימות תוך 2 שניות.</a:t>
            </a:r>
          </a:p>
          <a:p>
            <a:pPr marL="1600200" lvl="3" indent="-228600" algn="r" rtl="1">
              <a:lnSpc>
                <a:spcPct val="150000"/>
              </a:lnSpc>
              <a:buFont typeface="+mj-lt"/>
              <a:buAutoNum type="arabicPeriod"/>
            </a:pPr>
            <a:r>
              <a:rPr lang="en-US" u="sng" kern="100" dirty="0">
                <a:effectLst/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  <a:t>Scalability KPIs:</a:t>
            </a:r>
            <a:r>
              <a:rPr lang="he-IL" u="sng" kern="100" dirty="0">
                <a:effectLst/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  <a:t> (הרחבת יכולות)</a:t>
            </a:r>
            <a:r>
              <a:rPr lang="he-IL" u="sng" kern="100" dirty="0"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  <a:t>:</a:t>
            </a:r>
            <a:br>
              <a:rPr lang="en-US" sz="1600" u="sng" kern="100" dirty="0"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</a:br>
            <a:r>
              <a:rPr lang="en-US" sz="1600" kern="100" dirty="0"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  <a:t> </a:t>
            </a:r>
            <a:r>
              <a:rPr lang="he-IL" sz="1600" kern="100" dirty="0"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  <a:t>- </a:t>
            </a:r>
            <a:r>
              <a:rPr lang="en-US" sz="1600" kern="100" dirty="0"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  <a:t>Response Time vs Load Ratio</a:t>
            </a:r>
            <a:r>
              <a:rPr lang="he-IL" sz="1600" kern="100" dirty="0"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  <a:t> בדיקה כיצד זמני התגובה משתנים כשהעומס גדל.</a:t>
            </a:r>
            <a:br>
              <a:rPr lang="en-US" sz="1600" kern="100" dirty="0"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</a:br>
            <a:r>
              <a:rPr lang="he-IL" sz="1600" kern="100" dirty="0"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  <a:t>- </a:t>
            </a:r>
            <a:r>
              <a:rPr lang="en-US" sz="1600" kern="100" dirty="0"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  <a:t>Scale-Up Recovery Time</a:t>
            </a:r>
            <a:r>
              <a:rPr lang="he-IL" sz="1600" kern="100" dirty="0"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  <a:t> כמה זמן לוקח למערכת להתייצב אחרי הוספת משאבים.</a:t>
            </a:r>
          </a:p>
          <a:p>
            <a:pPr marL="1600200" lvl="3" indent="-228600" algn="r" rtl="1">
              <a:lnSpc>
                <a:spcPct val="150000"/>
              </a:lnSpc>
              <a:buFont typeface="+mj-lt"/>
              <a:buAutoNum type="arabicPeriod"/>
            </a:pPr>
            <a:r>
              <a:rPr lang="en-US" u="sng" kern="100" dirty="0"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  <a:t>Accessibility KPIs</a:t>
            </a:r>
            <a:r>
              <a:rPr lang="he-IL" u="sng" kern="100" dirty="0"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  <a:t> (</a:t>
            </a:r>
            <a:r>
              <a:rPr lang="he-IL" sz="1800" u="sng" kern="100" dirty="0">
                <a:effectLst/>
                <a:latin typeface="Aharoni" panose="02010803020104030203" pitchFamily="2" charset="-79"/>
                <a:ea typeface="Aptos" panose="020B0004020202020204" pitchFamily="34" charset="0"/>
                <a:cs typeface="Aharoni" panose="02010803020104030203" pitchFamily="2" charset="-79"/>
              </a:rPr>
              <a:t>ממשק משתמש ידידותי)</a:t>
            </a:r>
            <a:r>
              <a:rPr lang="he-IL" u="sng" kern="100" dirty="0"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  <a:t>:</a:t>
            </a:r>
            <a:br>
              <a:rPr lang="en-US" sz="1600" kern="100" dirty="0"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</a:br>
            <a:r>
              <a:rPr lang="he-IL" sz="1600" kern="100" dirty="0"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  <a:t>- </a:t>
            </a:r>
            <a:r>
              <a:rPr lang="en-US" sz="1600" kern="100" dirty="0"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  <a:t>Average Clicks per Task</a:t>
            </a:r>
            <a:r>
              <a:rPr lang="he-IL" sz="1600" kern="100" dirty="0"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  <a:t> מדידת כמות הפעולות הנדרשות להשלמת משימה.</a:t>
            </a:r>
            <a:br>
              <a:rPr lang="en-US" sz="1600" kern="100" dirty="0"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</a:br>
            <a:r>
              <a:rPr lang="he-IL" sz="1600" kern="100" dirty="0"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  <a:t>- </a:t>
            </a:r>
            <a:r>
              <a:rPr lang="en-US" sz="1600" kern="100" dirty="0"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  <a:t>Time to First Success</a:t>
            </a:r>
            <a:r>
              <a:rPr lang="he-IL" sz="1600" kern="100" dirty="0"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  <a:t> כמה זמן לוקח למשתמש חדש להשלים משימה בסיסית.</a:t>
            </a:r>
          </a:p>
        </p:txBody>
      </p:sp>
    </p:spTree>
    <p:extLst>
      <p:ext uri="{BB962C8B-B14F-4D97-AF65-F5344CB8AC3E}">
        <p14:creationId xmlns:p14="http://schemas.microsoft.com/office/powerpoint/2010/main" val="521481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7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D42754-98BB-9360-942C-659366177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1D48B-8B4F-FD51-B121-C0B697CA3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en-US" sz="4800" b="1" dirty="0">
                <a:ln w="22225">
                  <a:solidFill>
                    <a:srgbClr val="E65D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KPI</a:t>
            </a:r>
            <a:r>
              <a:rPr lang="he-IL" sz="4800" b="1" dirty="0">
                <a:ln w="22225">
                  <a:solidFill>
                    <a:srgbClr val="E65D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מרכזיים בפרויקט</a:t>
            </a:r>
            <a:endParaRPr lang="en-US" sz="4800" b="1" dirty="0">
              <a:ln w="22225">
                <a:solidFill>
                  <a:srgbClr val="E65D00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0333E-35EC-DA3C-1487-B7BACE2F1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9248"/>
            <a:ext cx="11353800" cy="4351338"/>
          </a:xfrm>
        </p:spPr>
        <p:txBody>
          <a:bodyPr>
            <a:normAutofit/>
          </a:bodyPr>
          <a:lstStyle/>
          <a:p>
            <a:pPr marL="1371600" lvl="3" indent="0" algn="r" rtl="1">
              <a:lnSpc>
                <a:spcPct val="150000"/>
              </a:lnSpc>
              <a:buNone/>
            </a:pPr>
            <a:r>
              <a:rPr lang="he-IL" kern="100" dirty="0"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  <a:t>4.</a:t>
            </a:r>
            <a:r>
              <a:rPr lang="he-IL" sz="1600" kern="100" dirty="0"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  <a:t> </a:t>
            </a:r>
            <a:r>
              <a:rPr lang="en-US" u="sng" kern="100" dirty="0"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  <a:t>System Availability KPIs</a:t>
            </a:r>
            <a:r>
              <a:rPr lang="he-IL" u="sng" kern="100" dirty="0"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  <a:t> (</a:t>
            </a:r>
            <a:r>
              <a:rPr lang="he-IL" sz="1800" u="sng" kern="100" dirty="0"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  <a:t>זמינות המערכת)</a:t>
            </a:r>
            <a:r>
              <a:rPr lang="he-IL" u="sng" kern="100" dirty="0"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  <a:t>:</a:t>
            </a:r>
            <a:br>
              <a:rPr lang="en-US" sz="1600" kern="100" dirty="0"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</a:br>
            <a:r>
              <a:rPr lang="he-IL" sz="1600" kern="100" dirty="0"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  <a:t>- </a:t>
            </a:r>
            <a:r>
              <a:rPr lang="en-US" sz="1600" kern="100" dirty="0"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  <a:t>System Uptime</a:t>
            </a:r>
            <a:r>
              <a:rPr lang="he-IL" sz="1600" kern="100" dirty="0"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  <a:t> מדידת אחוז הזמן שהמערכת זמינה (יעד: 99.9%).</a:t>
            </a:r>
            <a:br>
              <a:rPr lang="en-US" sz="1600" kern="100" dirty="0"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</a:br>
            <a:r>
              <a:rPr lang="he-IL" sz="1600" kern="100" dirty="0"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  <a:t>- </a:t>
            </a:r>
            <a:r>
              <a:rPr lang="en-US" sz="1600" kern="100" dirty="0"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  <a:t>Mean Time to Recovery</a:t>
            </a:r>
            <a:r>
              <a:rPr lang="he-IL" sz="1600" kern="100" dirty="0"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  <a:t> זמן ממוצע להתאוששות מתקלה (יעד: פחות מ-5 דקות).</a:t>
            </a:r>
          </a:p>
          <a:p>
            <a:pPr marL="1371600" lvl="3" indent="0" algn="r" rtl="1">
              <a:lnSpc>
                <a:spcPct val="150000"/>
              </a:lnSpc>
              <a:buNone/>
            </a:pPr>
            <a:r>
              <a:rPr lang="he-IL" kern="100" dirty="0"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  <a:t>5. </a:t>
            </a:r>
            <a:r>
              <a:rPr lang="en-US" u="sng" kern="100" dirty="0"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  <a:t>Throughput KPIs</a:t>
            </a:r>
            <a:r>
              <a:rPr lang="he-IL" u="sng" kern="100" dirty="0"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  <a:t> (</a:t>
            </a:r>
            <a:r>
              <a:rPr lang="he-IL" sz="1800" u="sng" kern="100" dirty="0"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  <a:t>קיבולת </a:t>
            </a:r>
            <a:r>
              <a:rPr lang="en-US" sz="1800" u="sng" kern="100" dirty="0"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  <a:t>/</a:t>
            </a:r>
            <a:r>
              <a:rPr lang="he-IL" sz="1800" u="sng" kern="100" dirty="0"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  <a:t> קצב ביצוע)</a:t>
            </a:r>
            <a:r>
              <a:rPr lang="he-IL" u="sng" kern="100" dirty="0"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  <a:t>:</a:t>
            </a:r>
            <a:br>
              <a:rPr lang="en-US" sz="1600" kern="100" dirty="0"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</a:br>
            <a:r>
              <a:rPr lang="he-IL" sz="1600" kern="100" dirty="0"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  <a:t>- </a:t>
            </a:r>
            <a:r>
              <a:rPr lang="en-US" sz="1600" kern="100" dirty="0"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  <a:t>Peak Requests per Second</a:t>
            </a:r>
            <a:r>
              <a:rPr lang="he-IL" sz="1600" kern="100" dirty="0"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  <a:t> כמות הבקשות המקסימלית שהמערכת מסוגלת לטפל בה.</a:t>
            </a:r>
            <a:br>
              <a:rPr lang="en-US" sz="1600" kern="100" dirty="0"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</a:br>
            <a:r>
              <a:rPr lang="he-IL" sz="1600" kern="100" dirty="0"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  <a:t>- </a:t>
            </a:r>
            <a:r>
              <a:rPr lang="en-US" sz="1600" kern="100" dirty="0"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  <a:t>Request Rejection Rate</a:t>
            </a:r>
            <a:r>
              <a:rPr lang="he-IL" sz="1600" kern="100" dirty="0"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  <a:t> שיעור הבקשות שנדחות כשהמערכת מגיעה לקצה היכולת.</a:t>
            </a:r>
          </a:p>
        </p:txBody>
      </p:sp>
    </p:spTree>
    <p:extLst>
      <p:ext uri="{BB962C8B-B14F-4D97-AF65-F5344CB8AC3E}">
        <p14:creationId xmlns:p14="http://schemas.microsoft.com/office/powerpoint/2010/main" val="334691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6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860FE-C8FD-F064-9FD8-82A79A11380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>
            <a:normAutofit/>
          </a:bodyPr>
          <a:lstStyle/>
          <a:p>
            <a:pPr algn="ctr" rtl="1"/>
            <a:r>
              <a:rPr lang="he-IL" sz="5400" b="1" dirty="0">
                <a:ln w="22225">
                  <a:solidFill>
                    <a:srgbClr val="E65D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אתגרים </a:t>
            </a:r>
            <a:endParaRPr lang="en-US" sz="5400" b="1" dirty="0">
              <a:ln w="22225">
                <a:solidFill>
                  <a:srgbClr val="E65D00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מלבן 9">
            <a:extLst>
              <a:ext uri="{FF2B5EF4-FFF2-40B4-BE49-F238E27FC236}">
                <a16:creationId xmlns:a16="http://schemas.microsoft.com/office/drawing/2014/main" id="{814987CB-7FB0-4BAF-ED98-3F706822E19C}"/>
              </a:ext>
            </a:extLst>
          </p:cNvPr>
          <p:cNvSpPr/>
          <p:nvPr/>
        </p:nvSpPr>
        <p:spPr>
          <a:xfrm>
            <a:off x="4509534" y="2230915"/>
            <a:ext cx="2759273" cy="983673"/>
          </a:xfrm>
          <a:prstGeom prst="rect">
            <a:avLst/>
          </a:prstGeom>
          <a:solidFill>
            <a:srgbClr val="F8C998"/>
          </a:solidFill>
          <a:ln w="28575" cap="flat" cmpd="sng" algn="ctr">
            <a:noFill/>
            <a:prstDash val="solid"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1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kumimoji="0" lang="he-IL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פערי זמן </a:t>
            </a:r>
          </a:p>
        </p:txBody>
      </p:sp>
      <p:sp>
        <p:nvSpPr>
          <p:cNvPr id="8" name="מלבן 6">
            <a:extLst>
              <a:ext uri="{FF2B5EF4-FFF2-40B4-BE49-F238E27FC236}">
                <a16:creationId xmlns:a16="http://schemas.microsoft.com/office/drawing/2014/main" id="{EF79D20F-1CFE-2157-C0CF-41DC085BD136}"/>
              </a:ext>
            </a:extLst>
          </p:cNvPr>
          <p:cNvSpPr/>
          <p:nvPr/>
        </p:nvSpPr>
        <p:spPr>
          <a:xfrm>
            <a:off x="7999342" y="2230916"/>
            <a:ext cx="2703845" cy="983673"/>
          </a:xfrm>
          <a:prstGeom prst="rect">
            <a:avLst/>
          </a:prstGeom>
          <a:solidFill>
            <a:srgbClr val="F8C998"/>
          </a:solidFill>
          <a:ln w="28575" cap="flat" cmpd="sng" algn="ctr">
            <a:noFill/>
            <a:prstDash val="solid"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1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פערי ידע</a:t>
            </a:r>
            <a:endParaRPr kumimoji="0" lang="he-IL" sz="2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sp>
        <p:nvSpPr>
          <p:cNvPr id="10" name="מלבן 11">
            <a:extLst>
              <a:ext uri="{FF2B5EF4-FFF2-40B4-BE49-F238E27FC236}">
                <a16:creationId xmlns:a16="http://schemas.microsoft.com/office/drawing/2014/main" id="{3C8C428D-CD9B-8EAA-9620-41152BC0AC27}"/>
              </a:ext>
            </a:extLst>
          </p:cNvPr>
          <p:cNvSpPr/>
          <p:nvPr/>
        </p:nvSpPr>
        <p:spPr>
          <a:xfrm>
            <a:off x="1075155" y="2230915"/>
            <a:ext cx="2731559" cy="983673"/>
          </a:xfrm>
          <a:prstGeom prst="rect">
            <a:avLst/>
          </a:prstGeom>
          <a:solidFill>
            <a:srgbClr val="F8C998"/>
          </a:solidFill>
          <a:ln w="28575" cap="flat" cmpd="sng" algn="ctr">
            <a:noFill/>
            <a:prstDash val="solid"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1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he-IL" sz="2400" b="1" kern="0" noProof="0" dirty="0">
                <a:solidFill>
                  <a:schemeClr val="tx2"/>
                </a:solidFill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עבודה בסביבה הדרושה</a:t>
            </a:r>
            <a:endParaRPr kumimoji="0" lang="he-IL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sp>
        <p:nvSpPr>
          <p:cNvPr id="12" name="מלבן 12">
            <a:extLst>
              <a:ext uri="{FF2B5EF4-FFF2-40B4-BE49-F238E27FC236}">
                <a16:creationId xmlns:a16="http://schemas.microsoft.com/office/drawing/2014/main" id="{79D0F077-0130-3AAF-D415-502501D8DC3F}"/>
              </a:ext>
            </a:extLst>
          </p:cNvPr>
          <p:cNvSpPr/>
          <p:nvPr/>
        </p:nvSpPr>
        <p:spPr>
          <a:xfrm>
            <a:off x="3257917" y="3861689"/>
            <a:ext cx="2731559" cy="983673"/>
          </a:xfrm>
          <a:prstGeom prst="rect">
            <a:avLst/>
          </a:prstGeom>
          <a:solidFill>
            <a:srgbClr val="F8C998"/>
          </a:solidFill>
          <a:ln w="28575" cap="flat" cmpd="sng" algn="ctr">
            <a:noFill/>
            <a:prstDash val="solid"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1" anchor="ctr"/>
          <a:lstStyle/>
          <a:p>
            <a:pPr algn="ctr">
              <a:defRPr/>
            </a:pPr>
            <a:r>
              <a:rPr lang="he-IL" sz="2400" kern="100" dirty="0">
                <a:solidFill>
                  <a:schemeClr val="tx2"/>
                </a:solidFill>
                <a:latin typeface="Aharoni" panose="02010803020104030203" pitchFamily="2" charset="-79"/>
                <a:ea typeface="Aptos" panose="020B0004020202020204" pitchFamily="34" charset="0"/>
                <a:cs typeface="Aharoni" panose="02010803020104030203" pitchFamily="2" charset="-79"/>
              </a:rPr>
              <a:t>הוספת פיצ’רים</a:t>
            </a:r>
            <a:endParaRPr kumimoji="0" lang="he-IL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sp>
        <p:nvSpPr>
          <p:cNvPr id="6" name="מלבן 6">
            <a:extLst>
              <a:ext uri="{FF2B5EF4-FFF2-40B4-BE49-F238E27FC236}">
                <a16:creationId xmlns:a16="http://schemas.microsoft.com/office/drawing/2014/main" id="{8F7D350E-55D1-F329-C9DD-2229D2021D39}"/>
              </a:ext>
            </a:extLst>
          </p:cNvPr>
          <p:cNvSpPr/>
          <p:nvPr/>
        </p:nvSpPr>
        <p:spPr>
          <a:xfrm>
            <a:off x="7268807" y="3861688"/>
            <a:ext cx="2703845" cy="983673"/>
          </a:xfrm>
          <a:prstGeom prst="rect">
            <a:avLst/>
          </a:prstGeom>
          <a:solidFill>
            <a:srgbClr val="F8C998"/>
          </a:solidFill>
          <a:ln w="28575" cap="flat" cmpd="sng" algn="ctr">
            <a:noFill/>
            <a:prstDash val="solid"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1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עבודה סביב מסד הנתונים</a:t>
            </a:r>
            <a:endParaRPr kumimoji="0" lang="he-IL" sz="2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0693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2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8A5A6-BEE2-0A0C-8FE8-970D7AE4D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ביקורת עמיתים מתרגול</a:t>
            </a:r>
            <a:endParaRPr 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aphicFrame>
        <p:nvGraphicFramePr>
          <p:cNvPr id="6" name="מציין מיקום תוכן 5">
            <a:extLst>
              <a:ext uri="{FF2B5EF4-FFF2-40B4-BE49-F238E27FC236}">
                <a16:creationId xmlns:a16="http://schemas.microsoft.com/office/drawing/2014/main" id="{063039C7-9F06-71CA-4B5E-F3E3D52CA3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8841183"/>
              </p:ext>
            </p:extLst>
          </p:nvPr>
        </p:nvGraphicFramePr>
        <p:xfrm>
          <a:off x="1628346" y="1690688"/>
          <a:ext cx="8935308" cy="4178579"/>
        </p:xfrm>
        <a:graphic>
          <a:graphicData uri="http://schemas.openxmlformats.org/drawingml/2006/table">
            <a:tbl>
              <a:tblPr rtl="1" bandRow="1">
                <a:tableStyleId>{21E4AEA4-8DFA-4A89-87EB-49C32662AFE0}</a:tableStyleId>
              </a:tblPr>
              <a:tblGrid>
                <a:gridCol w="3131185">
                  <a:extLst>
                    <a:ext uri="{9D8B030D-6E8A-4147-A177-3AD203B41FA5}">
                      <a16:colId xmlns:a16="http://schemas.microsoft.com/office/drawing/2014/main" val="4215170632"/>
                    </a:ext>
                  </a:extLst>
                </a:gridCol>
                <a:gridCol w="3082724">
                  <a:extLst>
                    <a:ext uri="{9D8B030D-6E8A-4147-A177-3AD203B41FA5}">
                      <a16:colId xmlns:a16="http://schemas.microsoft.com/office/drawing/2014/main" val="3842565983"/>
                    </a:ext>
                  </a:extLst>
                </a:gridCol>
                <a:gridCol w="2721399">
                  <a:extLst>
                    <a:ext uri="{9D8B030D-6E8A-4147-A177-3AD203B41FA5}">
                      <a16:colId xmlns:a16="http://schemas.microsoft.com/office/drawing/2014/main" val="2897397804"/>
                    </a:ext>
                  </a:extLst>
                </a:gridCol>
              </a:tblGrid>
              <a:tr h="771432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800" kern="100">
                          <a:solidFill>
                            <a:schemeClr val="tx2"/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הערת  משוב</a:t>
                      </a:r>
                      <a:endParaRPr lang="en-US" sz="1800" kern="100">
                        <a:solidFill>
                          <a:schemeClr val="tx2"/>
                        </a:solidFill>
                        <a:effectLst/>
                        <a:latin typeface="Aharoni" panose="02010803020104030203" pitchFamily="2" charset="-79"/>
                        <a:ea typeface="Aptos" panose="020B0004020202020204" pitchFamily="34" charset="0"/>
                        <a:cs typeface="Aharoni" panose="02010803020104030203" pitchFamily="2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800" kern="100" dirty="0">
                          <a:solidFill>
                            <a:schemeClr val="tx2"/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האם התבצע שינוי באפליקציה בעקבות ההערה?</a:t>
                      </a:r>
                      <a:endParaRPr lang="en-US" sz="1800" kern="100" dirty="0">
                        <a:solidFill>
                          <a:schemeClr val="tx2"/>
                        </a:solidFill>
                        <a:effectLst/>
                        <a:latin typeface="Aharoni" panose="02010803020104030203" pitchFamily="2" charset="-79"/>
                        <a:ea typeface="Aptos" panose="020B0004020202020204" pitchFamily="34" charset="0"/>
                        <a:cs typeface="Aharoni" panose="02010803020104030203" pitchFamily="2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800" kern="100">
                          <a:solidFill>
                            <a:schemeClr val="tx2"/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נימוק</a:t>
                      </a:r>
                      <a:endParaRPr lang="en-US" sz="1800" kern="100">
                        <a:solidFill>
                          <a:schemeClr val="tx2"/>
                        </a:solidFill>
                        <a:effectLst/>
                        <a:latin typeface="Aharoni" panose="02010803020104030203" pitchFamily="2" charset="-79"/>
                        <a:ea typeface="Aptos" panose="020B0004020202020204" pitchFamily="34" charset="0"/>
                        <a:cs typeface="Aharoni" panose="02010803020104030203" pitchFamily="2" charset="-79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1801980"/>
                  </a:ext>
                </a:extLst>
              </a:tr>
              <a:tr h="521733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800" kern="100" dirty="0">
                          <a:solidFill>
                            <a:schemeClr val="tx2"/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הוספת </a:t>
                      </a:r>
                      <a:r>
                        <a:rPr lang="en-US" sz="1800" kern="100" dirty="0">
                          <a:solidFill>
                            <a:schemeClr val="tx2"/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chatbot</a:t>
                      </a:r>
                      <a:endParaRPr lang="en-US" sz="1800" kern="100" dirty="0">
                        <a:solidFill>
                          <a:schemeClr val="tx2"/>
                        </a:solidFill>
                        <a:effectLst/>
                        <a:latin typeface="Aharoni" panose="02010803020104030203" pitchFamily="2" charset="-79"/>
                        <a:ea typeface="Aptos" panose="020B0004020202020204" pitchFamily="34" charset="0"/>
                        <a:cs typeface="Aharoni" panose="02010803020104030203" pitchFamily="2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800" kern="100" dirty="0">
                          <a:solidFill>
                            <a:schemeClr val="tx2"/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כן</a:t>
                      </a:r>
                      <a:endParaRPr lang="en-US" sz="1800" kern="100" dirty="0">
                        <a:solidFill>
                          <a:schemeClr val="tx2"/>
                        </a:solidFill>
                        <a:effectLst/>
                        <a:latin typeface="Aharoni" panose="02010803020104030203" pitchFamily="2" charset="-79"/>
                        <a:ea typeface="Aptos" panose="020B0004020202020204" pitchFamily="34" charset="0"/>
                        <a:cs typeface="Aharoni" panose="02010803020104030203" pitchFamily="2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800" kern="100" dirty="0">
                          <a:solidFill>
                            <a:schemeClr val="tx2"/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הוספנו צ'אטבוט למערכת </a:t>
                      </a:r>
                      <a:r>
                        <a:rPr lang="en-US" sz="1800" kern="100" dirty="0">
                          <a:solidFill>
                            <a:schemeClr val="tx2"/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hardcoded</a:t>
                      </a:r>
                      <a:endParaRPr lang="en-US" sz="1800" kern="100" dirty="0">
                        <a:solidFill>
                          <a:schemeClr val="tx2"/>
                        </a:solidFill>
                        <a:effectLst/>
                        <a:latin typeface="Aharoni" panose="02010803020104030203" pitchFamily="2" charset="-79"/>
                        <a:ea typeface="Aptos" panose="020B0004020202020204" pitchFamily="34" charset="0"/>
                        <a:cs typeface="Aharoni" panose="02010803020104030203" pitchFamily="2" charset="-79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6262728"/>
                  </a:ext>
                </a:extLst>
              </a:tr>
              <a:tr h="521733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800" kern="100" dirty="0">
                          <a:solidFill>
                            <a:schemeClr val="tx2"/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הוספת </a:t>
                      </a:r>
                      <a:r>
                        <a:rPr lang="en-US" sz="1800" kern="100" dirty="0">
                          <a:solidFill>
                            <a:schemeClr val="tx2"/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delete term</a:t>
                      </a:r>
                      <a:endParaRPr lang="en-US" sz="1800" kern="100" dirty="0">
                        <a:solidFill>
                          <a:schemeClr val="tx2"/>
                        </a:solidFill>
                        <a:effectLst/>
                        <a:latin typeface="Aharoni" panose="02010803020104030203" pitchFamily="2" charset="-79"/>
                        <a:ea typeface="Aptos" panose="020B0004020202020204" pitchFamily="34" charset="0"/>
                        <a:cs typeface="Aharoni" panose="02010803020104030203" pitchFamily="2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800" kern="100" dirty="0">
                          <a:solidFill>
                            <a:schemeClr val="tx2"/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כן</a:t>
                      </a:r>
                      <a:endParaRPr lang="en-US" sz="1800" kern="100" dirty="0">
                        <a:solidFill>
                          <a:schemeClr val="tx2"/>
                        </a:solidFill>
                        <a:effectLst/>
                        <a:latin typeface="Aharoni" panose="02010803020104030203" pitchFamily="2" charset="-79"/>
                        <a:ea typeface="Aptos" panose="020B0004020202020204" pitchFamily="34" charset="0"/>
                        <a:cs typeface="Aharoni" panose="02010803020104030203" pitchFamily="2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800" kern="100" dirty="0">
                          <a:solidFill>
                            <a:schemeClr val="tx2"/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נוסף כפתור במסך האדמן למחיקת אינדקס</a:t>
                      </a:r>
                      <a:endParaRPr lang="en-US" sz="1800" kern="100" dirty="0">
                        <a:solidFill>
                          <a:schemeClr val="tx2"/>
                        </a:solidFill>
                        <a:effectLst/>
                        <a:latin typeface="Aharoni" panose="02010803020104030203" pitchFamily="2" charset="-79"/>
                        <a:ea typeface="Aptos" panose="020B0004020202020204" pitchFamily="34" charset="0"/>
                        <a:cs typeface="Aharoni" panose="02010803020104030203" pitchFamily="2" charset="-79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8044282"/>
                  </a:ext>
                </a:extLst>
              </a:tr>
              <a:tr h="784722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800" kern="100" dirty="0">
                          <a:solidFill>
                            <a:schemeClr val="tx2"/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צבעי המערכת יהיו יותר בולטים </a:t>
                      </a:r>
                      <a:endParaRPr lang="en-US" sz="1800" kern="100" dirty="0">
                        <a:solidFill>
                          <a:schemeClr val="tx2"/>
                        </a:solidFill>
                        <a:effectLst/>
                        <a:latin typeface="Aharoni" panose="02010803020104030203" pitchFamily="2" charset="-79"/>
                        <a:ea typeface="Aptos" panose="020B0004020202020204" pitchFamily="34" charset="0"/>
                        <a:cs typeface="Aharoni" panose="02010803020104030203" pitchFamily="2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800" kern="100" dirty="0">
                          <a:solidFill>
                            <a:schemeClr val="tx2"/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לא</a:t>
                      </a:r>
                      <a:endParaRPr lang="en-US" sz="1800" kern="100" dirty="0">
                        <a:solidFill>
                          <a:schemeClr val="tx2"/>
                        </a:solidFill>
                        <a:effectLst/>
                        <a:latin typeface="Aharoni" panose="02010803020104030203" pitchFamily="2" charset="-79"/>
                        <a:ea typeface="Aptos" panose="020B0004020202020204" pitchFamily="34" charset="0"/>
                        <a:cs typeface="Aharoni" panose="02010803020104030203" pitchFamily="2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800" kern="100" dirty="0">
                          <a:solidFill>
                            <a:schemeClr val="tx2"/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לאחר התייעצות הוחלט להשאיר את הצבעים, העדפה אישית.</a:t>
                      </a:r>
                      <a:endParaRPr lang="en-US" sz="1800" kern="100" dirty="0">
                        <a:solidFill>
                          <a:schemeClr val="tx2"/>
                        </a:solidFill>
                        <a:effectLst/>
                        <a:latin typeface="Aharoni" panose="02010803020104030203" pitchFamily="2" charset="-79"/>
                        <a:ea typeface="Aptos" panose="020B0004020202020204" pitchFamily="34" charset="0"/>
                        <a:cs typeface="Aharoni" panose="02010803020104030203" pitchFamily="2" charset="-79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0556447"/>
                  </a:ext>
                </a:extLst>
              </a:tr>
              <a:tr h="521733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800" kern="100">
                          <a:solidFill>
                            <a:schemeClr val="tx2"/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הלינקים בעדכון </a:t>
                      </a:r>
                      <a:r>
                        <a:rPr lang="en-US" sz="1800" kern="100">
                          <a:solidFill>
                            <a:schemeClr val="tx2"/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term </a:t>
                      </a:r>
                      <a:r>
                        <a:rPr lang="he-IL" sz="1800" kern="100">
                          <a:solidFill>
                            <a:schemeClr val="tx2"/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 להפריד אותם</a:t>
                      </a:r>
                      <a:endParaRPr lang="en-US" sz="1800" kern="100">
                        <a:solidFill>
                          <a:schemeClr val="tx2"/>
                        </a:solidFill>
                        <a:effectLst/>
                        <a:latin typeface="Aharoni" panose="02010803020104030203" pitchFamily="2" charset="-79"/>
                        <a:ea typeface="Aptos" panose="020B0004020202020204" pitchFamily="34" charset="0"/>
                        <a:cs typeface="Aharoni" panose="02010803020104030203" pitchFamily="2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800" kern="100" dirty="0">
                          <a:solidFill>
                            <a:schemeClr val="tx2"/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כן</a:t>
                      </a:r>
                      <a:endParaRPr lang="en-US" sz="1800" kern="100" dirty="0">
                        <a:solidFill>
                          <a:schemeClr val="tx2"/>
                        </a:solidFill>
                        <a:effectLst/>
                        <a:latin typeface="Aharoni" panose="02010803020104030203" pitchFamily="2" charset="-79"/>
                        <a:ea typeface="Aptos" panose="020B0004020202020204" pitchFamily="34" charset="0"/>
                        <a:cs typeface="Aharoni" panose="02010803020104030203" pitchFamily="2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800" kern="100" dirty="0">
                          <a:solidFill>
                            <a:schemeClr val="tx2"/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בוצע שינוי ל-</a:t>
                      </a:r>
                      <a:r>
                        <a:rPr lang="en-US" sz="1800" kern="100" dirty="0">
                          <a:solidFill>
                            <a:schemeClr val="tx2"/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dropdown</a:t>
                      </a:r>
                      <a:r>
                        <a:rPr lang="he-IL" sz="1800" kern="100" dirty="0">
                          <a:solidFill>
                            <a:schemeClr val="tx2"/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 עבור הלינקים בממשק </a:t>
                      </a:r>
                      <a:r>
                        <a:rPr lang="he-IL" sz="1800" kern="100" dirty="0" err="1">
                          <a:solidFill>
                            <a:schemeClr val="tx2"/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האדמין</a:t>
                      </a:r>
                      <a:endParaRPr lang="en-US" sz="1800" kern="100" dirty="0">
                        <a:solidFill>
                          <a:schemeClr val="tx2"/>
                        </a:solidFill>
                        <a:effectLst/>
                        <a:latin typeface="Aharoni" panose="02010803020104030203" pitchFamily="2" charset="-79"/>
                        <a:ea typeface="Aptos" panose="020B0004020202020204" pitchFamily="34" charset="0"/>
                        <a:cs typeface="Aharoni" panose="02010803020104030203" pitchFamily="2" charset="-79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5918773"/>
                  </a:ext>
                </a:extLst>
              </a:tr>
              <a:tr h="784722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800" kern="100">
                          <a:solidFill>
                            <a:schemeClr val="tx2"/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הגרפים יציגו יותר מנושא אחד</a:t>
                      </a:r>
                      <a:endParaRPr lang="en-US" sz="1800" kern="100">
                        <a:solidFill>
                          <a:schemeClr val="tx2"/>
                        </a:solidFill>
                        <a:effectLst/>
                        <a:latin typeface="Aharoni" panose="02010803020104030203" pitchFamily="2" charset="-79"/>
                        <a:ea typeface="Aptos" panose="020B0004020202020204" pitchFamily="34" charset="0"/>
                        <a:cs typeface="Aharoni" panose="02010803020104030203" pitchFamily="2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800" kern="100" dirty="0">
                          <a:solidFill>
                            <a:schemeClr val="tx2"/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כן</a:t>
                      </a:r>
                      <a:endParaRPr lang="en-US" sz="1800" kern="100" dirty="0">
                        <a:solidFill>
                          <a:schemeClr val="tx2"/>
                        </a:solidFill>
                        <a:effectLst/>
                        <a:latin typeface="Aharoni" panose="02010803020104030203" pitchFamily="2" charset="-79"/>
                        <a:ea typeface="Aptos" panose="020B0004020202020204" pitchFamily="34" charset="0"/>
                        <a:cs typeface="Aharoni" panose="02010803020104030203" pitchFamily="2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800" kern="100" dirty="0">
                          <a:solidFill>
                            <a:schemeClr val="tx2"/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הוספנו הצגה של אינדקסים שמופיעים בהכי הרבה קישורים, ומילות חיפוש פופולאריות</a:t>
                      </a:r>
                      <a:endParaRPr lang="en-US" sz="1800" kern="100" dirty="0">
                        <a:solidFill>
                          <a:schemeClr val="tx2"/>
                        </a:solidFill>
                        <a:effectLst/>
                        <a:latin typeface="Aharoni" panose="02010803020104030203" pitchFamily="2" charset="-79"/>
                        <a:ea typeface="Aptos" panose="020B0004020202020204" pitchFamily="34" charset="0"/>
                        <a:cs typeface="Aharoni" panose="02010803020104030203" pitchFamily="2" charset="-79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0044904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8B42F97A-8DD1-3815-63FA-1C70B0C60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097792" y="-108336"/>
            <a:ext cx="15796687" cy="57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242D556A-5E0B-7D29-F5B1-E9D2D5424962}"/>
              </a:ext>
            </a:extLst>
          </p:cNvPr>
          <p:cNvSpPr txBox="1"/>
          <p:nvPr/>
        </p:nvSpPr>
        <p:spPr>
          <a:xfrm>
            <a:off x="3336377" y="6013939"/>
            <a:ext cx="722727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>
                <a:solidFill>
                  <a:srgbClr val="FF0000"/>
                </a:solidFill>
              </a:rPr>
              <a:t>ציון </a:t>
            </a:r>
            <a:r>
              <a:rPr lang="en-US" dirty="0">
                <a:solidFill>
                  <a:srgbClr val="FF0000"/>
                </a:solidFill>
              </a:rPr>
              <a:t>SUS</a:t>
            </a:r>
            <a:r>
              <a:rPr lang="he-IL" dirty="0">
                <a:solidFill>
                  <a:srgbClr val="FF0000"/>
                </a:solidFill>
              </a:rPr>
              <a:t>: קיבלנו 24 משובים, סכומם 2300 לכן ציון סופי 84.5</a:t>
            </a:r>
          </a:p>
        </p:txBody>
      </p:sp>
    </p:spTree>
    <p:extLst>
      <p:ext uri="{BB962C8B-B14F-4D97-AF65-F5344CB8AC3E}">
        <p14:creationId xmlns:p14="http://schemas.microsoft.com/office/powerpoint/2010/main" val="3393457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AAC38-6DFA-2851-5386-1416CBE15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241" y="386897"/>
            <a:ext cx="11244943" cy="1325563"/>
          </a:xfrm>
        </p:spPr>
        <p:txBody>
          <a:bodyPr>
            <a:noAutofit/>
          </a:bodyPr>
          <a:lstStyle/>
          <a:p>
            <a:pPr algn="ctr"/>
            <a:r>
              <a:rPr lang="he-IL" sz="5400" b="1" dirty="0">
                <a:ln w="22225">
                  <a:solidFill>
                    <a:srgbClr val="E65D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הצורה בה הבהרנו למשתמש את האלגוריתמים </a:t>
            </a:r>
            <a:endParaRPr lang="en-US" sz="5400" b="1" dirty="0">
              <a:ln w="22225">
                <a:solidFill>
                  <a:srgbClr val="E65D00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מלבן 9">
            <a:extLst>
              <a:ext uri="{FF2B5EF4-FFF2-40B4-BE49-F238E27FC236}">
                <a16:creationId xmlns:a16="http://schemas.microsoft.com/office/drawing/2014/main" id="{DC161A20-63AE-ADA0-4A1A-3667D66141AE}"/>
              </a:ext>
            </a:extLst>
          </p:cNvPr>
          <p:cNvSpPr/>
          <p:nvPr/>
        </p:nvSpPr>
        <p:spPr>
          <a:xfrm>
            <a:off x="4770792" y="2445328"/>
            <a:ext cx="2759273" cy="983673"/>
          </a:xfrm>
          <a:prstGeom prst="rect">
            <a:avLst/>
          </a:prstGeom>
          <a:solidFill>
            <a:srgbClr val="F8C998"/>
          </a:solidFill>
          <a:ln w="381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2400" kern="0" dirty="0">
                <a:solidFill>
                  <a:schemeClr val="tx2"/>
                </a:solidFill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משוב אינפורמטיבי בכל שלב</a:t>
            </a:r>
            <a:endParaRPr kumimoji="0" lang="he-IL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sp>
        <p:nvSpPr>
          <p:cNvPr id="5" name="מלבן 6">
            <a:extLst>
              <a:ext uri="{FF2B5EF4-FFF2-40B4-BE49-F238E27FC236}">
                <a16:creationId xmlns:a16="http://schemas.microsoft.com/office/drawing/2014/main" id="{FCC690C3-0AB8-2ADB-456F-A74A82918BCE}"/>
              </a:ext>
            </a:extLst>
          </p:cNvPr>
          <p:cNvSpPr/>
          <p:nvPr/>
        </p:nvSpPr>
        <p:spPr>
          <a:xfrm>
            <a:off x="8260600" y="2445329"/>
            <a:ext cx="2703845" cy="983673"/>
          </a:xfrm>
          <a:prstGeom prst="rect">
            <a:avLst/>
          </a:prstGeom>
          <a:solidFill>
            <a:srgbClr val="F8C998"/>
          </a:solidFill>
          <a:ln w="381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2400" b="1" kern="0" noProof="0" dirty="0">
                <a:solidFill>
                  <a:schemeClr val="tx2"/>
                </a:solidFill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גישה מהירה למסכים באמצעות כפתורים ברורים </a:t>
            </a:r>
            <a:endParaRPr kumimoji="0" lang="he-IL" sz="2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sp>
        <p:nvSpPr>
          <p:cNvPr id="6" name="מלבן 7">
            <a:extLst>
              <a:ext uri="{FF2B5EF4-FFF2-40B4-BE49-F238E27FC236}">
                <a16:creationId xmlns:a16="http://schemas.microsoft.com/office/drawing/2014/main" id="{EE5FB23F-01E5-D382-80FE-A554D718C68C}"/>
              </a:ext>
            </a:extLst>
          </p:cNvPr>
          <p:cNvSpPr/>
          <p:nvPr/>
        </p:nvSpPr>
        <p:spPr>
          <a:xfrm>
            <a:off x="8205171" y="4020915"/>
            <a:ext cx="2759273" cy="983673"/>
          </a:xfrm>
          <a:prstGeom prst="rect">
            <a:avLst/>
          </a:prstGeom>
          <a:solidFill>
            <a:srgbClr val="F8C998"/>
          </a:solidFill>
          <a:ln w="381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lvl="0" algn="ctr" defTabSz="914400">
              <a:defRPr/>
            </a:pPr>
            <a:r>
              <a:rPr lang="he-IL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עיצוב ויזואלי עקבי</a:t>
            </a:r>
            <a:endParaRPr kumimoji="0" lang="he-IL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sp>
        <p:nvSpPr>
          <p:cNvPr id="7" name="מלבן 11">
            <a:extLst>
              <a:ext uri="{FF2B5EF4-FFF2-40B4-BE49-F238E27FC236}">
                <a16:creationId xmlns:a16="http://schemas.microsoft.com/office/drawing/2014/main" id="{AB022630-4682-1EAC-443A-CEF1363921A2}"/>
              </a:ext>
            </a:extLst>
          </p:cNvPr>
          <p:cNvSpPr/>
          <p:nvPr/>
        </p:nvSpPr>
        <p:spPr>
          <a:xfrm>
            <a:off x="1336413" y="2445327"/>
            <a:ext cx="2731559" cy="983673"/>
          </a:xfrm>
          <a:prstGeom prst="rect">
            <a:avLst/>
          </a:prstGeom>
          <a:solidFill>
            <a:srgbClr val="F8C998"/>
          </a:solidFill>
          <a:ln w="381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אפשרות</a:t>
            </a:r>
            <a:r>
              <a:rPr kumimoji="0" lang="he-IL" sz="2400" b="1" i="0" u="none" strike="noStrike" kern="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בחירת אופן הצגת סטטיסטיקות</a:t>
            </a:r>
            <a:endParaRPr kumimoji="0" lang="he-IL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sp>
        <p:nvSpPr>
          <p:cNvPr id="9" name="מלבן 12">
            <a:extLst>
              <a:ext uri="{FF2B5EF4-FFF2-40B4-BE49-F238E27FC236}">
                <a16:creationId xmlns:a16="http://schemas.microsoft.com/office/drawing/2014/main" id="{1DFD4B45-47B6-F3F4-3485-0B175890FB4B}"/>
              </a:ext>
            </a:extLst>
          </p:cNvPr>
          <p:cNvSpPr/>
          <p:nvPr/>
        </p:nvSpPr>
        <p:spPr>
          <a:xfrm>
            <a:off x="1336413" y="4020916"/>
            <a:ext cx="2731559" cy="983673"/>
          </a:xfrm>
          <a:prstGeom prst="rect">
            <a:avLst/>
          </a:prstGeom>
          <a:solidFill>
            <a:srgbClr val="F8C998"/>
          </a:solidFill>
          <a:ln w="381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>
                <a:solidFill>
                  <a:schemeClr val="tx2"/>
                </a:solidFill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Chatbot</a:t>
            </a:r>
            <a:endParaRPr kumimoji="0" lang="he-IL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מלבן 12">
            <a:extLst>
              <a:ext uri="{FF2B5EF4-FFF2-40B4-BE49-F238E27FC236}">
                <a16:creationId xmlns:a16="http://schemas.microsoft.com/office/drawing/2014/main" id="{967BFFC7-B2EC-0228-749F-F9BD02BED5EE}"/>
              </a:ext>
            </a:extLst>
          </p:cNvPr>
          <p:cNvSpPr/>
          <p:nvPr/>
        </p:nvSpPr>
        <p:spPr>
          <a:xfrm>
            <a:off x="4770792" y="4062943"/>
            <a:ext cx="2731559" cy="983673"/>
          </a:xfrm>
          <a:prstGeom prst="rect">
            <a:avLst/>
          </a:prstGeom>
          <a:solidFill>
            <a:srgbClr val="F8C998"/>
          </a:solidFill>
          <a:ln w="381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2400" b="1" kern="0" noProof="0" dirty="0">
                <a:solidFill>
                  <a:schemeClr val="tx2"/>
                </a:solidFill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אפשרות סינון לחיפוש בוליאני</a:t>
            </a:r>
            <a:endParaRPr kumimoji="0" lang="he-IL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0489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2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75F1E2-FFD4-EF9E-9889-A1049F4951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18B80-A09E-AFE4-B697-EF1A74C553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1154" y="2206869"/>
            <a:ext cx="7400192" cy="880444"/>
          </a:xfrm>
        </p:spPr>
        <p:txBody>
          <a:bodyPr>
            <a:normAutofit fontScale="90000"/>
          </a:bodyPr>
          <a:lstStyle/>
          <a:p>
            <a:r>
              <a:rPr lang="he-IL" b="1" dirty="0">
                <a:ln w="22225">
                  <a:solidFill>
                    <a:srgbClr val="E65D00"/>
                  </a:solidFill>
                  <a:prstDash val="solid"/>
                </a:ln>
                <a:solidFill>
                  <a:srgbClr val="F8C99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תודה על ההקשבה!</a:t>
            </a:r>
            <a:endParaRPr lang="en-US" b="1" dirty="0">
              <a:ln w="22225">
                <a:solidFill>
                  <a:srgbClr val="E65D00"/>
                </a:solidFill>
                <a:prstDash val="solid"/>
              </a:ln>
              <a:solidFill>
                <a:srgbClr val="F8C998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96329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6B73C-11E2-2F6D-C7C3-D74C3E4EB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345"/>
            <a:ext cx="10515600" cy="1325563"/>
          </a:xfrm>
        </p:spPr>
        <p:txBody>
          <a:bodyPr>
            <a:normAutofit/>
          </a:bodyPr>
          <a:lstStyle/>
          <a:p>
            <a:pPr algn="r"/>
            <a:r>
              <a:rPr lang="he-IL" sz="5400" b="1" dirty="0">
                <a:ln w="22225">
                  <a:solidFill>
                    <a:srgbClr val="E65D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רקע לרעיון המערכת </a:t>
            </a:r>
            <a:endParaRPr lang="en-US" sz="5400" b="1" dirty="0">
              <a:ln w="22225">
                <a:solidFill>
                  <a:srgbClr val="E65D00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41C431-3FD7-C540-2F7F-13F08418E3B8}"/>
              </a:ext>
            </a:extLst>
          </p:cNvPr>
          <p:cNvSpPr txBox="1"/>
          <p:nvPr/>
        </p:nvSpPr>
        <p:spPr>
          <a:xfrm>
            <a:off x="4202349" y="1743923"/>
            <a:ext cx="9513651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0" lvl="5" indent="0" algn="r" rtl="1">
              <a:lnSpc>
                <a:spcPct val="150000"/>
              </a:lnSpc>
              <a:buNone/>
            </a:pPr>
            <a:r>
              <a:rPr lang="he-IL" sz="2400" dirty="0">
                <a:latin typeface="Aharoni" panose="02010803020104030203" pitchFamily="2" charset="-79"/>
                <a:cs typeface="Aharoni" panose="02010803020104030203" pitchFamily="2" charset="-79"/>
              </a:rPr>
              <a:t>המערכת סורקת דפים מהאתר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Oracle </a:t>
            </a:r>
            <a:r>
              <a:rPr lang="he-IL" sz="2400" dirty="0">
                <a:latin typeface="Aharoni" panose="02010803020104030203" pitchFamily="2" charset="-79"/>
                <a:cs typeface="Aharoni" panose="02010803020104030203" pitchFamily="2" charset="-79"/>
              </a:rPr>
              <a:t>, אוספת נתונים רלוונטיים, מארגנת אותם במאגר נתונים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Firebase </a:t>
            </a:r>
            <a:r>
              <a:rPr lang="he-IL" sz="2400" dirty="0">
                <a:latin typeface="Aharoni" panose="02010803020104030203" pitchFamily="2" charset="-79"/>
                <a:cs typeface="Aharoni" panose="02010803020104030203" pitchFamily="2" charset="-79"/>
              </a:rPr>
              <a:t>. </a:t>
            </a:r>
          </a:p>
          <a:p>
            <a:pPr marL="2286000" lvl="5" indent="0" algn="r" rtl="1">
              <a:lnSpc>
                <a:spcPct val="150000"/>
              </a:lnSpc>
              <a:buNone/>
            </a:pPr>
            <a:r>
              <a:rPr lang="he-IL" sz="2400" dirty="0">
                <a:latin typeface="Aharoni" panose="02010803020104030203" pitchFamily="2" charset="-79"/>
                <a:cs typeface="Aharoni" panose="02010803020104030203" pitchFamily="2" charset="-79"/>
              </a:rPr>
              <a:t>באמצעות ממשק משתמש אינטראקטיבי, משתמשים יכולים לחפש מונחים או נושאים, והמערכת מספקת תוצאות חיפוש מותאמות אישית, יחד עם פונקציות נוספות כמו ניתוח סטטיסטיקות, עזרה של 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Chatbot</a:t>
            </a:r>
            <a:r>
              <a:rPr lang="he-IL" sz="2400" dirty="0">
                <a:latin typeface="Aharoni" panose="02010803020104030203" pitchFamily="2" charset="-79"/>
                <a:cs typeface="Aharoni" panose="02010803020104030203" pitchFamily="2" charset="-79"/>
              </a:rPr>
              <a:t>, ונגן מוזיקה קטן להנאה.</a:t>
            </a:r>
            <a:endParaRPr lang="en-U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33159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8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7A5FE-9ABD-123B-08B5-B593CCE1A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228" y="441277"/>
            <a:ext cx="10515600" cy="1325563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/>
          <a:p>
            <a:pPr algn="ctr"/>
            <a:r>
              <a:rPr lang="he-IL" sz="6000" b="1" dirty="0">
                <a:ln w="22225">
                  <a:solidFill>
                    <a:srgbClr val="E65D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מרכיבי המודל </a:t>
            </a:r>
            <a:endParaRPr lang="en-US" sz="6000" b="1" dirty="0">
              <a:ln w="22225">
                <a:solidFill>
                  <a:srgbClr val="E65D00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מלבן 9">
            <a:extLst>
              <a:ext uri="{FF2B5EF4-FFF2-40B4-BE49-F238E27FC236}">
                <a16:creationId xmlns:a16="http://schemas.microsoft.com/office/drawing/2014/main" id="{D738D5D6-81A8-27B3-0BEF-03C6868A719C}"/>
              </a:ext>
            </a:extLst>
          </p:cNvPr>
          <p:cNvSpPr/>
          <p:nvPr/>
        </p:nvSpPr>
        <p:spPr>
          <a:xfrm>
            <a:off x="4779737" y="2168176"/>
            <a:ext cx="2759273" cy="983673"/>
          </a:xfrm>
          <a:prstGeom prst="rect">
            <a:avLst/>
          </a:prstGeom>
          <a:solidFill>
            <a:srgbClr val="F8C99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lvl="0" algn="ctr" defTabSz="914400" rtl="1"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he-IL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מודל לניהול מידע </a:t>
            </a:r>
          </a:p>
          <a:p>
            <a:pPr lvl="0" algn="ctr" defTabSz="914400" rtl="1">
              <a:defRPr/>
            </a:pPr>
            <a:r>
              <a:rPr lang="en-US" sz="2800" b="1" kern="0" dirty="0">
                <a:solidFill>
                  <a:schemeClr val="tx2"/>
                </a:solidFill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Firebase</a:t>
            </a:r>
            <a:endParaRPr kumimoji="0" lang="he-IL" sz="2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E55BC03E-905A-0471-60EB-F0C885D8AA1D}"/>
              </a:ext>
            </a:extLst>
          </p:cNvPr>
          <p:cNvSpPr/>
          <p:nvPr/>
        </p:nvSpPr>
        <p:spPr>
          <a:xfrm>
            <a:off x="8912342" y="2168177"/>
            <a:ext cx="2703845" cy="983673"/>
          </a:xfrm>
          <a:prstGeom prst="rect">
            <a:avLst/>
          </a:prstGeom>
          <a:solidFill>
            <a:srgbClr val="F8C99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מודול המאפשר</a:t>
            </a:r>
            <a:r>
              <a:rPr kumimoji="0" lang="he-IL" sz="2800" b="1" i="0" u="none" strike="noStrike" kern="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ניתוח קבצי </a:t>
            </a:r>
            <a:r>
              <a:rPr kumimoji="0" lang="en-US" sz="2800" b="1" i="0" u="none" strike="noStrike" kern="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json </a:t>
            </a:r>
            <a:endParaRPr kumimoji="0" lang="he-IL" sz="2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99094CA9-ECCB-7ADB-0C65-B4E82EF06B62}"/>
              </a:ext>
            </a:extLst>
          </p:cNvPr>
          <p:cNvSpPr/>
          <p:nvPr/>
        </p:nvSpPr>
        <p:spPr>
          <a:xfrm>
            <a:off x="8912342" y="3972125"/>
            <a:ext cx="2759273" cy="983673"/>
          </a:xfrm>
          <a:prstGeom prst="rect">
            <a:avLst/>
          </a:prstGeom>
          <a:solidFill>
            <a:srgbClr val="F8C998"/>
          </a:solidFill>
          <a:ln w="12700" cap="flat" cmpd="sng" algn="ctr">
            <a:noFill/>
            <a:prstDash val="solid"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1" anchor="ctr"/>
          <a:lstStyle/>
          <a:p>
            <a:pPr lvl="0" algn="ctr" defTabSz="914400" rtl="1">
              <a:defRPr/>
            </a:pPr>
            <a:r>
              <a:rPr lang="he-IL" sz="28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מודול הסטטיסטיקות</a:t>
            </a:r>
            <a:endParaRPr kumimoji="0" lang="he-IL" sz="2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sp>
        <p:nvSpPr>
          <p:cNvPr id="9" name="מלבן 11">
            <a:extLst>
              <a:ext uri="{FF2B5EF4-FFF2-40B4-BE49-F238E27FC236}">
                <a16:creationId xmlns:a16="http://schemas.microsoft.com/office/drawing/2014/main" id="{D7868B5B-D219-1ADC-6893-39559DD7E0D0}"/>
              </a:ext>
            </a:extLst>
          </p:cNvPr>
          <p:cNvSpPr/>
          <p:nvPr/>
        </p:nvSpPr>
        <p:spPr>
          <a:xfrm>
            <a:off x="512439" y="2168176"/>
            <a:ext cx="2731559" cy="983673"/>
          </a:xfrm>
          <a:prstGeom prst="rect">
            <a:avLst/>
          </a:prstGeom>
          <a:solidFill>
            <a:srgbClr val="F8C99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he-IL" sz="2800" b="1" kern="0" dirty="0">
                <a:solidFill>
                  <a:schemeClr val="tx2"/>
                </a:solidFill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מודל המכיל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Chatbot</a:t>
            </a:r>
            <a:endParaRPr kumimoji="0" lang="he-IL" sz="2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sp>
        <p:nvSpPr>
          <p:cNvPr id="10" name="מלבן 6">
            <a:extLst>
              <a:ext uri="{FF2B5EF4-FFF2-40B4-BE49-F238E27FC236}">
                <a16:creationId xmlns:a16="http://schemas.microsoft.com/office/drawing/2014/main" id="{B4E48095-178F-89FC-4E0E-C2A36CF947F0}"/>
              </a:ext>
            </a:extLst>
          </p:cNvPr>
          <p:cNvSpPr/>
          <p:nvPr/>
        </p:nvSpPr>
        <p:spPr>
          <a:xfrm>
            <a:off x="4835165" y="3972124"/>
            <a:ext cx="2703845" cy="983673"/>
          </a:xfrm>
          <a:prstGeom prst="rect">
            <a:avLst/>
          </a:prstGeom>
          <a:solidFill>
            <a:srgbClr val="F8C998"/>
          </a:solidFill>
          <a:ln w="12700" cap="flat" cmpd="sng" algn="ctr">
            <a:noFill/>
            <a:prstDash val="solid"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1" anchor="ctr"/>
          <a:lstStyle/>
          <a:p>
            <a:pPr lvl="0" algn="ctr" defTabSz="914400" rtl="1">
              <a:defRPr/>
            </a:pPr>
            <a:r>
              <a:rPr lang="he-IL" sz="28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נגן מוזיקה</a:t>
            </a:r>
            <a:endParaRPr kumimoji="0" lang="he-IL" sz="2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מלבן 9">
            <a:extLst>
              <a:ext uri="{FF2B5EF4-FFF2-40B4-BE49-F238E27FC236}">
                <a16:creationId xmlns:a16="http://schemas.microsoft.com/office/drawing/2014/main" id="{BBB3CC5E-AEC2-3825-BBB8-D5D634911640}"/>
              </a:ext>
            </a:extLst>
          </p:cNvPr>
          <p:cNvSpPr/>
          <p:nvPr/>
        </p:nvSpPr>
        <p:spPr>
          <a:xfrm>
            <a:off x="585882" y="3972123"/>
            <a:ext cx="2759273" cy="983673"/>
          </a:xfrm>
          <a:prstGeom prst="rect">
            <a:avLst/>
          </a:prstGeom>
          <a:solidFill>
            <a:srgbClr val="F8C99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lvl="0" algn="ctr" defTabSz="914400" rtl="1">
              <a:defRPr/>
            </a:pPr>
            <a:r>
              <a:rPr lang="he-IL" sz="28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ממשק ניהול</a:t>
            </a:r>
          </a:p>
          <a:p>
            <a:pPr lvl="0" algn="ctr" defTabSz="914400" rtl="1"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A</a:t>
            </a:r>
            <a:r>
              <a:rPr lang="en-US" sz="2800" b="1" kern="0" dirty="0" err="1">
                <a:solidFill>
                  <a:schemeClr val="tx2"/>
                </a:solidFill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dmin</a:t>
            </a:r>
            <a:r>
              <a:rPr kumimoji="0" lang="he-IL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69163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7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ECBB70-882A-4351-249F-52F154FD92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C4D6F-1433-A060-3A1B-FF9B4D2F1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he-IL" sz="4800" b="1" dirty="0">
                <a:ln w="22225">
                  <a:solidFill>
                    <a:srgbClr val="E65D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שירותי </a:t>
            </a:r>
            <a:r>
              <a:rPr lang="en-US" sz="4800" b="1" dirty="0" err="1">
                <a:ln w="22225">
                  <a:solidFill>
                    <a:srgbClr val="E65D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MicroServices</a:t>
            </a:r>
            <a:endParaRPr lang="en-US" sz="4800" b="1" dirty="0">
              <a:ln w="22225">
                <a:solidFill>
                  <a:srgbClr val="E65D00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E863B-563E-C5D0-CB0F-4D94B113E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pPr lvl="3" algn="r" rtl="1">
              <a:lnSpc>
                <a:spcPct val="150000"/>
              </a:lnSpc>
              <a:buFont typeface="+mj-lt"/>
              <a:buAutoNum type="arabicPeriod"/>
            </a:pPr>
            <a:r>
              <a:rPr lang="he-I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שירות 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crawling</a:t>
            </a:r>
            <a:r>
              <a:rPr lang="he-I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לשליפת מידע מאתר 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Oracle</a:t>
            </a:r>
            <a:r>
              <a:rPr lang="he-I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והכנסתו למסד הנתונים.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lvl="3" algn="r" rtl="1">
              <a:lnSpc>
                <a:spcPct val="150000"/>
              </a:lnSpc>
              <a:buFont typeface="+mj-lt"/>
              <a:buAutoNum type="arabicPeriod"/>
            </a:pPr>
            <a:r>
              <a:rPr lang="he-I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שירות חיפוש במסד הנתונים לפי שאילתה והחזרת תשובה מתאימה למשתמש.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lvl="3" algn="r" rtl="1">
              <a:lnSpc>
                <a:spcPct val="150000"/>
              </a:lnSpc>
              <a:buFont typeface="+mj-lt"/>
              <a:buAutoNum type="arabicPeriod"/>
            </a:pPr>
            <a:r>
              <a:rPr lang="he-I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שירות שליפת הנתונים ממסד הנתונים והצגתם כגרפים לפי מטריקות שונות.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lvl="3" algn="r" rtl="1">
              <a:lnSpc>
                <a:spcPct val="150000"/>
              </a:lnSpc>
              <a:buFont typeface="+mj-lt"/>
              <a:buAutoNum type="arabicPeriod"/>
            </a:pPr>
            <a:r>
              <a:rPr lang="he-I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שירות ממשק </a:t>
            </a:r>
            <a:r>
              <a:rPr lang="he-IL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אדמין</a:t>
            </a:r>
            <a:r>
              <a:rPr lang="he-IL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he-I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שמאפשר לעדכן אינדקסים או למחוק אותם ממסד הנתונים.</a:t>
            </a:r>
          </a:p>
          <a:p>
            <a:pPr lvl="3" algn="r" rtl="1">
              <a:lnSpc>
                <a:spcPct val="150000"/>
              </a:lnSpc>
              <a:buFont typeface="+mj-lt"/>
              <a:buAutoNum type="arabicPeriod"/>
            </a:pPr>
            <a:r>
              <a:rPr lang="he-IL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שירות </a:t>
            </a: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Chatbot</a:t>
            </a:r>
            <a:r>
              <a:rPr lang="he-IL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הכולל מידע ממסד הנתונים לשאלות המשתמש.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1600200" lvl="3" indent="-228600" algn="r" rtl="1">
              <a:lnSpc>
                <a:spcPct val="150000"/>
              </a:lnSpc>
              <a:buFont typeface="+mj-lt"/>
              <a:buAutoNum type="arabicPeriod"/>
            </a:pPr>
            <a:endParaRPr lang="en-US" sz="2000" kern="100" dirty="0">
              <a:effectLst/>
              <a:latin typeface="Aharoni" panose="02010803020104030203" pitchFamily="2" charset="-79"/>
              <a:ea typeface="Aptos" panose="020B00040202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51819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0BCA1-982C-9F89-76D3-2F08E04FE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he-IL" sz="5400" b="1" dirty="0">
                <a:ln w="22225">
                  <a:solidFill>
                    <a:srgbClr val="E65D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הפיצ</a:t>
            </a:r>
            <a:r>
              <a:rPr lang="en-US" sz="5400" b="1" dirty="0">
                <a:ln w="22225">
                  <a:solidFill>
                    <a:srgbClr val="E65D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'</a:t>
            </a:r>
            <a:r>
              <a:rPr lang="he-IL" sz="5400" b="1" dirty="0">
                <a:ln w="22225">
                  <a:solidFill>
                    <a:srgbClr val="E65D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רים במערכת</a:t>
            </a:r>
            <a:endParaRPr lang="en-US" sz="5400" b="1" dirty="0">
              <a:ln w="22225">
                <a:solidFill>
                  <a:srgbClr val="E65D00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מלבן: פינות מעוגלות 2">
            <a:extLst>
              <a:ext uri="{FF2B5EF4-FFF2-40B4-BE49-F238E27FC236}">
                <a16:creationId xmlns:a16="http://schemas.microsoft.com/office/drawing/2014/main" id="{80302F9A-8B83-3FAA-0777-2A6DF480D401}"/>
              </a:ext>
            </a:extLst>
          </p:cNvPr>
          <p:cNvSpPr/>
          <p:nvPr/>
        </p:nvSpPr>
        <p:spPr>
          <a:xfrm>
            <a:off x="4110631" y="1963173"/>
            <a:ext cx="3970738" cy="1006080"/>
          </a:xfrm>
          <a:prstGeom prst="roundRect">
            <a:avLst/>
          </a:prstGeom>
          <a:solidFill>
            <a:srgbClr val="F8C998"/>
          </a:solidFill>
          <a:ln>
            <a:solidFill>
              <a:srgbClr val="E65D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400" dirty="0">
              <a:solidFill>
                <a:schemeClr val="tx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r>
              <a:rPr lang="he-IL" sz="2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אפשרות להפעיל נגן שירים להנאה</a:t>
            </a:r>
            <a:endParaRPr kumimoji="0" lang="he-IL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algn="ctr"/>
            <a:endParaRPr lang="he-IL" sz="2000" dirty="0">
              <a:solidFill>
                <a:schemeClr val="tx2"/>
              </a:solidFill>
            </a:endParaRPr>
          </a:p>
        </p:txBody>
      </p:sp>
      <p:sp>
        <p:nvSpPr>
          <p:cNvPr id="7" name="מלבן: פינות מעוגלות 6">
            <a:extLst>
              <a:ext uri="{FF2B5EF4-FFF2-40B4-BE49-F238E27FC236}">
                <a16:creationId xmlns:a16="http://schemas.microsoft.com/office/drawing/2014/main" id="{B26C4642-7175-2B27-1514-33B8C277FC62}"/>
              </a:ext>
            </a:extLst>
          </p:cNvPr>
          <p:cNvSpPr/>
          <p:nvPr/>
        </p:nvSpPr>
        <p:spPr>
          <a:xfrm>
            <a:off x="4110631" y="3539055"/>
            <a:ext cx="3970737" cy="1006080"/>
          </a:xfrm>
          <a:prstGeom prst="roundRect">
            <a:avLst/>
          </a:prstGeom>
          <a:solidFill>
            <a:srgbClr val="F8C998"/>
          </a:solidFill>
          <a:ln>
            <a:solidFill>
              <a:srgbClr val="E65D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lvl="0" algn="ctr" rtl="1"/>
            <a:endParaRPr lang="he-IL" sz="2400" kern="0" dirty="0">
              <a:solidFill>
                <a:schemeClr val="tx2"/>
              </a:solidFill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lvl="0" algn="ctr" rtl="1"/>
            <a:r>
              <a:rPr lang="he-IL" sz="2400" kern="0" dirty="0">
                <a:solidFill>
                  <a:schemeClr val="tx2"/>
                </a:solidFill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אפשרות לניהול שיחה עם </a:t>
            </a:r>
            <a:r>
              <a:rPr lang="en-US" sz="2400" kern="0" dirty="0">
                <a:solidFill>
                  <a:schemeClr val="tx2"/>
                </a:solidFill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Chatbot</a:t>
            </a:r>
            <a:endParaRPr kumimoji="0" lang="he-IL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algn="ctr"/>
            <a:endParaRPr lang="he-IL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398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5A83B-D611-5D12-2876-B039AB527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איך הפיצ'רים עובדים? </a:t>
            </a:r>
            <a:endParaRPr 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7" name="מציין מיקום תוכן 6">
            <a:extLst>
              <a:ext uri="{FF2B5EF4-FFF2-40B4-BE49-F238E27FC236}">
                <a16:creationId xmlns:a16="http://schemas.microsoft.com/office/drawing/2014/main" id="{914B704B-DF12-D4AF-DB8A-729FBA1BDC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l="2841"/>
          <a:stretch/>
        </p:blipFill>
        <p:spPr>
          <a:xfrm>
            <a:off x="323257" y="2447788"/>
            <a:ext cx="4546280" cy="2185758"/>
          </a:xfrm>
        </p:spPr>
      </p:pic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423700E6-1527-47CB-64A1-B80CAB800C96}"/>
              </a:ext>
            </a:extLst>
          </p:cNvPr>
          <p:cNvSpPr txBox="1"/>
          <p:nvPr/>
        </p:nvSpPr>
        <p:spPr>
          <a:xfrm>
            <a:off x="5079023" y="2104824"/>
            <a:ext cx="6409592" cy="3686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e-IL" sz="2400" dirty="0"/>
              <a:t>עובד בכל הדפים של המשתמש.</a:t>
            </a:r>
          </a:p>
          <a:p>
            <a:pPr marL="285750" indent="-28575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e-IL" sz="2400" dirty="0"/>
              <a:t>ניתן לערוך את רשימת השירים מהדף של </a:t>
            </a:r>
            <a:r>
              <a:rPr lang="he-IL" sz="2400" dirty="0" err="1"/>
              <a:t>האדמין</a:t>
            </a:r>
            <a:r>
              <a:rPr lang="he-IL" sz="2400" dirty="0"/>
              <a:t>.</a:t>
            </a:r>
          </a:p>
          <a:p>
            <a:pPr marL="285750" indent="-28575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e-IL" sz="2400" dirty="0"/>
              <a:t>לחצנים דינמיים</a:t>
            </a:r>
          </a:p>
          <a:p>
            <a:pPr marL="285750" indent="-28575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Progress Bar</a:t>
            </a:r>
            <a:r>
              <a:rPr lang="he-IL" sz="2400" dirty="0"/>
              <a:t> שמתעדכן בזמן אמת.</a:t>
            </a:r>
          </a:p>
          <a:p>
            <a:pPr marL="285750" indent="-28575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4007573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413C44-C73C-5EDA-8C6F-BA8EFC5DFF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76650-96E0-A7B8-02E6-F55291169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איך הפיצ'רים עובדים? </a:t>
            </a:r>
            <a:endParaRPr 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9045C8B5-A8B0-9204-CD24-84D552075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478" y="1617324"/>
            <a:ext cx="6915043" cy="487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453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alphaModFix amt="58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2EDF5C-7506-B246-9D20-D4B8A18C48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38E15-1334-4CD7-8CC5-7502E9142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ארכיטקטורת המערכת</a:t>
            </a:r>
            <a:endParaRPr 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6" name="מציין מיקום תוכן 5">
            <a:extLst>
              <a:ext uri="{FF2B5EF4-FFF2-40B4-BE49-F238E27FC236}">
                <a16:creationId xmlns:a16="http://schemas.microsoft.com/office/drawing/2014/main" id="{A39E7055-0CED-AF50-3D91-1C7A063C6F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991" y="1825625"/>
            <a:ext cx="800801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897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9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4709B1F-9ABB-EE2B-DFD4-62D1028E4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Use-Case</a:t>
            </a:r>
            <a:r>
              <a:rPr lang="he-IL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דיאגראמת </a:t>
            </a: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59C6B9F0-9555-5F09-B258-F1E6BDDD16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66142" y="1825625"/>
            <a:ext cx="725971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543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TM04033917[[fn=ברלין]]</Template>
  <TotalTime>860</TotalTime>
  <Words>758</Words>
  <Application>Microsoft Office PowerPoint</Application>
  <PresentationFormat>מסך רחב</PresentationFormat>
  <Paragraphs>92</Paragraphs>
  <Slides>17</Slides>
  <Notes>2</Notes>
  <HiddenSlides>1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17</vt:i4>
      </vt:variant>
    </vt:vector>
  </HeadingPairs>
  <TitlesOfParts>
    <vt:vector size="23" baseType="lpstr">
      <vt:lpstr>Aharoni</vt:lpstr>
      <vt:lpstr>Aptos</vt:lpstr>
      <vt:lpstr>Aptos Display</vt:lpstr>
      <vt:lpstr>Arial</vt:lpstr>
      <vt:lpstr>Calibri</vt:lpstr>
      <vt:lpstr>Office Theme</vt:lpstr>
      <vt:lpstr>מבוא למחשוב ענן </vt:lpstr>
      <vt:lpstr>רקע לרעיון המערכת </vt:lpstr>
      <vt:lpstr>מרכיבי המודל </vt:lpstr>
      <vt:lpstr>שירותי MicroServices</vt:lpstr>
      <vt:lpstr>הפיצ'רים במערכת</vt:lpstr>
      <vt:lpstr>איך הפיצ'רים עובדים? </vt:lpstr>
      <vt:lpstr>איך הפיצ'רים עובדים? </vt:lpstr>
      <vt:lpstr>ארכיטקטורת המערכת</vt:lpstr>
      <vt:lpstr>Use-Caseדיאגראמת </vt:lpstr>
      <vt:lpstr>דרישות פונקציונליות</vt:lpstr>
      <vt:lpstr>דרישות לא פונקציונליות</vt:lpstr>
      <vt:lpstr>KPI מרכזיים בפרויקט</vt:lpstr>
      <vt:lpstr>KPI מרכזיים בפרויקט</vt:lpstr>
      <vt:lpstr>אתגרים </vt:lpstr>
      <vt:lpstr>ביקורת עמיתים מתרגול</vt:lpstr>
      <vt:lpstr>הצורה בה הבהרנו למשתמש את האלגוריתמים </vt:lpstr>
      <vt:lpstr>תודה על ההקשבה!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מבוא למחשוב ענן –  דו"ח פרויקט</dc:title>
  <dc:creator>נדין חלבי</dc:creator>
  <cp:lastModifiedBy>יניב שתיל</cp:lastModifiedBy>
  <cp:revision>64</cp:revision>
  <dcterms:created xsi:type="dcterms:W3CDTF">2024-08-09T13:18:19Z</dcterms:created>
  <dcterms:modified xsi:type="dcterms:W3CDTF">2025-01-22T06:29:06Z</dcterms:modified>
</cp:coreProperties>
</file>