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8" r:id="rId3"/>
    <p:sldId id="259" r:id="rId4"/>
    <p:sldId id="260" r:id="rId5"/>
    <p:sldId id="267" r:id="rId6"/>
    <p:sldId id="263" r:id="rId7"/>
    <p:sldId id="261" r:id="rId8"/>
    <p:sldId id="265" r:id="rId9"/>
    <p:sldId id="266" r:id="rId10"/>
    <p:sldId id="268" r:id="rId11"/>
    <p:sldId id="26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BF63DDF1-0B6B-48C4-8CD3-71CA14F1334F}" type="datetimeFigureOut">
              <a:rPr lang="en-US" smtClean="0"/>
              <a:pPr/>
              <a:t>12/25/2021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A52DA550-1413-496A-B6E9-90269FEAA3C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F63DDF1-0B6B-48C4-8CD3-71CA14F1334F}" type="datetimeFigureOut">
              <a:rPr lang="en-US" smtClean="0"/>
              <a:pPr/>
              <a:t>12/25/2021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2DA550-1413-496A-B6E9-90269FEAA3C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F63DDF1-0B6B-48C4-8CD3-71CA14F1334F}" type="datetimeFigureOut">
              <a:rPr lang="en-US" smtClean="0"/>
              <a:pPr/>
              <a:t>12/25/2021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2DA550-1413-496A-B6E9-90269FEAA3C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BF63DDF1-0B6B-48C4-8CD3-71CA14F1334F}" type="datetimeFigureOut">
              <a:rPr lang="en-US" smtClean="0"/>
              <a:pPr/>
              <a:t>12/25/2021</a:t>
            </a:fld>
            <a:endParaRPr lang="en-US"/>
          </a:p>
        </p:txBody>
      </p:sp>
      <p:sp>
        <p:nvSpPr>
          <p:cNvPr id="9" name="Slide Number Placeholder 8"/>
          <p:cNvSpPr>
            <a:spLocks noGrp="1"/>
          </p:cNvSpPr>
          <p:nvPr>
            <p:ph type="sldNum" sz="quarter" idx="15"/>
          </p:nvPr>
        </p:nvSpPr>
        <p:spPr/>
        <p:txBody>
          <a:bodyPr rtlCol="0"/>
          <a:lstStyle/>
          <a:p>
            <a:fld id="{A52DA550-1413-496A-B6E9-90269FEAA3C0}"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BF63DDF1-0B6B-48C4-8CD3-71CA14F1334F}" type="datetimeFigureOut">
              <a:rPr lang="en-US" smtClean="0"/>
              <a:pPr/>
              <a:t>12/25/2021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A52DA550-1413-496A-B6E9-90269FEAA3C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F63DDF1-0B6B-48C4-8CD3-71CA14F1334F}" type="datetimeFigureOut">
              <a:rPr lang="en-US" smtClean="0"/>
              <a:pPr/>
              <a:t>12/25/2021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2DA550-1413-496A-B6E9-90269FEAA3C0}"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BF63DDF1-0B6B-48C4-8CD3-71CA14F1334F}" type="datetimeFigureOut">
              <a:rPr lang="en-US" smtClean="0"/>
              <a:pPr/>
              <a:t>12/25/2021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2DA550-1413-496A-B6E9-90269FEAA3C0}"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BF63DDF1-0B6B-48C4-8CD3-71CA14F1334F}" type="datetimeFigureOut">
              <a:rPr lang="en-US" smtClean="0"/>
              <a:pPr/>
              <a:t>12/25/2021</a:t>
            </a:fld>
            <a:endParaRPr lang="en-US"/>
          </a:p>
        </p:txBody>
      </p:sp>
      <p:sp>
        <p:nvSpPr>
          <p:cNvPr id="7" name="Slide Number Placeholder 6"/>
          <p:cNvSpPr>
            <a:spLocks noGrp="1"/>
          </p:cNvSpPr>
          <p:nvPr>
            <p:ph type="sldNum" sz="quarter" idx="11"/>
          </p:nvPr>
        </p:nvSpPr>
        <p:spPr/>
        <p:txBody>
          <a:bodyPr rtlCol="0"/>
          <a:lstStyle/>
          <a:p>
            <a:fld id="{A52DA550-1413-496A-B6E9-90269FEAA3C0}"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63DDF1-0B6B-48C4-8CD3-71CA14F1334F}" type="datetimeFigureOut">
              <a:rPr lang="en-US" smtClean="0"/>
              <a:pPr/>
              <a:t>12/25/2021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2DA550-1413-496A-B6E9-90269FEAA3C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BF63DDF1-0B6B-48C4-8CD3-71CA14F1334F}" type="datetimeFigureOut">
              <a:rPr lang="en-US" smtClean="0"/>
              <a:pPr/>
              <a:t>12/25/2021</a:t>
            </a:fld>
            <a:endParaRPr lang="en-US"/>
          </a:p>
        </p:txBody>
      </p:sp>
      <p:sp>
        <p:nvSpPr>
          <p:cNvPr id="22" name="Slide Number Placeholder 21"/>
          <p:cNvSpPr>
            <a:spLocks noGrp="1"/>
          </p:cNvSpPr>
          <p:nvPr>
            <p:ph type="sldNum" sz="quarter" idx="15"/>
          </p:nvPr>
        </p:nvSpPr>
        <p:spPr/>
        <p:txBody>
          <a:bodyPr rtlCol="0"/>
          <a:lstStyle/>
          <a:p>
            <a:fld id="{A52DA550-1413-496A-B6E9-90269FEAA3C0}"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BF63DDF1-0B6B-48C4-8CD3-71CA14F1334F}" type="datetimeFigureOut">
              <a:rPr lang="en-US" smtClean="0"/>
              <a:pPr/>
              <a:t>12/25/2021</a:t>
            </a:fld>
            <a:endParaRPr lang="en-US"/>
          </a:p>
        </p:txBody>
      </p:sp>
      <p:sp>
        <p:nvSpPr>
          <p:cNvPr id="18" name="Slide Number Placeholder 17"/>
          <p:cNvSpPr>
            <a:spLocks noGrp="1"/>
          </p:cNvSpPr>
          <p:nvPr>
            <p:ph type="sldNum" sz="quarter" idx="11"/>
          </p:nvPr>
        </p:nvSpPr>
        <p:spPr/>
        <p:txBody>
          <a:bodyPr rtlCol="0"/>
          <a:lstStyle/>
          <a:p>
            <a:fld id="{A52DA550-1413-496A-B6E9-90269FEAA3C0}"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BF63DDF1-0B6B-48C4-8CD3-71CA14F1334F}" type="datetimeFigureOut">
              <a:rPr lang="en-US" smtClean="0"/>
              <a:pPr/>
              <a:t>12/25/2021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A52DA550-1413-496A-B6E9-90269FEAA3C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57356" y="571480"/>
            <a:ext cx="6629392" cy="2000264"/>
          </a:xfrm>
        </p:spPr>
        <p:txBody>
          <a:bodyPr>
            <a:normAutofit/>
          </a:bodyPr>
          <a:lstStyle/>
          <a:p>
            <a:pPr algn="ctr"/>
            <a:r>
              <a:rPr lang="en-US" sz="3600" b="1" dirty="0" smtClean="0">
                <a:solidFill>
                  <a:srgbClr val="00B050"/>
                </a:solidFill>
                <a:latin typeface="Times New Roman" pitchFamily="18" charset="0"/>
                <a:cs typeface="Times New Roman" pitchFamily="18" charset="0"/>
              </a:rPr>
              <a:t>Presentation Topic : </a:t>
            </a:r>
            <a:br>
              <a:rPr lang="en-US" sz="3600" b="1" dirty="0" smtClean="0">
                <a:solidFill>
                  <a:srgbClr val="00B050"/>
                </a:solidFill>
                <a:latin typeface="Times New Roman" pitchFamily="18" charset="0"/>
                <a:cs typeface="Times New Roman" pitchFamily="18" charset="0"/>
              </a:rPr>
            </a:br>
            <a:r>
              <a:rPr lang="en-US" sz="3600" b="1" dirty="0" smtClean="0">
                <a:solidFill>
                  <a:srgbClr val="00B050"/>
                </a:solidFill>
                <a:latin typeface="Times New Roman" pitchFamily="18" charset="0"/>
                <a:cs typeface="Times New Roman" pitchFamily="18" charset="0"/>
              </a:rPr>
              <a:t>Cardiac Disease Detection</a:t>
            </a:r>
            <a:br>
              <a:rPr lang="en-US" sz="3600" b="1" dirty="0" smtClean="0">
                <a:solidFill>
                  <a:srgbClr val="00B050"/>
                </a:solidFill>
                <a:latin typeface="Times New Roman" pitchFamily="18" charset="0"/>
                <a:cs typeface="Times New Roman" pitchFamily="18" charset="0"/>
              </a:rPr>
            </a:br>
            <a:endParaRPr lang="en-US" sz="3600" b="1" dirty="0">
              <a:solidFill>
                <a:srgbClr val="00B050"/>
              </a:solidFill>
              <a:latin typeface="Times New Roman" pitchFamily="18" charset="0"/>
              <a:cs typeface="Times New Roman" pitchFamily="18" charset="0"/>
            </a:endParaRPr>
          </a:p>
        </p:txBody>
      </p:sp>
      <p:sp>
        <p:nvSpPr>
          <p:cNvPr id="3" name="Subtitle 2"/>
          <p:cNvSpPr>
            <a:spLocks noGrp="1"/>
          </p:cNvSpPr>
          <p:nvPr>
            <p:ph type="subTitle" idx="1"/>
          </p:nvPr>
        </p:nvSpPr>
        <p:spPr>
          <a:xfrm>
            <a:off x="1785918" y="4143380"/>
            <a:ext cx="6357982" cy="1785950"/>
          </a:xfrm>
        </p:spPr>
        <p:txBody>
          <a:bodyPr>
            <a:normAutofit/>
          </a:bodyPr>
          <a:lstStyle/>
          <a:p>
            <a:pPr algn="ctr"/>
            <a:endParaRPr lang="en-US" sz="2400" dirty="0" smtClean="0">
              <a:solidFill>
                <a:schemeClr val="tx1"/>
              </a:solidFill>
              <a:latin typeface="Times New Roman" pitchFamily="18" charset="0"/>
              <a:cs typeface="Times New Roman" pitchFamily="18" charset="0"/>
            </a:endParaRPr>
          </a:p>
          <a:p>
            <a:pPr algn="ctr"/>
            <a:r>
              <a:rPr lang="en-US" sz="2400" dirty="0" err="1" smtClean="0">
                <a:solidFill>
                  <a:schemeClr val="tx1"/>
                </a:solidFill>
                <a:latin typeface="Times New Roman" pitchFamily="18" charset="0"/>
                <a:cs typeface="Times New Roman" pitchFamily="18" charset="0"/>
              </a:rPr>
              <a:t>Khondkar</a:t>
            </a:r>
            <a:r>
              <a:rPr lang="en-US" sz="2400" dirty="0" smtClean="0">
                <a:solidFill>
                  <a:schemeClr val="tx1"/>
                </a:solidFill>
                <a:latin typeface="Times New Roman" pitchFamily="18" charset="0"/>
                <a:cs typeface="Times New Roman" pitchFamily="18" charset="0"/>
              </a:rPr>
              <a:t> Md. </a:t>
            </a:r>
            <a:r>
              <a:rPr lang="en-US" sz="2400" dirty="0" err="1" smtClean="0">
                <a:solidFill>
                  <a:schemeClr val="tx1"/>
                </a:solidFill>
                <a:latin typeface="Times New Roman" pitchFamily="18" charset="0"/>
                <a:cs typeface="Times New Roman" pitchFamily="18" charset="0"/>
              </a:rPr>
              <a:t>Mufrat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Tasif</a:t>
            </a:r>
            <a:endParaRPr lang="en-US" sz="2400" dirty="0" smtClean="0">
              <a:solidFill>
                <a:schemeClr val="tx1"/>
              </a:solidFill>
              <a:latin typeface="Times New Roman" pitchFamily="18" charset="0"/>
              <a:cs typeface="Times New Roman" pitchFamily="18" charset="0"/>
            </a:endParaRPr>
          </a:p>
          <a:p>
            <a:pPr algn="ctr"/>
            <a:r>
              <a:rPr lang="en-US" sz="2400" dirty="0" smtClean="0">
                <a:solidFill>
                  <a:schemeClr val="tx1"/>
                </a:solidFill>
                <a:latin typeface="Times New Roman" pitchFamily="18" charset="0"/>
                <a:cs typeface="Times New Roman" pitchFamily="18" charset="0"/>
              </a:rPr>
              <a:t>UG02-47-18-044</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5918" y="500043"/>
            <a:ext cx="6629392" cy="928694"/>
          </a:xfrm>
        </p:spPr>
        <p:txBody>
          <a:bodyPr>
            <a:normAutofit/>
          </a:bodyPr>
          <a:lstStyle/>
          <a:p>
            <a:pPr algn="ctr"/>
            <a:r>
              <a:rPr lang="en-US" sz="3200" dirty="0" smtClean="0">
                <a:solidFill>
                  <a:srgbClr val="00B050"/>
                </a:solidFill>
                <a:latin typeface="Times New Roman" pitchFamily="18" charset="0"/>
                <a:cs typeface="Times New Roman" pitchFamily="18" charset="0"/>
              </a:rPr>
              <a:t>Prevention </a:t>
            </a:r>
            <a:endParaRPr lang="en-US" sz="3000" dirty="0">
              <a:solidFill>
                <a:srgbClr val="00B050"/>
              </a:solidFill>
              <a:latin typeface="Times New Roman" pitchFamily="18" charset="0"/>
              <a:cs typeface="Times New Roman" pitchFamily="18" charset="0"/>
            </a:endParaRPr>
          </a:p>
        </p:txBody>
      </p:sp>
      <p:sp>
        <p:nvSpPr>
          <p:cNvPr id="3" name="Subtitle 2"/>
          <p:cNvSpPr>
            <a:spLocks noGrp="1"/>
          </p:cNvSpPr>
          <p:nvPr>
            <p:ph type="subTitle" idx="1"/>
          </p:nvPr>
        </p:nvSpPr>
        <p:spPr>
          <a:xfrm>
            <a:off x="1785918" y="1785926"/>
            <a:ext cx="6572296" cy="4286280"/>
          </a:xfrm>
        </p:spPr>
        <p:txBody>
          <a:bodyPr numCol="1">
            <a:normAutofit/>
          </a:bodyPr>
          <a:lstStyle/>
          <a:p>
            <a:pPr algn="just"/>
            <a:r>
              <a:rPr lang="en-US" sz="2000" b="0" dirty="0" smtClean="0">
                <a:solidFill>
                  <a:schemeClr val="tx1"/>
                </a:solidFill>
                <a:latin typeface="Times New Roman" pitchFamily="18" charset="0"/>
                <a:cs typeface="Times New Roman" pitchFamily="18" charset="0"/>
              </a:rPr>
              <a:t>Cardiac disease is preventable. If we have been diagnostic with a heart condition then there are many ways to reduce this risk. Kinds of </a:t>
            </a:r>
          </a:p>
          <a:p>
            <a:pPr algn="just">
              <a:buFont typeface="Wingdings" pitchFamily="2" charset="2"/>
              <a:buChar char="v"/>
            </a:pPr>
            <a:r>
              <a:rPr lang="en-US" sz="2000" b="0" dirty="0" smtClean="0">
                <a:solidFill>
                  <a:schemeClr val="tx1"/>
                </a:solidFill>
                <a:latin typeface="Times New Roman" pitchFamily="18" charset="0"/>
                <a:cs typeface="Times New Roman" pitchFamily="18" charset="0"/>
              </a:rPr>
              <a:t> </a:t>
            </a:r>
            <a:r>
              <a:rPr lang="en-US" sz="2000" b="0" dirty="0" smtClean="0">
                <a:solidFill>
                  <a:schemeClr val="tx1"/>
                </a:solidFill>
                <a:latin typeface="Times New Roman" pitchFamily="18" charset="0"/>
                <a:cs typeface="Times New Roman" pitchFamily="18" charset="0"/>
              </a:rPr>
              <a:t>Be smoke free</a:t>
            </a:r>
          </a:p>
          <a:p>
            <a:pPr algn="just">
              <a:buFont typeface="Wingdings" pitchFamily="2" charset="2"/>
              <a:buChar char="v"/>
            </a:pPr>
            <a:r>
              <a:rPr lang="en-US" sz="2000" b="0" dirty="0" smtClean="0">
                <a:solidFill>
                  <a:schemeClr val="tx1"/>
                </a:solidFill>
                <a:latin typeface="Times New Roman" pitchFamily="18" charset="0"/>
                <a:cs typeface="Times New Roman" pitchFamily="18" charset="0"/>
              </a:rPr>
              <a:t> Limited alcohol use</a:t>
            </a:r>
          </a:p>
          <a:p>
            <a:pPr algn="just">
              <a:buFont typeface="Wingdings" pitchFamily="2" charset="2"/>
              <a:buChar char="v"/>
            </a:pPr>
            <a:r>
              <a:rPr lang="en-US" sz="2000" b="0" dirty="0" smtClean="0">
                <a:solidFill>
                  <a:schemeClr val="tx1"/>
                </a:solidFill>
                <a:latin typeface="Times New Roman" pitchFamily="18" charset="0"/>
                <a:cs typeface="Times New Roman" pitchFamily="18" charset="0"/>
              </a:rPr>
              <a:t> Be stress free</a:t>
            </a:r>
          </a:p>
          <a:p>
            <a:pPr algn="just">
              <a:buFont typeface="Wingdings" pitchFamily="2" charset="2"/>
              <a:buChar char="v"/>
            </a:pPr>
            <a:r>
              <a:rPr lang="en-US" sz="2000" b="0" dirty="0" smtClean="0">
                <a:solidFill>
                  <a:schemeClr val="tx1"/>
                </a:solidFill>
                <a:latin typeface="Times New Roman" pitchFamily="18" charset="0"/>
                <a:cs typeface="Times New Roman" pitchFamily="18" charset="0"/>
              </a:rPr>
              <a:t> Control our blood pressure</a:t>
            </a:r>
          </a:p>
          <a:p>
            <a:pPr algn="just">
              <a:buFont typeface="Wingdings" pitchFamily="2" charset="2"/>
              <a:buChar char="v"/>
            </a:pPr>
            <a:r>
              <a:rPr lang="en-US" sz="2000" b="0" dirty="0" smtClean="0">
                <a:solidFill>
                  <a:schemeClr val="tx1"/>
                </a:solidFill>
                <a:latin typeface="Times New Roman" pitchFamily="18" charset="0"/>
                <a:cs typeface="Times New Roman" pitchFamily="18" charset="0"/>
              </a:rPr>
              <a:t>  Manage diabetes</a:t>
            </a:r>
          </a:p>
          <a:p>
            <a:pPr algn="just">
              <a:buFont typeface="Wingdings" pitchFamily="2" charset="2"/>
              <a:buChar char="v"/>
            </a:pPr>
            <a:r>
              <a:rPr lang="en-US" sz="2000" b="0" dirty="0" smtClean="0">
                <a:solidFill>
                  <a:schemeClr val="tx1"/>
                </a:solidFill>
                <a:latin typeface="Times New Roman" pitchFamily="18" charset="0"/>
                <a:cs typeface="Times New Roman" pitchFamily="18" charset="0"/>
              </a:rPr>
              <a:t> </a:t>
            </a:r>
            <a:r>
              <a:rPr lang="en-US" sz="2000" b="0" dirty="0" smtClean="0">
                <a:solidFill>
                  <a:schemeClr val="tx1"/>
                </a:solidFill>
                <a:latin typeface="Times New Roman" pitchFamily="18" charset="0"/>
                <a:cs typeface="Times New Roman" pitchFamily="18" charset="0"/>
              </a:rPr>
              <a:t> Maintain a healthy weight</a:t>
            </a:r>
          </a:p>
          <a:p>
            <a:pPr algn="just">
              <a:buFont typeface="Wingdings" pitchFamily="2" charset="2"/>
              <a:buChar char="v"/>
            </a:pPr>
            <a:r>
              <a:rPr lang="en-US" sz="2000" b="0" dirty="0" smtClean="0">
                <a:solidFill>
                  <a:schemeClr val="tx1"/>
                </a:solidFill>
                <a:latin typeface="Times New Roman" pitchFamily="18" charset="0"/>
                <a:cs typeface="Times New Roman" pitchFamily="18" charset="0"/>
              </a:rPr>
              <a:t> </a:t>
            </a:r>
            <a:r>
              <a:rPr lang="en-US" sz="2000" b="0" dirty="0" smtClean="0">
                <a:solidFill>
                  <a:schemeClr val="tx1"/>
                </a:solidFill>
                <a:latin typeface="Times New Roman" pitchFamily="18" charset="0"/>
                <a:cs typeface="Times New Roman" pitchFamily="18" charset="0"/>
              </a:rPr>
              <a:t> visit out doctors regularly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hank-you-1000x400-c-default.jpg"/>
          <p:cNvPicPr>
            <a:picLocks noGrp="1" noChangeAspect="1"/>
          </p:cNvPicPr>
          <p:nvPr>
            <p:ph sz="quarter" idx="1"/>
          </p:nvPr>
        </p:nvPicPr>
        <p:blipFill>
          <a:blip r:embed="rId2"/>
          <a:stretch>
            <a:fillRect/>
          </a:stretch>
        </p:blipFill>
        <p:spPr>
          <a:xfrm>
            <a:off x="890588" y="1285860"/>
            <a:ext cx="7467600" cy="4286279"/>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5918" y="500043"/>
            <a:ext cx="6629392" cy="928694"/>
          </a:xfrm>
        </p:spPr>
        <p:txBody>
          <a:bodyPr>
            <a:normAutofit/>
          </a:bodyPr>
          <a:lstStyle/>
          <a:p>
            <a:pPr algn="ctr"/>
            <a:r>
              <a:rPr lang="en-US" sz="3000" b="1" dirty="0" smtClean="0">
                <a:solidFill>
                  <a:srgbClr val="00B050"/>
                </a:solidFill>
                <a:latin typeface="Times New Roman" pitchFamily="18" charset="0"/>
                <a:cs typeface="Times New Roman" pitchFamily="18" charset="0"/>
              </a:rPr>
              <a:t>Outline</a:t>
            </a:r>
            <a:endParaRPr lang="en-US" sz="3000" b="1" dirty="0">
              <a:solidFill>
                <a:srgbClr val="00B050"/>
              </a:solidFill>
              <a:latin typeface="Times New Roman" pitchFamily="18" charset="0"/>
              <a:cs typeface="Times New Roman" pitchFamily="18" charset="0"/>
            </a:endParaRPr>
          </a:p>
        </p:txBody>
      </p:sp>
      <p:sp>
        <p:nvSpPr>
          <p:cNvPr id="3" name="Subtitle 2"/>
          <p:cNvSpPr>
            <a:spLocks noGrp="1"/>
          </p:cNvSpPr>
          <p:nvPr>
            <p:ph type="subTitle" idx="1"/>
          </p:nvPr>
        </p:nvSpPr>
        <p:spPr>
          <a:xfrm>
            <a:off x="1785918" y="1785926"/>
            <a:ext cx="6429420" cy="4286280"/>
          </a:xfrm>
          <a:ln>
            <a:solidFill>
              <a:schemeClr val="bg1"/>
            </a:solidFill>
          </a:ln>
        </p:spPr>
        <p:txBody>
          <a:bodyPr>
            <a:normAutofit/>
          </a:bodyPr>
          <a:lstStyle/>
          <a:p>
            <a:pPr marL="457200" indent="-457200" algn="just">
              <a:buFont typeface="Wingdings" pitchFamily="2" charset="2"/>
              <a:buChar char="Ø"/>
            </a:pPr>
            <a:r>
              <a:rPr lang="en-US" sz="2000" b="0" dirty="0" smtClean="0">
                <a:solidFill>
                  <a:schemeClr val="tx1"/>
                </a:solidFill>
                <a:latin typeface="Times New Roman" pitchFamily="18" charset="0"/>
                <a:cs typeface="Times New Roman" pitchFamily="18" charset="0"/>
              </a:rPr>
              <a:t> </a:t>
            </a:r>
            <a:r>
              <a:rPr lang="en-US" sz="2000" b="0" dirty="0" smtClean="0">
                <a:solidFill>
                  <a:schemeClr val="tx1"/>
                </a:solidFill>
                <a:latin typeface="Times New Roman" pitchFamily="18" charset="0"/>
                <a:cs typeface="Times New Roman" pitchFamily="18" charset="0"/>
              </a:rPr>
              <a:t>Introduction   </a:t>
            </a:r>
            <a:endParaRPr lang="en-US" sz="2000" b="0" dirty="0" smtClean="0">
              <a:solidFill>
                <a:schemeClr val="tx1"/>
              </a:solidFill>
              <a:latin typeface="Times New Roman" pitchFamily="18" charset="0"/>
              <a:cs typeface="Times New Roman" pitchFamily="18" charset="0"/>
            </a:endParaRPr>
          </a:p>
          <a:p>
            <a:pPr marL="457200" indent="-457200" algn="just">
              <a:buFont typeface="Wingdings" pitchFamily="2" charset="2"/>
              <a:buChar char="Ø"/>
            </a:pPr>
            <a:r>
              <a:rPr lang="en-US" sz="2000" b="0" dirty="0" smtClean="0">
                <a:solidFill>
                  <a:schemeClr val="tx1"/>
                </a:solidFill>
                <a:latin typeface="Times New Roman" pitchFamily="18" charset="0"/>
                <a:cs typeface="Times New Roman" pitchFamily="18" charset="0"/>
              </a:rPr>
              <a:t>Type of Cardiac </a:t>
            </a:r>
            <a:r>
              <a:rPr lang="en-US" sz="2000" b="0" dirty="0" smtClean="0">
                <a:solidFill>
                  <a:schemeClr val="tx1"/>
                </a:solidFill>
                <a:latin typeface="Times New Roman" pitchFamily="18" charset="0"/>
                <a:cs typeface="Times New Roman" pitchFamily="18" charset="0"/>
              </a:rPr>
              <a:t>Disease</a:t>
            </a:r>
          </a:p>
          <a:p>
            <a:pPr marL="457200" indent="-457200" algn="just">
              <a:buFont typeface="Wingdings" pitchFamily="2" charset="2"/>
              <a:buChar char="Ø"/>
            </a:pPr>
            <a:r>
              <a:rPr lang="en-US" sz="2000" b="0" dirty="0" smtClean="0">
                <a:solidFill>
                  <a:schemeClr val="tx1"/>
                </a:solidFill>
                <a:latin typeface="Times New Roman" pitchFamily="18" charset="0"/>
                <a:cs typeface="Times New Roman" pitchFamily="18" charset="0"/>
              </a:rPr>
              <a:t>Describes Some </a:t>
            </a:r>
            <a:r>
              <a:rPr lang="en-US" sz="2000" b="0" dirty="0" smtClean="0">
                <a:solidFill>
                  <a:schemeClr val="tx1"/>
                </a:solidFill>
                <a:latin typeface="Times New Roman" pitchFamily="18" charset="0"/>
                <a:cs typeface="Times New Roman" pitchFamily="18" charset="0"/>
              </a:rPr>
              <a:t>Types</a:t>
            </a:r>
          </a:p>
          <a:p>
            <a:pPr marL="457200" indent="-457200" algn="just">
              <a:buFont typeface="Wingdings" pitchFamily="2" charset="2"/>
              <a:buChar char="Ø"/>
            </a:pPr>
            <a:r>
              <a:rPr lang="en-US" sz="2000" b="0" dirty="0" smtClean="0">
                <a:solidFill>
                  <a:schemeClr val="tx1"/>
                </a:solidFill>
                <a:latin typeface="Times New Roman" pitchFamily="18" charset="0"/>
                <a:cs typeface="Times New Roman" pitchFamily="18" charset="0"/>
              </a:rPr>
              <a:t>Symptoms of this </a:t>
            </a:r>
            <a:r>
              <a:rPr lang="en-US" sz="2000" b="0" dirty="0" smtClean="0">
                <a:solidFill>
                  <a:schemeClr val="tx1"/>
                </a:solidFill>
                <a:latin typeface="Times New Roman" pitchFamily="18" charset="0"/>
                <a:cs typeface="Times New Roman" pitchFamily="18" charset="0"/>
              </a:rPr>
              <a:t>Disease</a:t>
            </a:r>
          </a:p>
          <a:p>
            <a:pPr marL="457200" indent="-457200" algn="just">
              <a:buFont typeface="Wingdings" pitchFamily="2" charset="2"/>
              <a:buChar char="Ø"/>
            </a:pPr>
            <a:r>
              <a:rPr lang="en-US" sz="2000" b="0" dirty="0" smtClean="0">
                <a:solidFill>
                  <a:schemeClr val="tx1"/>
                </a:solidFill>
                <a:latin typeface="Times New Roman" pitchFamily="18" charset="0"/>
                <a:cs typeface="Times New Roman" pitchFamily="18" charset="0"/>
              </a:rPr>
              <a:t>Risk Factor of Cardiac Disease</a:t>
            </a:r>
            <a:endParaRPr lang="en-US" sz="2000" b="0" dirty="0" smtClean="0">
              <a:solidFill>
                <a:schemeClr val="tx1"/>
              </a:solidFill>
              <a:latin typeface="Times New Roman" pitchFamily="18" charset="0"/>
              <a:cs typeface="Times New Roman" pitchFamily="18" charset="0"/>
            </a:endParaRPr>
          </a:p>
          <a:p>
            <a:pPr marL="457200" indent="-457200" algn="just">
              <a:buFont typeface="Wingdings" pitchFamily="2" charset="2"/>
              <a:buChar char="Ø"/>
            </a:pPr>
            <a:r>
              <a:rPr lang="en-US" sz="2000" b="0" dirty="0" smtClean="0">
                <a:solidFill>
                  <a:schemeClr val="tx1"/>
                </a:solidFill>
                <a:latin typeface="Times New Roman" pitchFamily="18" charset="0"/>
                <a:cs typeface="Times New Roman" pitchFamily="18" charset="0"/>
              </a:rPr>
              <a:t>Investigation By Testing  ( Detections</a:t>
            </a:r>
            <a:r>
              <a:rPr lang="en-US" sz="2000" b="0" dirty="0" smtClean="0">
                <a:solidFill>
                  <a:schemeClr val="tx1"/>
                </a:solidFill>
                <a:latin typeface="Times New Roman" pitchFamily="18" charset="0"/>
                <a:cs typeface="Times New Roman" pitchFamily="18" charset="0"/>
              </a:rPr>
              <a:t>)</a:t>
            </a:r>
          </a:p>
          <a:p>
            <a:pPr marL="457200" indent="-457200" algn="just">
              <a:buFont typeface="Wingdings" pitchFamily="2" charset="2"/>
              <a:buChar char="Ø"/>
            </a:pPr>
            <a:r>
              <a:rPr lang="en-US" sz="2000" b="0" dirty="0" smtClean="0">
                <a:solidFill>
                  <a:schemeClr val="tx1"/>
                </a:solidFill>
                <a:latin typeface="Times New Roman" pitchFamily="18" charset="0"/>
                <a:cs typeface="Times New Roman" pitchFamily="18" charset="0"/>
              </a:rPr>
              <a:t>Treatment</a:t>
            </a:r>
          </a:p>
          <a:p>
            <a:pPr marL="457200" indent="-457200" algn="just">
              <a:buFont typeface="Wingdings" pitchFamily="2" charset="2"/>
              <a:buChar char="Ø"/>
            </a:pPr>
            <a:r>
              <a:rPr lang="en-US" sz="2000" b="0" dirty="0" smtClean="0">
                <a:solidFill>
                  <a:schemeClr val="tx1"/>
                </a:solidFill>
                <a:latin typeface="Times New Roman" pitchFamily="18" charset="0"/>
                <a:cs typeface="Times New Roman" pitchFamily="18" charset="0"/>
              </a:rPr>
              <a:t>Prevention</a:t>
            </a:r>
            <a:endParaRPr lang="en-US" sz="2000" b="0" dirty="0" smtClean="0">
              <a:solidFill>
                <a:schemeClr val="tx1"/>
              </a:solidFill>
              <a:latin typeface="Times New Roman" pitchFamily="18" charset="0"/>
              <a:cs typeface="Times New Roman" pitchFamily="18" charset="0"/>
            </a:endParaRPr>
          </a:p>
          <a:p>
            <a:pPr marL="457200" indent="-457200" algn="just"/>
            <a:endParaRPr lang="en-US" sz="2000" b="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5918" y="500043"/>
            <a:ext cx="6629392" cy="928694"/>
          </a:xfrm>
        </p:spPr>
        <p:txBody>
          <a:bodyPr>
            <a:normAutofit/>
          </a:bodyPr>
          <a:lstStyle/>
          <a:p>
            <a:pPr algn="ctr"/>
            <a:r>
              <a:rPr lang="en-US" sz="3200" dirty="0" smtClean="0">
                <a:solidFill>
                  <a:srgbClr val="00B050"/>
                </a:solidFill>
                <a:latin typeface="Times New Roman" pitchFamily="18" charset="0"/>
                <a:cs typeface="Times New Roman" pitchFamily="18" charset="0"/>
              </a:rPr>
              <a:t>Introduction</a:t>
            </a:r>
            <a:endParaRPr lang="en-US" sz="3000" dirty="0">
              <a:solidFill>
                <a:srgbClr val="00B050"/>
              </a:solidFill>
              <a:latin typeface="Times New Roman" pitchFamily="18" charset="0"/>
              <a:cs typeface="Times New Roman" pitchFamily="18" charset="0"/>
            </a:endParaRPr>
          </a:p>
        </p:txBody>
      </p:sp>
      <p:sp>
        <p:nvSpPr>
          <p:cNvPr id="3" name="Subtitle 2"/>
          <p:cNvSpPr>
            <a:spLocks noGrp="1"/>
          </p:cNvSpPr>
          <p:nvPr>
            <p:ph type="subTitle" idx="1"/>
          </p:nvPr>
        </p:nvSpPr>
        <p:spPr>
          <a:xfrm>
            <a:off x="1928794" y="1785926"/>
            <a:ext cx="6286544" cy="4286280"/>
          </a:xfrm>
        </p:spPr>
        <p:txBody>
          <a:bodyPr>
            <a:normAutofit/>
          </a:bodyPr>
          <a:lstStyle/>
          <a:p>
            <a:pPr algn="just"/>
            <a:endParaRPr lang="en-US" sz="2000" b="0" dirty="0" smtClean="0">
              <a:solidFill>
                <a:schemeClr val="tx1"/>
              </a:solidFill>
              <a:latin typeface="Times New Roman" pitchFamily="18" charset="0"/>
              <a:cs typeface="Times New Roman" pitchFamily="18" charset="0"/>
            </a:endParaRPr>
          </a:p>
          <a:p>
            <a:pPr algn="just"/>
            <a:r>
              <a:rPr lang="en-US" sz="2000" b="0" dirty="0" smtClean="0">
                <a:solidFill>
                  <a:schemeClr val="tx1"/>
                </a:solidFill>
                <a:latin typeface="Times New Roman" pitchFamily="18" charset="0"/>
                <a:cs typeface="Times New Roman" pitchFamily="18" charset="0"/>
              </a:rPr>
              <a:t>All heart disease are  cardiac disease but all cardiac disease are not heart disease. So it’s  means  a  range of conditions that affect of our heart.</a:t>
            </a:r>
          </a:p>
          <a:p>
            <a:pPr algn="just"/>
            <a:r>
              <a:rPr lang="en-US" sz="2000" b="0" dirty="0" smtClean="0">
                <a:solidFill>
                  <a:schemeClr val="tx1"/>
                </a:solidFill>
                <a:latin typeface="Times New Roman" pitchFamily="18" charset="0"/>
                <a:cs typeface="Times New Roman" pitchFamily="18" charset="0"/>
              </a:rPr>
              <a:t>It is a psychological conditions that’s affect heart or blood vessel.  Heart / Cardiac disease is leading cause of death for  man or women .</a:t>
            </a:r>
          </a:p>
          <a:p>
            <a:pPr algn="just"/>
            <a:endParaRPr lang="en-US" sz="2000" b="0" dirty="0" smtClean="0">
              <a:solidFill>
                <a:schemeClr val="tx1"/>
              </a:solidFill>
              <a:latin typeface="Times New Roman" pitchFamily="18" charset="0"/>
              <a:cs typeface="Times New Roman" pitchFamily="18" charset="0"/>
            </a:endParaRPr>
          </a:p>
          <a:p>
            <a:pPr algn="just"/>
            <a:endParaRPr lang="en-US" sz="2000" b="0" dirty="0" smtClean="0">
              <a:solidFill>
                <a:schemeClr val="tx1"/>
              </a:solidFill>
              <a:latin typeface="Times New Roman" pitchFamily="18" charset="0"/>
              <a:cs typeface="Times New Roman" pitchFamily="18" charset="0"/>
            </a:endParaRPr>
          </a:p>
          <a:p>
            <a:pPr algn="just"/>
            <a:endParaRPr lang="en-US" sz="2000" b="0" dirty="0" smtClean="0">
              <a:solidFill>
                <a:schemeClr val="tx1"/>
              </a:solidFill>
              <a:latin typeface="Times New Roman" pitchFamily="18" charset="0"/>
              <a:cs typeface="Times New Roman" pitchFamily="18" charset="0"/>
            </a:endParaRPr>
          </a:p>
          <a:p>
            <a:pPr algn="just"/>
            <a:endParaRPr lang="en-US" sz="2000" b="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57356" y="500043"/>
            <a:ext cx="6557954" cy="928694"/>
          </a:xfrm>
        </p:spPr>
        <p:txBody>
          <a:bodyPr>
            <a:normAutofit/>
          </a:bodyPr>
          <a:lstStyle/>
          <a:p>
            <a:pPr algn="ctr"/>
            <a:r>
              <a:rPr lang="en-US" sz="3200" b="1" dirty="0" smtClean="0">
                <a:solidFill>
                  <a:srgbClr val="00B050"/>
                </a:solidFill>
                <a:latin typeface="Times New Roman" pitchFamily="18" charset="0"/>
                <a:cs typeface="Times New Roman" pitchFamily="18" charset="0"/>
              </a:rPr>
              <a:t>Types of Cardiac Disease</a:t>
            </a:r>
            <a:endParaRPr lang="en-US" sz="3000" b="1" dirty="0">
              <a:solidFill>
                <a:srgbClr val="00B050"/>
              </a:solidFill>
              <a:latin typeface="Times New Roman" pitchFamily="18" charset="0"/>
              <a:cs typeface="Times New Roman" pitchFamily="18" charset="0"/>
            </a:endParaRPr>
          </a:p>
        </p:txBody>
      </p:sp>
      <p:sp>
        <p:nvSpPr>
          <p:cNvPr id="3" name="Subtitle 2"/>
          <p:cNvSpPr>
            <a:spLocks noGrp="1"/>
          </p:cNvSpPr>
          <p:nvPr>
            <p:ph type="subTitle" idx="1"/>
          </p:nvPr>
        </p:nvSpPr>
        <p:spPr>
          <a:xfrm>
            <a:off x="1857356" y="1785926"/>
            <a:ext cx="6357982" cy="4286280"/>
          </a:xfrm>
        </p:spPr>
        <p:txBody>
          <a:bodyPr>
            <a:normAutofit/>
          </a:bodyPr>
          <a:lstStyle/>
          <a:p>
            <a:pPr algn="l"/>
            <a:endParaRPr lang="en-US" sz="2000" dirty="0" smtClean="0">
              <a:solidFill>
                <a:schemeClr val="tx1"/>
              </a:solidFill>
              <a:latin typeface="Times New Roman" pitchFamily="18" charset="0"/>
              <a:cs typeface="Times New Roman" pitchFamily="18" charset="0"/>
            </a:endParaRPr>
          </a:p>
          <a:p>
            <a:pPr algn="l"/>
            <a:r>
              <a:rPr lang="en-US" sz="2000" b="0" dirty="0" smtClean="0">
                <a:solidFill>
                  <a:schemeClr val="tx1"/>
                </a:solidFill>
                <a:latin typeface="Times New Roman" pitchFamily="18" charset="0"/>
                <a:cs typeface="Times New Roman" pitchFamily="18" charset="0"/>
              </a:rPr>
              <a:t>1. Coronary Artery Disease (CAD)</a:t>
            </a:r>
          </a:p>
          <a:p>
            <a:pPr algn="l"/>
            <a:r>
              <a:rPr lang="en-US" sz="2000" b="0" dirty="0" smtClean="0">
                <a:solidFill>
                  <a:schemeClr val="tx1"/>
                </a:solidFill>
                <a:latin typeface="Times New Roman" pitchFamily="18" charset="0"/>
                <a:cs typeface="Times New Roman" pitchFamily="18" charset="0"/>
              </a:rPr>
              <a:t>2. Heart Arrhythmias.</a:t>
            </a:r>
          </a:p>
          <a:p>
            <a:pPr algn="l"/>
            <a:r>
              <a:rPr lang="en-US" sz="2000" b="0" dirty="0" smtClean="0">
                <a:solidFill>
                  <a:schemeClr val="tx1"/>
                </a:solidFill>
                <a:latin typeface="Times New Roman" pitchFamily="18" charset="0"/>
                <a:cs typeface="Times New Roman" pitchFamily="18" charset="0"/>
              </a:rPr>
              <a:t>3. Heart Failure.</a:t>
            </a:r>
          </a:p>
          <a:p>
            <a:pPr algn="l"/>
            <a:r>
              <a:rPr lang="en-US" sz="2000" b="0" dirty="0" smtClean="0">
                <a:solidFill>
                  <a:schemeClr val="tx1"/>
                </a:solidFill>
                <a:latin typeface="Times New Roman" pitchFamily="18" charset="0"/>
                <a:cs typeface="Times New Roman" pitchFamily="18" charset="0"/>
              </a:rPr>
              <a:t>4. Heart Valve Disease.</a:t>
            </a:r>
          </a:p>
          <a:p>
            <a:pPr algn="l"/>
            <a:r>
              <a:rPr lang="en-US" sz="2000" b="0" dirty="0" smtClean="0">
                <a:solidFill>
                  <a:schemeClr val="tx1"/>
                </a:solidFill>
                <a:latin typeface="Times New Roman" pitchFamily="18" charset="0"/>
                <a:cs typeface="Times New Roman" pitchFamily="18" charset="0"/>
              </a:rPr>
              <a:t>5. Pericardial Disease.</a:t>
            </a:r>
          </a:p>
          <a:p>
            <a:pPr algn="l"/>
            <a:r>
              <a:rPr lang="en-US" sz="2000" b="0" dirty="0" smtClean="0">
                <a:solidFill>
                  <a:schemeClr val="tx1"/>
                </a:solidFill>
                <a:latin typeface="Times New Roman" pitchFamily="18" charset="0"/>
                <a:cs typeface="Times New Roman" pitchFamily="18" charset="0"/>
              </a:rPr>
              <a:t>6. </a:t>
            </a:r>
            <a:r>
              <a:rPr lang="en-US" sz="2000" b="0" dirty="0" err="1" smtClean="0">
                <a:solidFill>
                  <a:schemeClr val="tx1"/>
                </a:solidFill>
                <a:latin typeface="Times New Roman" pitchFamily="18" charset="0"/>
                <a:cs typeface="Times New Roman" pitchFamily="18" charset="0"/>
              </a:rPr>
              <a:t>Cardiomyopathy</a:t>
            </a:r>
            <a:r>
              <a:rPr lang="en-US" sz="2000" b="0" dirty="0" smtClean="0">
                <a:solidFill>
                  <a:schemeClr val="tx1"/>
                </a:solidFill>
                <a:latin typeface="Times New Roman" pitchFamily="18" charset="0"/>
                <a:cs typeface="Times New Roman" pitchFamily="18" charset="0"/>
              </a:rPr>
              <a:t> (Heart Muscle Disease)</a:t>
            </a:r>
          </a:p>
          <a:p>
            <a:pPr algn="l"/>
            <a:r>
              <a:rPr lang="en-US" sz="2000" b="0" dirty="0" smtClean="0">
                <a:solidFill>
                  <a:schemeClr val="tx1"/>
                </a:solidFill>
                <a:latin typeface="Times New Roman" pitchFamily="18" charset="0"/>
                <a:cs typeface="Times New Roman" pitchFamily="18" charset="0"/>
              </a:rPr>
              <a:t>7. Congenital Heart Disease.</a:t>
            </a:r>
          </a:p>
          <a:p>
            <a:pPr algn="l"/>
            <a:r>
              <a:rPr lang="en-US" sz="2000" b="0" dirty="0" smtClean="0">
                <a:solidFill>
                  <a:schemeClr val="tx1"/>
                </a:solidFill>
                <a:latin typeface="Times New Roman" pitchFamily="18" charset="0"/>
                <a:cs typeface="Times New Roman" pitchFamily="18" charset="0"/>
              </a:rPr>
              <a:t>8. Heart Infection</a:t>
            </a:r>
            <a:endParaRPr lang="en-US" sz="2000" b="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57356" y="500043"/>
            <a:ext cx="6557954" cy="928694"/>
          </a:xfrm>
        </p:spPr>
        <p:txBody>
          <a:bodyPr>
            <a:normAutofit/>
          </a:bodyPr>
          <a:lstStyle/>
          <a:p>
            <a:pPr algn="ctr"/>
            <a:r>
              <a:rPr lang="en-US" sz="3200" dirty="0" smtClean="0">
                <a:solidFill>
                  <a:srgbClr val="00B050"/>
                </a:solidFill>
                <a:latin typeface="Times New Roman" pitchFamily="18" charset="0"/>
                <a:cs typeface="Times New Roman" pitchFamily="18" charset="0"/>
              </a:rPr>
              <a:t>Describes </a:t>
            </a:r>
            <a:r>
              <a:rPr lang="en-US" sz="3200" dirty="0" smtClean="0">
                <a:solidFill>
                  <a:srgbClr val="00B050"/>
                </a:solidFill>
                <a:latin typeface="Times New Roman" pitchFamily="18" charset="0"/>
                <a:cs typeface="Times New Roman" pitchFamily="18" charset="0"/>
              </a:rPr>
              <a:t>Some </a:t>
            </a:r>
            <a:r>
              <a:rPr lang="en-US" sz="3200" dirty="0" smtClean="0">
                <a:solidFill>
                  <a:srgbClr val="00B050"/>
                </a:solidFill>
                <a:latin typeface="Times New Roman" pitchFamily="18" charset="0"/>
                <a:cs typeface="Times New Roman" pitchFamily="18" charset="0"/>
              </a:rPr>
              <a:t>Types</a:t>
            </a:r>
            <a:endParaRPr lang="en-US" sz="3000" dirty="0">
              <a:solidFill>
                <a:srgbClr val="00B050"/>
              </a:solidFill>
              <a:latin typeface="Times New Roman" pitchFamily="18" charset="0"/>
              <a:cs typeface="Times New Roman" pitchFamily="18" charset="0"/>
            </a:endParaRPr>
          </a:p>
        </p:txBody>
      </p:sp>
      <p:sp>
        <p:nvSpPr>
          <p:cNvPr id="3" name="Subtitle 2"/>
          <p:cNvSpPr>
            <a:spLocks noGrp="1"/>
          </p:cNvSpPr>
          <p:nvPr>
            <p:ph type="subTitle" idx="1"/>
          </p:nvPr>
        </p:nvSpPr>
        <p:spPr>
          <a:xfrm>
            <a:off x="1857356" y="1928802"/>
            <a:ext cx="6357982" cy="4143404"/>
          </a:xfrm>
        </p:spPr>
        <p:txBody>
          <a:bodyPr>
            <a:normAutofit/>
          </a:bodyPr>
          <a:lstStyle/>
          <a:p>
            <a:pPr algn="just"/>
            <a:r>
              <a:rPr lang="en-US" sz="1900" dirty="0" smtClean="0">
                <a:solidFill>
                  <a:schemeClr val="tx1"/>
                </a:solidFill>
                <a:latin typeface="Times New Roman" pitchFamily="18" charset="0"/>
                <a:cs typeface="Times New Roman" pitchFamily="18" charset="0"/>
              </a:rPr>
              <a:t>1. Coronary Artery Disease (CAD) -  </a:t>
            </a:r>
            <a:r>
              <a:rPr lang="en-US" sz="1900" b="0" dirty="0" smtClean="0">
                <a:solidFill>
                  <a:schemeClr val="tx1"/>
                </a:solidFill>
                <a:latin typeface="Times New Roman" pitchFamily="18" charset="0"/>
                <a:cs typeface="Times New Roman" pitchFamily="18" charset="0"/>
              </a:rPr>
              <a:t>This disease create </a:t>
            </a:r>
            <a:r>
              <a:rPr lang="en-US" sz="1900" b="0" dirty="0" smtClean="0">
                <a:solidFill>
                  <a:schemeClr val="tx1"/>
                </a:solidFill>
                <a:latin typeface="Times New Roman" pitchFamily="18" charset="0"/>
                <a:cs typeface="Times New Roman" pitchFamily="18" charset="0"/>
              </a:rPr>
              <a:t>blockage or narrow </a:t>
            </a:r>
            <a:r>
              <a:rPr lang="en-US" sz="1900" b="0" dirty="0" smtClean="0">
                <a:solidFill>
                  <a:schemeClr val="tx1"/>
                </a:solidFill>
                <a:latin typeface="Times New Roman" pitchFamily="18" charset="0"/>
                <a:cs typeface="Times New Roman" pitchFamily="18" charset="0"/>
              </a:rPr>
              <a:t>in our </a:t>
            </a:r>
            <a:r>
              <a:rPr lang="en-US" sz="1900" b="0" dirty="0" smtClean="0">
                <a:solidFill>
                  <a:schemeClr val="tx1"/>
                </a:solidFill>
                <a:latin typeface="Times New Roman" pitchFamily="18" charset="0"/>
                <a:cs typeface="Times New Roman" pitchFamily="18" charset="0"/>
              </a:rPr>
              <a:t>arteries and can be </a:t>
            </a:r>
            <a:r>
              <a:rPr lang="en-US" sz="1900" b="0" dirty="0" smtClean="0">
                <a:solidFill>
                  <a:schemeClr val="tx1"/>
                </a:solidFill>
                <a:latin typeface="Times New Roman" pitchFamily="18" charset="0"/>
                <a:cs typeface="Times New Roman" pitchFamily="18" charset="0"/>
              </a:rPr>
              <a:t>decrease our blood flow in </a:t>
            </a:r>
            <a:r>
              <a:rPr lang="en-US" sz="1900" b="0" dirty="0" smtClean="0">
                <a:solidFill>
                  <a:schemeClr val="tx1"/>
                </a:solidFill>
                <a:latin typeface="Times New Roman" pitchFamily="18" charset="0"/>
                <a:cs typeface="Times New Roman" pitchFamily="18" charset="0"/>
              </a:rPr>
              <a:t>heart . </a:t>
            </a:r>
            <a:endParaRPr lang="en-US" sz="1900" b="0" dirty="0" smtClean="0">
              <a:solidFill>
                <a:schemeClr val="tx1"/>
              </a:solidFill>
              <a:latin typeface="Times New Roman" pitchFamily="18" charset="0"/>
              <a:cs typeface="Times New Roman" pitchFamily="18" charset="0"/>
            </a:endParaRPr>
          </a:p>
          <a:p>
            <a:pPr algn="just"/>
            <a:r>
              <a:rPr lang="en-US" sz="1900" dirty="0" smtClean="0">
                <a:solidFill>
                  <a:schemeClr val="tx1"/>
                </a:solidFill>
                <a:latin typeface="Times New Roman" pitchFamily="18" charset="0"/>
                <a:cs typeface="Times New Roman" pitchFamily="18" charset="0"/>
              </a:rPr>
              <a:t>2. Heart Arrhythmias -  </a:t>
            </a:r>
            <a:r>
              <a:rPr lang="en-US" sz="1900" b="0" dirty="0" smtClean="0">
                <a:solidFill>
                  <a:schemeClr val="tx1"/>
                </a:solidFill>
                <a:latin typeface="Times New Roman" pitchFamily="18" charset="0"/>
                <a:cs typeface="Times New Roman" pitchFamily="18" charset="0"/>
              </a:rPr>
              <a:t>When we have an arrhythmia that time out heart has an irregular beating  . </a:t>
            </a:r>
          </a:p>
          <a:p>
            <a:pPr algn="just"/>
            <a:r>
              <a:rPr lang="en-US" sz="1900" dirty="0" smtClean="0">
                <a:solidFill>
                  <a:schemeClr val="tx1"/>
                </a:solidFill>
                <a:latin typeface="Times New Roman" pitchFamily="18" charset="0"/>
                <a:cs typeface="Times New Roman" pitchFamily="18" charset="0"/>
              </a:rPr>
              <a:t>3. Heart Failure -  </a:t>
            </a:r>
            <a:r>
              <a:rPr lang="en-US" sz="1900" b="0" dirty="0" smtClean="0">
                <a:solidFill>
                  <a:schemeClr val="tx1"/>
                </a:solidFill>
                <a:latin typeface="Times New Roman" pitchFamily="18" charset="0"/>
                <a:cs typeface="Times New Roman" pitchFamily="18" charset="0"/>
              </a:rPr>
              <a:t>Our heart doesn’t  pump blood as well as our body needs . </a:t>
            </a:r>
          </a:p>
          <a:p>
            <a:pPr algn="just"/>
            <a:r>
              <a:rPr lang="en-US" sz="1900" dirty="0" smtClean="0">
                <a:solidFill>
                  <a:schemeClr val="tx1"/>
                </a:solidFill>
                <a:latin typeface="Times New Roman" pitchFamily="18" charset="0"/>
                <a:cs typeface="Times New Roman" pitchFamily="18" charset="0"/>
              </a:rPr>
              <a:t>4. Heart Valve Disease -  </a:t>
            </a:r>
            <a:r>
              <a:rPr lang="en-US" sz="1900" b="0" dirty="0" smtClean="0">
                <a:solidFill>
                  <a:schemeClr val="tx1"/>
                </a:solidFill>
                <a:latin typeface="Times New Roman" pitchFamily="18" charset="0"/>
                <a:cs typeface="Times New Roman" pitchFamily="18" charset="0"/>
              </a:rPr>
              <a:t>Our heart have four valve to always open and close to direct blood flow, but when an abnormality could make it hard, that time our blood flow  could be block or leak and heart not be open or close.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662" y="274638"/>
            <a:ext cx="6996138" cy="1225536"/>
          </a:xfrm>
        </p:spPr>
        <p:txBody>
          <a:bodyPr>
            <a:normAutofit/>
          </a:bodyPr>
          <a:lstStyle/>
          <a:p>
            <a:pPr algn="ctr"/>
            <a:r>
              <a:rPr lang="en-US" sz="3200" b="1" dirty="0" smtClean="0">
                <a:solidFill>
                  <a:srgbClr val="00B050"/>
                </a:solidFill>
                <a:latin typeface="Times New Roman" pitchFamily="18" charset="0"/>
                <a:cs typeface="Times New Roman" pitchFamily="18" charset="0"/>
              </a:rPr>
              <a:t>Symptoms of this Disease</a:t>
            </a:r>
            <a:br>
              <a:rPr lang="en-US" sz="3200" b="1" dirty="0" smtClean="0">
                <a:solidFill>
                  <a:srgbClr val="00B050"/>
                </a:solidFill>
                <a:latin typeface="Times New Roman" pitchFamily="18" charset="0"/>
                <a:cs typeface="Times New Roman" pitchFamily="18" charset="0"/>
              </a:rPr>
            </a:br>
            <a:endParaRPr lang="en-US" sz="3200" b="1" dirty="0"/>
          </a:p>
        </p:txBody>
      </p:sp>
      <p:pic>
        <p:nvPicPr>
          <p:cNvPr id="4" name="Content Placeholder 3" descr="symptoms.png"/>
          <p:cNvPicPr>
            <a:picLocks noGrp="1" noChangeAspect="1"/>
          </p:cNvPicPr>
          <p:nvPr>
            <p:ph sz="quarter" idx="1"/>
          </p:nvPr>
        </p:nvPicPr>
        <p:blipFill>
          <a:blip r:embed="rId2"/>
          <a:stretch>
            <a:fillRect/>
          </a:stretch>
        </p:blipFill>
        <p:spPr>
          <a:xfrm>
            <a:off x="355526" y="1571612"/>
            <a:ext cx="8288440" cy="4429157"/>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5918" y="500043"/>
            <a:ext cx="6629392" cy="928694"/>
          </a:xfrm>
        </p:spPr>
        <p:txBody>
          <a:bodyPr>
            <a:normAutofit/>
          </a:bodyPr>
          <a:lstStyle/>
          <a:p>
            <a:pPr algn="ctr"/>
            <a:r>
              <a:rPr lang="en-US" sz="3200" b="1" dirty="0" smtClean="0">
                <a:solidFill>
                  <a:srgbClr val="00B050"/>
                </a:solidFill>
                <a:latin typeface="Times New Roman" pitchFamily="18" charset="0"/>
                <a:cs typeface="Times New Roman" pitchFamily="18" charset="0"/>
              </a:rPr>
              <a:t>Risk </a:t>
            </a:r>
            <a:r>
              <a:rPr lang="en-US" sz="3200" b="1" dirty="0" smtClean="0">
                <a:solidFill>
                  <a:srgbClr val="00B050"/>
                </a:solidFill>
                <a:latin typeface="Times New Roman" pitchFamily="18" charset="0"/>
                <a:cs typeface="Times New Roman" pitchFamily="18" charset="0"/>
              </a:rPr>
              <a:t>Factor of Cardiac Disease</a:t>
            </a:r>
            <a:endParaRPr lang="en-US" sz="3000" b="1" dirty="0">
              <a:solidFill>
                <a:srgbClr val="00B050"/>
              </a:solidFill>
              <a:latin typeface="Times New Roman" pitchFamily="18" charset="0"/>
              <a:cs typeface="Times New Roman" pitchFamily="18" charset="0"/>
            </a:endParaRPr>
          </a:p>
        </p:txBody>
      </p:sp>
      <p:sp>
        <p:nvSpPr>
          <p:cNvPr id="3" name="Subtitle 2"/>
          <p:cNvSpPr>
            <a:spLocks noGrp="1"/>
          </p:cNvSpPr>
          <p:nvPr>
            <p:ph type="subTitle" idx="1"/>
          </p:nvPr>
        </p:nvSpPr>
        <p:spPr>
          <a:xfrm>
            <a:off x="1785918" y="1785926"/>
            <a:ext cx="6429420" cy="4286280"/>
          </a:xfrm>
        </p:spPr>
        <p:txBody>
          <a:bodyPr>
            <a:normAutofit/>
          </a:bodyPr>
          <a:lstStyle/>
          <a:p>
            <a:pPr algn="l"/>
            <a:endParaRPr lang="en-US" sz="2000" dirty="0" smtClean="0">
              <a:solidFill>
                <a:schemeClr val="tx1"/>
              </a:solidFill>
              <a:latin typeface="Times New Roman" pitchFamily="18" charset="0"/>
              <a:cs typeface="Times New Roman" pitchFamily="18" charset="0"/>
            </a:endParaRPr>
          </a:p>
          <a:p>
            <a:pPr algn="l"/>
            <a:r>
              <a:rPr lang="en-US" sz="2000" b="0" dirty="0" smtClean="0">
                <a:solidFill>
                  <a:schemeClr val="tx1"/>
                </a:solidFill>
                <a:latin typeface="Times New Roman" pitchFamily="18" charset="0"/>
                <a:cs typeface="Times New Roman" pitchFamily="18" charset="0"/>
              </a:rPr>
              <a:t>1.    Overweight</a:t>
            </a:r>
          </a:p>
          <a:p>
            <a:pPr marL="457200" indent="-457200" algn="l"/>
            <a:r>
              <a:rPr lang="en-US" sz="2000" b="0" dirty="0" smtClean="0">
                <a:solidFill>
                  <a:schemeClr val="tx1"/>
                </a:solidFill>
                <a:latin typeface="Times New Roman" pitchFamily="18" charset="0"/>
                <a:cs typeface="Times New Roman" pitchFamily="18" charset="0"/>
              </a:rPr>
              <a:t>2.    Diabetes</a:t>
            </a:r>
          </a:p>
          <a:p>
            <a:pPr marL="457200" indent="-457200" algn="l"/>
            <a:r>
              <a:rPr lang="en-US" sz="2000" b="0" dirty="0" smtClean="0">
                <a:solidFill>
                  <a:schemeClr val="tx1"/>
                </a:solidFill>
                <a:latin typeface="Times New Roman" pitchFamily="18" charset="0"/>
                <a:cs typeface="Times New Roman" pitchFamily="18" charset="0"/>
              </a:rPr>
              <a:t>3.    Physical Inactivity </a:t>
            </a:r>
          </a:p>
          <a:p>
            <a:pPr marL="457200" indent="-457200" algn="l"/>
            <a:r>
              <a:rPr lang="en-US" sz="2000" b="0" dirty="0" smtClean="0">
                <a:solidFill>
                  <a:schemeClr val="tx1"/>
                </a:solidFill>
                <a:latin typeface="Times New Roman" pitchFamily="18" charset="0"/>
                <a:cs typeface="Times New Roman" pitchFamily="18" charset="0"/>
              </a:rPr>
              <a:t>4.    High Blood Pressure (Hypertension)</a:t>
            </a:r>
          </a:p>
          <a:p>
            <a:pPr marL="457200" indent="-457200" algn="l"/>
            <a:r>
              <a:rPr lang="en-US" sz="2000" b="0" dirty="0" smtClean="0">
                <a:solidFill>
                  <a:schemeClr val="tx1"/>
                </a:solidFill>
                <a:latin typeface="Times New Roman" pitchFamily="18" charset="0"/>
                <a:cs typeface="Times New Roman" pitchFamily="18" charset="0"/>
              </a:rPr>
              <a:t>5.    High Blood Cholesterol (Hyper </a:t>
            </a:r>
            <a:r>
              <a:rPr lang="en-US" sz="2000" b="0" dirty="0" err="1" smtClean="0">
                <a:solidFill>
                  <a:schemeClr val="tx1"/>
                </a:solidFill>
                <a:latin typeface="Times New Roman" pitchFamily="18" charset="0"/>
                <a:cs typeface="Times New Roman" pitchFamily="18" charset="0"/>
              </a:rPr>
              <a:t>cholestromia</a:t>
            </a:r>
            <a:r>
              <a:rPr lang="en-US" sz="2000" b="0" dirty="0" smtClean="0">
                <a:solidFill>
                  <a:schemeClr val="tx1"/>
                </a:solidFill>
                <a:latin typeface="Times New Roman" pitchFamily="18" charset="0"/>
                <a:cs typeface="Times New Roman" pitchFamily="18" charset="0"/>
              </a:rPr>
              <a:t>)</a:t>
            </a:r>
          </a:p>
          <a:p>
            <a:pPr marL="457200" indent="-457200" algn="l"/>
            <a:r>
              <a:rPr lang="en-US" sz="2000" b="0" dirty="0" smtClean="0">
                <a:solidFill>
                  <a:schemeClr val="tx1"/>
                </a:solidFill>
                <a:latin typeface="Times New Roman" pitchFamily="18" charset="0"/>
                <a:cs typeface="Times New Roman" pitchFamily="18" charset="0"/>
              </a:rPr>
              <a:t>6.    Smoking</a:t>
            </a:r>
          </a:p>
          <a:p>
            <a:pPr marL="457200" indent="-457200" algn="l"/>
            <a:r>
              <a:rPr lang="en-US" sz="2000" b="0" dirty="0" smtClean="0">
                <a:solidFill>
                  <a:schemeClr val="tx1"/>
                </a:solidFill>
                <a:latin typeface="Times New Roman" pitchFamily="18" charset="0"/>
                <a:cs typeface="Times New Roman" pitchFamily="18" charset="0"/>
              </a:rPr>
              <a:t>7.    Alcohol</a:t>
            </a:r>
          </a:p>
          <a:p>
            <a:pPr marL="457200" indent="-457200" algn="l"/>
            <a:r>
              <a:rPr lang="en-US" sz="2000" b="0" dirty="0" smtClean="0">
                <a:solidFill>
                  <a:schemeClr val="tx1"/>
                </a:solidFill>
                <a:latin typeface="Times New Roman" pitchFamily="18" charset="0"/>
                <a:cs typeface="Times New Roman" pitchFamily="18" charset="0"/>
              </a:rPr>
              <a:t>8.    Past history of ischemic heart disease.</a:t>
            </a:r>
          </a:p>
          <a:p>
            <a:pPr marL="457200" indent="-457200" algn="l">
              <a:buAutoNum type="arabicPeriod" startAt="5"/>
            </a:pPr>
            <a:endParaRPr lang="en-US" sz="2000" b="0" dirty="0" smtClean="0">
              <a:solidFill>
                <a:schemeClr val="tx1"/>
              </a:solidFill>
              <a:latin typeface="Times New Roman" pitchFamily="18" charset="0"/>
              <a:cs typeface="Times New Roman" pitchFamily="18" charset="0"/>
            </a:endParaRPr>
          </a:p>
          <a:p>
            <a:pPr marL="457200" indent="-457200" algn="l">
              <a:buAutoNum type="arabicPeriod" startAt="2"/>
            </a:pPr>
            <a:endParaRPr lang="en-US" sz="2000" dirty="0" smtClean="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5918" y="500043"/>
            <a:ext cx="6629392" cy="928694"/>
          </a:xfrm>
        </p:spPr>
        <p:txBody>
          <a:bodyPr>
            <a:normAutofit fontScale="90000"/>
          </a:bodyPr>
          <a:lstStyle/>
          <a:p>
            <a:pPr algn="ctr"/>
            <a:r>
              <a:rPr lang="en-US" sz="3200" b="1" dirty="0" smtClean="0">
                <a:solidFill>
                  <a:srgbClr val="00B050"/>
                </a:solidFill>
                <a:latin typeface="Times New Roman" pitchFamily="18" charset="0"/>
                <a:cs typeface="Times New Roman" pitchFamily="18" charset="0"/>
              </a:rPr>
              <a:t>Investigation by Testing </a:t>
            </a:r>
            <a:br>
              <a:rPr lang="en-US" sz="3200" b="1" dirty="0" smtClean="0">
                <a:solidFill>
                  <a:srgbClr val="00B050"/>
                </a:solidFill>
                <a:latin typeface="Times New Roman" pitchFamily="18" charset="0"/>
                <a:cs typeface="Times New Roman" pitchFamily="18" charset="0"/>
              </a:rPr>
            </a:br>
            <a:r>
              <a:rPr lang="en-US" sz="3200" b="1" dirty="0" smtClean="0">
                <a:solidFill>
                  <a:srgbClr val="00B050"/>
                </a:solidFill>
                <a:latin typeface="Times New Roman" pitchFamily="18" charset="0"/>
                <a:cs typeface="Times New Roman" pitchFamily="18" charset="0"/>
              </a:rPr>
              <a:t>( detection ) </a:t>
            </a:r>
            <a:endParaRPr lang="en-US" sz="3000" b="1" dirty="0">
              <a:solidFill>
                <a:srgbClr val="00B050"/>
              </a:solidFill>
              <a:latin typeface="Times New Roman" pitchFamily="18" charset="0"/>
              <a:cs typeface="Times New Roman" pitchFamily="18" charset="0"/>
            </a:endParaRPr>
          </a:p>
        </p:txBody>
      </p:sp>
      <p:sp>
        <p:nvSpPr>
          <p:cNvPr id="3" name="Subtitle 2"/>
          <p:cNvSpPr>
            <a:spLocks noGrp="1"/>
          </p:cNvSpPr>
          <p:nvPr>
            <p:ph type="subTitle" idx="1"/>
          </p:nvPr>
        </p:nvSpPr>
        <p:spPr>
          <a:xfrm>
            <a:off x="1785918" y="1785926"/>
            <a:ext cx="6715172" cy="4286280"/>
          </a:xfrm>
        </p:spPr>
        <p:txBody>
          <a:bodyPr>
            <a:normAutofit/>
          </a:bodyPr>
          <a:lstStyle/>
          <a:p>
            <a:pPr algn="l"/>
            <a:endParaRPr lang="en-US" sz="2000" dirty="0" smtClean="0">
              <a:solidFill>
                <a:schemeClr val="tx1"/>
              </a:solidFill>
              <a:latin typeface="Times New Roman" pitchFamily="18" charset="0"/>
              <a:cs typeface="Times New Roman" pitchFamily="18" charset="0"/>
            </a:endParaRPr>
          </a:p>
          <a:p>
            <a:pPr marL="457200" indent="-457200" algn="l"/>
            <a:r>
              <a:rPr lang="en-US" sz="2000" b="0" dirty="0" smtClean="0">
                <a:solidFill>
                  <a:schemeClr val="tx1"/>
                </a:solidFill>
                <a:latin typeface="Times New Roman" pitchFamily="18" charset="0"/>
                <a:cs typeface="Times New Roman" pitchFamily="18" charset="0"/>
              </a:rPr>
              <a:t>1.   ECG  ( Check heart Rhythm)  </a:t>
            </a:r>
          </a:p>
          <a:p>
            <a:pPr algn="l"/>
            <a:r>
              <a:rPr lang="en-US" sz="2000" b="0" dirty="0" smtClean="0">
                <a:solidFill>
                  <a:schemeClr val="tx1"/>
                </a:solidFill>
                <a:latin typeface="Times New Roman" pitchFamily="18" charset="0"/>
                <a:cs typeface="Times New Roman" pitchFamily="18" charset="0"/>
              </a:rPr>
              <a:t>2.   CKMV ( Blood test)</a:t>
            </a:r>
          </a:p>
          <a:p>
            <a:pPr marL="457200" indent="-457200" algn="l"/>
            <a:r>
              <a:rPr lang="en-US" sz="2000" b="0" dirty="0" smtClean="0">
                <a:solidFill>
                  <a:schemeClr val="tx1"/>
                </a:solidFill>
                <a:latin typeface="Times New Roman" pitchFamily="18" charset="0"/>
                <a:cs typeface="Times New Roman" pitchFamily="18" charset="0"/>
              </a:rPr>
              <a:t>3.   Cardiac </a:t>
            </a:r>
            <a:r>
              <a:rPr lang="en-US" sz="2000" b="0" dirty="0" err="1" smtClean="0">
                <a:solidFill>
                  <a:schemeClr val="tx1"/>
                </a:solidFill>
                <a:latin typeface="Times New Roman" pitchFamily="18" charset="0"/>
                <a:cs typeface="Times New Roman" pitchFamily="18" charset="0"/>
              </a:rPr>
              <a:t>Troponin</a:t>
            </a:r>
            <a:r>
              <a:rPr lang="en-US" sz="2000" b="0" dirty="0" smtClean="0">
                <a:solidFill>
                  <a:schemeClr val="tx1"/>
                </a:solidFill>
                <a:latin typeface="Times New Roman" pitchFamily="18" charset="0"/>
                <a:cs typeface="Times New Roman" pitchFamily="18" charset="0"/>
              </a:rPr>
              <a:t>  I ( Detect level Proteins  blood)</a:t>
            </a:r>
          </a:p>
          <a:p>
            <a:pPr marL="457200" indent="-457200" algn="l"/>
            <a:r>
              <a:rPr lang="en-US" sz="2000" b="0" dirty="0" smtClean="0">
                <a:solidFill>
                  <a:schemeClr val="tx1"/>
                </a:solidFill>
                <a:latin typeface="Times New Roman" pitchFamily="18" charset="0"/>
                <a:cs typeface="Times New Roman" pitchFamily="18" charset="0"/>
              </a:rPr>
              <a:t>4.   Echocardiography   ( Checks heart chamber and valve)</a:t>
            </a:r>
          </a:p>
          <a:p>
            <a:pPr marL="457200" indent="-457200" algn="l"/>
            <a:r>
              <a:rPr lang="en-US" sz="2000" b="0" dirty="0" smtClean="0">
                <a:solidFill>
                  <a:schemeClr val="tx1"/>
                </a:solidFill>
                <a:latin typeface="Times New Roman" pitchFamily="18" charset="0"/>
                <a:cs typeface="Times New Roman" pitchFamily="18" charset="0"/>
              </a:rPr>
              <a:t>5.   Coronary Angiography (X-ray imagine blood vessel)</a:t>
            </a:r>
          </a:p>
          <a:p>
            <a:pPr marL="457200" indent="-457200"/>
            <a:r>
              <a:rPr lang="en-US" sz="2000" b="0" dirty="0" smtClean="0">
                <a:solidFill>
                  <a:schemeClr val="tx1"/>
                </a:solidFill>
                <a:latin typeface="Times New Roman" pitchFamily="18" charset="0"/>
                <a:cs typeface="Times New Roman" pitchFamily="18" charset="0"/>
              </a:rPr>
              <a:t>6.   Heart Chest X-ray (Checks  problems in heart lungs)</a:t>
            </a:r>
          </a:p>
          <a:p>
            <a:pPr marL="457200" indent="-457200" algn="l"/>
            <a:endParaRPr lang="en-US" sz="2000" b="0" dirty="0" smtClean="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5918" y="500043"/>
            <a:ext cx="6629392" cy="928694"/>
          </a:xfrm>
        </p:spPr>
        <p:txBody>
          <a:bodyPr>
            <a:normAutofit/>
          </a:bodyPr>
          <a:lstStyle/>
          <a:p>
            <a:pPr algn="ctr"/>
            <a:r>
              <a:rPr lang="en-US" sz="3200" dirty="0" smtClean="0">
                <a:solidFill>
                  <a:srgbClr val="00B050"/>
                </a:solidFill>
                <a:latin typeface="Times New Roman" pitchFamily="18" charset="0"/>
                <a:cs typeface="Times New Roman" pitchFamily="18" charset="0"/>
              </a:rPr>
              <a:t>Treatment </a:t>
            </a:r>
            <a:endParaRPr lang="en-US" sz="3000" dirty="0">
              <a:solidFill>
                <a:srgbClr val="00B050"/>
              </a:solidFill>
              <a:latin typeface="Times New Roman" pitchFamily="18" charset="0"/>
              <a:cs typeface="Times New Roman" pitchFamily="18" charset="0"/>
            </a:endParaRPr>
          </a:p>
        </p:txBody>
      </p:sp>
      <p:sp>
        <p:nvSpPr>
          <p:cNvPr id="3" name="Subtitle 2"/>
          <p:cNvSpPr>
            <a:spLocks noGrp="1"/>
          </p:cNvSpPr>
          <p:nvPr>
            <p:ph type="subTitle" idx="1"/>
          </p:nvPr>
        </p:nvSpPr>
        <p:spPr>
          <a:xfrm>
            <a:off x="1785918" y="1785926"/>
            <a:ext cx="6572296" cy="4286280"/>
          </a:xfrm>
        </p:spPr>
        <p:txBody>
          <a:bodyPr numCol="1">
            <a:normAutofit/>
          </a:bodyPr>
          <a:lstStyle/>
          <a:p>
            <a:pPr algn="just"/>
            <a:endParaRPr lang="en-US" sz="2000" b="0" dirty="0" smtClean="0">
              <a:solidFill>
                <a:schemeClr val="tx1"/>
              </a:solidFill>
              <a:latin typeface="Times New Roman" pitchFamily="18" charset="0"/>
              <a:cs typeface="Times New Roman" pitchFamily="18" charset="0"/>
            </a:endParaRPr>
          </a:p>
          <a:p>
            <a:pPr algn="just"/>
            <a:r>
              <a:rPr lang="en-US" sz="2000" b="0" dirty="0" smtClean="0">
                <a:solidFill>
                  <a:schemeClr val="tx1"/>
                </a:solidFill>
                <a:latin typeface="Times New Roman" pitchFamily="18" charset="0"/>
                <a:cs typeface="Times New Roman" pitchFamily="18" charset="0"/>
              </a:rPr>
              <a:t>Treatment  for cardiac disease include meditation, lifestyle changes ( reduce stress , healthy eating ) and Surgery or others procedure. </a:t>
            </a:r>
          </a:p>
          <a:p>
            <a:pPr algn="just"/>
            <a:r>
              <a:rPr lang="en-US" sz="2000" b="0" dirty="0" smtClean="0">
                <a:solidFill>
                  <a:schemeClr val="tx1"/>
                </a:solidFill>
                <a:latin typeface="Times New Roman" pitchFamily="18" charset="0"/>
                <a:cs typeface="Times New Roman" pitchFamily="18" charset="0"/>
              </a:rPr>
              <a:t>Treatments depends on the type of our  heart disease conditions. So, the doctors will discuss for the treatment which is the best for us . </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1482</TotalTime>
  <Words>477</Words>
  <Application>Microsoft Office PowerPoint</Application>
  <PresentationFormat>On-screen Show (4:3)</PresentationFormat>
  <Paragraphs>66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Oriel</vt:lpstr>
      <vt:lpstr>Presentation Topic :  Cardiac Disease Detection </vt:lpstr>
      <vt:lpstr>Outline</vt:lpstr>
      <vt:lpstr>Introduction</vt:lpstr>
      <vt:lpstr>Types of Cardiac Disease</vt:lpstr>
      <vt:lpstr>Describes Some Types</vt:lpstr>
      <vt:lpstr>Symptoms of this Disease </vt:lpstr>
      <vt:lpstr>Risk Factor of Cardiac Disease</vt:lpstr>
      <vt:lpstr>Investigation by Testing  ( detection ) </vt:lpstr>
      <vt:lpstr>Treatment </vt:lpstr>
      <vt:lpstr>Prevention </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Topic :  Cardiac Disease Detection</dc:title>
  <dc:creator>user</dc:creator>
  <cp:lastModifiedBy>user</cp:lastModifiedBy>
  <cp:revision>143</cp:revision>
  <dcterms:created xsi:type="dcterms:W3CDTF">2021-12-21T14:45:01Z</dcterms:created>
  <dcterms:modified xsi:type="dcterms:W3CDTF">2021-12-26T04:37:15Z</dcterms:modified>
</cp:coreProperties>
</file>