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76" r:id="rId2"/>
    <p:sldId id="257" r:id="rId3"/>
    <p:sldId id="258" r:id="rId4"/>
    <p:sldId id="259" r:id="rId5"/>
    <p:sldId id="265" r:id="rId6"/>
    <p:sldId id="270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4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4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7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2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6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8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0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3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gif"/><Relationship Id="rId12" Type="http://schemas.openxmlformats.org/officeDocument/2006/relationships/image" Target="../media/image1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jp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10" y="0"/>
            <a:ext cx="12188890" cy="68580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5495" y="111968"/>
            <a:ext cx="10886" cy="597470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245706" y="4519113"/>
            <a:ext cx="11852988" cy="10885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1849" y="3324793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93848" y="3324793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55847" y="2183365"/>
            <a:ext cx="466531" cy="23264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02298" y="4556437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81409" y="2188030"/>
            <a:ext cx="466531" cy="23264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98610" y="1343608"/>
            <a:ext cx="466531" cy="318483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47392" y="4585988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36993" y="2230019"/>
            <a:ext cx="466531" cy="23264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27577" y="2687215"/>
            <a:ext cx="466531" cy="186922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533305" y="3219061"/>
            <a:ext cx="466531" cy="134672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23889" y="3234595"/>
            <a:ext cx="466531" cy="134672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39931" y="3509963"/>
            <a:ext cx="466531" cy="107135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898816" y="3803779"/>
            <a:ext cx="466531" cy="76820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Mid-term Report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Philadelphia… </a:t>
            </a:r>
            <a:br>
              <a:rPr lang="en-US" dirty="0" smtClean="0"/>
            </a:br>
            <a:r>
              <a:rPr lang="en-US" dirty="0" smtClean="0"/>
              <a:t>a city about to boom?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6611302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Image credit: World Cities, (YouTube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license) https://www.youtube.com/watch?v=GnKJ-_DspMI</a:t>
            </a:r>
          </a:p>
        </p:txBody>
      </p:sp>
    </p:spTree>
    <p:extLst>
      <p:ext uri="{BB962C8B-B14F-4D97-AF65-F5344CB8AC3E}">
        <p14:creationId xmlns:p14="http://schemas.microsoft.com/office/powerpoint/2010/main" val="121686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5000">
        <p:dissolve/>
      </p:transition>
    </mc:Choice>
    <mc:Fallback xmlns="">
      <p:transition spd="slow" advTm="1500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data useful (for this project)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data (mostly) Tidy*</a:t>
            </a:r>
          </a:p>
          <a:p>
            <a:r>
              <a:rPr lang="en-US" dirty="0" smtClean="0"/>
              <a:t>Principles: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Each </a:t>
            </a:r>
            <a:r>
              <a:rPr lang="en-US" dirty="0"/>
              <a:t>variable forms a column.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Each </a:t>
            </a:r>
            <a:r>
              <a:rPr lang="en-US" dirty="0"/>
              <a:t>observation forms a row.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Each </a:t>
            </a:r>
            <a:r>
              <a:rPr lang="en-US" dirty="0"/>
              <a:t>type of observational unit forms a 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Problems faced:</a:t>
            </a:r>
          </a:p>
          <a:p>
            <a:pPr lvl="1"/>
            <a:r>
              <a:rPr lang="en-US" dirty="0"/>
              <a:t>Column headers are values, not variable names.</a:t>
            </a:r>
            <a:endParaRPr lang="en-US" dirty="0" smtClean="0"/>
          </a:p>
          <a:p>
            <a:pPr lvl="1"/>
            <a:r>
              <a:rPr lang="en-US" dirty="0" smtClean="0"/>
              <a:t>Multiple </a:t>
            </a:r>
            <a:r>
              <a:rPr lang="en-US" dirty="0"/>
              <a:t>variables are stored in one column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Variables are stored in both rows and columns.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601157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 [</a:t>
            </a:r>
            <a:r>
              <a:rPr lang="en-US" sz="1000" dirty="0" err="1" smtClean="0"/>
              <a:t>wickham</a:t>
            </a:r>
            <a:r>
              <a:rPr lang="en-US" sz="1000" dirty="0" smtClean="0"/>
              <a:t>] Tidy Data, Hadley Wickham, Journal of Statistical Software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016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136296" y="1254809"/>
            <a:ext cx="2349432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{'Results':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{'series': [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alt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seriesID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'SUUR0000SA0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{'data': [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{'footnotes': [{}],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'period': 'M12',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periodName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'December',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'value': '134.207',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'year': '2014'},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{'footnotes': [{}],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'period': 'M11',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periodName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'November',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'value': '135.107',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'year': '2014'},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887" y="3583185"/>
            <a:ext cx="4286250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061" y="4519125"/>
            <a:ext cx="5405902" cy="2114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Tidy Data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Bureau of Labor Statistics (BLS) dat</a:t>
            </a:r>
            <a:r>
              <a:rPr lang="en-US" dirty="0" smtClean="0"/>
              <a:t>a</a:t>
            </a:r>
          </a:p>
          <a:p>
            <a:r>
              <a:rPr lang="en-US" dirty="0" smtClean="0"/>
              <a:t>Obtained by API, provided in JSON format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/>
              <a:t>Multiple variables are stored in one column.</a:t>
            </a:r>
          </a:p>
          <a:p>
            <a:pPr lvl="1"/>
            <a:r>
              <a:rPr lang="en-US" i="1" dirty="0" smtClean="0"/>
              <a:t>Single variable is stored in multiple columns.</a:t>
            </a:r>
          </a:p>
          <a:p>
            <a:r>
              <a:rPr lang="en-US" dirty="0" smtClean="0"/>
              <a:t>The BLS </a:t>
            </a:r>
            <a:r>
              <a:rPr lang="en-US" dirty="0" err="1" smtClean="0"/>
              <a:t>SeriesID</a:t>
            </a:r>
            <a:r>
              <a:rPr lang="en-US" dirty="0" smtClean="0"/>
              <a:t> encodes many data items</a:t>
            </a:r>
          </a:p>
          <a:p>
            <a:pPr lvl="1"/>
            <a:r>
              <a:rPr lang="en-US" dirty="0" smtClean="0"/>
              <a:t>The data set type/name</a:t>
            </a:r>
          </a:p>
          <a:p>
            <a:pPr lvl="1"/>
            <a:r>
              <a:rPr lang="en-US" dirty="0" smtClean="0"/>
              <a:t>Some data attributes</a:t>
            </a:r>
          </a:p>
          <a:p>
            <a:pPr lvl="1"/>
            <a:r>
              <a:rPr lang="en-US" dirty="0" smtClean="0"/>
              <a:t>The location (for geo based data)</a:t>
            </a:r>
          </a:p>
          <a:p>
            <a:pPr lvl="1"/>
            <a:r>
              <a:rPr lang="en-US" dirty="0" smtClean="0"/>
              <a:t>The Measured value (metric name)</a:t>
            </a:r>
          </a:p>
          <a:p>
            <a:r>
              <a:rPr lang="en-US" dirty="0" smtClean="0"/>
              <a:t>Created lookup tables to map encoded</a:t>
            </a:r>
            <a:br>
              <a:rPr lang="en-US" dirty="0" smtClean="0"/>
            </a:br>
            <a:r>
              <a:rPr lang="en-US" dirty="0" smtClean="0"/>
              <a:t>values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06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data sets are time-series</a:t>
            </a:r>
          </a:p>
          <a:p>
            <a:r>
              <a:rPr lang="en-US" dirty="0" smtClean="0"/>
              <a:t>They represent a measured observation at particular times</a:t>
            </a:r>
          </a:p>
          <a:p>
            <a:r>
              <a:rPr lang="en-US" dirty="0" smtClean="0"/>
              <a:t>The best visual representation is usually line chart</a:t>
            </a:r>
          </a:p>
          <a:p>
            <a:pPr lvl="1"/>
            <a:r>
              <a:rPr lang="en-US" dirty="0" smtClean="0"/>
              <a:t>Show the change in value over time</a:t>
            </a:r>
          </a:p>
          <a:p>
            <a:r>
              <a:rPr lang="en-US" dirty="0" smtClean="0"/>
              <a:t>We also use bar charts to compare the same measure across a spatial dimension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ity and National values for a specific measure, for a specific time 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3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7" y="2870200"/>
            <a:ext cx="4903317" cy="340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7" y="2877726"/>
            <a:ext cx="4903317" cy="340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7" y="2871618"/>
            <a:ext cx="4903317" cy="340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7" y="2872005"/>
            <a:ext cx="6757940" cy="340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Unemployment % time-series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plot unemployment percentage over time to get some perspective on how the nation and cities are doing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75401" y="3928520"/>
            <a:ext cx="4216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National numbers, looks OK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75401" y="3913508"/>
            <a:ext cx="4216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Philadelphia numbers, also looks OK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75397" y="3928520"/>
            <a:ext cx="42166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National and Philadelphia numbers, nice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75401" y="3894520"/>
            <a:ext cx="4216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National and 5 cities, uh oh… </a:t>
            </a:r>
            <a:r>
              <a:rPr lang="en-US" dirty="0" smtClean="0">
                <a:solidFill>
                  <a:srgbClr val="FF0000"/>
                </a:solidFill>
              </a:rPr>
              <a:t>looks messy!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Unemployment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 want to see how well cities have bounced back from the Great Recession of 2008-2009, so we compare the unemployment % values before and after (i.e., now)</a:t>
            </a:r>
          </a:p>
          <a:p>
            <a:r>
              <a:rPr lang="en-US" dirty="0" smtClean="0"/>
              <a:t>Negative values indicate unemployment is lower now than before the Great Recession</a:t>
            </a:r>
          </a:p>
          <a:p>
            <a:r>
              <a:rPr lang="en-US" dirty="0" smtClean="0"/>
              <a:t>Some cities are doing better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24" y="2324512"/>
            <a:ext cx="5055752" cy="3353564"/>
          </a:xfrm>
        </p:spPr>
      </p:pic>
    </p:spTree>
    <p:extLst>
      <p:ext uri="{BB962C8B-B14F-4D97-AF65-F5344CB8AC3E}">
        <p14:creationId xmlns:p14="http://schemas.microsoft.com/office/powerpoint/2010/main" val="306784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Comprehensive Geo-Regional 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94227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objective is to show two things: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Net overall change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trend over time</a:t>
            </a:r>
          </a:p>
          <a:p>
            <a:r>
              <a:rPr lang="en-US" dirty="0" smtClean="0"/>
              <a:t>Philadelphia …</a:t>
            </a:r>
          </a:p>
          <a:p>
            <a:pPr lvl="1"/>
            <a:r>
              <a:rPr lang="en-US" dirty="0" smtClean="0"/>
              <a:t>is better off than before the Great Recession, but is higher than the National unemployment rate</a:t>
            </a:r>
          </a:p>
          <a:p>
            <a:pPr lvl="1"/>
            <a:r>
              <a:rPr lang="en-US" dirty="0" smtClean="0"/>
              <a:t>is in the middle of this group</a:t>
            </a:r>
          </a:p>
          <a:p>
            <a:pPr lvl="1"/>
            <a:r>
              <a:rPr lang="en-US" dirty="0" smtClean="0"/>
              <a:t>had longer sustained unemployment from the Great Recession.</a:t>
            </a:r>
          </a:p>
          <a:p>
            <a:r>
              <a:rPr lang="en-US" dirty="0" smtClean="0"/>
              <a:t>The other cities more closely followed the national trend. </a:t>
            </a:r>
          </a:p>
          <a:p>
            <a:r>
              <a:rPr lang="en-US" dirty="0" smtClean="0"/>
              <a:t>Boston appears to be the best performing:</a:t>
            </a:r>
          </a:p>
          <a:p>
            <a:pPr lvl="1"/>
            <a:r>
              <a:rPr lang="en-US" dirty="0" smtClean="0"/>
              <a:t>greatest diff since before the Great Recession</a:t>
            </a:r>
          </a:p>
          <a:p>
            <a:pPr lvl="1"/>
            <a:r>
              <a:rPr lang="en-US" dirty="0" smtClean="0"/>
              <a:t>unemployment rate is lower than the national average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29041"/>
            <a:ext cx="5181600" cy="3944505"/>
          </a:xfrm>
        </p:spPr>
      </p:pic>
      <p:sp>
        <p:nvSpPr>
          <p:cNvPr id="10" name="TextBox 9"/>
          <p:cNvSpPr txBox="1"/>
          <p:nvPr/>
        </p:nvSpPr>
        <p:spPr>
          <a:xfrm>
            <a:off x="7453186" y="6167730"/>
            <a:ext cx="261962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Time-series legend:</a:t>
            </a:r>
          </a:p>
          <a:p>
            <a:pPr lvl="1"/>
            <a:r>
              <a:rPr lang="en-US" sz="1100" dirty="0"/>
              <a:t>Blue line: National Unemployment</a:t>
            </a:r>
          </a:p>
          <a:p>
            <a:pPr lvl="1"/>
            <a:r>
              <a:rPr lang="en-US" sz="1100" dirty="0"/>
              <a:t>Orange line: City’s </a:t>
            </a:r>
            <a:r>
              <a:rPr lang="en-US" sz="1100" dirty="0" smtClean="0"/>
              <a:t>Unemployment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183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Comprehensive Population Size 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948399"/>
          </a:xfrm>
        </p:spPr>
        <p:txBody>
          <a:bodyPr>
            <a:normAutofit/>
          </a:bodyPr>
          <a:lstStyle/>
          <a:p>
            <a:r>
              <a:rPr lang="en-US" dirty="0" smtClean="0"/>
              <a:t>Well, what’s happened here?</a:t>
            </a:r>
          </a:p>
          <a:p>
            <a:r>
              <a:rPr lang="en-US" dirty="0" smtClean="0"/>
              <a:t>Philadelphia is the worst performing in this group.</a:t>
            </a:r>
          </a:p>
          <a:p>
            <a:pPr lvl="1"/>
            <a:r>
              <a:rPr lang="en-US" dirty="0" smtClean="0"/>
              <a:t>smallest % change</a:t>
            </a:r>
          </a:p>
          <a:p>
            <a:pPr lvl="1"/>
            <a:r>
              <a:rPr lang="en-US" dirty="0" smtClean="0"/>
              <a:t>the only city over the national average</a:t>
            </a:r>
          </a:p>
          <a:p>
            <a:r>
              <a:rPr lang="en-US" dirty="0" smtClean="0"/>
              <a:t>San Antonio appears to be best performing in this group</a:t>
            </a:r>
          </a:p>
          <a:p>
            <a:pPr lvl="1"/>
            <a:r>
              <a:rPr lang="en-US" dirty="0" smtClean="0"/>
              <a:t>consistently below the national unemployment rate</a:t>
            </a:r>
          </a:p>
          <a:p>
            <a:pPr lvl="1"/>
            <a:r>
              <a:rPr lang="en-US" dirty="0" smtClean="0"/>
              <a:t>about 0.5% lower unemployment than before the Great Recession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29041"/>
            <a:ext cx="5181600" cy="3944505"/>
          </a:xfrm>
        </p:spPr>
      </p:pic>
    </p:spTree>
    <p:extLst>
      <p:ext uri="{BB962C8B-B14F-4D97-AF65-F5344CB8AC3E}">
        <p14:creationId xmlns:p14="http://schemas.microsoft.com/office/powerpoint/2010/main" val="3720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0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8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 (in 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in additional data dimensions</a:t>
            </a:r>
          </a:p>
          <a:p>
            <a:pPr lvl="1"/>
            <a:r>
              <a:rPr lang="en-US" dirty="0" smtClean="0"/>
              <a:t>Race, Ethnicity</a:t>
            </a:r>
          </a:p>
          <a:p>
            <a:pPr lvl="1"/>
            <a:r>
              <a:rPr lang="en-US" dirty="0" smtClean="0"/>
              <a:t>Labor force characteristics: industries, sub-industries</a:t>
            </a:r>
          </a:p>
          <a:p>
            <a:r>
              <a:rPr lang="en-US" dirty="0" smtClean="0"/>
              <a:t>Provide an application like Brookings Metro Monitor</a:t>
            </a:r>
          </a:p>
          <a:p>
            <a:r>
              <a:rPr lang="en-US" dirty="0" smtClean="0"/>
              <a:t>Allow selection of “base” city</a:t>
            </a:r>
          </a:p>
          <a:p>
            <a:pPr lvl="1"/>
            <a:r>
              <a:rPr lang="en-US" dirty="0" smtClean="0"/>
              <a:t>Choose “nearest neighbors”</a:t>
            </a:r>
          </a:p>
          <a:p>
            <a:pPr lvl="1"/>
            <a:r>
              <a:rPr lang="en-US" dirty="0" smtClean="0"/>
              <a:t>Choose “closest in size”</a:t>
            </a:r>
          </a:p>
          <a:p>
            <a:pPr lvl="1"/>
            <a:r>
              <a:rPr lang="en-US" dirty="0" smtClean="0"/>
              <a:t>Present visualizations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Examine economic growth using standard indicators</a:t>
            </a:r>
          </a:p>
          <a:p>
            <a:pPr lvl="1"/>
            <a:r>
              <a:rPr lang="en-US" dirty="0" smtClean="0"/>
              <a:t>Employment</a:t>
            </a:r>
          </a:p>
          <a:p>
            <a:pPr lvl="1"/>
            <a:r>
              <a:rPr lang="en-US" dirty="0" smtClean="0"/>
              <a:t>Population</a:t>
            </a:r>
          </a:p>
          <a:p>
            <a:r>
              <a:rPr lang="en-US" dirty="0" smtClean="0"/>
              <a:t>Explore other dimensions</a:t>
            </a:r>
          </a:p>
          <a:p>
            <a:pPr lvl="1"/>
            <a:r>
              <a:rPr lang="en-US" dirty="0" smtClean="0"/>
              <a:t>Socioeconomic categories</a:t>
            </a:r>
          </a:p>
          <a:p>
            <a:pPr lvl="1"/>
            <a:r>
              <a:rPr lang="en-US" dirty="0" smtClean="0"/>
              <a:t>Labor Industries</a:t>
            </a:r>
          </a:p>
          <a:p>
            <a:endParaRPr lang="en-US" dirty="0" smtClean="0"/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/>
              <a:t>With cities in the same geographic region</a:t>
            </a:r>
          </a:p>
          <a:p>
            <a:pPr lvl="1"/>
            <a:r>
              <a:rPr lang="en-US" dirty="0" smtClean="0"/>
              <a:t>With cities of the same population size</a:t>
            </a:r>
          </a:p>
          <a:p>
            <a:r>
              <a:rPr lang="en-US" dirty="0" smtClean="0"/>
              <a:t>Conclude…</a:t>
            </a:r>
          </a:p>
          <a:p>
            <a:pPr lvl="1"/>
            <a:r>
              <a:rPr lang="en-US" dirty="0" smtClean="0"/>
              <a:t>… is Philadelphia on the verge of an economic boom?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41646" y="1331096"/>
            <a:ext cx="24507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 two-part submission…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Part 1 – mid-term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Part 2 – final report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483230" y="2043404"/>
            <a:ext cx="8584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514470" y="2043404"/>
            <a:ext cx="2827176" cy="2575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946927" y="2979787"/>
            <a:ext cx="4394719" cy="1021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72400" y="4001294"/>
            <a:ext cx="1569246" cy="1653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1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References: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ccd</a:t>
            </a:r>
            <a:r>
              <a:rPr lang="en-US" dirty="0" smtClean="0"/>
              <a:t>] 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shrm</a:t>
            </a:r>
            <a:r>
              <a:rPr lang="en-US" dirty="0" smtClean="0"/>
              <a:t>] 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brookings</a:t>
            </a:r>
            <a:r>
              <a:rPr lang="en-US" dirty="0"/>
              <a:t>] Metro </a:t>
            </a:r>
            <a:r>
              <a:rPr lang="en-US" dirty="0" smtClean="0"/>
              <a:t>Monitor, 2017 https</a:t>
            </a:r>
            <a:r>
              <a:rPr lang="en-US" dirty="0"/>
              <a:t>://www.brookings.edu/research/metro-monitor-2017/</a:t>
            </a:r>
            <a:endParaRPr lang="en-US" dirty="0" smtClean="0"/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bls</a:t>
            </a:r>
            <a:r>
              <a:rPr lang="en-US" dirty="0" smtClean="0"/>
              <a:t>] </a:t>
            </a:r>
          </a:p>
          <a:p>
            <a:pPr lvl="1"/>
            <a:r>
              <a:rPr lang="en-US" dirty="0" smtClean="0"/>
              <a:t>[census] 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wickham</a:t>
            </a:r>
            <a:r>
              <a:rPr lang="en-US" dirty="0" smtClean="0"/>
              <a:t>] </a:t>
            </a:r>
          </a:p>
          <a:p>
            <a:r>
              <a:rPr lang="en-US" dirty="0" smtClean="0"/>
              <a:t>Photo/Image Credits, all copyright or property of the following:</a:t>
            </a:r>
          </a:p>
          <a:p>
            <a:pPr lvl="1"/>
            <a:r>
              <a:rPr lang="en-US" dirty="0" smtClean="0"/>
              <a:t>Wikimedia Foundation (Creative Commons), ushistory.org, </a:t>
            </a:r>
            <a:r>
              <a:rPr lang="en-US" dirty="0" err="1" smtClean="0"/>
              <a:t>Fodors</a:t>
            </a:r>
            <a:r>
              <a:rPr lang="en-US" dirty="0" smtClean="0"/>
              <a:t> Travel, Joseph </a:t>
            </a:r>
            <a:r>
              <a:rPr lang="en-US" dirty="0" err="1" smtClean="0"/>
              <a:t>Duplessis</a:t>
            </a:r>
            <a:r>
              <a:rPr lang="en-US" dirty="0" smtClean="0"/>
              <a:t>, U.S. Constitution Center, John Trumbull, Comcast Corporation, Aramark Companies, Tasty Baking Company, University of Pennsylvania, Temple University, Drexel University</a:t>
            </a:r>
          </a:p>
        </p:txBody>
      </p:sp>
    </p:spTree>
    <p:extLst>
      <p:ext uri="{BB962C8B-B14F-4D97-AF65-F5344CB8AC3E}">
        <p14:creationId xmlns:p14="http://schemas.microsoft.com/office/powerpoint/2010/main" val="26846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0903"/>
            <a:ext cx="12192000" cy="3772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11" y="1327514"/>
            <a:ext cx="5476136" cy="29577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094" y="1315288"/>
            <a:ext cx="2362977" cy="2921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313" y="2900473"/>
            <a:ext cx="3133344" cy="208483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53" y="2551915"/>
            <a:ext cx="4380017" cy="280321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" y="1315288"/>
            <a:ext cx="3775147" cy="1768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5" y="5899291"/>
            <a:ext cx="1580957" cy="826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686" y="6107528"/>
            <a:ext cx="1438275" cy="4095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87" y="5899291"/>
            <a:ext cx="2190750" cy="800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15" y="6070879"/>
            <a:ext cx="2098595" cy="5821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864" y="5807576"/>
            <a:ext cx="917765" cy="9177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8" y="5652799"/>
            <a:ext cx="1077200" cy="1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8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290" y="1825625"/>
            <a:ext cx="3839221" cy="2258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Demographic 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Philadelphia is…</a:t>
            </a:r>
          </a:p>
          <a:p>
            <a:pPr lvl="1"/>
            <a:r>
              <a:rPr lang="en-US" dirty="0" smtClean="0"/>
              <a:t>A city of 1.568 million people (2016 estimate)</a:t>
            </a:r>
          </a:p>
          <a:p>
            <a:pPr lvl="1"/>
            <a:r>
              <a:rPr lang="en-US" dirty="0" smtClean="0"/>
              <a:t>The 6th most populous city in the United States</a:t>
            </a:r>
          </a:p>
          <a:p>
            <a:pPr lvl="1"/>
            <a:r>
              <a:rPr lang="en-US" dirty="0" smtClean="0"/>
              <a:t>Centrally located on the Mid-Atlantic coast</a:t>
            </a:r>
          </a:p>
          <a:p>
            <a:pPr lvl="1"/>
            <a:r>
              <a:rPr lang="en-US" dirty="0" smtClean="0"/>
              <a:t>The 5th busiest port on the Atlantic (25th busiest total)</a:t>
            </a:r>
          </a:p>
          <a:p>
            <a:pPr lvl="1"/>
            <a:endParaRPr lang="en-US" dirty="0"/>
          </a:p>
          <a:p>
            <a:r>
              <a:rPr lang="en-US" dirty="0" smtClean="0"/>
              <a:t>Philadelphia has…</a:t>
            </a:r>
          </a:p>
          <a:p>
            <a:pPr lvl="1"/>
            <a:r>
              <a:rPr lang="en-US" dirty="0" smtClean="0"/>
              <a:t>500,000 fewer inhabitants than its peak in the 1950s-1960s</a:t>
            </a:r>
          </a:p>
          <a:p>
            <a:pPr lvl="1"/>
            <a:r>
              <a:rPr lang="en-US" dirty="0" smtClean="0"/>
              <a:t>One of the lowest job growth rates at 1.1%*</a:t>
            </a:r>
          </a:p>
          <a:p>
            <a:pPr lvl="1"/>
            <a:r>
              <a:rPr lang="en-US" dirty="0" smtClean="0"/>
              <a:t>A higher unemployment rate (5.9%) than the national average (4.3%)</a:t>
            </a:r>
          </a:p>
          <a:p>
            <a:pPr lvl="1"/>
            <a:r>
              <a:rPr lang="en-US" dirty="0" smtClean="0"/>
              <a:t>The highest adult poverty rate (25%), and child poverty rate (38%)*</a:t>
            </a:r>
          </a:p>
          <a:p>
            <a:pPr lvl="1"/>
            <a:r>
              <a:rPr lang="en-US" dirty="0" smtClean="0"/>
              <a:t>The lowest median income at $41,201*</a:t>
            </a:r>
          </a:p>
          <a:p>
            <a:pPr lvl="1"/>
            <a:r>
              <a:rPr lang="en-US" dirty="0" smtClean="0"/>
              <a:t>… a bright future!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601157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 = of the 25 largest, most populous American cities [source: </a:t>
            </a:r>
            <a:r>
              <a:rPr lang="en-US" sz="1000" dirty="0" err="1" smtClean="0"/>
              <a:t>ccd</a:t>
            </a:r>
            <a:r>
              <a:rPr lang="en-US" sz="1000" dirty="0" smtClean="0"/>
              <a:t>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6152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</a:t>
            </a:r>
            <a:r>
              <a:rPr lang="en-US" dirty="0" smtClean="0"/>
              <a:t>economic </a:t>
            </a:r>
            <a:r>
              <a:rPr lang="en-US" dirty="0"/>
              <a:t>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Objective:</a:t>
            </a:r>
          </a:p>
          <a:p>
            <a:pPr lvl="1"/>
            <a:r>
              <a:rPr lang="en-US" dirty="0" smtClean="0"/>
              <a:t>Use employment figures across </a:t>
            </a:r>
            <a:r>
              <a:rPr lang="en-US" dirty="0"/>
              <a:t>a span of </a:t>
            </a:r>
            <a:r>
              <a:rPr lang="en-US" dirty="0" smtClean="0"/>
              <a:t>time as an indicator of </a:t>
            </a:r>
            <a:endParaRPr lang="en-US" dirty="0"/>
          </a:p>
          <a:p>
            <a:pPr lvl="1"/>
            <a:r>
              <a:rPr lang="en-US" dirty="0"/>
              <a:t>For Philadelphia</a:t>
            </a:r>
          </a:p>
          <a:p>
            <a:pPr lvl="1"/>
            <a:r>
              <a:rPr lang="en-US" dirty="0"/>
              <a:t>And some other cities</a:t>
            </a:r>
          </a:p>
          <a:p>
            <a:pPr lvl="1"/>
            <a:r>
              <a:rPr lang="en-US" dirty="0"/>
              <a:t>… in the same geographic region</a:t>
            </a:r>
          </a:p>
          <a:p>
            <a:pPr lvl="1"/>
            <a:r>
              <a:rPr lang="en-US" dirty="0"/>
              <a:t>… of about the same size (</a:t>
            </a:r>
            <a:r>
              <a:rPr lang="en-US" dirty="0" err="1"/>
              <a:t>wrt</a:t>
            </a:r>
            <a:r>
              <a:rPr lang="en-US" dirty="0"/>
              <a:t> population)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To see </a:t>
            </a:r>
          </a:p>
          <a:p>
            <a:pPr lvl="2"/>
            <a:r>
              <a:rPr lang="en-US" dirty="0"/>
              <a:t>(1) how is Philadelphia </a:t>
            </a:r>
            <a:r>
              <a:rPr lang="en-US" dirty="0" smtClean="0"/>
              <a:t>doing overall? </a:t>
            </a:r>
            <a:endParaRPr lang="en-US" dirty="0"/>
          </a:p>
          <a:p>
            <a:pPr lvl="2"/>
            <a:r>
              <a:rPr lang="en-US" dirty="0"/>
              <a:t>(2) </a:t>
            </a:r>
            <a:r>
              <a:rPr lang="en-US" dirty="0" smtClean="0"/>
              <a:t>… compared </a:t>
            </a:r>
            <a:r>
              <a:rPr lang="en-US" dirty="0"/>
              <a:t>to national figures?</a:t>
            </a:r>
          </a:p>
          <a:p>
            <a:pPr lvl="2"/>
            <a:r>
              <a:rPr lang="en-US" dirty="0"/>
              <a:t>(3) </a:t>
            </a:r>
            <a:r>
              <a:rPr lang="en-US" dirty="0" smtClean="0"/>
              <a:t>… compared </a:t>
            </a:r>
            <a:r>
              <a:rPr lang="en-US" dirty="0"/>
              <a:t>to “similar” cities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And to determine if a “big boom” is </a:t>
            </a:r>
          </a:p>
        </p:txBody>
      </p:sp>
    </p:spTree>
    <p:extLst>
      <p:ext uri="{BB962C8B-B14F-4D97-AF65-F5344CB8AC3E}">
        <p14:creationId xmlns:p14="http://schemas.microsoft.com/office/powerpoint/2010/main" val="272635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Compared to…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Geo-Regional Comparison</a:t>
            </a:r>
          </a:p>
          <a:p>
            <a:pPr lvl="1"/>
            <a:r>
              <a:rPr lang="en-US" dirty="0" smtClean="0"/>
              <a:t>Boston</a:t>
            </a:r>
          </a:p>
          <a:p>
            <a:pPr lvl="1"/>
            <a:r>
              <a:rPr lang="en-US" dirty="0" smtClean="0"/>
              <a:t>New York City</a:t>
            </a:r>
          </a:p>
          <a:p>
            <a:pPr lvl="1"/>
            <a:r>
              <a:rPr lang="en-US" dirty="0" smtClean="0"/>
              <a:t>Philadelphia</a:t>
            </a:r>
          </a:p>
          <a:p>
            <a:pPr lvl="1"/>
            <a:r>
              <a:rPr lang="en-US" dirty="0" smtClean="0"/>
              <a:t>Baltimore</a:t>
            </a:r>
          </a:p>
          <a:p>
            <a:pPr lvl="1"/>
            <a:r>
              <a:rPr lang="en-US" dirty="0" smtClean="0"/>
              <a:t>Washington, DC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Population Size Comparison</a:t>
            </a:r>
          </a:p>
          <a:p>
            <a:pPr lvl="1"/>
            <a:r>
              <a:rPr lang="en-US" dirty="0" smtClean="0"/>
              <a:t>Phoenix</a:t>
            </a:r>
          </a:p>
          <a:p>
            <a:pPr lvl="1"/>
            <a:r>
              <a:rPr lang="en-US" dirty="0" smtClean="0"/>
              <a:t>Philadelphia</a:t>
            </a:r>
          </a:p>
          <a:p>
            <a:pPr lvl="1"/>
            <a:r>
              <a:rPr lang="en-US" dirty="0" smtClean="0"/>
              <a:t>San Antonio</a:t>
            </a:r>
          </a:p>
          <a:p>
            <a:pPr lvl="1"/>
            <a:r>
              <a:rPr lang="en-US" dirty="0" smtClean="0"/>
              <a:t>San Diego</a:t>
            </a:r>
          </a:p>
          <a:p>
            <a:pPr lvl="1"/>
            <a:r>
              <a:rPr lang="en-US" dirty="0" smtClean="0"/>
              <a:t>Dallas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50" y="4315980"/>
            <a:ext cx="4529111" cy="2346689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03635"/>
              </p:ext>
            </p:extLst>
          </p:nvPr>
        </p:nvGraphicFramePr>
        <p:xfrm>
          <a:off x="6528705" y="4315980"/>
          <a:ext cx="4229101" cy="2095500"/>
        </p:xfrm>
        <a:graphic>
          <a:graphicData uri="http://schemas.openxmlformats.org/drawingml/2006/table">
            <a:tbl>
              <a:tblPr/>
              <a:tblGrid>
                <a:gridCol w="1016885"/>
                <a:gridCol w="1206957"/>
                <a:gridCol w="988374"/>
                <a:gridCol w="101688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 Population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Difference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 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8,537,673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6,969,801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3,976,322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2,408,450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2,704,958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1,137,086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2,303,482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735,610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1,615,017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1,567,872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Antonio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1,492,510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-75,362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1,406,630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-161,242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1,317,929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-249,943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Jose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1,025,350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-542,522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-34.6%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0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City </a:t>
            </a:r>
            <a:r>
              <a:rPr lang="en-US" dirty="0" smtClean="0"/>
              <a:t>Reports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75" y="1825625"/>
            <a:ext cx="8603649" cy="4351338"/>
          </a:xfr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467738" y="735518"/>
            <a:ext cx="6251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Philadelphia: An Incomplete Revival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36" y="1788351"/>
            <a:ext cx="10190464" cy="44258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55" y="1570318"/>
            <a:ext cx="10203245" cy="48619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183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Brookings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60" y="1690686"/>
            <a:ext cx="8977922" cy="5050081"/>
          </a:xfrm>
        </p:spPr>
      </p:pic>
      <p:sp>
        <p:nvSpPr>
          <p:cNvPr id="4" name="TextBox 3"/>
          <p:cNvSpPr txBox="1"/>
          <p:nvPr/>
        </p:nvSpPr>
        <p:spPr>
          <a:xfrm>
            <a:off x="3489648" y="735518"/>
            <a:ext cx="6038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Metro Monitor 2017 (Philadelphia)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664" y="1390195"/>
            <a:ext cx="8752113" cy="5350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18" y="1390195"/>
            <a:ext cx="10167755" cy="54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5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Acquiring some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Sources</a:t>
            </a:r>
          </a:p>
          <a:p>
            <a:pPr lvl="1"/>
            <a:r>
              <a:rPr lang="en-US" dirty="0"/>
              <a:t>Population: U.S. Census</a:t>
            </a:r>
          </a:p>
          <a:p>
            <a:pPr lvl="1"/>
            <a:r>
              <a:rPr lang="en-US" dirty="0"/>
              <a:t>Employment: U.S. Bureau of Labor </a:t>
            </a:r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Cities by Size: Wikipedia</a:t>
            </a:r>
            <a:endParaRPr lang="en-US" dirty="0"/>
          </a:p>
          <a:p>
            <a:r>
              <a:rPr lang="en-US" dirty="0" smtClean="0"/>
              <a:t>Methods</a:t>
            </a:r>
            <a:endParaRPr lang="en-US" dirty="0"/>
          </a:p>
          <a:p>
            <a:pPr lvl="1"/>
            <a:r>
              <a:rPr lang="en-US" dirty="0" smtClean="0"/>
              <a:t>Download</a:t>
            </a:r>
            <a:endParaRPr lang="en-US" dirty="0"/>
          </a:p>
          <a:p>
            <a:pPr lvl="1"/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External tools</a:t>
            </a:r>
          </a:p>
          <a:p>
            <a:pPr lvl="1"/>
            <a:r>
              <a:rPr lang="en-US" dirty="0" smtClean="0"/>
              <a:t>Extract from HTML forms</a:t>
            </a:r>
          </a:p>
          <a:p>
            <a:r>
              <a:rPr lang="en-US" dirty="0" smtClean="0"/>
              <a:t>Data formats</a:t>
            </a:r>
          </a:p>
          <a:p>
            <a:pPr lvl="1"/>
            <a:r>
              <a:rPr lang="en-US" dirty="0" smtClean="0"/>
              <a:t>Comma Separated Values (CSV)</a:t>
            </a:r>
          </a:p>
          <a:p>
            <a:pPr lvl="1"/>
            <a:r>
              <a:rPr lang="en-US" dirty="0" smtClean="0"/>
              <a:t>JavaScript Object Notation (JSON)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0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1944</TotalTime>
  <Words>1117</Words>
  <Application>Microsoft Office PowerPoint</Application>
  <PresentationFormat>Widescreen</PresentationFormat>
  <Paragraphs>227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Philadelphia…  a city about to boom?</vt:lpstr>
      <vt:lpstr>Introduction</vt:lpstr>
      <vt:lpstr>History</vt:lpstr>
      <vt:lpstr>The Demographic Landscape</vt:lpstr>
      <vt:lpstr>Examining economic indicators</vt:lpstr>
      <vt:lpstr>Compared to…</vt:lpstr>
      <vt:lpstr>Center City Reports</vt:lpstr>
      <vt:lpstr>Brookings</vt:lpstr>
      <vt:lpstr>Acquiring some data</vt:lpstr>
      <vt:lpstr>Making the data useful (for this project)</vt:lpstr>
      <vt:lpstr>A Tidy Data exercise</vt:lpstr>
      <vt:lpstr>About the data sets</vt:lpstr>
      <vt:lpstr>Unemployment % time-series</vt:lpstr>
      <vt:lpstr>Change in Unemployment over time</vt:lpstr>
      <vt:lpstr>Comprehensive Geo-Regional View</vt:lpstr>
      <vt:lpstr>Comprehensive Population Size View</vt:lpstr>
      <vt:lpstr>Slide 16</vt:lpstr>
      <vt:lpstr>Slide 17</vt:lpstr>
      <vt:lpstr>What’s next? (in Part 2)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this show</dc:title>
  <dc:creator>Michael Uftring</dc:creator>
  <cp:lastModifiedBy>Michael Uftring</cp:lastModifiedBy>
  <cp:revision>45</cp:revision>
  <dcterms:created xsi:type="dcterms:W3CDTF">2017-10-13T04:06:19Z</dcterms:created>
  <dcterms:modified xsi:type="dcterms:W3CDTF">2017-10-24T02:05:31Z</dcterms:modified>
</cp:coreProperties>
</file>