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331096"/>
            <a:ext cx="2450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two-part submission…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1 – mid-term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2 – final report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90" y="1825625"/>
            <a:ext cx="3839221" cy="2258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Demographic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Philadelphia is…</a:t>
            </a:r>
          </a:p>
          <a:p>
            <a:pPr lvl="1"/>
            <a:r>
              <a:rPr lang="en-US" dirty="0" smtClean="0"/>
              <a:t>A city of 1.568 million people (2016 estimate)</a:t>
            </a:r>
          </a:p>
          <a:p>
            <a:pPr lvl="1"/>
            <a:r>
              <a:rPr lang="en-US" dirty="0" smtClean="0"/>
              <a:t>The 6th most populous city in the United States</a:t>
            </a:r>
          </a:p>
          <a:p>
            <a:pPr lvl="1"/>
            <a:r>
              <a:rPr lang="en-US" dirty="0" smtClean="0"/>
              <a:t>Centrally located on the Mid-Atlantic coast</a:t>
            </a:r>
          </a:p>
          <a:p>
            <a:pPr lvl="1"/>
            <a:r>
              <a:rPr lang="en-US" dirty="0" smtClean="0"/>
              <a:t>The 5th busiest port on the Atlantic (25th busiest total)</a:t>
            </a:r>
          </a:p>
          <a:p>
            <a:pPr lvl="1"/>
            <a:endParaRPr lang="en-US" dirty="0"/>
          </a:p>
          <a:p>
            <a:r>
              <a:rPr lang="en-US" dirty="0" smtClean="0"/>
              <a:t>Philadelphia has…</a:t>
            </a:r>
          </a:p>
          <a:p>
            <a:pPr lvl="1"/>
            <a:r>
              <a:rPr lang="en-US" dirty="0" smtClean="0"/>
              <a:t>500,000 fewer inhabitants than its peak in the 1950s-1960s</a:t>
            </a:r>
          </a:p>
          <a:p>
            <a:pPr lvl="1"/>
            <a:r>
              <a:rPr lang="en-US" dirty="0" smtClean="0"/>
              <a:t>One of the lowest job growth rates at 1.1%*</a:t>
            </a:r>
          </a:p>
          <a:p>
            <a:pPr lvl="1"/>
            <a:r>
              <a:rPr lang="en-US" dirty="0" smtClean="0"/>
              <a:t>A higher unemployment rate (5.9%) than the national average (4.3%)</a:t>
            </a:r>
          </a:p>
          <a:p>
            <a:pPr lvl="1"/>
            <a:r>
              <a:rPr lang="en-US" dirty="0" smtClean="0"/>
              <a:t>The highest adult poverty rate (25%), and child poverty rate (38%)*</a:t>
            </a:r>
          </a:p>
          <a:p>
            <a:pPr lvl="1"/>
            <a:r>
              <a:rPr lang="en-US" dirty="0" smtClean="0"/>
              <a:t>The lowest median income at $41,201*</a:t>
            </a:r>
          </a:p>
          <a:p>
            <a:pPr lvl="1"/>
            <a:r>
              <a:rPr lang="en-US" dirty="0" smtClean="0"/>
              <a:t>… a bright future!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= of the 25 largest, most populous American cities [source: </a:t>
            </a:r>
            <a:r>
              <a:rPr lang="en-US" sz="1000" dirty="0" err="1" smtClean="0"/>
              <a:t>ccd</a:t>
            </a:r>
            <a:r>
              <a:rPr lang="en-US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City </a:t>
            </a:r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5" y="1825625"/>
            <a:ext cx="8603649" cy="4351338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67738" y="735518"/>
            <a:ext cx="625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Philadelphia: An Incomplete Revival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6" y="1788351"/>
            <a:ext cx="10190464" cy="442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5" y="1570318"/>
            <a:ext cx="10203245" cy="4861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0" y="1690686"/>
            <a:ext cx="8977922" cy="5050081"/>
          </a:xfrm>
        </p:spPr>
      </p:pic>
      <p:sp>
        <p:nvSpPr>
          <p:cNvPr id="4" name="TextBox 3"/>
          <p:cNvSpPr txBox="1"/>
          <p:nvPr/>
        </p:nvSpPr>
        <p:spPr>
          <a:xfrm>
            <a:off x="3489648" y="735518"/>
            <a:ext cx="603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 Monitor 2017 (Philadelphia)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4" y="1390195"/>
            <a:ext cx="8752113" cy="535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8" y="1390195"/>
            <a:ext cx="10167755" cy="54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Population: U.S. Census</a:t>
            </a:r>
          </a:p>
          <a:p>
            <a:pPr lvl="1"/>
            <a:r>
              <a:rPr lang="en-US" dirty="0"/>
              <a:t>Employment: U.S. Bureau of Labor Statistics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smtClean="0"/>
              <a:t>Direct Download</a:t>
            </a:r>
            <a:endParaRPr lang="en-US" dirty="0"/>
          </a:p>
          <a:p>
            <a:pPr lvl="1"/>
            <a:r>
              <a:rPr lang="en-US" dirty="0"/>
              <a:t>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data useful (for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economic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277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Philadelphia…  a city about to boom?</vt:lpstr>
      <vt:lpstr>Introduction</vt:lpstr>
      <vt:lpstr>History</vt:lpstr>
      <vt:lpstr>The Demographic Landscape</vt:lpstr>
      <vt:lpstr>Center City Reports</vt:lpstr>
      <vt:lpstr>Brookings</vt:lpstr>
      <vt:lpstr>Acquiring some data</vt:lpstr>
      <vt:lpstr>Making the data useful (for this project)</vt:lpstr>
      <vt:lpstr>Examining the economic indicators</vt:lpstr>
      <vt:lpstr>Slide 9</vt:lpstr>
      <vt:lpstr>Slide 10</vt:lpstr>
      <vt:lpstr>Slide 11</vt:lpstr>
      <vt:lpstr>Slide 12</vt:lpstr>
      <vt:lpstr>Slide 14</vt:lpstr>
      <vt:lpstr>Slide 14</vt:lpstr>
      <vt:lpstr>Slide 15</vt:lpstr>
      <vt:lpstr>Slide 16</vt:lpstr>
      <vt:lpstr>Slide 17</vt:lpstr>
      <vt:lpstr>What’s next?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22</cp:revision>
  <dcterms:created xsi:type="dcterms:W3CDTF">2017-10-13T04:06:19Z</dcterms:created>
  <dcterms:modified xsi:type="dcterms:W3CDTF">2017-10-22T21:26:43Z</dcterms:modified>
</cp:coreProperties>
</file>