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6" r:id="rId2"/>
    <p:sldId id="257" r:id="rId3"/>
    <p:sldId id="258" r:id="rId4"/>
    <p:sldId id="259" r:id="rId5"/>
    <p:sldId id="265" r:id="rId6"/>
    <p:sldId id="270" r:id="rId7"/>
    <p:sldId id="260" r:id="rId8"/>
    <p:sldId id="261" r:id="rId9"/>
    <p:sldId id="262" r:id="rId10"/>
    <p:sldId id="266" r:id="rId11"/>
    <p:sldId id="263" r:id="rId12"/>
    <p:sldId id="264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ities_by_population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tercityphila.org/research-reports/philadelphia-an-incomplete-revival" TargetMode="Externa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ookings.edu/research/metro-monitor-2017/" TargetMode="Externa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" TargetMode="External"/><Relationship Id="rId2" Type="http://schemas.openxmlformats.org/officeDocument/2006/relationships/hyperlink" Target="http://census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table2csv.ggor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74243" y="5267130"/>
            <a:ext cx="238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Uftring</a:t>
            </a:r>
            <a:endParaRPr lang="en-US" dirty="0" smtClean="0"/>
          </a:p>
          <a:p>
            <a:r>
              <a:rPr lang="en-US" dirty="0" smtClean="0"/>
              <a:t>Indiana University</a:t>
            </a:r>
          </a:p>
          <a:p>
            <a:r>
              <a:rPr lang="en-US" dirty="0" smtClean="0"/>
              <a:t>I-590 Data Visualization</a:t>
            </a:r>
          </a:p>
          <a:p>
            <a:r>
              <a:rPr lang="en-US" dirty="0" smtClean="0"/>
              <a:t>Fall,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800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data sets are time-series data</a:t>
            </a:r>
          </a:p>
          <a:p>
            <a:r>
              <a:rPr lang="en-US" dirty="0" smtClean="0"/>
              <a:t>They represent a measured observation at particular times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Bureau of Labor Statistics (BLS) provides:</a:t>
            </a:r>
          </a:p>
          <a:p>
            <a:pPr lvl="1"/>
            <a:r>
              <a:rPr lang="en-US" dirty="0" smtClean="0"/>
              <a:t>Unemployment Rate (as a %)</a:t>
            </a:r>
          </a:p>
          <a:p>
            <a:pPr lvl="1"/>
            <a:r>
              <a:rPr lang="en-US" dirty="0" smtClean="0"/>
              <a:t>Unemployment (number)</a:t>
            </a:r>
          </a:p>
          <a:p>
            <a:pPr lvl="1"/>
            <a:r>
              <a:rPr lang="en-US" dirty="0" smtClean="0"/>
              <a:t>Employment (number)</a:t>
            </a:r>
          </a:p>
          <a:p>
            <a:pPr lvl="1"/>
            <a:r>
              <a:rPr lang="en-US" dirty="0" smtClean="0"/>
              <a:t>Labor Force (number)</a:t>
            </a:r>
          </a:p>
          <a:p>
            <a:r>
              <a:rPr lang="en-US" dirty="0" smtClean="0"/>
              <a:t>Census Bureau provides:</a:t>
            </a:r>
          </a:p>
          <a:p>
            <a:pPr lvl="1"/>
            <a:r>
              <a:rPr lang="en-US" dirty="0" smtClean="0"/>
              <a:t>Population (number)</a:t>
            </a:r>
          </a:p>
          <a:p>
            <a:pPr lvl="1"/>
            <a:r>
              <a:rPr lang="en-US" dirty="0" smtClean="0"/>
              <a:t>… nationally</a:t>
            </a:r>
          </a:p>
          <a:p>
            <a:pPr lvl="1"/>
            <a:r>
              <a:rPr lang="en-US" dirty="0" smtClean="0"/>
              <a:t>… by location (city, state)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35086"/>
            <a:ext cx="5181600" cy="3452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best visual representation is usually line chart</a:t>
            </a:r>
          </a:p>
          <a:p>
            <a:pPr lvl="1"/>
            <a:r>
              <a:rPr lang="en-US" dirty="0" smtClean="0"/>
              <a:t>Show the change in value over time</a:t>
            </a:r>
          </a:p>
          <a:p>
            <a:r>
              <a:rPr lang="en-US" dirty="0" smtClean="0"/>
              <a:t>We also use bar charts to compare the same measure across a spatial dimension</a:t>
            </a:r>
          </a:p>
          <a:p>
            <a:pPr lvl="1"/>
            <a:r>
              <a:rPr lang="en-US" dirty="0" smtClean="0"/>
              <a:t>City and National values for a specific measure, for a specific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data useful (for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data (mostly) Tidy*</a:t>
            </a:r>
          </a:p>
          <a:p>
            <a:r>
              <a:rPr lang="en-US" dirty="0" smtClean="0"/>
              <a:t>Principles: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variable forms a column.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observation forms a row.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type of observational unit forms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 faced:</a:t>
            </a:r>
          </a:p>
          <a:p>
            <a:pPr lvl="1"/>
            <a:r>
              <a:rPr lang="en-US" dirty="0"/>
              <a:t>Column headers are values, not variable names.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variables are stored in one column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Variables are stored in both rows and columns.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wickham</a:t>
            </a:r>
            <a:r>
              <a:rPr lang="en-US" sz="1000" dirty="0" smtClean="0"/>
              <a:t>] Tidy Data, Hadley Wickham, Journal of Statistical Software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6748" y="2169204"/>
            <a:ext cx="234943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{'Results':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{'series':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seriesID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'SUUR0000SA0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{'data':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'M12',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'December',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'value': '134.207',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'M11',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'November',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'value': '135.107',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72" y="2865422"/>
            <a:ext cx="428625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37" y="2220354"/>
            <a:ext cx="5245854" cy="2052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Tidy Data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Bureau of Labor Statistics (BLS) dat</a:t>
            </a:r>
            <a:r>
              <a:rPr lang="en-US" dirty="0" smtClean="0"/>
              <a:t>a</a:t>
            </a:r>
          </a:p>
          <a:p>
            <a:r>
              <a:rPr lang="en-US" dirty="0" smtClean="0"/>
              <a:t>Obtained by API, provided in JSON format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Multiple variables are stored in one column.</a:t>
            </a:r>
          </a:p>
          <a:p>
            <a:pPr lvl="1"/>
            <a:r>
              <a:rPr lang="en-US" i="1" dirty="0" smtClean="0"/>
              <a:t>Single variable is stored in multiple columns.</a:t>
            </a:r>
          </a:p>
          <a:p>
            <a:r>
              <a:rPr lang="en-US" dirty="0" smtClean="0"/>
              <a:t>The BLS </a:t>
            </a:r>
            <a:r>
              <a:rPr lang="en-US" dirty="0" err="1" smtClean="0"/>
              <a:t>SeriesID</a:t>
            </a:r>
            <a:r>
              <a:rPr lang="en-US" dirty="0" smtClean="0"/>
              <a:t> encodes many data items</a:t>
            </a:r>
          </a:p>
          <a:p>
            <a:pPr lvl="1"/>
            <a:r>
              <a:rPr lang="en-US" dirty="0" smtClean="0"/>
              <a:t>The data set type/name</a:t>
            </a:r>
          </a:p>
          <a:p>
            <a:pPr lvl="1"/>
            <a:r>
              <a:rPr lang="en-US" dirty="0" smtClean="0"/>
              <a:t>Some data attributes</a:t>
            </a:r>
          </a:p>
          <a:p>
            <a:pPr lvl="1"/>
            <a:r>
              <a:rPr lang="en-US" dirty="0" smtClean="0"/>
              <a:t>The location (for geo based data)</a:t>
            </a:r>
          </a:p>
          <a:p>
            <a:pPr lvl="1"/>
            <a:r>
              <a:rPr lang="en-US" dirty="0" smtClean="0"/>
              <a:t>The Measured value (metric name)</a:t>
            </a:r>
          </a:p>
          <a:p>
            <a:r>
              <a:rPr lang="en-US" dirty="0" smtClean="0"/>
              <a:t>Created lookup tables to map encoded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54" y="2201479"/>
            <a:ext cx="6686445" cy="21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" y="2870200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7726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1618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2005"/>
            <a:ext cx="6757940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Rate % time-series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plot unemployment percentage over time to get some perspective on how the nation and cities are doing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5401" y="3928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numbers, looks 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5401" y="3913508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Philadelphia numbers, also looks 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397" y="3928520"/>
            <a:ext cx="4216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Philadelphia numbers, nice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5401" y="3894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5 cities, uh oh… </a:t>
            </a:r>
            <a:r>
              <a:rPr lang="en-US" dirty="0" smtClean="0">
                <a:solidFill>
                  <a:srgbClr val="FF0000"/>
                </a:solidFill>
              </a:rPr>
              <a:t>looks messy!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Unemployment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want to see how well cities have bounced back from the Great Recession of 2008-2009, so we compare the unemployment % values before and after (i.e., now)</a:t>
            </a:r>
          </a:p>
          <a:p>
            <a:r>
              <a:rPr lang="en-US" dirty="0" smtClean="0"/>
              <a:t>Negative values indicate unemployment is lower now than before the Great Recession</a:t>
            </a:r>
          </a:p>
          <a:p>
            <a:r>
              <a:rPr lang="en-US" dirty="0" smtClean="0"/>
              <a:t>Some cities are doing better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24" y="2324512"/>
            <a:ext cx="5055752" cy="3353564"/>
          </a:xfrm>
        </p:spPr>
      </p:pic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Geo-Regional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422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objective is to show two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 overall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trend over time</a:t>
            </a:r>
          </a:p>
          <a:p>
            <a:r>
              <a:rPr lang="en-US" dirty="0" smtClean="0"/>
              <a:t>Philadelphia …</a:t>
            </a:r>
          </a:p>
          <a:p>
            <a:pPr lvl="1"/>
            <a:r>
              <a:rPr lang="en-US" dirty="0" smtClean="0"/>
              <a:t>is better off than before the Great Recession, but is higher than the National unemployment rate</a:t>
            </a:r>
          </a:p>
          <a:p>
            <a:pPr lvl="1"/>
            <a:r>
              <a:rPr lang="en-US" dirty="0" smtClean="0"/>
              <a:t>is in the middle of this group</a:t>
            </a:r>
          </a:p>
          <a:p>
            <a:pPr lvl="1"/>
            <a:r>
              <a:rPr lang="en-US" dirty="0" smtClean="0"/>
              <a:t>had longer sustained unemployment from the Great Recession.</a:t>
            </a:r>
          </a:p>
          <a:p>
            <a:r>
              <a:rPr lang="en-US" dirty="0" smtClean="0"/>
              <a:t>The other cities more closely followed the national trend. </a:t>
            </a:r>
          </a:p>
          <a:p>
            <a:r>
              <a:rPr lang="en-US" dirty="0" smtClean="0"/>
              <a:t>Boston appears to be the best performing:</a:t>
            </a:r>
          </a:p>
          <a:p>
            <a:pPr lvl="1"/>
            <a:r>
              <a:rPr lang="en-US" dirty="0" smtClean="0"/>
              <a:t>greatest diff since before the Great Recession</a:t>
            </a:r>
          </a:p>
          <a:p>
            <a:pPr lvl="1"/>
            <a:r>
              <a:rPr lang="en-US" dirty="0" smtClean="0"/>
              <a:t>unemployment rate is lower than the national average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10" name="TextBox 9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Population Size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48399"/>
          </a:xfrm>
        </p:spPr>
        <p:txBody>
          <a:bodyPr>
            <a:normAutofit/>
          </a:bodyPr>
          <a:lstStyle/>
          <a:p>
            <a:r>
              <a:rPr lang="en-US" dirty="0" smtClean="0"/>
              <a:t>Well, what’s happened here?</a:t>
            </a:r>
          </a:p>
          <a:p>
            <a:r>
              <a:rPr lang="en-US" dirty="0" smtClean="0"/>
              <a:t>Philadelphia is the worst performing in this group.</a:t>
            </a:r>
          </a:p>
          <a:p>
            <a:pPr lvl="1"/>
            <a:r>
              <a:rPr lang="en-US" dirty="0" smtClean="0"/>
              <a:t>smallest % change</a:t>
            </a:r>
          </a:p>
          <a:p>
            <a:pPr lvl="1"/>
            <a:r>
              <a:rPr lang="en-US" dirty="0" smtClean="0"/>
              <a:t>the only city over the national average</a:t>
            </a:r>
          </a:p>
          <a:p>
            <a:r>
              <a:rPr lang="en-US" dirty="0" smtClean="0"/>
              <a:t>San Antonio appears to be best performing in this group</a:t>
            </a:r>
          </a:p>
          <a:p>
            <a:pPr lvl="1"/>
            <a:r>
              <a:rPr lang="en-US" dirty="0" smtClean="0"/>
              <a:t>consistently below the national unemployment rate</a:t>
            </a:r>
          </a:p>
          <a:p>
            <a:pPr lvl="1"/>
            <a:r>
              <a:rPr lang="en-US" dirty="0" smtClean="0"/>
              <a:t>about 0.5% lower unemployment than before the Great Recession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8" name="TextBox 7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51" y="2299106"/>
            <a:ext cx="4979534" cy="3404376"/>
          </a:xfr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City Populations </a:t>
            </a:r>
            <a:br>
              <a:rPr lang="en-US" dirty="0" smtClean="0"/>
            </a:br>
            <a:r>
              <a:rPr lang="en-US" dirty="0" smtClean="0"/>
              <a:t>on the Rise or Decline?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0410" cy="4351338"/>
          </a:xfrm>
        </p:spPr>
        <p:txBody>
          <a:bodyPr/>
          <a:lstStyle/>
          <a:p>
            <a:r>
              <a:rPr lang="en-US" dirty="0" smtClean="0"/>
              <a:t>CCD notes on Philadelphia population changes</a:t>
            </a:r>
          </a:p>
          <a:p>
            <a:r>
              <a:rPr lang="en-US" dirty="0" smtClean="0"/>
              <a:t>National Population, 2000-2016</a:t>
            </a:r>
          </a:p>
          <a:p>
            <a:r>
              <a:rPr lang="en-US" dirty="0" smtClean="0"/>
              <a:t>City populations, 2000-2016</a:t>
            </a:r>
          </a:p>
          <a:p>
            <a:pPr lvl="1"/>
            <a:r>
              <a:rPr lang="en-US" dirty="0" smtClean="0"/>
              <a:t>Geo-regional View</a:t>
            </a:r>
          </a:p>
          <a:p>
            <a:pPr lvl="1"/>
            <a:r>
              <a:rPr lang="en-US" dirty="0" smtClean="0"/>
              <a:t>Population Size View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19529" y="2299106"/>
            <a:ext cx="6845450" cy="340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26" y="982320"/>
            <a:ext cx="4293578" cy="56908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ectangle 11"/>
          <p:cNvSpPr/>
          <p:nvPr/>
        </p:nvSpPr>
        <p:spPr>
          <a:xfrm>
            <a:off x="6509329" y="982319"/>
            <a:ext cx="4293578" cy="569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43" y="2125579"/>
            <a:ext cx="6834157" cy="34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population relate to employment?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economic growth using standard indicators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Explore other dimensions</a:t>
            </a:r>
          </a:p>
          <a:p>
            <a:pPr lvl="1"/>
            <a:r>
              <a:rPr lang="en-US" dirty="0" smtClean="0"/>
              <a:t>Socioeconomic categories</a:t>
            </a:r>
          </a:p>
          <a:p>
            <a:pPr lvl="1"/>
            <a:r>
              <a:rPr lang="en-US" dirty="0" smtClean="0"/>
              <a:t>Labor Industries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With cities in the same geographic region</a:t>
            </a:r>
          </a:p>
          <a:p>
            <a:pPr lvl="1"/>
            <a:r>
              <a:rPr lang="en-US" dirty="0" smtClean="0"/>
              <a:t>With cities of the same population size</a:t>
            </a:r>
          </a:p>
          <a:p>
            <a:r>
              <a:rPr lang="en-US" dirty="0" smtClean="0"/>
              <a:t>Conclude…</a:t>
            </a:r>
          </a:p>
          <a:p>
            <a:pPr lvl="1"/>
            <a:r>
              <a:rPr lang="en-US" dirty="0" smtClean="0"/>
              <a:t>… is Philadelphia on the verge of an economic boom?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646" y="1331096"/>
            <a:ext cx="24507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two-part submission…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1 – mid-term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2 – final report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83230" y="2043404"/>
            <a:ext cx="8584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14470" y="2043404"/>
            <a:ext cx="2827176" cy="257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6927" y="2979787"/>
            <a:ext cx="4394719" cy="102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001294"/>
            <a:ext cx="1569246" cy="165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(in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in additional data dimensions</a:t>
            </a:r>
          </a:p>
          <a:p>
            <a:pPr lvl="1"/>
            <a:r>
              <a:rPr lang="en-US" dirty="0"/>
              <a:t>Race, Ethnicity</a:t>
            </a:r>
          </a:p>
          <a:p>
            <a:pPr lvl="1"/>
            <a:r>
              <a:rPr lang="en-US" dirty="0"/>
              <a:t>Labor force characteristics: industries, sub-industries</a:t>
            </a:r>
          </a:p>
          <a:p>
            <a:r>
              <a:rPr lang="en-US" dirty="0"/>
              <a:t>Draw final conclusion…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Philadelphia on the verge of something great?</a:t>
            </a:r>
          </a:p>
          <a:p>
            <a:r>
              <a:rPr lang="en-US" dirty="0"/>
              <a:t>Provide an application like Brookings Metro Monitor</a:t>
            </a:r>
          </a:p>
          <a:p>
            <a:pPr lvl="1"/>
            <a:r>
              <a:rPr lang="en-US" dirty="0"/>
              <a:t>Allow selection of “base” city for comparison</a:t>
            </a:r>
          </a:p>
          <a:p>
            <a:pPr lvl="2"/>
            <a:r>
              <a:rPr lang="en-US" dirty="0"/>
              <a:t>Choose “nearest neighbors”</a:t>
            </a:r>
          </a:p>
          <a:p>
            <a:pPr lvl="2"/>
            <a:r>
              <a:rPr lang="en-US" dirty="0"/>
              <a:t>Choose “closest in size”</a:t>
            </a:r>
          </a:p>
          <a:p>
            <a:pPr lvl="2"/>
            <a:r>
              <a:rPr lang="en-US" dirty="0"/>
              <a:t>Present visualizations</a:t>
            </a:r>
          </a:p>
          <a:p>
            <a:pPr lvl="2"/>
            <a:endParaRPr lang="en-US" dirty="0"/>
          </a:p>
          <a:p>
            <a:r>
              <a:rPr lang="en-US" dirty="0"/>
              <a:t>Photo/Image Credits, copyright or property of the following:</a:t>
            </a:r>
          </a:p>
          <a:p>
            <a:pPr lvl="1"/>
            <a:r>
              <a:rPr lang="en-US" dirty="0"/>
              <a:t>Wikimedia Foundation (Creative Commons), ushistory.org, </a:t>
            </a:r>
            <a:r>
              <a:rPr lang="en-US" dirty="0" err="1"/>
              <a:t>Fodors</a:t>
            </a:r>
            <a:r>
              <a:rPr lang="en-US" dirty="0"/>
              <a:t> Travel, Joseph </a:t>
            </a:r>
            <a:r>
              <a:rPr lang="en-US" dirty="0" err="1"/>
              <a:t>Duplessis</a:t>
            </a:r>
            <a:r>
              <a:rPr lang="en-US" dirty="0"/>
              <a:t>, U.S. Constitution Center, John Trumbull, Comcast Corporation, Aramark Companies, Tasty Baking Company, University of Pennsylvania, Temple University, 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903"/>
            <a:ext cx="12192000" cy="377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1" y="1327514"/>
            <a:ext cx="5476136" cy="295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94" y="1315288"/>
            <a:ext cx="2362977" cy="292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3" y="2900473"/>
            <a:ext cx="3133344" cy="20848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3" y="2551915"/>
            <a:ext cx="4380017" cy="28032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" y="1315288"/>
            <a:ext cx="3775147" cy="176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5899291"/>
            <a:ext cx="1580957" cy="82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6" y="6107528"/>
            <a:ext cx="14382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87" y="5899291"/>
            <a:ext cx="219075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5" y="6070879"/>
            <a:ext cx="2098595" cy="582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64" y="5807576"/>
            <a:ext cx="917765" cy="917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8" y="5652799"/>
            <a:ext cx="1077200" cy="1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90" y="1825625"/>
            <a:ext cx="3839221" cy="2258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Demographic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Philadelphia is…</a:t>
            </a:r>
          </a:p>
          <a:p>
            <a:pPr lvl="1"/>
            <a:r>
              <a:rPr lang="en-US" dirty="0" smtClean="0"/>
              <a:t>A city of 1.568 million people (2016 estimate)</a:t>
            </a:r>
          </a:p>
          <a:p>
            <a:pPr lvl="1"/>
            <a:r>
              <a:rPr lang="en-US" dirty="0" smtClean="0"/>
              <a:t>The 6th most populous city in the United States</a:t>
            </a:r>
          </a:p>
          <a:p>
            <a:pPr lvl="1"/>
            <a:r>
              <a:rPr lang="en-US" dirty="0" smtClean="0"/>
              <a:t>Centrally located on the Mid-Atlantic coast</a:t>
            </a:r>
          </a:p>
          <a:p>
            <a:pPr lvl="1"/>
            <a:r>
              <a:rPr lang="en-US" dirty="0" smtClean="0"/>
              <a:t>The 5th busiest port on the Atlantic (25th busiest total)</a:t>
            </a:r>
          </a:p>
          <a:p>
            <a:pPr lvl="1"/>
            <a:endParaRPr lang="en-US" dirty="0"/>
          </a:p>
          <a:p>
            <a:r>
              <a:rPr lang="en-US" dirty="0" smtClean="0"/>
              <a:t>Philadelphia has…</a:t>
            </a:r>
          </a:p>
          <a:p>
            <a:pPr lvl="1"/>
            <a:r>
              <a:rPr lang="en-US" dirty="0" smtClean="0"/>
              <a:t>500,000 fewer inhabitants than its peak in the 1950s-1960s</a:t>
            </a:r>
          </a:p>
          <a:p>
            <a:pPr lvl="1"/>
            <a:r>
              <a:rPr lang="en-US" dirty="0" smtClean="0"/>
              <a:t>One of the lowest job growth rates at 1.1%*</a:t>
            </a:r>
          </a:p>
          <a:p>
            <a:pPr lvl="1"/>
            <a:r>
              <a:rPr lang="en-US" dirty="0" smtClean="0"/>
              <a:t>A higher unemployment rate (5.9%) than the national average (4.3%)</a:t>
            </a:r>
          </a:p>
          <a:p>
            <a:pPr lvl="1"/>
            <a:r>
              <a:rPr lang="en-US" dirty="0" smtClean="0"/>
              <a:t>The highest adult poverty rate (25%), and child poverty rate (38%)*</a:t>
            </a:r>
          </a:p>
          <a:p>
            <a:pPr lvl="1"/>
            <a:r>
              <a:rPr lang="en-US" dirty="0" smtClean="0"/>
              <a:t>The lowest median income at $41,201*</a:t>
            </a:r>
          </a:p>
          <a:p>
            <a:pPr lvl="1"/>
            <a:r>
              <a:rPr lang="en-US" dirty="0" smtClean="0"/>
              <a:t>… a bright future!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= of the 25 largest, most populous American cities [source: </a:t>
            </a:r>
            <a:r>
              <a:rPr lang="en-US" sz="1000" dirty="0" err="1" smtClean="0"/>
              <a:t>ccd</a:t>
            </a:r>
            <a:r>
              <a:rPr lang="en-US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</a:t>
            </a:r>
            <a:r>
              <a:rPr lang="en-US" dirty="0" smtClean="0"/>
              <a:t>economic </a:t>
            </a:r>
            <a:r>
              <a:rPr lang="en-US" dirty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 smtClean="0"/>
              <a:t>Use employment figures across </a:t>
            </a:r>
            <a:r>
              <a:rPr lang="en-US" dirty="0"/>
              <a:t>a span of </a:t>
            </a:r>
            <a:r>
              <a:rPr lang="en-US" dirty="0" smtClean="0"/>
              <a:t>time as an indicator of </a:t>
            </a:r>
            <a:endParaRPr lang="en-US" dirty="0"/>
          </a:p>
          <a:p>
            <a:pPr lvl="1"/>
            <a:r>
              <a:rPr lang="en-US" dirty="0"/>
              <a:t>For Philadelphia</a:t>
            </a:r>
          </a:p>
          <a:p>
            <a:pPr lvl="1"/>
            <a:r>
              <a:rPr lang="en-US" dirty="0"/>
              <a:t>And some other cities</a:t>
            </a:r>
          </a:p>
          <a:p>
            <a:pPr lvl="1"/>
            <a:r>
              <a:rPr lang="en-US" dirty="0"/>
              <a:t>… in the same geographic region</a:t>
            </a:r>
          </a:p>
          <a:p>
            <a:pPr lvl="1"/>
            <a:r>
              <a:rPr lang="en-US" dirty="0"/>
              <a:t>… of about the same size (</a:t>
            </a:r>
            <a:r>
              <a:rPr lang="en-US" dirty="0" smtClean="0"/>
              <a:t>w.r.t. </a:t>
            </a:r>
            <a:r>
              <a:rPr lang="en-US" dirty="0"/>
              <a:t>population)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see </a:t>
            </a:r>
          </a:p>
          <a:p>
            <a:pPr lvl="2"/>
            <a:r>
              <a:rPr lang="en-US" dirty="0"/>
              <a:t>(1) how is </a:t>
            </a:r>
            <a:r>
              <a:rPr lang="en-US" dirty="0" smtClean="0"/>
              <a:t>Philadelphia doing overall, economically? </a:t>
            </a:r>
            <a:endParaRPr lang="en-US" dirty="0"/>
          </a:p>
          <a:p>
            <a:pPr lvl="2"/>
            <a:r>
              <a:rPr lang="en-US" dirty="0"/>
              <a:t>(2) </a:t>
            </a:r>
            <a:r>
              <a:rPr lang="en-US" dirty="0" smtClean="0"/>
              <a:t>… compared </a:t>
            </a:r>
            <a:r>
              <a:rPr lang="en-US" dirty="0"/>
              <a:t>to national figures?</a:t>
            </a:r>
          </a:p>
          <a:p>
            <a:pPr lvl="2"/>
            <a:r>
              <a:rPr lang="en-US" dirty="0"/>
              <a:t>(3) </a:t>
            </a:r>
            <a:r>
              <a:rPr lang="en-US" dirty="0" smtClean="0"/>
              <a:t>… compared </a:t>
            </a:r>
            <a:r>
              <a:rPr lang="en-US" dirty="0"/>
              <a:t>to “similar” cities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And try to determine if a “big boom” is in Philadelphia’s future!</a:t>
            </a:r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Geo-Regional Comparison</a:t>
            </a:r>
          </a:p>
          <a:p>
            <a:pPr lvl="1"/>
            <a:r>
              <a:rPr lang="en-US" dirty="0" smtClean="0"/>
              <a:t>Boston</a:t>
            </a:r>
          </a:p>
          <a:p>
            <a:pPr lvl="1"/>
            <a:r>
              <a:rPr lang="en-US" dirty="0" smtClean="0"/>
              <a:t>New York City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Baltimore</a:t>
            </a:r>
          </a:p>
          <a:p>
            <a:pPr lvl="1"/>
            <a:r>
              <a:rPr lang="en-US" dirty="0" smtClean="0"/>
              <a:t>Washington, DC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Population Size Comparison</a:t>
            </a:r>
          </a:p>
          <a:p>
            <a:pPr lvl="1"/>
            <a:r>
              <a:rPr lang="en-US" dirty="0" smtClean="0"/>
              <a:t>Phoenix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San Antonio</a:t>
            </a:r>
          </a:p>
          <a:p>
            <a:pPr lvl="1"/>
            <a:r>
              <a:rPr lang="en-US" dirty="0" smtClean="0"/>
              <a:t>San Diego</a:t>
            </a:r>
          </a:p>
          <a:p>
            <a:pPr lvl="1"/>
            <a:r>
              <a:rPr lang="en-US" dirty="0" smtClean="0"/>
              <a:t>Dallas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0" y="4262190"/>
            <a:ext cx="4529111" cy="234668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03635"/>
              </p:ext>
            </p:extLst>
          </p:nvPr>
        </p:nvGraphicFramePr>
        <p:xfrm>
          <a:off x="6528705" y="4315980"/>
          <a:ext cx="4229101" cy="2095500"/>
        </p:xfrm>
        <a:graphic>
          <a:graphicData uri="http://schemas.openxmlformats.org/drawingml/2006/table">
            <a:tbl>
              <a:tblPr/>
              <a:tblGrid>
                <a:gridCol w="1016885"/>
                <a:gridCol w="1206957"/>
                <a:gridCol w="988374"/>
                <a:gridCol w="10168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 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8,537,673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6,969,801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3,976,322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2,408,450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2,704,958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1,137,086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2,303,482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1,615,017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1,567,872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1,492,510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-75,362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1,406,630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-161,242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1,317,929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-249,943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1,025,350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-542,522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wikipedia</a:t>
            </a:r>
            <a:r>
              <a:rPr lang="en-US" sz="1000" dirty="0" smtClean="0"/>
              <a:t>] List of United States cities </a:t>
            </a:r>
            <a:r>
              <a:rPr lang="en-US" sz="1000" dirty="0"/>
              <a:t>by population -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en.wikipedia.org/wiki/List_of_United_States_cities_by_population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City </a:t>
            </a:r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5" y="1825625"/>
            <a:ext cx="8603649" cy="4351338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67738" y="735518"/>
            <a:ext cx="625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Philadelphia: An Incomplete Revival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6" y="1788351"/>
            <a:ext cx="10190464" cy="442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55" y="1570318"/>
            <a:ext cx="10203245" cy="4861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 rot="19471725">
            <a:off x="90989" y="378422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Existing,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related works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ccd</a:t>
            </a:r>
            <a:r>
              <a:rPr lang="en-US" sz="1000" dirty="0" smtClean="0"/>
              <a:t>] Center City Reports, Philadelphia: An </a:t>
            </a:r>
            <a:r>
              <a:rPr lang="en-US" sz="1000" dirty="0"/>
              <a:t>Incomplete Revival -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www.centercityphila.org/research-reports/philadelphia-an-incomplete-revival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0" y="1690686"/>
            <a:ext cx="8977922" cy="5050081"/>
          </a:xfrm>
        </p:spPr>
      </p:pic>
      <p:sp>
        <p:nvSpPr>
          <p:cNvPr id="4" name="TextBox 3"/>
          <p:cNvSpPr txBox="1"/>
          <p:nvPr/>
        </p:nvSpPr>
        <p:spPr>
          <a:xfrm>
            <a:off x="3489648" y="735518"/>
            <a:ext cx="603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 Monitor 2017 (Philadelphia)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4" y="1390195"/>
            <a:ext cx="8752113" cy="5350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8" y="1390195"/>
            <a:ext cx="10167755" cy="5467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471725">
            <a:off x="90989" y="378422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Existing,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related works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brookings</a:t>
            </a:r>
            <a:r>
              <a:rPr lang="en-US" sz="1000" dirty="0" smtClean="0"/>
              <a:t>] Brookings Institute, Metro Monitor (2017) - </a:t>
            </a:r>
            <a:r>
              <a:rPr lang="en-US" sz="1000" dirty="0">
                <a:hlinkClick r:id="rId5"/>
              </a:rPr>
              <a:t>https://www.brookings.edu/research/metro-monitor-2017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Population: U.S. </a:t>
            </a:r>
            <a:r>
              <a:rPr lang="en-US" dirty="0" smtClean="0"/>
              <a:t>Census Bureau			[census]  -  </a:t>
            </a:r>
            <a:r>
              <a:rPr lang="en-US" dirty="0" smtClean="0">
                <a:hlinkClick r:id="rId2"/>
              </a:rPr>
              <a:t>http://census.gov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Employment: U.S. Bureau of Labor </a:t>
            </a:r>
            <a:r>
              <a:rPr lang="en-US" dirty="0" smtClean="0"/>
              <a:t>Statistics	[</a:t>
            </a:r>
            <a:r>
              <a:rPr lang="en-US" dirty="0" err="1" smtClean="0"/>
              <a:t>bls</a:t>
            </a:r>
            <a:r>
              <a:rPr lang="en-US" dirty="0" smtClean="0"/>
              <a:t>]  -  </a:t>
            </a:r>
            <a:r>
              <a:rPr lang="en-US" dirty="0" smtClean="0">
                <a:hlinkClick r:id="rId3"/>
              </a:rPr>
              <a:t>http://www.bls.gov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City Demographics: Wikipedia (several pages)</a:t>
            </a:r>
            <a:endParaRPr lang="en-US" dirty="0"/>
          </a:p>
          <a:p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 smtClean="0"/>
              <a:t>Download</a:t>
            </a:r>
            <a:endParaRPr lang="en-US" dirty="0"/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External tools*</a:t>
            </a:r>
          </a:p>
          <a:p>
            <a:pPr lvl="1"/>
            <a:r>
              <a:rPr lang="en-US" dirty="0" smtClean="0"/>
              <a:t>Manually extracted from HTML forms</a:t>
            </a:r>
          </a:p>
          <a:p>
            <a:r>
              <a:rPr lang="en-US" dirty="0" smtClean="0"/>
              <a:t>Data formats</a:t>
            </a:r>
          </a:p>
          <a:p>
            <a:pPr lvl="1"/>
            <a:r>
              <a:rPr lang="en-US" dirty="0" smtClean="0"/>
              <a:t>Comma Separated Values (CSV)</a:t>
            </a:r>
          </a:p>
          <a:p>
            <a:pPr lvl="1"/>
            <a:r>
              <a:rPr lang="en-US" dirty="0" smtClean="0"/>
              <a:t>JavaScript Object Notation (JSON)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[wikipedia2csv] </a:t>
            </a:r>
            <a:r>
              <a:rPr lang="en-US" sz="1000" dirty="0"/>
              <a:t>Convert Wikipedia Tables to CSV - </a:t>
            </a:r>
            <a:r>
              <a:rPr lang="en-US" sz="1000" dirty="0">
                <a:hlinkClick r:id="rId4"/>
              </a:rPr>
              <a:t>http://wikitable2csv.ggor.de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1243</Words>
  <Application>Microsoft Office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Philadelphia…  a city about to boom?</vt:lpstr>
      <vt:lpstr>Introduction</vt:lpstr>
      <vt:lpstr>History</vt:lpstr>
      <vt:lpstr>The Demographic Landscape</vt:lpstr>
      <vt:lpstr>Examining economic indicators</vt:lpstr>
      <vt:lpstr>Compared to…</vt:lpstr>
      <vt:lpstr>Center City Reports</vt:lpstr>
      <vt:lpstr>Brookings</vt:lpstr>
      <vt:lpstr>Acquiring some data</vt:lpstr>
      <vt:lpstr>About the data sets</vt:lpstr>
      <vt:lpstr>Making the data useful (for this project)</vt:lpstr>
      <vt:lpstr>A Tidy Data exercise</vt:lpstr>
      <vt:lpstr>Unemployment Rate % time-series</vt:lpstr>
      <vt:lpstr>Change in Unemployment over time</vt:lpstr>
      <vt:lpstr>Comprehensive Geo-Regional View</vt:lpstr>
      <vt:lpstr>Comprehensive Population Size View</vt:lpstr>
      <vt:lpstr>Are City Populations  on the Rise or Decline?</vt:lpstr>
      <vt:lpstr>How does population relate to employment?</vt:lpstr>
      <vt:lpstr>What have we learned so far?</vt:lpstr>
      <vt:lpstr>What’s next? (in Part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57</cp:revision>
  <dcterms:created xsi:type="dcterms:W3CDTF">2017-10-13T04:06:19Z</dcterms:created>
  <dcterms:modified xsi:type="dcterms:W3CDTF">2017-10-25T01:19:52Z</dcterms:modified>
</cp:coreProperties>
</file>