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4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gif"/><Relationship Id="rId12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0" y="0"/>
            <a:ext cx="1218889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5495" y="111968"/>
            <a:ext cx="10886" cy="597470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45706" y="4519113"/>
            <a:ext cx="11852988" cy="10885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1849" y="3324793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93848" y="3324793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55847" y="2183365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02298" y="4556437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9" y="2188030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98610" y="1343608"/>
            <a:ext cx="466531" cy="318483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47392" y="4585988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36993" y="2230019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27577" y="2687215"/>
            <a:ext cx="466531" cy="18692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33305" y="3219061"/>
            <a:ext cx="466531" cy="13467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23889" y="3234595"/>
            <a:ext cx="466531" cy="13467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39931" y="3509963"/>
            <a:ext cx="466531" cy="107135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898816" y="3803779"/>
            <a:ext cx="466531" cy="76820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Mid-term Report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Philadelphia… </a:t>
            </a:r>
            <a:br>
              <a:rPr lang="en-US" dirty="0" smtClean="0"/>
            </a:br>
            <a:r>
              <a:rPr lang="en-US" dirty="0" smtClean="0"/>
              <a:t>a city about to boom?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6611302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Image credit: World Cities, (YouTube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license) https://www.youtube.com/watch?v=GnKJ-_DspMI</a:t>
            </a:r>
          </a:p>
        </p:txBody>
      </p:sp>
    </p:spTree>
    <p:extLst>
      <p:ext uri="{BB962C8B-B14F-4D97-AF65-F5344CB8AC3E}">
        <p14:creationId xmlns:p14="http://schemas.microsoft.com/office/powerpoint/2010/main" val="121686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5000">
        <p:dissolve/>
      </p:transition>
    </mc:Choice>
    <mc:Fallback xmlns="">
      <p:transition spd="slow" advTm="1500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the economic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To show population and employment across a span of time: 2007-2017</a:t>
            </a:r>
          </a:p>
          <a:p>
            <a:pPr lvl="1"/>
            <a:r>
              <a:rPr lang="en-US" dirty="0"/>
              <a:t>For Philadelphia</a:t>
            </a:r>
          </a:p>
          <a:p>
            <a:pPr lvl="1"/>
            <a:r>
              <a:rPr lang="en-US" dirty="0"/>
              <a:t>And some other cities</a:t>
            </a:r>
          </a:p>
          <a:p>
            <a:pPr lvl="1"/>
            <a:r>
              <a:rPr lang="en-US" dirty="0"/>
              <a:t>… in the same geographic region</a:t>
            </a:r>
          </a:p>
          <a:p>
            <a:pPr lvl="1"/>
            <a:r>
              <a:rPr lang="en-US" dirty="0"/>
              <a:t>… of about the same size (</a:t>
            </a:r>
            <a:r>
              <a:rPr lang="en-US" dirty="0" err="1"/>
              <a:t>wrt</a:t>
            </a:r>
            <a:r>
              <a:rPr lang="en-US" dirty="0"/>
              <a:t> population)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To see </a:t>
            </a:r>
          </a:p>
          <a:p>
            <a:pPr lvl="2"/>
            <a:r>
              <a:rPr lang="en-US" dirty="0"/>
              <a:t>(1) how is Philadelphia doing? </a:t>
            </a:r>
          </a:p>
          <a:p>
            <a:pPr lvl="2"/>
            <a:r>
              <a:rPr lang="en-US" dirty="0"/>
              <a:t>(2) compared to national figures?</a:t>
            </a:r>
          </a:p>
          <a:p>
            <a:pPr lvl="2"/>
            <a:r>
              <a:rPr lang="en-US" dirty="0"/>
              <a:t>(3) compared to “similar” cities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5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data sets are time-series</a:t>
            </a:r>
          </a:p>
          <a:p>
            <a:pPr lvl="1"/>
            <a:r>
              <a:rPr lang="en-US" dirty="0" smtClean="0"/>
              <a:t>The metadata are “lookup tables”</a:t>
            </a:r>
            <a:endParaRPr lang="en-US" dirty="0" smtClean="0"/>
          </a:p>
          <a:p>
            <a:r>
              <a:rPr lang="en-US" dirty="0" smtClean="0"/>
              <a:t>They represent a measured observation at a particular time</a:t>
            </a:r>
          </a:p>
          <a:p>
            <a:r>
              <a:rPr lang="en-US" dirty="0" smtClean="0"/>
              <a:t>The best visual representation is usually line chart</a:t>
            </a:r>
          </a:p>
          <a:p>
            <a:pPr lvl="1"/>
            <a:r>
              <a:rPr lang="en-US" dirty="0" smtClean="0"/>
              <a:t>Show the change in value over time</a:t>
            </a:r>
          </a:p>
          <a:p>
            <a:r>
              <a:rPr lang="en-US" dirty="0" smtClean="0"/>
              <a:t>We also use bar charts to compare the same measure across a spatial dimension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ity and National values for a specific measure, for a specific time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3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Unemployment % time-series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plot unemployment percentage over time to get some perspective on how the nation and cities are doing…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4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 (in 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in additional data dimensions</a:t>
            </a:r>
          </a:p>
          <a:p>
            <a:pPr lvl="1"/>
            <a:r>
              <a:rPr lang="en-US" dirty="0" smtClean="0"/>
              <a:t>Race, Ethnicity</a:t>
            </a:r>
          </a:p>
          <a:p>
            <a:pPr lvl="1"/>
            <a:r>
              <a:rPr lang="en-US" dirty="0" smtClean="0"/>
              <a:t>Labor force characteristics: industries, sub-industries</a:t>
            </a:r>
          </a:p>
          <a:p>
            <a:r>
              <a:rPr lang="en-US" dirty="0" smtClean="0"/>
              <a:t>Provide an application like Brookings Metro Monitor</a:t>
            </a:r>
          </a:p>
          <a:p>
            <a:r>
              <a:rPr lang="en-US" dirty="0" smtClean="0"/>
              <a:t>Allow selection of “base” city</a:t>
            </a:r>
          </a:p>
          <a:p>
            <a:pPr lvl="1"/>
            <a:r>
              <a:rPr lang="en-US" dirty="0" smtClean="0"/>
              <a:t>Choose “nearest neighbors”</a:t>
            </a:r>
          </a:p>
          <a:p>
            <a:pPr lvl="1"/>
            <a:r>
              <a:rPr lang="en-US" dirty="0" smtClean="0"/>
              <a:t>Choose “closest in size”</a:t>
            </a:r>
          </a:p>
          <a:p>
            <a:pPr lvl="1"/>
            <a:r>
              <a:rPr lang="en-US" dirty="0" smtClean="0"/>
              <a:t>Present 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Examine economic growth using standard indicators</a:t>
            </a:r>
          </a:p>
          <a:p>
            <a:pPr lvl="1"/>
            <a:r>
              <a:rPr lang="en-US" dirty="0" smtClean="0"/>
              <a:t>Employment</a:t>
            </a:r>
          </a:p>
          <a:p>
            <a:pPr lvl="1"/>
            <a:r>
              <a:rPr lang="en-US" dirty="0" smtClean="0"/>
              <a:t>Population</a:t>
            </a:r>
          </a:p>
          <a:p>
            <a:r>
              <a:rPr lang="en-US" dirty="0" smtClean="0"/>
              <a:t>Explore other dimensions</a:t>
            </a:r>
          </a:p>
          <a:p>
            <a:pPr lvl="1"/>
            <a:r>
              <a:rPr lang="en-US" dirty="0" smtClean="0"/>
              <a:t>Socioeconomic categories</a:t>
            </a:r>
          </a:p>
          <a:p>
            <a:pPr lvl="1"/>
            <a:r>
              <a:rPr lang="en-US" dirty="0" smtClean="0"/>
              <a:t>Labor Industries</a:t>
            </a:r>
          </a:p>
          <a:p>
            <a:r>
              <a:rPr lang="en-US" dirty="0" smtClean="0"/>
              <a:t>???</a:t>
            </a:r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/>
              <a:t>With cities in the same geographic region</a:t>
            </a:r>
          </a:p>
          <a:p>
            <a:pPr lvl="1"/>
            <a:r>
              <a:rPr lang="en-US" dirty="0" smtClean="0"/>
              <a:t>With cities of the same population size</a:t>
            </a:r>
          </a:p>
          <a:p>
            <a:r>
              <a:rPr lang="en-US" dirty="0" smtClean="0"/>
              <a:t>Conclude…</a:t>
            </a:r>
          </a:p>
          <a:p>
            <a:pPr lvl="1"/>
            <a:r>
              <a:rPr lang="en-US" dirty="0" smtClean="0"/>
              <a:t>… is Philadelphia on the verge of an economic boom?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1646" y="1331096"/>
            <a:ext cx="24507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 two-part submission…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Part 1 – mid-term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Part 2 – final report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483230" y="2043404"/>
            <a:ext cx="8584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514470" y="2043404"/>
            <a:ext cx="2827176" cy="257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946927" y="2979787"/>
            <a:ext cx="4394719" cy="1021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72400" y="4001294"/>
            <a:ext cx="1569246" cy="165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References: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ccd</a:t>
            </a:r>
            <a:r>
              <a:rPr lang="en-US" dirty="0" smtClean="0"/>
              <a:t>] 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shrm</a:t>
            </a:r>
            <a:r>
              <a:rPr lang="en-US" dirty="0" smtClean="0"/>
              <a:t>] 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brookings</a:t>
            </a:r>
            <a:r>
              <a:rPr lang="en-US" dirty="0"/>
              <a:t>] Metro </a:t>
            </a:r>
            <a:r>
              <a:rPr lang="en-US" dirty="0" smtClean="0"/>
              <a:t>Monitor, 2017 https</a:t>
            </a:r>
            <a:r>
              <a:rPr lang="en-US" dirty="0"/>
              <a:t>://www.brookings.edu/research/metro-monitor-2017/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bls</a:t>
            </a:r>
            <a:r>
              <a:rPr lang="en-US" dirty="0" smtClean="0"/>
              <a:t>] </a:t>
            </a:r>
          </a:p>
          <a:p>
            <a:pPr lvl="1"/>
            <a:r>
              <a:rPr lang="en-US" dirty="0" smtClean="0"/>
              <a:t>[census] 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wickham</a:t>
            </a:r>
            <a:r>
              <a:rPr lang="en-US" dirty="0" smtClean="0"/>
              <a:t>] </a:t>
            </a:r>
          </a:p>
          <a:p>
            <a:r>
              <a:rPr lang="en-US" dirty="0" smtClean="0"/>
              <a:t>Photo/Image Credits, all copyright or property of the following:</a:t>
            </a:r>
          </a:p>
          <a:p>
            <a:pPr lvl="1"/>
            <a:r>
              <a:rPr lang="en-US" dirty="0" smtClean="0"/>
              <a:t>Wikimedia Foundation (Creative Commons), ushistory.org, </a:t>
            </a:r>
            <a:r>
              <a:rPr lang="en-US" dirty="0" err="1" smtClean="0"/>
              <a:t>Fodors</a:t>
            </a:r>
            <a:r>
              <a:rPr lang="en-US" dirty="0" smtClean="0"/>
              <a:t> Travel, Joseph </a:t>
            </a:r>
            <a:r>
              <a:rPr lang="en-US" dirty="0" err="1" smtClean="0"/>
              <a:t>Duplessis</a:t>
            </a:r>
            <a:r>
              <a:rPr lang="en-US" dirty="0" smtClean="0"/>
              <a:t>, U.S. Constitution Center, John Trumbull, Comcast Corporation, Aramark Companies, Tasty Baking Company, University of Pennsylvania, Temple University, 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26846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903"/>
            <a:ext cx="12192000" cy="377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11" y="1327514"/>
            <a:ext cx="5476136" cy="2957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094" y="1315288"/>
            <a:ext cx="2362977" cy="2921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13" y="2900473"/>
            <a:ext cx="3133344" cy="208483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53" y="2551915"/>
            <a:ext cx="4380017" cy="280321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" y="1315288"/>
            <a:ext cx="3775147" cy="1768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5" y="5899291"/>
            <a:ext cx="1580957" cy="826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86" y="6107528"/>
            <a:ext cx="1438275" cy="409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87" y="5899291"/>
            <a:ext cx="2190750" cy="800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15" y="6070879"/>
            <a:ext cx="2098595" cy="5821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864" y="5807576"/>
            <a:ext cx="917765" cy="9177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8" y="5652799"/>
            <a:ext cx="1077200" cy="1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8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290" y="1825625"/>
            <a:ext cx="3839221" cy="2258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Demographic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Philadelphia is…</a:t>
            </a:r>
          </a:p>
          <a:p>
            <a:pPr lvl="1"/>
            <a:r>
              <a:rPr lang="en-US" dirty="0" smtClean="0"/>
              <a:t>A city of 1.568 million people (2016 estimate)</a:t>
            </a:r>
          </a:p>
          <a:p>
            <a:pPr lvl="1"/>
            <a:r>
              <a:rPr lang="en-US" dirty="0" smtClean="0"/>
              <a:t>The 6th most populous city in the United States</a:t>
            </a:r>
          </a:p>
          <a:p>
            <a:pPr lvl="1"/>
            <a:r>
              <a:rPr lang="en-US" dirty="0" smtClean="0"/>
              <a:t>Centrally located on the Mid-Atlantic coast</a:t>
            </a:r>
          </a:p>
          <a:p>
            <a:pPr lvl="1"/>
            <a:r>
              <a:rPr lang="en-US" dirty="0" smtClean="0"/>
              <a:t>The 5th busiest port on the Atlantic (25th busiest total)</a:t>
            </a:r>
          </a:p>
          <a:p>
            <a:pPr lvl="1"/>
            <a:endParaRPr lang="en-US" dirty="0"/>
          </a:p>
          <a:p>
            <a:r>
              <a:rPr lang="en-US" dirty="0" smtClean="0"/>
              <a:t>Philadelphia has…</a:t>
            </a:r>
          </a:p>
          <a:p>
            <a:pPr lvl="1"/>
            <a:r>
              <a:rPr lang="en-US" dirty="0" smtClean="0"/>
              <a:t>500,000 fewer inhabitants than its peak in the 1950s-1960s</a:t>
            </a:r>
          </a:p>
          <a:p>
            <a:pPr lvl="1"/>
            <a:r>
              <a:rPr lang="en-US" dirty="0" smtClean="0"/>
              <a:t>One of the lowest job growth rates at 1.1%*</a:t>
            </a:r>
          </a:p>
          <a:p>
            <a:pPr lvl="1"/>
            <a:r>
              <a:rPr lang="en-US" dirty="0" smtClean="0"/>
              <a:t>A higher unemployment rate (5.9%) than the national average (4.3%)</a:t>
            </a:r>
          </a:p>
          <a:p>
            <a:pPr lvl="1"/>
            <a:r>
              <a:rPr lang="en-US" dirty="0" smtClean="0"/>
              <a:t>The highest adult poverty rate (25%), and child poverty rate (38%)*</a:t>
            </a:r>
          </a:p>
          <a:p>
            <a:pPr lvl="1"/>
            <a:r>
              <a:rPr lang="en-US" dirty="0" smtClean="0"/>
              <a:t>The lowest median income at $41,201*</a:t>
            </a:r>
          </a:p>
          <a:p>
            <a:pPr lvl="1"/>
            <a:r>
              <a:rPr lang="en-US" dirty="0" smtClean="0"/>
              <a:t>… a bright future!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= of the 25 largest, most populous American cities [source: </a:t>
            </a:r>
            <a:r>
              <a:rPr lang="en-US" sz="1000" dirty="0" err="1" smtClean="0"/>
              <a:t>ccd</a:t>
            </a:r>
            <a:r>
              <a:rPr lang="en-US" sz="1000" dirty="0" smtClean="0"/>
              <a:t>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15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City </a:t>
            </a:r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75" y="1825625"/>
            <a:ext cx="8603649" cy="4351338"/>
          </a:xfr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467738" y="735518"/>
            <a:ext cx="6251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Philadelphia: An Incomplete Revival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36" y="1788351"/>
            <a:ext cx="10190464" cy="4425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55" y="1570318"/>
            <a:ext cx="10203245" cy="4861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183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Brookings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60" y="1690686"/>
            <a:ext cx="8977922" cy="5050081"/>
          </a:xfrm>
        </p:spPr>
      </p:pic>
      <p:sp>
        <p:nvSpPr>
          <p:cNvPr id="4" name="TextBox 3"/>
          <p:cNvSpPr txBox="1"/>
          <p:nvPr/>
        </p:nvSpPr>
        <p:spPr>
          <a:xfrm>
            <a:off x="3489648" y="735518"/>
            <a:ext cx="6038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Metro Monitor 2017 (Philadelphia)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64" y="1390195"/>
            <a:ext cx="8752113" cy="5350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18" y="1390195"/>
            <a:ext cx="10167755" cy="54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some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Population: U.S. Census</a:t>
            </a:r>
          </a:p>
          <a:p>
            <a:pPr lvl="1"/>
            <a:r>
              <a:rPr lang="en-US" dirty="0"/>
              <a:t>Employment: U.S. Bureau of Labor </a:t>
            </a:r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Cities by Size: Wikipedia</a:t>
            </a:r>
            <a:endParaRPr lang="en-US" dirty="0"/>
          </a:p>
          <a:p>
            <a:r>
              <a:rPr lang="en-US" dirty="0" smtClean="0"/>
              <a:t>Methods</a:t>
            </a:r>
            <a:endParaRPr lang="en-US" dirty="0"/>
          </a:p>
          <a:p>
            <a:pPr lvl="1"/>
            <a:r>
              <a:rPr lang="en-US" dirty="0" smtClean="0"/>
              <a:t>Download</a:t>
            </a:r>
            <a:endParaRPr lang="en-US" dirty="0"/>
          </a:p>
          <a:p>
            <a:pPr lvl="1"/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External tools</a:t>
            </a:r>
          </a:p>
          <a:p>
            <a:pPr lvl="1"/>
            <a:r>
              <a:rPr lang="en-US" dirty="0" smtClean="0"/>
              <a:t>Extract from HTML forms</a:t>
            </a:r>
          </a:p>
          <a:p>
            <a:r>
              <a:rPr lang="en-US" dirty="0" smtClean="0"/>
              <a:t>Data formats</a:t>
            </a:r>
          </a:p>
          <a:p>
            <a:pPr lvl="1"/>
            <a:r>
              <a:rPr lang="en-US" dirty="0" smtClean="0"/>
              <a:t>Comma Separated Values (CSV)</a:t>
            </a:r>
          </a:p>
          <a:p>
            <a:pPr lvl="1"/>
            <a:r>
              <a:rPr lang="en-US" dirty="0" smtClean="0"/>
              <a:t>JavaScript Object Notation (JSON)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0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data useful (for this 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data (mostly) Tidy*</a:t>
            </a:r>
          </a:p>
          <a:p>
            <a:r>
              <a:rPr lang="en-US" dirty="0" smtClean="0"/>
              <a:t>Principles: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variable forms a column.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observation forms a row.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type of observational unit forms a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Problems faced:</a:t>
            </a:r>
          </a:p>
          <a:p>
            <a:pPr lvl="1"/>
            <a:r>
              <a:rPr lang="en-US" dirty="0"/>
              <a:t>Column headers are values, not variable names.</a:t>
            </a:r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/>
              <a:t>variables are stored in one column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Variables are stored in both rows and columns.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[</a:t>
            </a:r>
            <a:r>
              <a:rPr lang="en-US" sz="1000" dirty="0" err="1" smtClean="0"/>
              <a:t>wickham</a:t>
            </a:r>
            <a:r>
              <a:rPr lang="en-US" sz="1000" dirty="0" smtClean="0"/>
              <a:t>] Tidy Data, Hadley Wickham, Journal of Statistical Software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016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136296" y="1254809"/>
            <a:ext cx="2349432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{'Results':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{'series': 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alt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seriesID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'SUUR0000SA0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{'data': 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{'footnotes': [{}],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'period': 'M12',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periodName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'December',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'value': '134.207',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'year': '2014'},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{'footnotes': [{}],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'period': 'M11',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periodName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'November',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'value': '135.107',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'year': '2014'},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87" y="3583185"/>
            <a:ext cx="4286250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61" y="4519125"/>
            <a:ext cx="5405902" cy="2114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Tidy Data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Bureau of Labor Statistics (BLS) dat</a:t>
            </a:r>
            <a:r>
              <a:rPr lang="en-US" dirty="0" smtClean="0"/>
              <a:t>a</a:t>
            </a:r>
          </a:p>
          <a:p>
            <a:r>
              <a:rPr lang="en-US" dirty="0" smtClean="0"/>
              <a:t>Obtained by API, provided in JSON format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/>
              <a:t>Multiple variables are stored in one column.</a:t>
            </a:r>
          </a:p>
          <a:p>
            <a:pPr lvl="1"/>
            <a:r>
              <a:rPr lang="en-US" i="1" dirty="0" smtClean="0"/>
              <a:t>Single variable is stored in multiple columns.</a:t>
            </a:r>
          </a:p>
          <a:p>
            <a:r>
              <a:rPr lang="en-US" dirty="0" smtClean="0"/>
              <a:t>The BLS </a:t>
            </a:r>
            <a:r>
              <a:rPr lang="en-US" dirty="0" err="1" smtClean="0"/>
              <a:t>SeriesID</a:t>
            </a:r>
            <a:r>
              <a:rPr lang="en-US" dirty="0" smtClean="0"/>
              <a:t> encodes many data items</a:t>
            </a:r>
          </a:p>
          <a:p>
            <a:pPr lvl="1"/>
            <a:r>
              <a:rPr lang="en-US" dirty="0" smtClean="0"/>
              <a:t>The data set type/name</a:t>
            </a:r>
          </a:p>
          <a:p>
            <a:pPr lvl="1"/>
            <a:r>
              <a:rPr lang="en-US" dirty="0" smtClean="0"/>
              <a:t>Some data attributes</a:t>
            </a:r>
          </a:p>
          <a:p>
            <a:pPr lvl="1"/>
            <a:r>
              <a:rPr lang="en-US" dirty="0" smtClean="0"/>
              <a:t>The location (for geo based data)</a:t>
            </a:r>
          </a:p>
          <a:p>
            <a:pPr lvl="1"/>
            <a:r>
              <a:rPr lang="en-US" dirty="0" smtClean="0"/>
              <a:t>The Measured value (metric name)</a:t>
            </a:r>
          </a:p>
          <a:p>
            <a:r>
              <a:rPr lang="en-US" dirty="0" smtClean="0"/>
              <a:t>Created lookup tables to map encoded</a:t>
            </a:r>
            <a:br>
              <a:rPr lang="en-US" dirty="0" smtClean="0"/>
            </a:br>
            <a:r>
              <a:rPr lang="en-US" dirty="0" smtClean="0"/>
              <a:t>values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06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1844</TotalTime>
  <Words>796</Words>
  <Application>Microsoft Office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Philadelphia…  a city about to boom?</vt:lpstr>
      <vt:lpstr>Introduction</vt:lpstr>
      <vt:lpstr>History</vt:lpstr>
      <vt:lpstr>The Demographic Landscape</vt:lpstr>
      <vt:lpstr>Center City Reports</vt:lpstr>
      <vt:lpstr>Brookings</vt:lpstr>
      <vt:lpstr>Acquiring some data</vt:lpstr>
      <vt:lpstr>Making the data useful (for this project)</vt:lpstr>
      <vt:lpstr>A Tidy Data exercise</vt:lpstr>
      <vt:lpstr>Examining the economic indicators</vt:lpstr>
      <vt:lpstr>About the data sets</vt:lpstr>
      <vt:lpstr>Unemployment % time-series</vt:lpstr>
      <vt:lpstr>Slide 12</vt:lpstr>
      <vt:lpstr>Slide 14</vt:lpstr>
      <vt:lpstr>Slide 14</vt:lpstr>
      <vt:lpstr>Slide 15</vt:lpstr>
      <vt:lpstr>Slide 16</vt:lpstr>
      <vt:lpstr>Slide 17</vt:lpstr>
      <vt:lpstr>What’s next? (in Part 2)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this show</dc:title>
  <dc:creator>Michael Uftring</dc:creator>
  <cp:lastModifiedBy>Michael Uftring</cp:lastModifiedBy>
  <cp:revision>35</cp:revision>
  <dcterms:created xsi:type="dcterms:W3CDTF">2017-10-13T04:06:19Z</dcterms:created>
  <dcterms:modified xsi:type="dcterms:W3CDTF">2017-10-24T00:25:02Z</dcterms:modified>
</cp:coreProperties>
</file>