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45" r:id="rId1"/>
  </p:sldMasterIdLst>
  <p:notesMasterIdLst>
    <p:notesMasterId r:id="rId22"/>
  </p:notesMasterIdLst>
  <p:sldIdLst>
    <p:sldId id="276" r:id="rId2"/>
    <p:sldId id="257" r:id="rId3"/>
    <p:sldId id="258" r:id="rId4"/>
    <p:sldId id="259" r:id="rId5"/>
    <p:sldId id="265" r:id="rId6"/>
    <p:sldId id="270" r:id="rId7"/>
    <p:sldId id="260" r:id="rId8"/>
    <p:sldId id="261" r:id="rId9"/>
    <p:sldId id="262" r:id="rId10"/>
    <p:sldId id="266" r:id="rId11"/>
    <p:sldId id="263" r:id="rId12"/>
    <p:sldId id="264" r:id="rId13"/>
    <p:sldId id="267" r:id="rId14"/>
    <p:sldId id="268"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13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C0746-1A35-4814-8A4F-B86528007235}"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02A08-20B8-4407-B006-19935AFCF3B2}" type="slidenum">
              <a:rPr lang="en-US" smtClean="0"/>
              <a:t>‹#›</a:t>
            </a:fld>
            <a:endParaRPr lang="en-US"/>
          </a:p>
        </p:txBody>
      </p:sp>
    </p:spTree>
    <p:extLst>
      <p:ext uri="{BB962C8B-B14F-4D97-AF65-F5344CB8AC3E}">
        <p14:creationId xmlns:p14="http://schemas.microsoft.com/office/powerpoint/2010/main" val="401968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Great Recession is almost 10 years behind us. We hear and read reports of economic growth and prosperity. </a:t>
            </a:r>
            <a:r>
              <a:rPr lang="en-US" dirty="0" smtClean="0"/>
              <a:t>The goal of this project is to evaluate and asses the economic outlook for Philadelphia by looking back into recent history and trying to look forward into the future.</a:t>
            </a:r>
            <a:endParaRPr lang="en-US" baseline="0" dirty="0" smtClean="0"/>
          </a:p>
        </p:txBody>
      </p:sp>
      <p:sp>
        <p:nvSpPr>
          <p:cNvPr id="4" name="Slide Number Placeholder 3"/>
          <p:cNvSpPr>
            <a:spLocks noGrp="1"/>
          </p:cNvSpPr>
          <p:nvPr>
            <p:ph type="sldNum" sz="quarter" idx="10"/>
          </p:nvPr>
        </p:nvSpPr>
        <p:spPr/>
        <p:txBody>
          <a:bodyPr/>
          <a:lstStyle/>
          <a:p>
            <a:fld id="{EBD02A08-20B8-4407-B006-19935AFCF3B2}" type="slidenum">
              <a:rPr lang="en-US" smtClean="0"/>
              <a:t>1</a:t>
            </a:fld>
            <a:endParaRPr lang="en-US"/>
          </a:p>
        </p:txBody>
      </p:sp>
    </p:spTree>
    <p:extLst>
      <p:ext uri="{BB962C8B-B14F-4D97-AF65-F5344CB8AC3E}">
        <p14:creationId xmlns:p14="http://schemas.microsoft.com/office/powerpoint/2010/main" val="1221682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Economic</a:t>
            </a:r>
            <a:r>
              <a:rPr lang="en-US" baseline="0" dirty="0" smtClean="0"/>
              <a:t> and Population data are time-series. The best visual presentation for time-series is often a line chart because it shows the historical trend from which we can begin to make projections. We use bar charts for comparing summarized values across cities.</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10</a:t>
            </a:fld>
            <a:endParaRPr lang="en-US"/>
          </a:p>
        </p:txBody>
      </p:sp>
    </p:spTree>
    <p:extLst>
      <p:ext uri="{BB962C8B-B14F-4D97-AF65-F5344CB8AC3E}">
        <p14:creationId xmlns:p14="http://schemas.microsoft.com/office/powerpoint/2010/main" val="3055637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the data for this project has not been particularly messy, but it is definitely not tidy. We are aiming to adhere to the principles of Tidy Data as best</a:t>
            </a:r>
            <a:r>
              <a:rPr lang="en-US" baseline="0" dirty="0" smtClean="0"/>
              <a:t> as possible, and as such have employed transformations and twists, melts and merges in multiple places.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11</a:t>
            </a:fld>
            <a:endParaRPr lang="en-US"/>
          </a:p>
        </p:txBody>
      </p:sp>
    </p:spTree>
    <p:extLst>
      <p:ext uri="{BB962C8B-B14F-4D97-AF65-F5344CB8AC3E}">
        <p14:creationId xmlns:p14="http://schemas.microsoft.com/office/powerpoint/2010/main" val="4040434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Bureau of Labor Statistics </a:t>
            </a:r>
            <a:r>
              <a:rPr lang="en-US" dirty="0" err="1" smtClean="0"/>
              <a:t>SeriesID</a:t>
            </a:r>
            <a:r>
              <a:rPr lang="en-US" baseline="0" dirty="0" smtClean="0"/>
              <a:t> field is a classic case of </a:t>
            </a:r>
            <a:r>
              <a:rPr lang="en-US" i="1" baseline="0" dirty="0" smtClean="0"/>
              <a:t>Multiple Variables Stored in One Column</a:t>
            </a:r>
            <a:r>
              <a:rPr lang="en-US" baseline="0" dirty="0" smtClean="0"/>
              <a:t>. The sequence presented here shows how we took the raw JSON, extracted the observations, parsed and decoded the </a:t>
            </a:r>
            <a:r>
              <a:rPr lang="en-US" baseline="0" dirty="0" err="1" smtClean="0"/>
              <a:t>SeriesID</a:t>
            </a:r>
            <a:r>
              <a:rPr lang="en-US" baseline="0" dirty="0" smtClean="0"/>
              <a:t>, and transformed this mess into Tidy Data.</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12</a:t>
            </a:fld>
            <a:endParaRPr lang="en-US"/>
          </a:p>
        </p:txBody>
      </p:sp>
    </p:spTree>
    <p:extLst>
      <p:ext uri="{BB962C8B-B14F-4D97-AF65-F5344CB8AC3E}">
        <p14:creationId xmlns:p14="http://schemas.microsoft.com/office/powerpoint/2010/main" val="56234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objective of line charts for time-series data is to gain perspective into the trends. Some of the charts look nice, and we can show some comparisons. But once we add a few too many time-series, it gets kind of messy. We need a better way to present time-series effectively in a group.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13</a:t>
            </a:fld>
            <a:endParaRPr lang="en-US"/>
          </a:p>
        </p:txBody>
      </p:sp>
    </p:spTree>
    <p:extLst>
      <p:ext uri="{BB962C8B-B14F-4D97-AF65-F5344CB8AC3E}">
        <p14:creationId xmlns:p14="http://schemas.microsoft.com/office/powerpoint/2010/main" val="1041923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“incomplete revival”</a:t>
            </a:r>
            <a:r>
              <a:rPr lang="en-US" baseline="0" dirty="0" smtClean="0"/>
              <a:t> positioned percent change in unemployment rate from before The Great Recession and now as an indicator of revival. I thought this was insightful and would be a good measure to include in this report, especially when comparing Philadelphia with other cities.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14</a:t>
            </a:fld>
            <a:endParaRPr lang="en-US"/>
          </a:p>
        </p:txBody>
      </p:sp>
    </p:spTree>
    <p:extLst>
      <p:ext uri="{BB962C8B-B14F-4D97-AF65-F5344CB8AC3E}">
        <p14:creationId xmlns:p14="http://schemas.microsoft.com/office/powerpoint/2010/main" val="3582004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like presenting </a:t>
            </a:r>
            <a:r>
              <a:rPr lang="en-US" baseline="0" dirty="0" smtClean="0"/>
              <a:t>unemployment rate </a:t>
            </a:r>
            <a:r>
              <a:rPr lang="en-US" baseline="0" dirty="0" smtClean="0"/>
              <a:t>in a line chart.</a:t>
            </a:r>
            <a:r>
              <a:rPr lang="en-US" baseline="0" dirty="0" smtClean="0"/>
              <a:t> But remember, the line chart with six of these time-series was really messy. Here with the </a:t>
            </a:r>
            <a:r>
              <a:rPr lang="en-US" baseline="0" dirty="0" smtClean="0"/>
              <a:t>percent change in unemployment </a:t>
            </a:r>
            <a:r>
              <a:rPr lang="en-US" baseline="0" dirty="0" smtClean="0"/>
              <a:t>bar chart we use small multiples for the time-series of unemployment rate of each city.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15</a:t>
            </a:fld>
            <a:endParaRPr lang="en-US"/>
          </a:p>
        </p:txBody>
      </p:sp>
    </p:spTree>
    <p:extLst>
      <p:ext uri="{BB962C8B-B14F-4D97-AF65-F5344CB8AC3E}">
        <p14:creationId xmlns:p14="http://schemas.microsoft.com/office/powerpoint/2010/main" val="2985748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Plotting each time-series with the national rate serves two purposes: first, to compare each city with the national rate; and second, the inclusion of the common element provides a means to help compare across cities without having explicit plots. The national rate acts like an additional axis. </a:t>
            </a:r>
            <a:endParaRPr lang="en-US" dirty="0" smtClean="0"/>
          </a:p>
        </p:txBody>
      </p:sp>
      <p:sp>
        <p:nvSpPr>
          <p:cNvPr id="4" name="Slide Number Placeholder 3"/>
          <p:cNvSpPr>
            <a:spLocks noGrp="1"/>
          </p:cNvSpPr>
          <p:nvPr>
            <p:ph type="sldNum" sz="quarter" idx="10"/>
          </p:nvPr>
        </p:nvSpPr>
        <p:spPr/>
        <p:txBody>
          <a:bodyPr/>
          <a:lstStyle/>
          <a:p>
            <a:fld id="{EBD02A08-20B8-4407-B006-19935AFCF3B2}" type="slidenum">
              <a:rPr lang="en-US" smtClean="0"/>
              <a:t>16</a:t>
            </a:fld>
            <a:endParaRPr lang="en-US"/>
          </a:p>
        </p:txBody>
      </p:sp>
    </p:spTree>
    <p:extLst>
      <p:ext uri="{BB962C8B-B14F-4D97-AF65-F5344CB8AC3E}">
        <p14:creationId xmlns:p14="http://schemas.microsoft.com/office/powerpoint/2010/main" val="3121852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cities follow the general</a:t>
            </a:r>
            <a:r>
              <a:rPr lang="en-US" baseline="0" dirty="0" smtClean="0"/>
              <a:t> population</a:t>
            </a:r>
            <a:r>
              <a:rPr lang="en-US" dirty="0" smtClean="0"/>
              <a:t> trend: up. However, the industrial cities</a:t>
            </a:r>
            <a:r>
              <a:rPr lang="en-US" baseline="0" dirty="0" smtClean="0"/>
              <a:t> saw a major dip in population as manufacturing jobs vanished. The “incomplete revival” report discusses this and other factors which shaped Philadelphia’s current economic landscape.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17</a:t>
            </a:fld>
            <a:endParaRPr lang="en-US"/>
          </a:p>
        </p:txBody>
      </p:sp>
    </p:spTree>
    <p:extLst>
      <p:ext uri="{BB962C8B-B14F-4D97-AF65-F5344CB8AC3E}">
        <p14:creationId xmlns:p14="http://schemas.microsoft.com/office/powerpoint/2010/main" val="4264110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seems logical to think that as the population shifts, the</a:t>
            </a:r>
            <a:r>
              <a:rPr lang="en-US" baseline="0" dirty="0" smtClean="0"/>
              <a:t> labor force would follow. However, there are less visible factors affecting the big picture. So, t</a:t>
            </a:r>
            <a:r>
              <a:rPr lang="en-US" dirty="0" smtClean="0"/>
              <a:t>his is an incomplete picture. We cannot draw too</a:t>
            </a:r>
            <a:r>
              <a:rPr lang="en-US" baseline="0" dirty="0" smtClean="0"/>
              <a:t> many conclusions from just population and employment alone.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18</a:t>
            </a:fld>
            <a:endParaRPr lang="en-US"/>
          </a:p>
        </p:txBody>
      </p:sp>
    </p:spTree>
    <p:extLst>
      <p:ext uri="{BB962C8B-B14F-4D97-AF65-F5344CB8AC3E}">
        <p14:creationId xmlns:p14="http://schemas.microsoft.com/office/powerpoint/2010/main" val="1063107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Philadelphia has been through a lot of tough times. The post-industrial era has been a mixed bag of population changes, economic changes, and rebuilding starts and stops. The indication is that we have bounced back from the Great Recession,</a:t>
            </a:r>
            <a:r>
              <a:rPr lang="en-US" baseline="0" dirty="0" smtClean="0"/>
              <a:t> which is a good starting point for what’s next.</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19</a:t>
            </a:fld>
            <a:endParaRPr lang="en-US"/>
          </a:p>
        </p:txBody>
      </p:sp>
    </p:spTree>
    <p:extLst>
      <p:ext uri="{BB962C8B-B14F-4D97-AF65-F5344CB8AC3E}">
        <p14:creationId xmlns:p14="http://schemas.microsoft.com/office/powerpoint/2010/main" val="350345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explore several data categories and layers of demographics, and provide a comparison with other cities. The goal is</a:t>
            </a:r>
            <a:r>
              <a:rPr lang="en-US" baseline="0" dirty="0" smtClean="0"/>
              <a:t> to d</a:t>
            </a:r>
            <a:r>
              <a:rPr lang="en-US" dirty="0" smtClean="0"/>
              <a:t>etermine if</a:t>
            </a:r>
            <a:r>
              <a:rPr lang="en-US" baseline="0" dirty="0" smtClean="0"/>
              <a:t> there is a big boom in Philadelphia’s future. </a:t>
            </a:r>
            <a:r>
              <a:rPr lang="en-US" dirty="0" smtClean="0"/>
              <a:t>This</a:t>
            </a:r>
            <a:r>
              <a:rPr lang="en-US" baseline="0" dirty="0" smtClean="0"/>
              <a:t> type of project </a:t>
            </a:r>
            <a:r>
              <a:rPr lang="en-US" dirty="0" smtClean="0"/>
              <a:t>turns out to be a rather big undertaking, so it</a:t>
            </a:r>
            <a:r>
              <a:rPr lang="en-US" baseline="0" dirty="0" smtClean="0"/>
              <a:t> will be submitted in two parts</a:t>
            </a:r>
            <a:r>
              <a:rPr lang="en-US" dirty="0" smtClean="0"/>
              <a:t>.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2</a:t>
            </a:fld>
            <a:endParaRPr lang="en-US"/>
          </a:p>
        </p:txBody>
      </p:sp>
    </p:spTree>
    <p:extLst>
      <p:ext uri="{BB962C8B-B14F-4D97-AF65-F5344CB8AC3E}">
        <p14:creationId xmlns:p14="http://schemas.microsoft.com/office/powerpoint/2010/main" val="1914295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 dimensions of data need to be explored. We need to understand more of the underlying social picture, as well as labor force characteristics and government policy. The Brookings Metro Monitor dashboard is inspiration for this project’s ultimate submission.</a:t>
            </a:r>
            <a:endParaRPr lang="en-US" dirty="0" smtClean="0"/>
          </a:p>
        </p:txBody>
      </p:sp>
      <p:sp>
        <p:nvSpPr>
          <p:cNvPr id="4" name="Slide Number Placeholder 3"/>
          <p:cNvSpPr>
            <a:spLocks noGrp="1"/>
          </p:cNvSpPr>
          <p:nvPr>
            <p:ph type="sldNum" sz="quarter" idx="10"/>
          </p:nvPr>
        </p:nvSpPr>
        <p:spPr/>
        <p:txBody>
          <a:bodyPr/>
          <a:lstStyle/>
          <a:p>
            <a:fld id="{EBD02A08-20B8-4407-B006-19935AFCF3B2}" type="slidenum">
              <a:rPr lang="en-US" smtClean="0"/>
              <a:t>20</a:t>
            </a:fld>
            <a:endParaRPr lang="en-US"/>
          </a:p>
        </p:txBody>
      </p:sp>
    </p:spTree>
    <p:extLst>
      <p:ext uri="{BB962C8B-B14F-4D97-AF65-F5344CB8AC3E}">
        <p14:creationId xmlns:p14="http://schemas.microsoft.com/office/powerpoint/2010/main" val="376211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Philadelphia has a very rich history, from Colonial times</a:t>
            </a:r>
            <a:r>
              <a:rPr lang="en-US" baseline="0" dirty="0" smtClean="0"/>
              <a:t> to the current day. This city is the home of several large national corporations and world-class universities. There is a depth and breadth of talent and leadership here. The economic ground here appears fertile!</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3</a:t>
            </a:fld>
            <a:endParaRPr lang="en-US"/>
          </a:p>
        </p:txBody>
      </p:sp>
    </p:spTree>
    <p:extLst>
      <p:ext uri="{BB962C8B-B14F-4D97-AF65-F5344CB8AC3E}">
        <p14:creationId xmlns:p14="http://schemas.microsoft.com/office/powerpoint/2010/main" val="280155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Philadelphia is one of the</a:t>
            </a:r>
            <a:r>
              <a:rPr lang="en-US" baseline="0" dirty="0" smtClean="0"/>
              <a:t> largest cities in the United States, with very busy sea port and rail yards. Like many large cities with a heavy industrial history, the twentieth century brought a lot of change – job loss, population decline, higher taxes, and widespread poverty.</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4</a:t>
            </a:fld>
            <a:endParaRPr lang="en-US"/>
          </a:p>
        </p:txBody>
      </p:sp>
    </p:spTree>
    <p:extLst>
      <p:ext uri="{BB962C8B-B14F-4D97-AF65-F5344CB8AC3E}">
        <p14:creationId xmlns:p14="http://schemas.microsoft.com/office/powerpoint/2010/main" val="244135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a:t>
            </a:r>
            <a:r>
              <a:rPr lang="en-US" baseline="0" dirty="0" smtClean="0"/>
              <a:t> to answer the question: is a big boom in Philadelphia’s future? There is no shortage of data, and there are many existing reports and regular news reports and articles. We aim to sift through much of this, and create some visualizations to help </a:t>
            </a:r>
            <a:r>
              <a:rPr lang="en-US" baseline="0" dirty="0" smtClean="0"/>
              <a:t>make our own prediction.</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5</a:t>
            </a:fld>
            <a:endParaRPr lang="en-US"/>
          </a:p>
        </p:txBody>
      </p:sp>
    </p:spTree>
    <p:extLst>
      <p:ext uri="{BB962C8B-B14F-4D97-AF65-F5344CB8AC3E}">
        <p14:creationId xmlns:p14="http://schemas.microsoft.com/office/powerpoint/2010/main" val="202662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 Philadelphia</a:t>
            </a:r>
            <a:r>
              <a:rPr lang="en-US" baseline="0" dirty="0" smtClean="0"/>
              <a:t> with cities that are in its neighborhood. And we will compare Philadelphia with cities of roughly the same population size. </a:t>
            </a:r>
            <a:r>
              <a:rPr lang="en-US" baseline="0" dirty="0" smtClean="0"/>
              <a:t>This creates two rather diverse groups considering: population, location, industry, demographics, and personality.</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6</a:t>
            </a:fld>
            <a:endParaRPr lang="en-US"/>
          </a:p>
        </p:txBody>
      </p:sp>
    </p:spTree>
    <p:extLst>
      <p:ext uri="{BB962C8B-B14F-4D97-AF65-F5344CB8AC3E}">
        <p14:creationId xmlns:p14="http://schemas.microsoft.com/office/powerpoint/2010/main" val="319020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drew</a:t>
            </a:r>
            <a:r>
              <a:rPr lang="en-US" baseline="0" dirty="0" smtClean="0"/>
              <a:t> inspiration from Philadelphia: An Incomplete Revival. It provides a lot of background and economic history. The report paints a bleak picture, but hints at a bright sun rising over the horizon. I like how this line chart compares employment over a 45 year span.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7</a:t>
            </a:fld>
            <a:endParaRPr lang="en-US"/>
          </a:p>
        </p:txBody>
      </p:sp>
    </p:spTree>
    <p:extLst>
      <p:ext uri="{BB962C8B-B14F-4D97-AF65-F5344CB8AC3E}">
        <p14:creationId xmlns:p14="http://schemas.microsoft.com/office/powerpoint/2010/main" val="317396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Brookings Institute</a:t>
            </a:r>
            <a:r>
              <a:rPr lang="en-US" baseline="0" dirty="0" smtClean="0"/>
              <a:t> is well known for their economic and political reporting. I found these stacked line charts interesting, especially their use of a shared x-axis. The map is cool, but clicking on the circles did not reveal any additional detail.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8</a:t>
            </a:fld>
            <a:endParaRPr lang="en-US"/>
          </a:p>
        </p:txBody>
      </p:sp>
    </p:spTree>
    <p:extLst>
      <p:ext uri="{BB962C8B-B14F-4D97-AF65-F5344CB8AC3E}">
        <p14:creationId xmlns:p14="http://schemas.microsoft.com/office/powerpoint/2010/main" val="2914036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sources of data are </a:t>
            </a:r>
            <a:r>
              <a:rPr lang="en-US" baseline="0" dirty="0" smtClean="0"/>
              <a:t>government agencies. The data came in different formats, and multiple ways. The API approach is really nice because it allows for tailoring queries to get exactly what is needed. This was helpful when exploring and scaling out from concept to project.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9</a:t>
            </a:fld>
            <a:endParaRPr lang="en-US"/>
          </a:p>
        </p:txBody>
      </p:sp>
    </p:spTree>
    <p:extLst>
      <p:ext uri="{BB962C8B-B14F-4D97-AF65-F5344CB8AC3E}">
        <p14:creationId xmlns:p14="http://schemas.microsoft.com/office/powerpoint/2010/main" val="161517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167554409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78284486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336017604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236806188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3596993023"/>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0ACEE9-C2D0-4F50-A069-FD7DDEA3AAE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997720519"/>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0ACEE9-C2D0-4F50-A069-FD7DDEA3AAE9}"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166606711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0ACEE9-C2D0-4F50-A069-FD7DDEA3AAE9}"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3244040174"/>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ACEE9-C2D0-4F50-A069-FD7DDEA3AAE9}"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201078105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ACEE9-C2D0-4F50-A069-FD7DDEA3AAE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231240744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ACEE9-C2D0-4F50-A069-FD7DDEA3AAE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136243068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ACEE9-C2D0-4F50-A069-FD7DDEA3AAE9}"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20C8F-BD0C-4774-9492-71505A2565E5}" type="slidenum">
              <a:rPr lang="en-US" smtClean="0"/>
              <a:t>‹#›</a:t>
            </a:fld>
            <a:endParaRPr lang="en-US"/>
          </a:p>
        </p:txBody>
      </p:sp>
    </p:spTree>
    <p:extLst>
      <p:ext uri="{BB962C8B-B14F-4D97-AF65-F5344CB8AC3E}">
        <p14:creationId xmlns:p14="http://schemas.microsoft.com/office/powerpoint/2010/main" val="208460947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en.wikipedia.org/wiki/List_of_United_States_cities_by_popul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centercityphila.org/research-reports/philadelphia-an-incomplete-revival" TargetMode="External"/><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brookings.edu/research/metro-monitor-2017/" TargetMode="External"/><Relationship Id="rId5" Type="http://schemas.openxmlformats.org/officeDocument/2006/relationships/image" Target="../media/image21.jpg"/><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hyperlink" Target="http://census.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ikitable2csv.ggor.de/" TargetMode="External"/><Relationship Id="rId4" Type="http://schemas.openxmlformats.org/officeDocument/2006/relationships/hyperlink" Target="http://www.bls.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0" y="0"/>
            <a:ext cx="12188890" cy="6858000"/>
          </a:xfrm>
          <a:prstGeom prst="rect">
            <a:avLst/>
          </a:prstGeom>
          <a:blipFill dpi="0" rotWithShape="1">
            <a:blip r:embed="rId3">
              <a:alphaModFix amt="3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25495" y="111968"/>
            <a:ext cx="10886" cy="5974702"/>
          </a:xfrm>
          <a:prstGeom prst="line">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245706" y="4519113"/>
            <a:ext cx="11852988" cy="108857"/>
          </a:xfrm>
          <a:prstGeom prst="line">
            <a:avLst/>
          </a:prstGeom>
          <a:ln w="38100">
            <a:solidFill>
              <a:schemeClr val="bg1">
                <a:lumMod val="6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849" y="3324793"/>
            <a:ext cx="466531" cy="1166327"/>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3848" y="3324793"/>
            <a:ext cx="466531" cy="1166327"/>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55847" y="2183365"/>
            <a:ext cx="466531" cy="2326418"/>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02298" y="4556437"/>
            <a:ext cx="466531" cy="1166327"/>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581409" y="2188030"/>
            <a:ext cx="466531" cy="2326418"/>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8610" y="1343608"/>
            <a:ext cx="466531" cy="3184836"/>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147392" y="4585988"/>
            <a:ext cx="466531" cy="1166327"/>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36993" y="2230019"/>
            <a:ext cx="466531" cy="2326418"/>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27577" y="2687215"/>
            <a:ext cx="466531" cy="1869221"/>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533305" y="3219061"/>
            <a:ext cx="466531" cy="1346721"/>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23889" y="3234595"/>
            <a:ext cx="466531" cy="1346721"/>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39931" y="3509963"/>
            <a:ext cx="466531" cy="1071353"/>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898816" y="3803779"/>
            <a:ext cx="466531" cy="768206"/>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p:txBody>
          <a:bodyPr/>
          <a:lstStyle/>
          <a:p>
            <a:r>
              <a:rPr lang="en-US" dirty="0" smtClean="0"/>
              <a:t>Mid-term Report</a:t>
            </a:r>
            <a:endParaRPr lang="en-US" dirty="0"/>
          </a:p>
        </p:txBody>
      </p:sp>
      <p:sp>
        <p:nvSpPr>
          <p:cNvPr id="2" name="Title 1"/>
          <p:cNvSpPr>
            <a:spLocks noGrp="1"/>
          </p:cNvSpPr>
          <p:nvPr>
            <p:ph type="ctrTitle"/>
          </p:nvPr>
        </p:nvSpPr>
        <p:spPr/>
        <p:txBody>
          <a:bodyPr/>
          <a:lstStyle/>
          <a:p>
            <a:r>
              <a:rPr lang="en-US" dirty="0" smtClean="0"/>
              <a:t>Philadelphia… </a:t>
            </a:r>
            <a:br>
              <a:rPr lang="en-US" dirty="0" smtClean="0"/>
            </a:br>
            <a:r>
              <a:rPr lang="en-US" dirty="0" smtClean="0"/>
              <a:t>a city about to boom?</a:t>
            </a:r>
            <a:endParaRPr lang="en-US" dirty="0"/>
          </a:p>
        </p:txBody>
      </p:sp>
      <p:sp>
        <p:nvSpPr>
          <p:cNvPr id="53" name="TextBox 52"/>
          <p:cNvSpPr txBox="1"/>
          <p:nvPr/>
        </p:nvSpPr>
        <p:spPr>
          <a:xfrm>
            <a:off x="0" y="6611302"/>
            <a:ext cx="12192000" cy="246221"/>
          </a:xfrm>
          <a:prstGeom prst="rect">
            <a:avLst/>
          </a:prstGeom>
          <a:noFill/>
        </p:spPr>
        <p:txBody>
          <a:bodyPr wrap="square" rtlCol="0">
            <a:spAutoFit/>
          </a:bodyPr>
          <a:lstStyle/>
          <a:p>
            <a:pPr algn="ctr"/>
            <a:r>
              <a:rPr lang="en-US" sz="1000" dirty="0" smtClean="0">
                <a:solidFill>
                  <a:schemeClr val="bg1">
                    <a:lumMod val="50000"/>
                  </a:schemeClr>
                </a:solidFill>
              </a:rPr>
              <a:t>Image credit: World Cities, (YouTube </a:t>
            </a:r>
            <a:r>
              <a:rPr lang="en-US" sz="1000" dirty="0">
                <a:solidFill>
                  <a:schemeClr val="bg1">
                    <a:lumMod val="50000"/>
                  </a:schemeClr>
                </a:solidFill>
              </a:rPr>
              <a:t>license) https://www.youtube.com/watch?v=GnKJ-_DspMI</a:t>
            </a:r>
          </a:p>
        </p:txBody>
      </p:sp>
      <p:sp>
        <p:nvSpPr>
          <p:cNvPr id="54" name="TextBox 53"/>
          <p:cNvSpPr txBox="1"/>
          <p:nvPr/>
        </p:nvSpPr>
        <p:spPr>
          <a:xfrm>
            <a:off x="9474243" y="5267130"/>
            <a:ext cx="2387513" cy="1200329"/>
          </a:xfrm>
          <a:prstGeom prst="rect">
            <a:avLst/>
          </a:prstGeom>
          <a:noFill/>
        </p:spPr>
        <p:txBody>
          <a:bodyPr wrap="none" rtlCol="0">
            <a:spAutoFit/>
          </a:bodyPr>
          <a:lstStyle/>
          <a:p>
            <a:r>
              <a:rPr lang="en-US" dirty="0" smtClean="0"/>
              <a:t>Michael </a:t>
            </a:r>
            <a:r>
              <a:rPr lang="en-US" dirty="0" err="1" smtClean="0"/>
              <a:t>Uftring</a:t>
            </a:r>
            <a:endParaRPr lang="en-US" dirty="0" smtClean="0"/>
          </a:p>
          <a:p>
            <a:r>
              <a:rPr lang="en-US" dirty="0" smtClean="0"/>
              <a:t>Indiana University</a:t>
            </a:r>
          </a:p>
          <a:p>
            <a:r>
              <a:rPr lang="en-US" dirty="0" smtClean="0"/>
              <a:t>I-590 Data Visualization</a:t>
            </a:r>
          </a:p>
          <a:p>
            <a:r>
              <a:rPr lang="en-US" dirty="0" smtClean="0"/>
              <a:t>Fall, 2017</a:t>
            </a:r>
            <a:endParaRPr lang="en-US" dirty="0"/>
          </a:p>
        </p:txBody>
      </p:sp>
    </p:spTree>
    <p:extLst>
      <p:ext uri="{BB962C8B-B14F-4D97-AF65-F5344CB8AC3E}">
        <p14:creationId xmlns:p14="http://schemas.microsoft.com/office/powerpoint/2010/main" val="1216868535"/>
      </p:ext>
    </p:extLst>
  </p:cSld>
  <p:clrMapOvr>
    <a:masterClrMapping/>
  </p:clrMapOvr>
  <mc:AlternateContent xmlns:mc="http://schemas.openxmlformats.org/markup-compatibility/2006">
    <mc:Choice xmlns:p14="http://schemas.microsoft.com/office/powerpoint/2010/main" Requires="p14">
      <p:transition spd="slow" p14:dur="1200" advClick="0" advTm="12000">
        <p:dissolve/>
      </p:transition>
    </mc:Choice>
    <mc:Fallback>
      <p:transition spd="slow" advClick="0" advTm="12000">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 sets</a:t>
            </a:r>
            <a:endParaRPr lang="en-US" dirty="0"/>
          </a:p>
        </p:txBody>
      </p:sp>
      <p:sp>
        <p:nvSpPr>
          <p:cNvPr id="3" name="Content Placeholder 2"/>
          <p:cNvSpPr>
            <a:spLocks noGrp="1"/>
          </p:cNvSpPr>
          <p:nvPr>
            <p:ph sz="half" idx="1"/>
          </p:nvPr>
        </p:nvSpPr>
        <p:spPr>
          <a:xfrm>
            <a:off x="838200" y="1825625"/>
            <a:ext cx="5181600" cy="1580049"/>
          </a:xfrm>
        </p:spPr>
        <p:txBody>
          <a:bodyPr>
            <a:normAutofit fontScale="92500" lnSpcReduction="10000"/>
          </a:bodyPr>
          <a:lstStyle/>
          <a:p>
            <a:r>
              <a:rPr lang="en-US" dirty="0" smtClean="0"/>
              <a:t>The data sets are time-series data</a:t>
            </a:r>
          </a:p>
          <a:p>
            <a:r>
              <a:rPr lang="en-US" dirty="0" smtClean="0"/>
              <a:t>They </a:t>
            </a:r>
            <a:r>
              <a:rPr lang="en-US" dirty="0" smtClean="0"/>
              <a:t>typically represent </a:t>
            </a:r>
            <a:r>
              <a:rPr lang="en-US" dirty="0" smtClean="0"/>
              <a:t>a measured observation at </a:t>
            </a:r>
            <a:r>
              <a:rPr lang="en-US" dirty="0" smtClean="0"/>
              <a:t>specific times</a:t>
            </a:r>
            <a:endParaRPr lang="en-US" dirty="0" smtClean="0"/>
          </a:p>
        </p:txBody>
      </p:sp>
      <p:sp>
        <p:nvSpPr>
          <p:cNvPr id="4" name="Content Placeholder 3"/>
          <p:cNvSpPr>
            <a:spLocks noGrp="1"/>
          </p:cNvSpPr>
          <p:nvPr>
            <p:ph sz="half" idx="2"/>
          </p:nvPr>
        </p:nvSpPr>
        <p:spPr/>
        <p:txBody>
          <a:bodyPr>
            <a:normAutofit fontScale="92500" lnSpcReduction="10000"/>
          </a:bodyPr>
          <a:lstStyle/>
          <a:p>
            <a:r>
              <a:rPr lang="en-US" dirty="0" smtClean="0"/>
              <a:t>Bureau of Labor Statistics (BLS) provides:</a:t>
            </a:r>
          </a:p>
          <a:p>
            <a:pPr lvl="1"/>
            <a:r>
              <a:rPr lang="en-US" dirty="0" smtClean="0"/>
              <a:t>Unemployment Rate (as a %)</a:t>
            </a:r>
          </a:p>
          <a:p>
            <a:pPr lvl="1"/>
            <a:r>
              <a:rPr lang="en-US" dirty="0" smtClean="0"/>
              <a:t>Unemployment (number)</a:t>
            </a:r>
          </a:p>
          <a:p>
            <a:pPr lvl="1"/>
            <a:r>
              <a:rPr lang="en-US" dirty="0" smtClean="0"/>
              <a:t>Employment (number)</a:t>
            </a:r>
          </a:p>
          <a:p>
            <a:pPr lvl="1"/>
            <a:r>
              <a:rPr lang="en-US" dirty="0" smtClean="0"/>
              <a:t>Labor Force (number)</a:t>
            </a:r>
          </a:p>
          <a:p>
            <a:r>
              <a:rPr lang="en-US" dirty="0" smtClean="0"/>
              <a:t>Census Bureau provides:</a:t>
            </a:r>
          </a:p>
          <a:p>
            <a:pPr lvl="1"/>
            <a:r>
              <a:rPr lang="en-US" dirty="0" smtClean="0"/>
              <a:t>Population (number)</a:t>
            </a:r>
          </a:p>
          <a:p>
            <a:pPr lvl="1"/>
            <a:r>
              <a:rPr lang="en-US" dirty="0" smtClean="0"/>
              <a:t>… nationally</a:t>
            </a:r>
          </a:p>
          <a:p>
            <a:pPr lvl="1"/>
            <a:r>
              <a:rPr lang="en-US" dirty="0" smtClean="0"/>
              <a:t>… by location (city, state</a:t>
            </a:r>
            <a:r>
              <a:rPr lang="en-US" dirty="0" smtClean="0"/>
              <a:t>)</a:t>
            </a:r>
          </a:p>
          <a:p>
            <a:pPr lvl="1"/>
            <a:r>
              <a:rPr lang="en-US" dirty="0" smtClean="0"/>
              <a:t>Demographics (gender, race)</a:t>
            </a:r>
            <a:endParaRPr lang="en-US" dirty="0"/>
          </a:p>
        </p:txBody>
      </p:sp>
      <p:sp>
        <p:nvSpPr>
          <p:cNvPr id="5" name="Content Placeholder 2"/>
          <p:cNvSpPr txBox="1">
            <a:spLocks/>
          </p:cNvSpPr>
          <p:nvPr/>
        </p:nvSpPr>
        <p:spPr>
          <a:xfrm>
            <a:off x="838200" y="3233701"/>
            <a:ext cx="5181600" cy="34523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best visual representation is usually line chart</a:t>
            </a:r>
          </a:p>
          <a:p>
            <a:pPr lvl="1"/>
            <a:r>
              <a:rPr lang="en-US" dirty="0" smtClean="0"/>
              <a:t>Show the change in value over time</a:t>
            </a:r>
          </a:p>
          <a:p>
            <a:r>
              <a:rPr lang="en-US" dirty="0" smtClean="0"/>
              <a:t>We also use bar charts to compare the same measure across a spatial dimension</a:t>
            </a:r>
          </a:p>
          <a:p>
            <a:pPr lvl="1"/>
            <a:r>
              <a:rPr lang="en-US" dirty="0" smtClean="0"/>
              <a:t>City and National values for a specific measure, for a specific time period</a:t>
            </a:r>
            <a:endParaRPr lang="en-US" dirty="0"/>
          </a:p>
        </p:txBody>
      </p:sp>
    </p:spTree>
    <p:extLst>
      <p:ext uri="{BB962C8B-B14F-4D97-AF65-F5344CB8AC3E}">
        <p14:creationId xmlns:p14="http://schemas.microsoft.com/office/powerpoint/2010/main" val="2795230163"/>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100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300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300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300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300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300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100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uiExpand="1" build="allAtOnce"/>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data useful (for this project)</a:t>
            </a:r>
            <a:endParaRPr lang="en-US" dirty="0"/>
          </a:p>
        </p:txBody>
      </p:sp>
      <p:sp>
        <p:nvSpPr>
          <p:cNvPr id="3" name="Content Placeholder 2"/>
          <p:cNvSpPr>
            <a:spLocks noGrp="1"/>
          </p:cNvSpPr>
          <p:nvPr>
            <p:ph idx="1"/>
          </p:nvPr>
        </p:nvSpPr>
        <p:spPr/>
        <p:txBody>
          <a:bodyPr/>
          <a:lstStyle/>
          <a:p>
            <a:r>
              <a:rPr lang="en-US" dirty="0" smtClean="0"/>
              <a:t>Objective: </a:t>
            </a:r>
            <a:r>
              <a:rPr lang="en-US" i="1" dirty="0" smtClean="0">
                <a:latin typeface="Times New Roman" panose="02020603050405020304" pitchFamily="18" charset="0"/>
                <a:cs typeface="Times New Roman" panose="02020603050405020304" pitchFamily="18" charset="0"/>
              </a:rPr>
              <a:t>Make the data (mostly) Tidy*</a:t>
            </a:r>
          </a:p>
          <a:p>
            <a:r>
              <a:rPr lang="en-US" dirty="0" smtClean="0"/>
              <a:t>Principles:</a:t>
            </a:r>
          </a:p>
          <a:p>
            <a:pPr marL="971550" lvl="1" indent="-514350">
              <a:buFont typeface="+mj-lt"/>
              <a:buAutoNum type="arabicPeriod"/>
            </a:pPr>
            <a:r>
              <a:rPr lang="en-US" dirty="0" smtClean="0"/>
              <a:t>Each </a:t>
            </a:r>
            <a:r>
              <a:rPr lang="en-US" dirty="0"/>
              <a:t>variable forms a column.</a:t>
            </a:r>
          </a:p>
          <a:p>
            <a:pPr marL="971550" lvl="1" indent="-514350">
              <a:buFont typeface="+mj-lt"/>
              <a:buAutoNum type="arabicPeriod"/>
            </a:pPr>
            <a:r>
              <a:rPr lang="en-US" dirty="0" smtClean="0"/>
              <a:t>Each </a:t>
            </a:r>
            <a:r>
              <a:rPr lang="en-US" dirty="0"/>
              <a:t>observation forms a row.</a:t>
            </a:r>
          </a:p>
          <a:p>
            <a:pPr marL="971550" lvl="1" indent="-514350">
              <a:buFont typeface="+mj-lt"/>
              <a:buAutoNum type="arabicPeriod"/>
            </a:pPr>
            <a:r>
              <a:rPr lang="en-US" dirty="0" smtClean="0"/>
              <a:t>Each </a:t>
            </a:r>
            <a:r>
              <a:rPr lang="en-US" dirty="0"/>
              <a:t>type of observational unit forms a table</a:t>
            </a:r>
            <a:r>
              <a:rPr lang="en-US" dirty="0" smtClean="0"/>
              <a:t>.</a:t>
            </a:r>
          </a:p>
          <a:p>
            <a:r>
              <a:rPr lang="en-US" dirty="0" smtClean="0"/>
              <a:t>Problems faced:</a:t>
            </a:r>
          </a:p>
          <a:p>
            <a:pPr lvl="1"/>
            <a:r>
              <a:rPr lang="en-US" dirty="0"/>
              <a:t>Column headers are values, not variable names.</a:t>
            </a:r>
            <a:endParaRPr lang="en-US" dirty="0" smtClean="0"/>
          </a:p>
          <a:p>
            <a:pPr lvl="1"/>
            <a:r>
              <a:rPr lang="en-US" dirty="0" smtClean="0"/>
              <a:t>Multiple </a:t>
            </a:r>
            <a:r>
              <a:rPr lang="en-US" dirty="0"/>
              <a:t>variables are stored in one column</a:t>
            </a:r>
            <a:r>
              <a:rPr lang="en-US" dirty="0" smtClean="0"/>
              <a:t>.</a:t>
            </a:r>
          </a:p>
          <a:p>
            <a:pPr lvl="1"/>
            <a:r>
              <a:rPr lang="en-US" dirty="0"/>
              <a:t>Variables are stored in both rows and columns.</a:t>
            </a:r>
            <a:endParaRPr lang="en-US" dirty="0" smtClean="0"/>
          </a:p>
          <a:p>
            <a:pPr lvl="1"/>
            <a:endParaRPr lang="en-US" dirty="0" smtClean="0"/>
          </a:p>
          <a:p>
            <a:pPr lvl="1"/>
            <a:endParaRPr lang="en-US" dirty="0"/>
          </a:p>
        </p:txBody>
      </p:sp>
      <p:sp>
        <p:nvSpPr>
          <p:cNvPr id="4" name="TextBox 3"/>
          <p:cNvSpPr txBox="1"/>
          <p:nvPr/>
        </p:nvSpPr>
        <p:spPr>
          <a:xfrm>
            <a:off x="0" y="6601157"/>
            <a:ext cx="12192000" cy="246221"/>
          </a:xfrm>
          <a:prstGeom prst="rect">
            <a:avLst/>
          </a:prstGeom>
          <a:noFill/>
        </p:spPr>
        <p:txBody>
          <a:bodyPr wrap="square" rtlCol="0">
            <a:spAutoFit/>
          </a:bodyPr>
          <a:lstStyle/>
          <a:p>
            <a:pPr algn="ctr"/>
            <a:r>
              <a:rPr lang="en-US" sz="1000" dirty="0" smtClean="0"/>
              <a:t>* [</a:t>
            </a:r>
            <a:r>
              <a:rPr lang="en-US" sz="1000" dirty="0" err="1" smtClean="0"/>
              <a:t>wickham</a:t>
            </a:r>
            <a:r>
              <a:rPr lang="en-US" sz="1000" dirty="0" smtClean="0"/>
              <a:t>] Tidy Data, Hadley Wickham, Journal of Statistical Software</a:t>
            </a:r>
            <a:endParaRPr lang="en-US" sz="1000" dirty="0"/>
          </a:p>
        </p:txBody>
      </p:sp>
    </p:spTree>
    <p:extLst>
      <p:ext uri="{BB962C8B-B14F-4D97-AF65-F5344CB8AC3E}">
        <p14:creationId xmlns:p14="http://schemas.microsoft.com/office/powerpoint/2010/main" val="1970162843"/>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716748" y="2456083"/>
            <a:ext cx="2349432"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rPr>
              <a:t>{'Results':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{'series': [</a:t>
            </a:r>
          </a:p>
          <a:p>
            <a:pPr lvl="0" eaLnBrk="0" fontAlgn="base" hangingPunct="0">
              <a:spcBef>
                <a:spcPct val="0"/>
              </a:spcBef>
              <a:spcAft>
                <a:spcPct val="0"/>
              </a:spcAft>
            </a:pPr>
            <a:r>
              <a:rPr lang="en-US" altLang="en-US" sz="1000" dirty="0" smtClean="0">
                <a:solidFill>
                  <a:srgbClr val="000000"/>
                </a:solidFill>
                <a:latin typeface="Courier New" panose="02070309020205020404" pitchFamily="49" charset="0"/>
                <a:cs typeface="Courier New" panose="02070309020205020404" pitchFamily="49" charset="0"/>
              </a:rPr>
              <a:t>  '</a:t>
            </a:r>
            <a:r>
              <a:rPr lang="en-US" altLang="en-US" sz="1000" dirty="0" err="1" smtClean="0">
                <a:solidFill>
                  <a:srgbClr val="000000"/>
                </a:solidFill>
                <a:latin typeface="Courier New" panose="02070309020205020404" pitchFamily="49" charset="0"/>
                <a:cs typeface="Courier New" panose="02070309020205020404" pitchFamily="49" charset="0"/>
              </a:rPr>
              <a:t>seriesID</a:t>
            </a:r>
            <a:r>
              <a:rPr lang="en-US" altLang="en-US" sz="1000" dirty="0">
                <a:solidFill>
                  <a:srgbClr val="000000"/>
                </a:solidFill>
                <a:latin typeface="Courier New" panose="02070309020205020404" pitchFamily="49" charset="0"/>
                <a:cs typeface="Courier New" panose="02070309020205020404" pitchFamily="49" charset="0"/>
              </a:rPr>
              <a:t>': 'SUUR0000SA0</a:t>
            </a:r>
            <a:r>
              <a:rPr lang="en-US" altLang="en-US" sz="1000" dirty="0" smtClean="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US" altLang="en-US" sz="1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rPr>
              <a:t>{'data':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{'footnotes': [{}],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'period': 'M12',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rPr>
              <a:t>periodName</a:t>
            </a:r>
            <a:r>
              <a:rPr kumimoji="0" lang="en-US" altLang="en-US" sz="1000" b="0" i="0" u="none" strike="noStrike" cap="none" normalizeH="0" baseline="0" dirty="0" smtClean="0">
                <a:ln>
                  <a:noFill/>
                </a:ln>
                <a:solidFill>
                  <a:srgbClr val="000000"/>
                </a:solidFill>
                <a:effectLst/>
                <a:latin typeface="Courier New" panose="02070309020205020404" pitchFamily="49" charset="0"/>
              </a:rPr>
              <a:t>': 'December',</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 </a:t>
            </a:r>
            <a:r>
              <a:rPr lang="en-US" altLang="en-US" sz="1000" dirty="0" smtClean="0">
                <a:solidFill>
                  <a:srgbClr val="000000"/>
                </a:solidFill>
                <a:latin typeface="Courier New" panose="02070309020205020404" pitchFamily="49" charset="0"/>
              </a:rPr>
              <a:t>  </a:t>
            </a:r>
            <a:r>
              <a:rPr kumimoji="0" lang="en-US" altLang="en-US" sz="1000" b="0" i="0" u="none" strike="noStrike" cap="none" normalizeH="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rPr>
              <a:t>'value': '134.207',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'year': '2014'},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{'footnotes': [{}],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'period': 'M11',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rPr>
              <a:t>periodName</a:t>
            </a:r>
            <a:r>
              <a:rPr kumimoji="0" lang="en-US" altLang="en-US" sz="1000" b="0" i="0" u="none" strike="noStrike" cap="none" normalizeH="0" baseline="0" dirty="0" smtClean="0">
                <a:ln>
                  <a:noFill/>
                </a:ln>
                <a:solidFill>
                  <a:srgbClr val="000000"/>
                </a:solidFill>
                <a:effectLst/>
                <a:latin typeface="Courier New" panose="02070309020205020404" pitchFamily="49" charset="0"/>
              </a:rPr>
              <a:t>': 'November',</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'value': '135.107',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'year': '2014'},</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972" y="3152301"/>
            <a:ext cx="4286250" cy="762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537" y="2507233"/>
            <a:ext cx="5245854" cy="2052135"/>
          </a:xfrm>
          <a:prstGeom prst="rect">
            <a:avLst/>
          </a:prstGeom>
        </p:spPr>
      </p:pic>
      <p:sp>
        <p:nvSpPr>
          <p:cNvPr id="2" name="Title 1"/>
          <p:cNvSpPr>
            <a:spLocks noGrp="1"/>
          </p:cNvSpPr>
          <p:nvPr>
            <p:ph type="title"/>
          </p:nvPr>
        </p:nvSpPr>
        <p:spPr/>
        <p:txBody>
          <a:bodyPr/>
          <a:lstStyle/>
          <a:p>
            <a:r>
              <a:rPr lang="en-US" dirty="0" smtClean="0"/>
              <a:t>A Tidy Data exercise</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Bureau of Labor Statistics (BLS) data</a:t>
            </a:r>
          </a:p>
          <a:p>
            <a:r>
              <a:rPr lang="en-US" dirty="0" smtClean="0"/>
              <a:t>Obtained by API, provided in JSON format</a:t>
            </a:r>
          </a:p>
          <a:p>
            <a:r>
              <a:rPr lang="en-US" dirty="0" smtClean="0"/>
              <a:t>Problems:</a:t>
            </a:r>
          </a:p>
          <a:p>
            <a:pPr lvl="1"/>
            <a:r>
              <a:rPr lang="en-US" dirty="0"/>
              <a:t>Multiple variables are stored in one column.</a:t>
            </a:r>
          </a:p>
          <a:p>
            <a:pPr lvl="1"/>
            <a:r>
              <a:rPr lang="en-US" i="1" dirty="0" smtClean="0"/>
              <a:t>Single variable is stored in multiple columns.</a:t>
            </a:r>
          </a:p>
          <a:p>
            <a:r>
              <a:rPr lang="en-US" dirty="0" smtClean="0"/>
              <a:t>The BLS </a:t>
            </a:r>
            <a:r>
              <a:rPr lang="en-US" dirty="0" err="1" smtClean="0"/>
              <a:t>SeriesID</a:t>
            </a:r>
            <a:r>
              <a:rPr lang="en-US" dirty="0" smtClean="0"/>
              <a:t> encodes many data items</a:t>
            </a:r>
          </a:p>
          <a:p>
            <a:pPr lvl="1"/>
            <a:r>
              <a:rPr lang="en-US" dirty="0" smtClean="0"/>
              <a:t>The data set type/name</a:t>
            </a:r>
          </a:p>
          <a:p>
            <a:pPr lvl="1"/>
            <a:r>
              <a:rPr lang="en-US" dirty="0" smtClean="0"/>
              <a:t>Some data attributes</a:t>
            </a:r>
          </a:p>
          <a:p>
            <a:pPr lvl="1"/>
            <a:r>
              <a:rPr lang="en-US" dirty="0" smtClean="0"/>
              <a:t>The location (for geo based data)</a:t>
            </a:r>
          </a:p>
          <a:p>
            <a:pPr lvl="1"/>
            <a:r>
              <a:rPr lang="en-US" dirty="0" smtClean="0"/>
              <a:t>The Measured value (metric name)</a:t>
            </a:r>
          </a:p>
          <a:p>
            <a:r>
              <a:rPr lang="en-US" dirty="0" smtClean="0"/>
              <a:t>Created lookup tables to map encoded</a:t>
            </a:r>
            <a:br>
              <a:rPr lang="en-US" dirty="0" smtClean="0"/>
            </a:br>
            <a:r>
              <a:rPr lang="en-US" dirty="0" smtClean="0"/>
              <a:t>values</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554" y="2488358"/>
            <a:ext cx="6686445" cy="2154436"/>
          </a:xfrm>
          <a:prstGeom prst="rect">
            <a:avLst/>
          </a:prstGeom>
        </p:spPr>
      </p:pic>
    </p:spTree>
    <p:extLst>
      <p:ext uri="{BB962C8B-B14F-4D97-AF65-F5344CB8AC3E}">
        <p14:creationId xmlns:p14="http://schemas.microsoft.com/office/powerpoint/2010/main" val="106606597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9681" y="4105443"/>
            <a:ext cx="4216599" cy="369332"/>
          </a:xfrm>
          <a:prstGeom prst="rect">
            <a:avLst/>
          </a:prstGeom>
          <a:solidFill>
            <a:schemeClr val="bg1"/>
          </a:solidFill>
        </p:spPr>
        <p:txBody>
          <a:bodyPr wrap="square" rtlCol="0">
            <a:spAutoFit/>
          </a:bodyPr>
          <a:lstStyle/>
          <a:p>
            <a:r>
              <a:rPr lang="en-US" dirty="0" smtClean="0"/>
              <a:t>National numbers, looks OK</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65" y="2772587"/>
            <a:ext cx="4903317" cy="3404376"/>
          </a:xfrm>
          <a:prstGeom prst="rect">
            <a:avLst/>
          </a:prstGeom>
          <a:solidFill>
            <a:schemeClr val="bg1"/>
          </a:solidFill>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283" y="2772587"/>
            <a:ext cx="4903317" cy="3404376"/>
          </a:xfrm>
          <a:prstGeom prst="rect">
            <a:avLst/>
          </a:prstGeom>
          <a:solidFill>
            <a:schemeClr val="bg1"/>
          </a:solidFill>
          <a:ln>
            <a:solidFill>
              <a:schemeClr val="tx1"/>
            </a:solid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283" y="2772587"/>
            <a:ext cx="4903317" cy="3404376"/>
          </a:xfrm>
          <a:prstGeom prst="rect">
            <a:avLst/>
          </a:prstGeom>
          <a:solidFill>
            <a:schemeClr val="bg1"/>
          </a:solidFill>
          <a:ln>
            <a:solidFill>
              <a:schemeClr val="tx1"/>
            </a:solidFill>
          </a:ln>
        </p:spPr>
      </p:pic>
      <p:sp>
        <p:nvSpPr>
          <p:cNvPr id="2" name="Title 1"/>
          <p:cNvSpPr>
            <a:spLocks noGrp="1"/>
          </p:cNvSpPr>
          <p:nvPr>
            <p:ph type="title"/>
          </p:nvPr>
        </p:nvSpPr>
        <p:spPr/>
        <p:txBody>
          <a:bodyPr/>
          <a:lstStyle/>
          <a:p>
            <a:r>
              <a:rPr lang="en-US" dirty="0" smtClean="0"/>
              <a:t>Unemployment Rate % time-series</a:t>
            </a:r>
            <a:endParaRPr lang="en-US" dirty="0"/>
          </a:p>
        </p:txBody>
      </p:sp>
      <p:sp>
        <p:nvSpPr>
          <p:cNvPr id="3" name="Content Placeholder 2"/>
          <p:cNvSpPr>
            <a:spLocks noGrp="1"/>
          </p:cNvSpPr>
          <p:nvPr>
            <p:ph idx="1"/>
          </p:nvPr>
        </p:nvSpPr>
        <p:spPr/>
        <p:txBody>
          <a:bodyPr/>
          <a:lstStyle/>
          <a:p>
            <a:r>
              <a:rPr lang="en-US" dirty="0" smtClean="0"/>
              <a:t>We can plot unemployment percentage over time to get some perspective on how the nation and cities are doing</a:t>
            </a:r>
            <a:endParaRPr lang="en-US"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9193" y="2772587"/>
            <a:ext cx="6757940" cy="3404376"/>
          </a:xfrm>
          <a:prstGeom prst="rect">
            <a:avLst/>
          </a:prstGeom>
          <a:solidFill>
            <a:schemeClr val="bg1"/>
          </a:solidFill>
          <a:ln>
            <a:solidFill>
              <a:schemeClr val="tx1"/>
            </a:solidFill>
          </a:ln>
        </p:spPr>
      </p:pic>
      <p:sp>
        <p:nvSpPr>
          <p:cNvPr id="12" name="TextBox 11"/>
          <p:cNvSpPr txBox="1"/>
          <p:nvPr/>
        </p:nvSpPr>
        <p:spPr>
          <a:xfrm>
            <a:off x="7959680" y="4105443"/>
            <a:ext cx="4216599" cy="369332"/>
          </a:xfrm>
          <a:prstGeom prst="rect">
            <a:avLst/>
          </a:prstGeom>
          <a:solidFill>
            <a:schemeClr val="bg1"/>
          </a:solidFill>
        </p:spPr>
        <p:txBody>
          <a:bodyPr wrap="square" rtlCol="0">
            <a:spAutoFit/>
          </a:bodyPr>
          <a:lstStyle/>
          <a:p>
            <a:r>
              <a:rPr lang="en-US" dirty="0" smtClean="0"/>
              <a:t>Philadelphia numbers, also looks OK</a:t>
            </a:r>
            <a:endParaRPr lang="en-US" dirty="0"/>
          </a:p>
        </p:txBody>
      </p:sp>
      <p:sp>
        <p:nvSpPr>
          <p:cNvPr id="8" name="TextBox 7"/>
          <p:cNvSpPr txBox="1"/>
          <p:nvPr/>
        </p:nvSpPr>
        <p:spPr>
          <a:xfrm>
            <a:off x="7959678" y="4125692"/>
            <a:ext cx="4216601" cy="369332"/>
          </a:xfrm>
          <a:prstGeom prst="rect">
            <a:avLst/>
          </a:prstGeom>
          <a:solidFill>
            <a:schemeClr val="bg1"/>
          </a:solidFill>
        </p:spPr>
        <p:txBody>
          <a:bodyPr wrap="square" rtlCol="0">
            <a:spAutoFit/>
          </a:bodyPr>
          <a:lstStyle/>
          <a:p>
            <a:r>
              <a:rPr lang="en-US" dirty="0" smtClean="0"/>
              <a:t>National and Philadelphia numbers, nice</a:t>
            </a:r>
            <a:endParaRPr lang="en-US" dirty="0"/>
          </a:p>
        </p:txBody>
      </p:sp>
      <p:sp>
        <p:nvSpPr>
          <p:cNvPr id="10" name="TextBox 9"/>
          <p:cNvSpPr txBox="1"/>
          <p:nvPr/>
        </p:nvSpPr>
        <p:spPr>
          <a:xfrm>
            <a:off x="7959677" y="4145941"/>
            <a:ext cx="4216599" cy="369332"/>
          </a:xfrm>
          <a:prstGeom prst="rect">
            <a:avLst/>
          </a:prstGeom>
          <a:solidFill>
            <a:schemeClr val="bg1"/>
          </a:solidFill>
        </p:spPr>
        <p:txBody>
          <a:bodyPr wrap="square" rtlCol="0">
            <a:spAutoFit/>
          </a:bodyPr>
          <a:lstStyle/>
          <a:p>
            <a:r>
              <a:rPr lang="en-US" dirty="0" smtClean="0"/>
              <a:t>National and 5 cities, uh oh… </a:t>
            </a:r>
            <a:r>
              <a:rPr lang="en-US" dirty="0" smtClean="0">
                <a:solidFill>
                  <a:srgbClr val="FF0000"/>
                </a:solidFill>
              </a:rPr>
              <a:t>looks messy!</a:t>
            </a:r>
            <a:r>
              <a:rPr lang="en-US" dirty="0" smtClean="0"/>
              <a:t> </a:t>
            </a:r>
            <a:endParaRPr lang="en-US" dirty="0"/>
          </a:p>
        </p:txBody>
      </p:sp>
    </p:spTree>
    <p:extLst>
      <p:ext uri="{BB962C8B-B14F-4D97-AF65-F5344CB8AC3E}">
        <p14:creationId xmlns:p14="http://schemas.microsoft.com/office/powerpoint/2010/main" val="436086364"/>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100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100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 Unemployment over time</a:t>
            </a:r>
            <a:endParaRPr lang="en-US" dirty="0"/>
          </a:p>
        </p:txBody>
      </p:sp>
      <p:sp>
        <p:nvSpPr>
          <p:cNvPr id="3" name="Content Placeholder 2"/>
          <p:cNvSpPr>
            <a:spLocks noGrp="1"/>
          </p:cNvSpPr>
          <p:nvPr>
            <p:ph sz="half" idx="1"/>
          </p:nvPr>
        </p:nvSpPr>
        <p:spPr/>
        <p:txBody>
          <a:bodyPr/>
          <a:lstStyle/>
          <a:p>
            <a:r>
              <a:rPr lang="en-US" dirty="0" smtClean="0"/>
              <a:t>We want to see how well cities have bounced back from the Great Recession of 2008-2009, so we compare the unemployment % values before and after </a:t>
            </a:r>
            <a:r>
              <a:rPr lang="en-US" dirty="0" smtClean="0"/>
              <a:t>(i.e., now)</a:t>
            </a:r>
            <a:endParaRPr lang="en-US" dirty="0" smtClean="0"/>
          </a:p>
          <a:p>
            <a:r>
              <a:rPr lang="en-US" dirty="0" smtClean="0"/>
              <a:t>Negative values indicate unemployment is lower now than before the Great Recession</a:t>
            </a:r>
          </a:p>
          <a:p>
            <a:r>
              <a:rPr lang="en-US" dirty="0" smtClean="0"/>
              <a:t>Some cities are doing better</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5124" y="2324512"/>
            <a:ext cx="5055752" cy="3353564"/>
          </a:xfrm>
        </p:spPr>
      </p:pic>
    </p:spTree>
    <p:extLst>
      <p:ext uri="{BB962C8B-B14F-4D97-AF65-F5344CB8AC3E}">
        <p14:creationId xmlns:p14="http://schemas.microsoft.com/office/powerpoint/2010/main" val="306784963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 Geo-Regional View</a:t>
            </a:r>
            <a:endParaRPr lang="en-US" dirty="0"/>
          </a:p>
        </p:txBody>
      </p:sp>
      <p:sp>
        <p:nvSpPr>
          <p:cNvPr id="4" name="Content Placeholder 3"/>
          <p:cNvSpPr>
            <a:spLocks noGrp="1"/>
          </p:cNvSpPr>
          <p:nvPr>
            <p:ph sz="half" idx="1"/>
          </p:nvPr>
        </p:nvSpPr>
        <p:spPr>
          <a:xfrm>
            <a:off x="838200" y="1825625"/>
            <a:ext cx="5181600" cy="4942270"/>
          </a:xfrm>
        </p:spPr>
        <p:txBody>
          <a:bodyPr>
            <a:normAutofit fontScale="77500" lnSpcReduction="20000"/>
          </a:bodyPr>
          <a:lstStyle/>
          <a:p>
            <a:r>
              <a:rPr lang="en-US" dirty="0" smtClean="0"/>
              <a:t>The objective is to show two things:</a:t>
            </a:r>
          </a:p>
          <a:p>
            <a:pPr marL="914400" lvl="1" indent="-457200">
              <a:buFont typeface="+mj-lt"/>
              <a:buAutoNum type="arabicPeriod"/>
            </a:pPr>
            <a:r>
              <a:rPr lang="en-US" dirty="0" smtClean="0"/>
              <a:t>Net overall change</a:t>
            </a:r>
          </a:p>
          <a:p>
            <a:pPr marL="914400" lvl="1" indent="-457200">
              <a:buFont typeface="+mj-lt"/>
              <a:buAutoNum type="arabicPeriod"/>
            </a:pPr>
            <a:r>
              <a:rPr lang="en-US" dirty="0" smtClean="0"/>
              <a:t>The trend over time</a:t>
            </a:r>
          </a:p>
          <a:p>
            <a:r>
              <a:rPr lang="en-US" dirty="0" smtClean="0"/>
              <a:t>Philadelphia …</a:t>
            </a:r>
          </a:p>
          <a:p>
            <a:pPr lvl="1"/>
            <a:r>
              <a:rPr lang="en-US" dirty="0" smtClean="0"/>
              <a:t>is better off than before the Great Recession, but is higher than the National unemployment rate</a:t>
            </a:r>
          </a:p>
          <a:p>
            <a:pPr lvl="1"/>
            <a:r>
              <a:rPr lang="en-US" dirty="0" smtClean="0"/>
              <a:t>is in the middle of this group</a:t>
            </a:r>
          </a:p>
          <a:p>
            <a:pPr lvl="1"/>
            <a:r>
              <a:rPr lang="en-US" dirty="0" smtClean="0"/>
              <a:t>had longer sustained unemployment from the Great Recession.</a:t>
            </a:r>
          </a:p>
          <a:p>
            <a:r>
              <a:rPr lang="en-US" dirty="0" smtClean="0"/>
              <a:t>The other cities more closely followed the national trend. </a:t>
            </a:r>
          </a:p>
          <a:p>
            <a:r>
              <a:rPr lang="en-US" dirty="0" smtClean="0"/>
              <a:t>Boston appears to be the best performing:</a:t>
            </a:r>
          </a:p>
          <a:p>
            <a:pPr lvl="1"/>
            <a:r>
              <a:rPr lang="en-US" dirty="0" smtClean="0"/>
              <a:t>greatest diff since before the Great Recession</a:t>
            </a:r>
          </a:p>
          <a:p>
            <a:pPr lvl="1"/>
            <a:r>
              <a:rPr lang="en-US" dirty="0" smtClean="0"/>
              <a:t>unemployment rate is lower than the national average</a:t>
            </a:r>
          </a:p>
          <a:p>
            <a:pPr lvl="1"/>
            <a:endParaRPr lang="en-US" dirty="0" smtClean="0"/>
          </a:p>
          <a:p>
            <a:endParaRPr lang="en-US" dirty="0" smtClean="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29041"/>
            <a:ext cx="5181600" cy="3944505"/>
          </a:xfrm>
        </p:spPr>
      </p:pic>
      <p:sp>
        <p:nvSpPr>
          <p:cNvPr id="10" name="TextBox 9"/>
          <p:cNvSpPr txBox="1"/>
          <p:nvPr/>
        </p:nvSpPr>
        <p:spPr>
          <a:xfrm>
            <a:off x="7453186" y="6167730"/>
            <a:ext cx="2619628" cy="600164"/>
          </a:xfrm>
          <a:prstGeom prst="rect">
            <a:avLst/>
          </a:prstGeom>
          <a:noFill/>
        </p:spPr>
        <p:txBody>
          <a:bodyPr wrap="none" rtlCol="0">
            <a:spAutoFit/>
          </a:bodyPr>
          <a:lstStyle/>
          <a:p>
            <a:r>
              <a:rPr lang="en-US" sz="1100" dirty="0"/>
              <a:t>Time-series legend:</a:t>
            </a:r>
          </a:p>
          <a:p>
            <a:pPr lvl="1"/>
            <a:r>
              <a:rPr lang="en-US" sz="1100" dirty="0"/>
              <a:t>Blue line: National Unemployment</a:t>
            </a:r>
          </a:p>
          <a:p>
            <a:pPr lvl="1"/>
            <a:r>
              <a:rPr lang="en-US" sz="1100" dirty="0"/>
              <a:t>Orange line: City’s </a:t>
            </a:r>
            <a:r>
              <a:rPr lang="en-US" sz="1100" dirty="0" smtClean="0"/>
              <a:t>Unemployment</a:t>
            </a:r>
            <a:endParaRPr lang="en-US" sz="1100" dirty="0"/>
          </a:p>
        </p:txBody>
      </p:sp>
    </p:spTree>
    <p:extLst>
      <p:ext uri="{BB962C8B-B14F-4D97-AF65-F5344CB8AC3E}">
        <p14:creationId xmlns:p14="http://schemas.microsoft.com/office/powerpoint/2010/main" val="211834909"/>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 Population Size View</a:t>
            </a:r>
            <a:endParaRPr lang="en-US" dirty="0"/>
          </a:p>
        </p:txBody>
      </p:sp>
      <p:sp>
        <p:nvSpPr>
          <p:cNvPr id="4" name="Content Placeholder 3"/>
          <p:cNvSpPr>
            <a:spLocks noGrp="1"/>
          </p:cNvSpPr>
          <p:nvPr>
            <p:ph sz="half" idx="1"/>
          </p:nvPr>
        </p:nvSpPr>
        <p:spPr>
          <a:xfrm>
            <a:off x="838200" y="1825624"/>
            <a:ext cx="5181600" cy="4948399"/>
          </a:xfrm>
        </p:spPr>
        <p:txBody>
          <a:bodyPr>
            <a:normAutofit/>
          </a:bodyPr>
          <a:lstStyle/>
          <a:p>
            <a:r>
              <a:rPr lang="en-US" dirty="0" smtClean="0"/>
              <a:t>Well, what’s happened here?</a:t>
            </a:r>
          </a:p>
          <a:p>
            <a:r>
              <a:rPr lang="en-US" dirty="0" smtClean="0"/>
              <a:t>Philadelphia is the worst performing in this group.</a:t>
            </a:r>
          </a:p>
          <a:p>
            <a:pPr lvl="1"/>
            <a:r>
              <a:rPr lang="en-US" dirty="0" smtClean="0"/>
              <a:t>smallest % change</a:t>
            </a:r>
          </a:p>
          <a:p>
            <a:pPr lvl="1"/>
            <a:r>
              <a:rPr lang="en-US" dirty="0" smtClean="0"/>
              <a:t>the only city over the national average</a:t>
            </a:r>
          </a:p>
          <a:p>
            <a:r>
              <a:rPr lang="en-US" dirty="0" smtClean="0"/>
              <a:t>San Antonio appears to be best performing in this group</a:t>
            </a:r>
          </a:p>
          <a:p>
            <a:pPr lvl="1"/>
            <a:r>
              <a:rPr lang="en-US" dirty="0" smtClean="0"/>
              <a:t>consistently below the national unemployment rate</a:t>
            </a:r>
          </a:p>
          <a:p>
            <a:pPr lvl="1"/>
            <a:r>
              <a:rPr lang="en-US" dirty="0" smtClean="0"/>
              <a:t>about 0.5% lower unemployment than before the Great Recession</a:t>
            </a:r>
          </a:p>
          <a:p>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29041"/>
            <a:ext cx="5181600" cy="3944505"/>
          </a:xfrm>
        </p:spPr>
      </p:pic>
      <p:sp>
        <p:nvSpPr>
          <p:cNvPr id="8" name="TextBox 7"/>
          <p:cNvSpPr txBox="1"/>
          <p:nvPr/>
        </p:nvSpPr>
        <p:spPr>
          <a:xfrm>
            <a:off x="7453186" y="6167730"/>
            <a:ext cx="2619628" cy="600164"/>
          </a:xfrm>
          <a:prstGeom prst="rect">
            <a:avLst/>
          </a:prstGeom>
          <a:noFill/>
        </p:spPr>
        <p:txBody>
          <a:bodyPr wrap="none" rtlCol="0">
            <a:spAutoFit/>
          </a:bodyPr>
          <a:lstStyle/>
          <a:p>
            <a:r>
              <a:rPr lang="en-US" sz="1100" dirty="0"/>
              <a:t>Time-series legend:</a:t>
            </a:r>
          </a:p>
          <a:p>
            <a:pPr lvl="1"/>
            <a:r>
              <a:rPr lang="en-US" sz="1100" dirty="0"/>
              <a:t>Blue line: National Unemployment</a:t>
            </a:r>
          </a:p>
          <a:p>
            <a:pPr lvl="1"/>
            <a:r>
              <a:rPr lang="en-US" sz="1100" dirty="0"/>
              <a:t>Orange line: City’s </a:t>
            </a:r>
            <a:r>
              <a:rPr lang="en-US" sz="1100" dirty="0" smtClean="0"/>
              <a:t>Unemployment</a:t>
            </a:r>
            <a:endParaRPr lang="en-US" sz="1100" dirty="0"/>
          </a:p>
        </p:txBody>
      </p:sp>
    </p:spTree>
    <p:extLst>
      <p:ext uri="{BB962C8B-B14F-4D97-AF65-F5344CB8AC3E}">
        <p14:creationId xmlns:p14="http://schemas.microsoft.com/office/powerpoint/2010/main" val="37200394"/>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21451" y="2299106"/>
            <a:ext cx="4979534" cy="3404376"/>
          </a:xfrm>
          <a:solidFill>
            <a:schemeClr val="bg1"/>
          </a:solidFill>
        </p:spPr>
      </p:pic>
      <p:sp>
        <p:nvSpPr>
          <p:cNvPr id="2" name="Title 1"/>
          <p:cNvSpPr>
            <a:spLocks noGrp="1"/>
          </p:cNvSpPr>
          <p:nvPr>
            <p:ph type="title"/>
          </p:nvPr>
        </p:nvSpPr>
        <p:spPr/>
        <p:txBody>
          <a:bodyPr/>
          <a:lstStyle/>
          <a:p>
            <a:r>
              <a:rPr lang="en-US" dirty="0" smtClean="0"/>
              <a:t>Are City Populations </a:t>
            </a:r>
            <a:br>
              <a:rPr lang="en-US" dirty="0" smtClean="0"/>
            </a:br>
            <a:r>
              <a:rPr lang="en-US" dirty="0" smtClean="0"/>
              <a:t>on the Rise or Decline?</a:t>
            </a:r>
            <a:endParaRPr lang="en-US" dirty="0"/>
          </a:p>
        </p:txBody>
      </p:sp>
      <p:sp>
        <p:nvSpPr>
          <p:cNvPr id="4" name="Content Placeholder 3"/>
          <p:cNvSpPr>
            <a:spLocks noGrp="1"/>
          </p:cNvSpPr>
          <p:nvPr>
            <p:ph sz="half" idx="1"/>
          </p:nvPr>
        </p:nvSpPr>
        <p:spPr>
          <a:xfrm>
            <a:off x="838200" y="1825625"/>
            <a:ext cx="3580410" cy="4351338"/>
          </a:xfrm>
        </p:spPr>
        <p:txBody>
          <a:bodyPr>
            <a:normAutofit fontScale="92500" lnSpcReduction="10000"/>
          </a:bodyPr>
          <a:lstStyle/>
          <a:p>
            <a:r>
              <a:rPr lang="en-US" dirty="0" smtClean="0"/>
              <a:t>CCD “incomplete revival” </a:t>
            </a:r>
            <a:r>
              <a:rPr lang="en-US" dirty="0" smtClean="0"/>
              <a:t>notes </a:t>
            </a:r>
            <a:r>
              <a:rPr lang="en-US" dirty="0" smtClean="0"/>
              <a:t>patterns and trends in Philadelphia’s </a:t>
            </a:r>
            <a:r>
              <a:rPr lang="en-US" dirty="0" smtClean="0"/>
              <a:t>population changes</a:t>
            </a:r>
          </a:p>
          <a:p>
            <a:r>
              <a:rPr lang="en-US" dirty="0" smtClean="0"/>
              <a:t>The National Population is always trending up and up!</a:t>
            </a:r>
            <a:endParaRPr lang="en-US" dirty="0" smtClean="0"/>
          </a:p>
          <a:p>
            <a:r>
              <a:rPr lang="en-US" dirty="0" smtClean="0"/>
              <a:t>City </a:t>
            </a:r>
            <a:r>
              <a:rPr lang="en-US" dirty="0" smtClean="0"/>
              <a:t>populations fluctuate</a:t>
            </a:r>
            <a:endParaRPr lang="en-US" dirty="0" smtClean="0"/>
          </a:p>
          <a:p>
            <a:pPr lvl="1"/>
            <a:r>
              <a:rPr lang="en-US" dirty="0" smtClean="0"/>
              <a:t>Geo-regional View</a:t>
            </a:r>
          </a:p>
          <a:p>
            <a:pPr lvl="1"/>
            <a:r>
              <a:rPr lang="en-US" dirty="0" smtClean="0"/>
              <a:t>Population Size View</a:t>
            </a:r>
          </a:p>
          <a:p>
            <a:endParaRPr lang="en-US" dirty="0"/>
          </a:p>
        </p:txBody>
      </p:sp>
      <p:sp>
        <p:nvSpPr>
          <p:cNvPr id="10" name="Rectangle 9"/>
          <p:cNvSpPr/>
          <p:nvPr/>
        </p:nvSpPr>
        <p:spPr>
          <a:xfrm>
            <a:off x="4819529" y="2299106"/>
            <a:ext cx="6845450" cy="340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8326" y="982320"/>
            <a:ext cx="4293578" cy="5690897"/>
          </a:xfrm>
          <a:prstGeom prst="rect">
            <a:avLst/>
          </a:prstGeom>
          <a:solidFill>
            <a:schemeClr val="bg1"/>
          </a:solidFill>
        </p:spPr>
      </p:pic>
      <p:sp>
        <p:nvSpPr>
          <p:cNvPr id="12" name="Rectangle 11"/>
          <p:cNvSpPr/>
          <p:nvPr/>
        </p:nvSpPr>
        <p:spPr>
          <a:xfrm>
            <a:off x="6509329" y="982319"/>
            <a:ext cx="4293578" cy="56908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7843" y="2125579"/>
            <a:ext cx="6834157" cy="3404376"/>
          </a:xfrm>
          <a:prstGeom prst="rect">
            <a:avLst/>
          </a:prstGeom>
        </p:spPr>
      </p:pic>
    </p:spTree>
    <p:extLst>
      <p:ext uri="{BB962C8B-B14F-4D97-AF65-F5344CB8AC3E}">
        <p14:creationId xmlns:p14="http://schemas.microsoft.com/office/powerpoint/2010/main" val="200920965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00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14544"/>
            <a:ext cx="5181600" cy="3373500"/>
          </a:xfrm>
          <a:solidFill>
            <a:schemeClr val="bg1"/>
          </a:solid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2357024"/>
            <a:ext cx="6084686" cy="3531405"/>
          </a:xfrm>
          <a:prstGeom prst="rect">
            <a:avLst/>
          </a:prstGeom>
          <a:solidFill>
            <a:schemeClr val="bg1"/>
          </a:solidFill>
        </p:spPr>
      </p:pic>
      <p:sp>
        <p:nvSpPr>
          <p:cNvPr id="2" name="Title 1"/>
          <p:cNvSpPr>
            <a:spLocks noGrp="1"/>
          </p:cNvSpPr>
          <p:nvPr>
            <p:ph type="title"/>
          </p:nvPr>
        </p:nvSpPr>
        <p:spPr/>
        <p:txBody>
          <a:bodyPr/>
          <a:lstStyle/>
          <a:p>
            <a:r>
              <a:rPr lang="en-US" dirty="0" smtClean="0"/>
              <a:t>How does population relate to employment?</a:t>
            </a:r>
            <a:endParaRPr lang="en-US" dirty="0"/>
          </a:p>
        </p:txBody>
      </p:sp>
      <p:sp>
        <p:nvSpPr>
          <p:cNvPr id="4" name="Content Placeholder 3"/>
          <p:cNvSpPr>
            <a:spLocks noGrp="1"/>
          </p:cNvSpPr>
          <p:nvPr>
            <p:ph sz="half" idx="1"/>
          </p:nvPr>
        </p:nvSpPr>
        <p:spPr>
          <a:xfrm>
            <a:off x="838200" y="1825625"/>
            <a:ext cx="5181600" cy="4959384"/>
          </a:xfrm>
        </p:spPr>
        <p:txBody>
          <a:bodyPr>
            <a:normAutofit fontScale="85000" lnSpcReduction="10000"/>
          </a:bodyPr>
          <a:lstStyle/>
          <a:p>
            <a:r>
              <a:rPr lang="en-US" dirty="0" smtClean="0"/>
              <a:t>The Ratio of Labor Force to Population gives an indicator of how much of the population is participating in employment.</a:t>
            </a:r>
          </a:p>
          <a:p>
            <a:r>
              <a:rPr lang="en-US" dirty="0" smtClean="0"/>
              <a:t>For Philadelphia</a:t>
            </a:r>
          </a:p>
          <a:p>
            <a:pPr lvl="1"/>
            <a:r>
              <a:rPr lang="en-US" dirty="0" smtClean="0"/>
              <a:t>In 2010: there is a drop in Population, and a corresponding spike in Labor Force.</a:t>
            </a:r>
          </a:p>
          <a:p>
            <a:pPr lvl="2"/>
            <a:r>
              <a:rPr lang="en-US" dirty="0" smtClean="0"/>
              <a:t>Age of departing population</a:t>
            </a:r>
          </a:p>
          <a:p>
            <a:pPr lvl="2"/>
            <a:r>
              <a:rPr lang="en-US" dirty="0" smtClean="0"/>
              <a:t>Population entering workforce</a:t>
            </a:r>
            <a:endParaRPr lang="en-US" dirty="0"/>
          </a:p>
          <a:p>
            <a:pPr lvl="1"/>
            <a:r>
              <a:rPr lang="en-US" dirty="0" smtClean="0"/>
              <a:t>In 2013-2014: the decrease in Labor Force is equal to the Population increase, yet  the Unemployment Rate dropped over 2%</a:t>
            </a:r>
          </a:p>
          <a:p>
            <a:pPr lvl="2"/>
            <a:r>
              <a:rPr lang="en-US" dirty="0" smtClean="0"/>
              <a:t>More population demographic changes</a:t>
            </a:r>
          </a:p>
          <a:p>
            <a:pPr lvl="2"/>
            <a:r>
              <a:rPr lang="en-US" dirty="0" smtClean="0"/>
              <a:t>Job relocations?</a:t>
            </a:r>
          </a:p>
          <a:p>
            <a:pPr lvl="1"/>
            <a:r>
              <a:rPr lang="en-US" dirty="0" smtClean="0"/>
              <a:t>In 2015-2016: Labor Force growth outpaces population growth</a:t>
            </a:r>
          </a:p>
        </p:txBody>
      </p:sp>
      <p:sp>
        <p:nvSpPr>
          <p:cNvPr id="13" name="Rounded Rectangle 12"/>
          <p:cNvSpPr/>
          <p:nvPr/>
        </p:nvSpPr>
        <p:spPr>
          <a:xfrm>
            <a:off x="6058518" y="6311900"/>
            <a:ext cx="6007249" cy="4731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000" b="1" dirty="0">
                <a:solidFill>
                  <a:srgbClr val="000000"/>
                </a:solidFill>
                <a:latin typeface="Tahoma" panose="020B0604030504040204" pitchFamily="34" charset="0"/>
                <a:cs typeface="Tahoma" panose="020B0604030504040204" pitchFamily="34" charset="0"/>
              </a:rPr>
              <a:t>L</a:t>
            </a:r>
            <a:r>
              <a:rPr lang="en-US" altLang="en-US" sz="1000" b="1" dirty="0" bmk="">
                <a:solidFill>
                  <a:srgbClr val="000000"/>
                </a:solidFill>
                <a:latin typeface="Tahoma" panose="020B0604030504040204" pitchFamily="34" charset="0"/>
                <a:cs typeface="Tahoma" panose="020B0604030504040204" pitchFamily="34" charset="0"/>
              </a:rPr>
              <a:t>abor force (Current Population Survey</a:t>
            </a:r>
            <a:r>
              <a:rPr lang="en-US" altLang="en-US" sz="1000" b="1" dirty="0" smtClean="0" bmk="">
                <a:solidFill>
                  <a:srgbClr val="000000"/>
                </a:solidFill>
                <a:latin typeface="Tahoma" panose="020B0604030504040204" pitchFamily="34" charset="0"/>
                <a:cs typeface="Tahoma" panose="020B0604030504040204" pitchFamily="34" charset="0"/>
              </a:rPr>
              <a:t>)</a:t>
            </a:r>
          </a:p>
          <a:p>
            <a:pPr lvl="0" eaLnBrk="0" fontAlgn="base" hangingPunct="0">
              <a:spcBef>
                <a:spcPct val="0"/>
              </a:spcBef>
              <a:spcAft>
                <a:spcPct val="0"/>
              </a:spcAft>
            </a:pPr>
            <a:r>
              <a:rPr lang="en-US" altLang="en-US" sz="1000" dirty="0" smtClean="0">
                <a:solidFill>
                  <a:srgbClr val="000000"/>
                </a:solidFill>
                <a:latin typeface="Tahoma" panose="020B0604030504040204" pitchFamily="34" charset="0"/>
                <a:cs typeface="Tahoma" panose="020B0604030504040204" pitchFamily="34" charset="0"/>
              </a:rPr>
              <a:t>The </a:t>
            </a:r>
            <a:r>
              <a:rPr lang="en-US" altLang="en-US" sz="1000" dirty="0">
                <a:solidFill>
                  <a:srgbClr val="000000"/>
                </a:solidFill>
                <a:latin typeface="Tahoma" panose="020B0604030504040204" pitchFamily="34" charset="0"/>
                <a:cs typeface="Tahoma" panose="020B0604030504040204" pitchFamily="34" charset="0"/>
              </a:rPr>
              <a:t>labor force includes all persons classified as employed or unemployed in accordance with </a:t>
            </a:r>
            <a:r>
              <a:rPr lang="en-US" altLang="en-US" sz="1000" dirty="0" smtClean="0">
                <a:solidFill>
                  <a:srgbClr val="000000"/>
                </a:solidFill>
                <a:latin typeface="Tahoma" panose="020B0604030504040204" pitchFamily="34" charset="0"/>
                <a:cs typeface="Tahoma" panose="020B0604030504040204" pitchFamily="34" charset="0"/>
              </a:rPr>
              <a:t>the [Bureau of Labor Statistics] </a:t>
            </a:r>
            <a:r>
              <a:rPr lang="en-US" altLang="en-US" sz="1000" dirty="0">
                <a:solidFill>
                  <a:srgbClr val="000000"/>
                </a:solidFill>
                <a:latin typeface="Tahoma" panose="020B0604030504040204" pitchFamily="34" charset="0"/>
                <a:cs typeface="Tahoma" panose="020B0604030504040204" pitchFamily="34" charset="0"/>
              </a:rPr>
              <a:t>definitions</a:t>
            </a:r>
          </a:p>
        </p:txBody>
      </p:sp>
    </p:spTree>
    <p:extLst>
      <p:ext uri="{BB962C8B-B14F-4D97-AF65-F5344CB8AC3E}">
        <p14:creationId xmlns:p14="http://schemas.microsoft.com/office/powerpoint/2010/main" val="138638568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30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 so far?</a:t>
            </a:r>
            <a:endParaRPr lang="en-US" dirty="0"/>
          </a:p>
        </p:txBody>
      </p:sp>
      <p:sp>
        <p:nvSpPr>
          <p:cNvPr id="3" name="Content Placeholder 2"/>
          <p:cNvSpPr>
            <a:spLocks noGrp="1"/>
          </p:cNvSpPr>
          <p:nvPr>
            <p:ph idx="1"/>
          </p:nvPr>
        </p:nvSpPr>
        <p:spPr/>
        <p:txBody>
          <a:bodyPr>
            <a:normAutofit/>
          </a:bodyPr>
          <a:lstStyle/>
          <a:p>
            <a:r>
              <a:rPr lang="en-US" dirty="0" smtClean="0"/>
              <a:t>Philadelphia’s rebound from the Great Recession of 2008-2009</a:t>
            </a:r>
          </a:p>
          <a:p>
            <a:pPr lvl="1"/>
            <a:r>
              <a:rPr lang="en-US" dirty="0" smtClean="0"/>
              <a:t>City population is up 1.8%, even after an exodus of almost 20,000 people in 2009-2010</a:t>
            </a:r>
          </a:p>
          <a:p>
            <a:pPr lvl="2"/>
            <a:r>
              <a:rPr lang="en-US" dirty="0" smtClean="0"/>
              <a:t>However, the rate of population increase is lower compared to other cities in the same size spectrum</a:t>
            </a:r>
          </a:p>
          <a:p>
            <a:pPr lvl="1"/>
            <a:r>
              <a:rPr lang="en-US" dirty="0" smtClean="0"/>
              <a:t>Unemployment is just 0.2% higher than the pre-recession level</a:t>
            </a:r>
          </a:p>
          <a:p>
            <a:pPr lvl="1"/>
            <a:r>
              <a:rPr lang="en-US" dirty="0" smtClean="0"/>
              <a:t>The number of unemployed is 14.3% higher than pre-recession level</a:t>
            </a:r>
          </a:p>
          <a:p>
            <a:pPr lvl="2"/>
            <a:r>
              <a:rPr lang="en-US" dirty="0" smtClean="0"/>
              <a:t>But the number has been steadily declining since 2012</a:t>
            </a:r>
            <a:endParaRPr lang="en-US" dirty="0"/>
          </a:p>
          <a:p>
            <a:pPr lvl="1"/>
            <a:r>
              <a:rPr lang="en-US" dirty="0"/>
              <a:t>The number of </a:t>
            </a:r>
            <a:r>
              <a:rPr lang="en-US" dirty="0" smtClean="0"/>
              <a:t>employed </a:t>
            </a:r>
            <a:r>
              <a:rPr lang="en-US" dirty="0"/>
              <a:t>is </a:t>
            </a:r>
            <a:r>
              <a:rPr lang="en-US" dirty="0" smtClean="0"/>
              <a:t>11.2</a:t>
            </a:r>
            <a:r>
              <a:rPr lang="en-US" dirty="0"/>
              <a:t>% higher than pre-recession </a:t>
            </a:r>
            <a:r>
              <a:rPr lang="en-US" dirty="0" smtClean="0"/>
              <a:t>level</a:t>
            </a:r>
          </a:p>
          <a:p>
            <a:pPr lvl="2"/>
            <a:r>
              <a:rPr lang="en-US" dirty="0" smtClean="0"/>
              <a:t>Only in 2011 was there a dip in the number of employed</a:t>
            </a:r>
          </a:p>
          <a:p>
            <a:pPr lvl="1"/>
            <a:r>
              <a:rPr lang="en-US" dirty="0" smtClean="0"/>
              <a:t>The job creation rate is outpacing population growth</a:t>
            </a:r>
          </a:p>
        </p:txBody>
      </p:sp>
    </p:spTree>
    <p:extLst>
      <p:ext uri="{BB962C8B-B14F-4D97-AF65-F5344CB8AC3E}">
        <p14:creationId xmlns:p14="http://schemas.microsoft.com/office/powerpoint/2010/main" val="17669165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4"/>
            <a:ext cx="10515600" cy="4619999"/>
          </a:xfrm>
        </p:spPr>
        <p:txBody>
          <a:bodyPr>
            <a:normAutofit fontScale="92500" lnSpcReduction="20000"/>
          </a:bodyPr>
          <a:lstStyle/>
          <a:p>
            <a:r>
              <a:rPr lang="en-US" dirty="0" smtClean="0"/>
              <a:t>Examine economic growth using standard indicators</a:t>
            </a:r>
          </a:p>
          <a:p>
            <a:pPr lvl="1"/>
            <a:r>
              <a:rPr lang="en-US" dirty="0" smtClean="0"/>
              <a:t>Employment</a:t>
            </a:r>
          </a:p>
          <a:p>
            <a:pPr lvl="1"/>
            <a:r>
              <a:rPr lang="en-US" dirty="0" smtClean="0"/>
              <a:t>Population</a:t>
            </a:r>
          </a:p>
          <a:p>
            <a:r>
              <a:rPr lang="en-US" dirty="0" smtClean="0"/>
              <a:t>Explore other dimensions</a:t>
            </a:r>
          </a:p>
          <a:p>
            <a:pPr lvl="1"/>
            <a:r>
              <a:rPr lang="en-US" dirty="0" smtClean="0"/>
              <a:t>Socioeconomic categories</a:t>
            </a:r>
          </a:p>
          <a:p>
            <a:pPr lvl="1"/>
            <a:r>
              <a:rPr lang="en-US" dirty="0" smtClean="0"/>
              <a:t>Labor Industries</a:t>
            </a:r>
          </a:p>
          <a:p>
            <a:endParaRPr lang="en-US" dirty="0" smtClean="0"/>
          </a:p>
          <a:p>
            <a:r>
              <a:rPr lang="en-US" dirty="0" smtClean="0"/>
              <a:t>Compare</a:t>
            </a:r>
          </a:p>
          <a:p>
            <a:pPr lvl="1"/>
            <a:r>
              <a:rPr lang="en-US" dirty="0" smtClean="0"/>
              <a:t>With cities in the same geographic region</a:t>
            </a:r>
          </a:p>
          <a:p>
            <a:pPr lvl="1"/>
            <a:r>
              <a:rPr lang="en-US" dirty="0" smtClean="0"/>
              <a:t>With cities of the same population size</a:t>
            </a:r>
          </a:p>
          <a:p>
            <a:r>
              <a:rPr lang="en-US" dirty="0" smtClean="0"/>
              <a:t>Conclude…</a:t>
            </a:r>
          </a:p>
          <a:p>
            <a:pPr lvl="1"/>
            <a:r>
              <a:rPr lang="en-US" dirty="0" smtClean="0"/>
              <a:t>… is Philadelphia on the verge of an economic boom</a:t>
            </a:r>
            <a:r>
              <a:rPr lang="en-US" dirty="0" smtClean="0"/>
              <a:t>?</a:t>
            </a:r>
          </a:p>
          <a:p>
            <a:pPr lvl="1"/>
            <a:r>
              <a:rPr lang="en-US" dirty="0" smtClean="0"/>
              <a:t>… are all population groups benefiting?</a:t>
            </a:r>
            <a:endParaRPr lang="en-US" dirty="0"/>
          </a:p>
        </p:txBody>
      </p:sp>
      <p:sp>
        <p:nvSpPr>
          <p:cNvPr id="4" name="TextBox 3"/>
          <p:cNvSpPr txBox="1"/>
          <p:nvPr/>
        </p:nvSpPr>
        <p:spPr>
          <a:xfrm>
            <a:off x="9341646" y="1331096"/>
            <a:ext cx="2450799" cy="2862322"/>
          </a:xfrm>
          <a:prstGeom prst="rect">
            <a:avLst/>
          </a:prstGeom>
          <a:noFill/>
        </p:spPr>
        <p:txBody>
          <a:bodyPr wrap="none" rtlCol="0">
            <a:spAutoFit/>
          </a:bodyPr>
          <a:lstStyle/>
          <a:p>
            <a:r>
              <a:rPr lang="en-US" dirty="0" smtClean="0">
                <a:solidFill>
                  <a:srgbClr val="0070C0"/>
                </a:solidFill>
              </a:rPr>
              <a:t>A two-part submission…</a:t>
            </a:r>
          </a:p>
          <a:p>
            <a:endParaRPr lang="en-US" dirty="0" smtClean="0">
              <a:solidFill>
                <a:srgbClr val="0070C0"/>
              </a:solidFill>
            </a:endParaRPr>
          </a:p>
          <a:p>
            <a:r>
              <a:rPr lang="en-US" dirty="0" smtClean="0">
                <a:solidFill>
                  <a:srgbClr val="0070C0"/>
                </a:solidFill>
              </a:rPr>
              <a:t>Part 1 – mid-term</a:t>
            </a: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r>
              <a:rPr lang="en-US" dirty="0" smtClean="0">
                <a:solidFill>
                  <a:srgbClr val="0070C0"/>
                </a:solidFill>
              </a:rPr>
              <a:t>Part 2 – final report</a:t>
            </a:r>
            <a:endParaRPr lang="en-US" dirty="0">
              <a:solidFill>
                <a:srgbClr val="0070C0"/>
              </a:solidFill>
            </a:endParaRPr>
          </a:p>
        </p:txBody>
      </p:sp>
      <p:cxnSp>
        <p:nvCxnSpPr>
          <p:cNvPr id="6" name="Straight Arrow Connector 5"/>
          <p:cNvCxnSpPr/>
          <p:nvPr/>
        </p:nvCxnSpPr>
        <p:spPr>
          <a:xfrm flipH="1">
            <a:off x="8483230" y="2043404"/>
            <a:ext cx="8584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514470" y="2043404"/>
            <a:ext cx="2827176" cy="2575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946927" y="2979787"/>
            <a:ext cx="4394719" cy="1021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772400" y="4001294"/>
            <a:ext cx="1569246" cy="1653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712188"/>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8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10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10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 (in Part 2)</a:t>
            </a:r>
          </a:p>
        </p:txBody>
      </p:sp>
      <p:sp>
        <p:nvSpPr>
          <p:cNvPr id="3" name="Content Placeholder 2"/>
          <p:cNvSpPr>
            <a:spLocks noGrp="1"/>
          </p:cNvSpPr>
          <p:nvPr>
            <p:ph idx="1"/>
          </p:nvPr>
        </p:nvSpPr>
        <p:spPr>
          <a:xfrm>
            <a:off x="838200" y="1825624"/>
            <a:ext cx="10515600" cy="4758055"/>
          </a:xfrm>
        </p:spPr>
        <p:txBody>
          <a:bodyPr>
            <a:normAutofit fontScale="77500" lnSpcReduction="20000"/>
          </a:bodyPr>
          <a:lstStyle/>
          <a:p>
            <a:r>
              <a:rPr lang="en-US" dirty="0"/>
              <a:t>Add in additional data </a:t>
            </a:r>
            <a:r>
              <a:rPr lang="en-US" dirty="0" smtClean="0"/>
              <a:t>dimensions, to get a broader perspective</a:t>
            </a:r>
            <a:endParaRPr lang="en-US" dirty="0"/>
          </a:p>
          <a:p>
            <a:pPr lvl="1"/>
            <a:r>
              <a:rPr lang="en-US" dirty="0"/>
              <a:t>Race, Ethnicity</a:t>
            </a:r>
          </a:p>
          <a:p>
            <a:pPr lvl="1"/>
            <a:r>
              <a:rPr lang="en-US" dirty="0"/>
              <a:t>Labor force characteristics: industries, </a:t>
            </a:r>
            <a:r>
              <a:rPr lang="en-US" dirty="0" smtClean="0"/>
              <a:t>sub-industries</a:t>
            </a:r>
          </a:p>
          <a:p>
            <a:r>
              <a:rPr lang="en-US" dirty="0" smtClean="0"/>
              <a:t>Incorporate City revenue data (sources, % contributions)</a:t>
            </a:r>
          </a:p>
          <a:p>
            <a:pPr lvl="1"/>
            <a:r>
              <a:rPr lang="en-US" dirty="0" smtClean="0"/>
              <a:t>The working hypothesis is that some cities are more business and consumer friendly because of their tax structures and revenue models [</a:t>
            </a:r>
            <a:r>
              <a:rPr lang="en-US" dirty="0" err="1" smtClean="0"/>
              <a:t>ccd</a:t>
            </a:r>
            <a:r>
              <a:rPr lang="en-US" dirty="0" smtClean="0"/>
              <a:t>].</a:t>
            </a:r>
          </a:p>
          <a:p>
            <a:r>
              <a:rPr lang="en-US" dirty="0" smtClean="0"/>
              <a:t>Draw </a:t>
            </a:r>
            <a:r>
              <a:rPr lang="en-US" dirty="0"/>
              <a:t>final conclusion… </a:t>
            </a:r>
            <a:r>
              <a:rPr lang="en-US" i="1" dirty="0">
                <a:latin typeface="Times New Roman" panose="02020603050405020304" pitchFamily="18" charset="0"/>
                <a:cs typeface="Times New Roman" panose="02020603050405020304" pitchFamily="18" charset="0"/>
              </a:rPr>
              <a:t>is Philadelphia on the verge of something great?</a:t>
            </a:r>
          </a:p>
          <a:p>
            <a:r>
              <a:rPr lang="en-US" dirty="0"/>
              <a:t>Provide an application like Brookings Metro Monitor</a:t>
            </a:r>
          </a:p>
          <a:p>
            <a:pPr lvl="1"/>
            <a:r>
              <a:rPr lang="en-US" dirty="0"/>
              <a:t>Allow selection of “base” city for comparison</a:t>
            </a:r>
          </a:p>
          <a:p>
            <a:pPr lvl="2"/>
            <a:r>
              <a:rPr lang="en-US" dirty="0"/>
              <a:t>Choose “nearest neighbors”</a:t>
            </a:r>
          </a:p>
          <a:p>
            <a:pPr lvl="2"/>
            <a:r>
              <a:rPr lang="en-US" dirty="0"/>
              <a:t>Choose “closest in size”</a:t>
            </a:r>
          </a:p>
          <a:p>
            <a:pPr lvl="2"/>
            <a:r>
              <a:rPr lang="en-US" dirty="0"/>
              <a:t>Present visualizations</a:t>
            </a:r>
          </a:p>
          <a:p>
            <a:pPr lvl="2"/>
            <a:endParaRPr lang="en-US" dirty="0"/>
          </a:p>
          <a:p>
            <a:r>
              <a:rPr lang="en-US" dirty="0"/>
              <a:t>Photo/Image Credits, copyright or property of the following:</a:t>
            </a:r>
          </a:p>
          <a:p>
            <a:pPr lvl="1"/>
            <a:r>
              <a:rPr lang="en-US" dirty="0"/>
              <a:t>Wikimedia Foundation (Creative Commons), ushistory.org, </a:t>
            </a:r>
            <a:r>
              <a:rPr lang="en-US" dirty="0" err="1"/>
              <a:t>Fodors</a:t>
            </a:r>
            <a:r>
              <a:rPr lang="en-US" dirty="0"/>
              <a:t> Travel, Joseph </a:t>
            </a:r>
            <a:r>
              <a:rPr lang="en-US" dirty="0" err="1"/>
              <a:t>Duplessis</a:t>
            </a:r>
            <a:r>
              <a:rPr lang="en-US" dirty="0"/>
              <a:t>, U.S. Constitution Center, John Trumbull, Comcast Corporation, Aramark Companies, Tasty Baking Company, University of Pennsylvania, Temple University, Drexel University</a:t>
            </a:r>
          </a:p>
        </p:txBody>
      </p:sp>
    </p:spTree>
    <p:extLst>
      <p:ext uri="{BB962C8B-B14F-4D97-AF65-F5344CB8AC3E}">
        <p14:creationId xmlns:p14="http://schemas.microsoft.com/office/powerpoint/2010/main" val="26846157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0903"/>
            <a:ext cx="12192000" cy="3772489"/>
          </a:xfrm>
          <a:prstGeom prst="rect">
            <a:avLst/>
          </a:prstGeom>
        </p:spPr>
      </p:pic>
      <p:sp>
        <p:nvSpPr>
          <p:cNvPr id="2" name="Title 1"/>
          <p:cNvSpPr>
            <a:spLocks noGrp="1"/>
          </p:cNvSpPr>
          <p:nvPr>
            <p:ph type="title"/>
          </p:nvPr>
        </p:nvSpPr>
        <p:spPr/>
        <p:txBody>
          <a:bodyPr/>
          <a:lstStyle/>
          <a:p>
            <a:r>
              <a:rPr lang="en-US" dirty="0" smtClean="0"/>
              <a:t>History</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611" y="1327514"/>
            <a:ext cx="5476136" cy="295779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4094" y="1315288"/>
            <a:ext cx="2362977" cy="2921517"/>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7313" y="2900473"/>
            <a:ext cx="3133344" cy="2084832"/>
          </a:xfrm>
          <a:prstGeom prst="rect">
            <a:avLst/>
          </a:prstGeom>
        </p:spPr>
      </p:pic>
      <p:pic>
        <p:nvPicPr>
          <p:cNvPr id="4" name="Content Placeholder 3"/>
          <p:cNvPicPr>
            <a:picLocks noGrp="1" noChangeAspect="1"/>
          </p:cNvPicPr>
          <p:nvPr>
            <p:ph idx="1"/>
          </p:nvPr>
        </p:nvPicPr>
        <p:blipFill>
          <a:blip r:embed="rId7" cstate="print">
            <a:extLst>
              <a:ext uri="{28A0092B-C50C-407E-A947-70E740481C1C}">
                <a14:useLocalDpi xmlns:a14="http://schemas.microsoft.com/office/drawing/2010/main" val="0"/>
              </a:ext>
            </a:extLst>
          </a:blip>
          <a:stretch>
            <a:fillRect/>
          </a:stretch>
        </p:blipFill>
        <p:spPr>
          <a:xfrm>
            <a:off x="1455953" y="2551915"/>
            <a:ext cx="4380017" cy="2803211"/>
          </a:xfr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232" y="1315288"/>
            <a:ext cx="3775147" cy="1768775"/>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6355" y="5899291"/>
            <a:ext cx="1580957" cy="82605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7686" y="6107528"/>
            <a:ext cx="1438275" cy="40957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3287" y="5899291"/>
            <a:ext cx="2190750" cy="80010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98015" y="6070879"/>
            <a:ext cx="2098595" cy="582191"/>
          </a:xfrm>
          <a:prstGeom prst="rect">
            <a:avLst/>
          </a:prstGeom>
        </p:spPr>
      </p:pic>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004864" y="5807576"/>
            <a:ext cx="917765" cy="917765"/>
          </a:xfrm>
          <a:prstGeom prst="rect">
            <a:avLst/>
          </a:prstGeom>
        </p:spPr>
      </p:pic>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42598" y="5652799"/>
            <a:ext cx="1077200" cy="1077200"/>
          </a:xfrm>
          <a:prstGeom prst="rect">
            <a:avLst/>
          </a:prstGeom>
        </p:spPr>
      </p:pic>
    </p:spTree>
    <p:extLst>
      <p:ext uri="{BB962C8B-B14F-4D97-AF65-F5344CB8AC3E}">
        <p14:creationId xmlns:p14="http://schemas.microsoft.com/office/powerpoint/2010/main" val="305178286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00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100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100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100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00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100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100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90" y="1825625"/>
            <a:ext cx="3839221" cy="2258008"/>
          </a:xfrm>
          <a:prstGeom prst="rect">
            <a:avLst/>
          </a:prstGeom>
        </p:spPr>
      </p:pic>
      <p:sp>
        <p:nvSpPr>
          <p:cNvPr id="2" name="Title 1"/>
          <p:cNvSpPr>
            <a:spLocks noGrp="1"/>
          </p:cNvSpPr>
          <p:nvPr>
            <p:ph type="title"/>
          </p:nvPr>
        </p:nvSpPr>
        <p:spPr/>
        <p:txBody>
          <a:bodyPr/>
          <a:lstStyle/>
          <a:p>
            <a:r>
              <a:rPr lang="en-US" dirty="0" smtClean="0"/>
              <a:t>The Demographic Landscape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Philadelphia is…</a:t>
            </a:r>
          </a:p>
          <a:p>
            <a:pPr lvl="1"/>
            <a:r>
              <a:rPr lang="en-US" dirty="0" smtClean="0"/>
              <a:t>A city of 1.568 million people (2016 estimate)</a:t>
            </a:r>
          </a:p>
          <a:p>
            <a:pPr lvl="1"/>
            <a:r>
              <a:rPr lang="en-US" dirty="0" smtClean="0"/>
              <a:t>The 6th most populous city in the United States</a:t>
            </a:r>
          </a:p>
          <a:p>
            <a:pPr lvl="1"/>
            <a:r>
              <a:rPr lang="en-US" dirty="0" smtClean="0"/>
              <a:t>Centrally located on the Mid-Atlantic coast</a:t>
            </a:r>
          </a:p>
          <a:p>
            <a:pPr lvl="1"/>
            <a:r>
              <a:rPr lang="en-US" dirty="0" smtClean="0"/>
              <a:t>The 5th busiest port on the Atlantic (25th busiest total)</a:t>
            </a:r>
          </a:p>
          <a:p>
            <a:pPr lvl="1"/>
            <a:endParaRPr lang="en-US" dirty="0"/>
          </a:p>
          <a:p>
            <a:r>
              <a:rPr lang="en-US" dirty="0" smtClean="0"/>
              <a:t>Philadelphia has…</a:t>
            </a:r>
          </a:p>
          <a:p>
            <a:pPr lvl="1"/>
            <a:r>
              <a:rPr lang="en-US" dirty="0" smtClean="0"/>
              <a:t>500,000 fewer inhabitants than its peak in the 1950s-1960s</a:t>
            </a:r>
          </a:p>
          <a:p>
            <a:pPr lvl="1"/>
            <a:r>
              <a:rPr lang="en-US" dirty="0" smtClean="0"/>
              <a:t>One of the lowest job growth rates at 1.1%*</a:t>
            </a:r>
          </a:p>
          <a:p>
            <a:pPr lvl="1"/>
            <a:r>
              <a:rPr lang="en-US" dirty="0" smtClean="0"/>
              <a:t>A higher unemployment rate (5.9%) than the national average (4.3%)</a:t>
            </a:r>
          </a:p>
          <a:p>
            <a:pPr lvl="1"/>
            <a:r>
              <a:rPr lang="en-US" dirty="0" smtClean="0"/>
              <a:t>The highest adult poverty rate (25%), and child poverty rate (38%)*</a:t>
            </a:r>
          </a:p>
          <a:p>
            <a:pPr lvl="1"/>
            <a:r>
              <a:rPr lang="en-US" dirty="0" smtClean="0"/>
              <a:t>The lowest median income at $41,201*</a:t>
            </a:r>
          </a:p>
          <a:p>
            <a:pPr lvl="1"/>
            <a:r>
              <a:rPr lang="en-US" dirty="0" smtClean="0"/>
              <a:t>… a bright future! </a:t>
            </a:r>
            <a:r>
              <a:rPr lang="en-US" dirty="0" smtClean="0">
                <a:sym typeface="Wingdings" panose="05000000000000000000" pitchFamily="2" charset="2"/>
              </a:rPr>
              <a:t></a:t>
            </a:r>
            <a:endParaRPr lang="en-US" dirty="0"/>
          </a:p>
        </p:txBody>
      </p:sp>
      <p:sp>
        <p:nvSpPr>
          <p:cNvPr id="4" name="TextBox 3"/>
          <p:cNvSpPr txBox="1"/>
          <p:nvPr/>
        </p:nvSpPr>
        <p:spPr>
          <a:xfrm>
            <a:off x="0" y="6601157"/>
            <a:ext cx="12192000" cy="246221"/>
          </a:xfrm>
          <a:prstGeom prst="rect">
            <a:avLst/>
          </a:prstGeom>
          <a:noFill/>
        </p:spPr>
        <p:txBody>
          <a:bodyPr wrap="square" rtlCol="0">
            <a:spAutoFit/>
          </a:bodyPr>
          <a:lstStyle/>
          <a:p>
            <a:pPr algn="ctr"/>
            <a:r>
              <a:rPr lang="en-US" sz="1000" dirty="0" smtClean="0"/>
              <a:t>* = of the 25 largest, most populous American cities [source: </a:t>
            </a:r>
            <a:r>
              <a:rPr lang="en-US" sz="1000" dirty="0" err="1" smtClean="0"/>
              <a:t>ccd</a:t>
            </a:r>
            <a:r>
              <a:rPr lang="en-US" sz="1000" dirty="0" smtClean="0"/>
              <a:t>]</a:t>
            </a:r>
            <a:endParaRPr lang="en-US" sz="1000" dirty="0"/>
          </a:p>
        </p:txBody>
      </p:sp>
    </p:spTree>
    <p:extLst>
      <p:ext uri="{BB962C8B-B14F-4D97-AF65-F5344CB8AC3E}">
        <p14:creationId xmlns:p14="http://schemas.microsoft.com/office/powerpoint/2010/main" val="256152699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a:t>
            </a:r>
            <a:r>
              <a:rPr lang="en-US" dirty="0" smtClean="0"/>
              <a:t>economic </a:t>
            </a:r>
            <a:r>
              <a:rPr lang="en-US" dirty="0"/>
              <a:t>indicators</a:t>
            </a:r>
          </a:p>
        </p:txBody>
      </p:sp>
      <p:sp>
        <p:nvSpPr>
          <p:cNvPr id="3" name="Content Placeholder 2"/>
          <p:cNvSpPr>
            <a:spLocks noGrp="1"/>
          </p:cNvSpPr>
          <p:nvPr>
            <p:ph idx="1"/>
          </p:nvPr>
        </p:nvSpPr>
        <p:spPr/>
        <p:txBody>
          <a:bodyPr>
            <a:normAutofit fontScale="92500" lnSpcReduction="10000"/>
          </a:bodyPr>
          <a:lstStyle/>
          <a:p>
            <a:r>
              <a:rPr lang="en-US" dirty="0"/>
              <a:t>Objective:</a:t>
            </a:r>
          </a:p>
          <a:p>
            <a:pPr lvl="1"/>
            <a:r>
              <a:rPr lang="en-US" dirty="0" smtClean="0"/>
              <a:t>Use employment </a:t>
            </a:r>
            <a:r>
              <a:rPr lang="en-US" dirty="0" smtClean="0"/>
              <a:t>and population figures </a:t>
            </a:r>
            <a:r>
              <a:rPr lang="en-US" dirty="0" smtClean="0"/>
              <a:t>across </a:t>
            </a:r>
            <a:r>
              <a:rPr lang="en-US" dirty="0"/>
              <a:t>a span of </a:t>
            </a:r>
            <a:r>
              <a:rPr lang="en-US" dirty="0" smtClean="0"/>
              <a:t>time as </a:t>
            </a:r>
            <a:r>
              <a:rPr lang="en-US" dirty="0" smtClean="0"/>
              <a:t>indicators/predictors of growth</a:t>
            </a:r>
            <a:endParaRPr lang="en-US" dirty="0"/>
          </a:p>
          <a:p>
            <a:pPr lvl="1"/>
            <a:r>
              <a:rPr lang="en-US" dirty="0"/>
              <a:t>For Philadelphia</a:t>
            </a:r>
          </a:p>
          <a:p>
            <a:pPr lvl="1"/>
            <a:r>
              <a:rPr lang="en-US" dirty="0"/>
              <a:t>And some other cities</a:t>
            </a:r>
          </a:p>
          <a:p>
            <a:pPr lvl="1"/>
            <a:r>
              <a:rPr lang="en-US" dirty="0"/>
              <a:t>… in the same geographic region</a:t>
            </a:r>
          </a:p>
          <a:p>
            <a:pPr lvl="1"/>
            <a:r>
              <a:rPr lang="en-US" dirty="0"/>
              <a:t>… of about the same size (</a:t>
            </a:r>
            <a:r>
              <a:rPr lang="en-US" dirty="0" smtClean="0"/>
              <a:t>w.r.t. </a:t>
            </a:r>
            <a:r>
              <a:rPr lang="en-US" dirty="0"/>
              <a:t>population)</a:t>
            </a:r>
          </a:p>
          <a:p>
            <a:r>
              <a:rPr lang="en-US" dirty="0"/>
              <a:t>Why?</a:t>
            </a:r>
          </a:p>
          <a:p>
            <a:pPr lvl="1"/>
            <a:r>
              <a:rPr lang="en-US" dirty="0"/>
              <a:t>To see </a:t>
            </a:r>
          </a:p>
          <a:p>
            <a:pPr lvl="2"/>
            <a:r>
              <a:rPr lang="en-US" dirty="0"/>
              <a:t>(1) how is </a:t>
            </a:r>
            <a:r>
              <a:rPr lang="en-US" dirty="0" smtClean="0"/>
              <a:t>Philadelphia doing overall, economically? </a:t>
            </a:r>
            <a:endParaRPr lang="en-US" dirty="0"/>
          </a:p>
          <a:p>
            <a:pPr lvl="2"/>
            <a:r>
              <a:rPr lang="en-US" dirty="0"/>
              <a:t>(2) </a:t>
            </a:r>
            <a:r>
              <a:rPr lang="en-US" dirty="0" smtClean="0"/>
              <a:t>… compared </a:t>
            </a:r>
            <a:r>
              <a:rPr lang="en-US" dirty="0"/>
              <a:t>to national figures?</a:t>
            </a:r>
          </a:p>
          <a:p>
            <a:pPr lvl="2"/>
            <a:r>
              <a:rPr lang="en-US" dirty="0"/>
              <a:t>(3) </a:t>
            </a:r>
            <a:r>
              <a:rPr lang="en-US" dirty="0" smtClean="0"/>
              <a:t>… compared </a:t>
            </a:r>
            <a:r>
              <a:rPr lang="en-US" dirty="0"/>
              <a:t>to “similar” cities</a:t>
            </a:r>
            <a:r>
              <a:rPr lang="en-US" dirty="0" smtClean="0"/>
              <a:t>?</a:t>
            </a:r>
          </a:p>
          <a:p>
            <a:pPr lvl="1"/>
            <a:r>
              <a:rPr lang="en-US" dirty="0" smtClean="0"/>
              <a:t>And try to determine if a “big boom” is in Philadelphia’s future!</a:t>
            </a:r>
          </a:p>
        </p:txBody>
      </p:sp>
    </p:spTree>
    <p:extLst>
      <p:ext uri="{BB962C8B-B14F-4D97-AF65-F5344CB8AC3E}">
        <p14:creationId xmlns:p14="http://schemas.microsoft.com/office/powerpoint/2010/main" val="2726355548"/>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 to</a:t>
            </a:r>
            <a:r>
              <a:rPr lang="en-US" dirty="0" smtClean="0"/>
              <a:t>… two different </a:t>
            </a:r>
            <a:r>
              <a:rPr lang="en-US" dirty="0" err="1" smtClean="0"/>
              <a:t>goups</a:t>
            </a:r>
            <a:endParaRPr lang="en-US" dirty="0"/>
          </a:p>
        </p:txBody>
      </p:sp>
      <p:sp>
        <p:nvSpPr>
          <p:cNvPr id="4" name="Content Placeholder 3"/>
          <p:cNvSpPr>
            <a:spLocks noGrp="1"/>
          </p:cNvSpPr>
          <p:nvPr>
            <p:ph sz="half" idx="1"/>
          </p:nvPr>
        </p:nvSpPr>
        <p:spPr/>
        <p:txBody>
          <a:bodyPr/>
          <a:lstStyle/>
          <a:p>
            <a:r>
              <a:rPr lang="en-US" dirty="0" smtClean="0"/>
              <a:t>Geo-Regional Comparison</a:t>
            </a:r>
          </a:p>
          <a:p>
            <a:pPr lvl="1"/>
            <a:r>
              <a:rPr lang="en-US" dirty="0" smtClean="0"/>
              <a:t>Boston</a:t>
            </a:r>
          </a:p>
          <a:p>
            <a:pPr lvl="1"/>
            <a:r>
              <a:rPr lang="en-US" dirty="0" smtClean="0"/>
              <a:t>New York City</a:t>
            </a:r>
          </a:p>
          <a:p>
            <a:pPr lvl="1"/>
            <a:r>
              <a:rPr lang="en-US" dirty="0" smtClean="0"/>
              <a:t>Philadelphia</a:t>
            </a:r>
          </a:p>
          <a:p>
            <a:pPr lvl="1"/>
            <a:r>
              <a:rPr lang="en-US" dirty="0" smtClean="0"/>
              <a:t>Baltimore</a:t>
            </a:r>
          </a:p>
          <a:p>
            <a:pPr lvl="1"/>
            <a:r>
              <a:rPr lang="en-US" dirty="0" smtClean="0"/>
              <a:t>Washington, DC</a:t>
            </a:r>
            <a:endParaRPr lang="en-US" dirty="0"/>
          </a:p>
        </p:txBody>
      </p:sp>
      <p:sp>
        <p:nvSpPr>
          <p:cNvPr id="5" name="Content Placeholder 4"/>
          <p:cNvSpPr>
            <a:spLocks noGrp="1"/>
          </p:cNvSpPr>
          <p:nvPr>
            <p:ph sz="half" idx="2"/>
          </p:nvPr>
        </p:nvSpPr>
        <p:spPr/>
        <p:txBody>
          <a:bodyPr/>
          <a:lstStyle/>
          <a:p>
            <a:r>
              <a:rPr lang="en-US" dirty="0" smtClean="0"/>
              <a:t>Population Size Comparison</a:t>
            </a:r>
          </a:p>
          <a:p>
            <a:pPr lvl="1"/>
            <a:r>
              <a:rPr lang="en-US" dirty="0" smtClean="0"/>
              <a:t>Phoenix</a:t>
            </a:r>
          </a:p>
          <a:p>
            <a:pPr lvl="1"/>
            <a:r>
              <a:rPr lang="en-US" dirty="0" smtClean="0"/>
              <a:t>Philadelphia</a:t>
            </a:r>
          </a:p>
          <a:p>
            <a:pPr lvl="1"/>
            <a:r>
              <a:rPr lang="en-US" dirty="0" smtClean="0"/>
              <a:t>San Antonio</a:t>
            </a:r>
          </a:p>
          <a:p>
            <a:pPr lvl="1"/>
            <a:r>
              <a:rPr lang="en-US" dirty="0" smtClean="0"/>
              <a:t>San Diego</a:t>
            </a:r>
          </a:p>
          <a:p>
            <a:pPr lvl="1"/>
            <a:r>
              <a:rPr lang="en-US" dirty="0" smtClean="0"/>
              <a:t>Dallas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950" y="4262190"/>
            <a:ext cx="4529111" cy="2346689"/>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4209103635"/>
              </p:ext>
            </p:extLst>
          </p:nvPr>
        </p:nvGraphicFramePr>
        <p:xfrm>
          <a:off x="6528705" y="4315980"/>
          <a:ext cx="4229101" cy="2095500"/>
        </p:xfrm>
        <a:graphic>
          <a:graphicData uri="http://schemas.openxmlformats.org/drawingml/2006/table">
            <a:tbl>
              <a:tblPr/>
              <a:tblGrid>
                <a:gridCol w="1016885"/>
                <a:gridCol w="1206957"/>
                <a:gridCol w="988374"/>
                <a:gridCol w="1016885"/>
              </a:tblGrid>
              <a:tr h="190500">
                <a:tc>
                  <a:txBody>
                    <a:bodyPr/>
                    <a:lstStyle/>
                    <a:p>
                      <a:pPr algn="l" fontAlgn="b"/>
                      <a:r>
                        <a:rPr lang="en-US" sz="1100" b="1" i="0" u="none" strike="noStrike" dirty="0">
                          <a:solidFill>
                            <a:srgbClr val="FFFFFF"/>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2016 Population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Difference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 Difference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l" fontAlgn="b"/>
                      <a:r>
                        <a:rPr lang="en-US" sz="1100" b="0" i="0" u="none" strike="noStrike">
                          <a:solidFill>
                            <a:srgbClr val="000000"/>
                          </a:solidFill>
                          <a:effectLst/>
                          <a:latin typeface="Calibri" panose="020F0502020204030204" pitchFamily="34" charset="0"/>
                        </a:rPr>
                        <a:t>New York 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8,537,673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6,969,801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Los Angeles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3,976,322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2,408,450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Chicago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2,704,958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1,137,086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Houston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2,303,482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735,610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Phoenix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1,615,017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47,145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a:solidFill>
                            <a:srgbClr val="000000"/>
                          </a:solidFill>
                          <a:effectLst/>
                          <a:latin typeface="Calibri" panose="020F0502020204030204" pitchFamily="34" charset="0"/>
                        </a:rPr>
                        <a:t>Philadelphia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r" fontAlgn="b"/>
                      <a:r>
                        <a:rPr lang="en-US" sz="1100" b="0" i="0" u="none" strike="noStrike">
                          <a:solidFill>
                            <a:srgbClr val="000000"/>
                          </a:solidFill>
                          <a:effectLst/>
                          <a:latin typeface="Calibri" panose="020F0502020204030204" pitchFamily="34" charset="0"/>
                        </a:rPr>
                        <a:t>1,567,872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190500">
                <a:tc>
                  <a:txBody>
                    <a:bodyPr/>
                    <a:lstStyle/>
                    <a:p>
                      <a:pPr algn="l" fontAlgn="b"/>
                      <a:r>
                        <a:rPr lang="en-US" sz="1100" b="0" i="0" u="none" strike="noStrike">
                          <a:solidFill>
                            <a:srgbClr val="000000"/>
                          </a:solidFill>
                          <a:effectLst/>
                          <a:latin typeface="Calibri" panose="020F0502020204030204" pitchFamily="34" charset="0"/>
                        </a:rPr>
                        <a:t>San Antonio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1,492,510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-75,362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a:solidFill>
                            <a:srgbClr val="000000"/>
                          </a:solidFill>
                          <a:effectLst/>
                          <a:latin typeface="Calibri" panose="020F0502020204030204" pitchFamily="34" charset="0"/>
                        </a:rPr>
                        <a:t>San Diego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1,406,630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-161,242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a:solidFill>
                            <a:srgbClr val="000000"/>
                          </a:solidFill>
                          <a:effectLst/>
                          <a:latin typeface="Calibri" panose="020F0502020204030204" pitchFamily="34" charset="0"/>
                        </a:rPr>
                        <a:t>Dallas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1,317,929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-249,943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dirty="0">
                          <a:solidFill>
                            <a:srgbClr val="000000"/>
                          </a:solidFill>
                          <a:effectLst/>
                          <a:latin typeface="Calibri" panose="020F0502020204030204" pitchFamily="34" charset="0"/>
                        </a:rPr>
                        <a:t>San Jose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1,025,350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-542,522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0" y="6601157"/>
            <a:ext cx="12192000" cy="246221"/>
          </a:xfrm>
          <a:prstGeom prst="rect">
            <a:avLst/>
          </a:prstGeom>
          <a:noFill/>
        </p:spPr>
        <p:txBody>
          <a:bodyPr wrap="square" rtlCol="0">
            <a:spAutoFit/>
          </a:bodyPr>
          <a:lstStyle/>
          <a:p>
            <a:pPr algn="ctr"/>
            <a:r>
              <a:rPr lang="en-US" sz="1000" dirty="0" smtClean="0"/>
              <a:t>* [</a:t>
            </a:r>
            <a:r>
              <a:rPr lang="en-US" sz="1000" dirty="0" err="1" smtClean="0"/>
              <a:t>wikipedia</a:t>
            </a:r>
            <a:r>
              <a:rPr lang="en-US" sz="1000" dirty="0" smtClean="0"/>
              <a:t>] List of United States cities </a:t>
            </a:r>
            <a:r>
              <a:rPr lang="en-US" sz="1000" dirty="0"/>
              <a:t>by population - </a:t>
            </a:r>
            <a:r>
              <a:rPr lang="en-US" sz="1000" dirty="0">
                <a:hlinkClick r:id="rId4"/>
              </a:rPr>
              <a:t>https://</a:t>
            </a:r>
            <a:r>
              <a:rPr lang="en-US" sz="1000" dirty="0" smtClean="0">
                <a:hlinkClick r:id="rId4"/>
              </a:rPr>
              <a:t>en.wikipedia.org/wiki/List_of_United_States_cities_by_population</a:t>
            </a:r>
            <a:r>
              <a:rPr lang="en-US" sz="1000" dirty="0" smtClean="0"/>
              <a:t> </a:t>
            </a:r>
            <a:endParaRPr lang="en-US" sz="1000" dirty="0"/>
          </a:p>
        </p:txBody>
      </p:sp>
    </p:spTree>
    <p:extLst>
      <p:ext uri="{BB962C8B-B14F-4D97-AF65-F5344CB8AC3E}">
        <p14:creationId xmlns:p14="http://schemas.microsoft.com/office/powerpoint/2010/main" val="901027774"/>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 City Reports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4175" y="1825625"/>
            <a:ext cx="8603649" cy="4351338"/>
          </a:xfrm>
          <a:ln>
            <a:solidFill>
              <a:schemeClr val="tx1"/>
            </a:solidFill>
          </a:ln>
        </p:spPr>
      </p:pic>
      <p:sp>
        <p:nvSpPr>
          <p:cNvPr id="4" name="TextBox 3"/>
          <p:cNvSpPr txBox="1"/>
          <p:nvPr/>
        </p:nvSpPr>
        <p:spPr>
          <a:xfrm>
            <a:off x="5467738" y="735518"/>
            <a:ext cx="6251007" cy="584775"/>
          </a:xfrm>
          <a:prstGeom prst="rect">
            <a:avLst/>
          </a:prstGeom>
          <a:noFill/>
        </p:spPr>
        <p:txBody>
          <a:bodyPr wrap="none" rtlCol="0">
            <a:spAutoFit/>
          </a:bodyPr>
          <a:lstStyle/>
          <a:p>
            <a:r>
              <a:rPr lang="en-US" sz="3200" i="1" dirty="0" smtClean="0">
                <a:latin typeface="Times New Roman" panose="02020603050405020304" pitchFamily="18" charset="0"/>
                <a:cs typeface="Times New Roman" panose="02020603050405020304" pitchFamily="18" charset="0"/>
              </a:rPr>
              <a:t>Philadelphia: An Incomplete Revival</a:t>
            </a:r>
            <a:endParaRPr lang="en-US" sz="3200" i="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336" y="1788351"/>
            <a:ext cx="10190464" cy="4425885"/>
          </a:xfrm>
          <a:prstGeom prst="rect">
            <a:avLst/>
          </a:prstGeom>
          <a:ln>
            <a:solidFill>
              <a:schemeClr val="tx1"/>
            </a:solidFill>
          </a:ln>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555" y="1570318"/>
            <a:ext cx="10203245" cy="4861949"/>
          </a:xfrm>
          <a:prstGeom prst="rect">
            <a:avLst/>
          </a:prstGeom>
          <a:ln>
            <a:solidFill>
              <a:schemeClr val="tx1"/>
            </a:solidFill>
          </a:ln>
        </p:spPr>
      </p:pic>
      <p:sp>
        <p:nvSpPr>
          <p:cNvPr id="13" name="TextBox 12"/>
          <p:cNvSpPr txBox="1"/>
          <p:nvPr/>
        </p:nvSpPr>
        <p:spPr>
          <a:xfrm rot="19471725">
            <a:off x="90989" y="378422"/>
            <a:ext cx="1320170" cy="584775"/>
          </a:xfrm>
          <a:prstGeom prst="rect">
            <a:avLst/>
          </a:prstGeom>
          <a:noFill/>
        </p:spPr>
        <p:txBody>
          <a:bodyPr wrap="none" rtlCol="0">
            <a:spAutoFit/>
          </a:bodyPr>
          <a:lstStyle/>
          <a:p>
            <a:pPr algn="ctr"/>
            <a:r>
              <a:rPr lang="en-US" sz="1600" dirty="0" smtClean="0">
                <a:solidFill>
                  <a:srgbClr val="FF0000"/>
                </a:solidFill>
              </a:rPr>
              <a:t>Existing, </a:t>
            </a:r>
          </a:p>
          <a:p>
            <a:pPr algn="ctr"/>
            <a:r>
              <a:rPr lang="en-US" sz="1600" dirty="0" smtClean="0">
                <a:solidFill>
                  <a:srgbClr val="FF0000"/>
                </a:solidFill>
              </a:rPr>
              <a:t>related works</a:t>
            </a:r>
            <a:endParaRPr lang="en-US" sz="1600" dirty="0">
              <a:solidFill>
                <a:srgbClr val="FF0000"/>
              </a:solidFill>
            </a:endParaRPr>
          </a:p>
        </p:txBody>
      </p:sp>
      <p:sp>
        <p:nvSpPr>
          <p:cNvPr id="14" name="TextBox 13"/>
          <p:cNvSpPr txBox="1"/>
          <p:nvPr/>
        </p:nvSpPr>
        <p:spPr>
          <a:xfrm>
            <a:off x="0" y="6601157"/>
            <a:ext cx="12192000" cy="246221"/>
          </a:xfrm>
          <a:prstGeom prst="rect">
            <a:avLst/>
          </a:prstGeom>
          <a:noFill/>
        </p:spPr>
        <p:txBody>
          <a:bodyPr wrap="square" rtlCol="0">
            <a:spAutoFit/>
          </a:bodyPr>
          <a:lstStyle/>
          <a:p>
            <a:pPr algn="ctr"/>
            <a:r>
              <a:rPr lang="en-US" sz="1000" dirty="0" smtClean="0"/>
              <a:t>[</a:t>
            </a:r>
            <a:r>
              <a:rPr lang="en-US" sz="1000" dirty="0" err="1" smtClean="0"/>
              <a:t>ccd</a:t>
            </a:r>
            <a:r>
              <a:rPr lang="en-US" sz="1000" dirty="0" smtClean="0"/>
              <a:t>] Center City Reports, Philadelphia: An </a:t>
            </a:r>
            <a:r>
              <a:rPr lang="en-US" sz="1000" dirty="0"/>
              <a:t>Incomplete Revival - </a:t>
            </a:r>
            <a:r>
              <a:rPr lang="en-US" sz="1000" dirty="0">
                <a:hlinkClick r:id="rId6"/>
              </a:rPr>
              <a:t>https://</a:t>
            </a:r>
            <a:r>
              <a:rPr lang="en-US" sz="1000" dirty="0" smtClean="0">
                <a:hlinkClick r:id="rId6"/>
              </a:rPr>
              <a:t>www.centercityphila.org/research-reports/philadelphia-an-incomplete-revival</a:t>
            </a:r>
            <a:r>
              <a:rPr lang="en-US" sz="1000" dirty="0" smtClean="0"/>
              <a:t> </a:t>
            </a:r>
            <a:endParaRPr lang="en-US" sz="1000" dirty="0"/>
          </a:p>
        </p:txBody>
      </p:sp>
    </p:spTree>
    <p:extLst>
      <p:ext uri="{BB962C8B-B14F-4D97-AF65-F5344CB8AC3E}">
        <p14:creationId xmlns:p14="http://schemas.microsoft.com/office/powerpoint/2010/main" val="354183579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400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4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Brookings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7760" y="1690686"/>
            <a:ext cx="8977922" cy="5050081"/>
          </a:xfrm>
        </p:spPr>
      </p:pic>
      <p:sp>
        <p:nvSpPr>
          <p:cNvPr id="4" name="TextBox 3"/>
          <p:cNvSpPr txBox="1"/>
          <p:nvPr/>
        </p:nvSpPr>
        <p:spPr>
          <a:xfrm>
            <a:off x="3489648" y="735518"/>
            <a:ext cx="6038000" cy="584775"/>
          </a:xfrm>
          <a:prstGeom prst="rect">
            <a:avLst/>
          </a:prstGeom>
          <a:noFill/>
        </p:spPr>
        <p:txBody>
          <a:bodyPr wrap="none" rtlCol="0">
            <a:spAutoFit/>
          </a:bodyPr>
          <a:lstStyle/>
          <a:p>
            <a:r>
              <a:rPr lang="en-US" sz="3200" i="1" dirty="0" smtClean="0">
                <a:latin typeface="Times New Roman" panose="02020603050405020304" pitchFamily="18" charset="0"/>
                <a:cs typeface="Times New Roman" panose="02020603050405020304" pitchFamily="18" charset="0"/>
              </a:rPr>
              <a:t>Metro Monitor 2017 (Philadelphia)</a:t>
            </a:r>
            <a:endParaRPr lang="en-US" sz="3200"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664" y="1390195"/>
            <a:ext cx="8752113" cy="535057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618" y="1390195"/>
            <a:ext cx="10167755" cy="5467805"/>
          </a:xfrm>
          <a:prstGeom prst="rect">
            <a:avLst/>
          </a:prstGeom>
        </p:spPr>
      </p:pic>
      <p:sp>
        <p:nvSpPr>
          <p:cNvPr id="9" name="TextBox 8"/>
          <p:cNvSpPr txBox="1"/>
          <p:nvPr/>
        </p:nvSpPr>
        <p:spPr>
          <a:xfrm rot="19471725">
            <a:off x="90989" y="378422"/>
            <a:ext cx="1320170" cy="584775"/>
          </a:xfrm>
          <a:prstGeom prst="rect">
            <a:avLst/>
          </a:prstGeom>
          <a:noFill/>
        </p:spPr>
        <p:txBody>
          <a:bodyPr wrap="none" rtlCol="0">
            <a:spAutoFit/>
          </a:bodyPr>
          <a:lstStyle/>
          <a:p>
            <a:pPr algn="ctr"/>
            <a:r>
              <a:rPr lang="en-US" sz="1600" dirty="0" smtClean="0">
                <a:solidFill>
                  <a:srgbClr val="FF0000"/>
                </a:solidFill>
              </a:rPr>
              <a:t>Existing, </a:t>
            </a:r>
          </a:p>
          <a:p>
            <a:pPr algn="ctr"/>
            <a:r>
              <a:rPr lang="en-US" sz="1600" dirty="0" smtClean="0">
                <a:solidFill>
                  <a:srgbClr val="FF0000"/>
                </a:solidFill>
              </a:rPr>
              <a:t>related works</a:t>
            </a:r>
            <a:endParaRPr lang="en-US" sz="1600" dirty="0">
              <a:solidFill>
                <a:srgbClr val="FF0000"/>
              </a:solidFill>
            </a:endParaRPr>
          </a:p>
        </p:txBody>
      </p:sp>
      <p:sp>
        <p:nvSpPr>
          <p:cNvPr id="11" name="TextBox 10"/>
          <p:cNvSpPr txBox="1"/>
          <p:nvPr/>
        </p:nvSpPr>
        <p:spPr>
          <a:xfrm>
            <a:off x="0" y="6601157"/>
            <a:ext cx="12192000" cy="246221"/>
          </a:xfrm>
          <a:prstGeom prst="rect">
            <a:avLst/>
          </a:prstGeom>
          <a:noFill/>
        </p:spPr>
        <p:txBody>
          <a:bodyPr wrap="square" rtlCol="0">
            <a:spAutoFit/>
          </a:bodyPr>
          <a:lstStyle/>
          <a:p>
            <a:pPr algn="ctr"/>
            <a:r>
              <a:rPr lang="en-US" sz="1000" dirty="0" smtClean="0"/>
              <a:t>[</a:t>
            </a:r>
            <a:r>
              <a:rPr lang="en-US" sz="1000" dirty="0" err="1" smtClean="0"/>
              <a:t>brookings</a:t>
            </a:r>
            <a:r>
              <a:rPr lang="en-US" sz="1000" dirty="0" smtClean="0"/>
              <a:t>] Brookings Institute, Metro Monitor (2017) - </a:t>
            </a:r>
            <a:r>
              <a:rPr lang="en-US" sz="1000" dirty="0">
                <a:hlinkClick r:id="rId6"/>
              </a:rPr>
              <a:t>https://www.brookings.edu/research/metro-monitor-2017</a:t>
            </a:r>
            <a:r>
              <a:rPr lang="en-US" sz="1000" dirty="0" smtClean="0">
                <a:hlinkClick r:id="rId6"/>
              </a:rPr>
              <a:t>/</a:t>
            </a:r>
            <a:r>
              <a:rPr lang="en-US" sz="1000" dirty="0" smtClean="0"/>
              <a:t> </a:t>
            </a:r>
            <a:endParaRPr lang="en-US" sz="1000" dirty="0"/>
          </a:p>
        </p:txBody>
      </p:sp>
    </p:spTree>
    <p:extLst>
      <p:ext uri="{BB962C8B-B14F-4D97-AF65-F5344CB8AC3E}">
        <p14:creationId xmlns:p14="http://schemas.microsoft.com/office/powerpoint/2010/main" val="369245005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40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400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Acquiring some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Data Sources</a:t>
            </a:r>
          </a:p>
          <a:p>
            <a:pPr lvl="1"/>
            <a:r>
              <a:rPr lang="en-US" dirty="0"/>
              <a:t>Population: U.S. </a:t>
            </a:r>
            <a:r>
              <a:rPr lang="en-US" dirty="0" smtClean="0"/>
              <a:t>Census Bureau			[census]  -  </a:t>
            </a:r>
            <a:r>
              <a:rPr lang="en-US" dirty="0" smtClean="0">
                <a:hlinkClick r:id="rId3"/>
              </a:rPr>
              <a:t>http://census.gov</a:t>
            </a:r>
            <a:r>
              <a:rPr lang="en-US" dirty="0" smtClean="0"/>
              <a:t> </a:t>
            </a:r>
            <a:endParaRPr lang="en-US" dirty="0"/>
          </a:p>
          <a:p>
            <a:pPr lvl="1"/>
            <a:r>
              <a:rPr lang="en-US" dirty="0"/>
              <a:t>Employment: U.S. Bureau of Labor </a:t>
            </a:r>
            <a:r>
              <a:rPr lang="en-US" dirty="0" smtClean="0"/>
              <a:t>Statistics	[</a:t>
            </a:r>
            <a:r>
              <a:rPr lang="en-US" dirty="0" err="1" smtClean="0"/>
              <a:t>bls</a:t>
            </a:r>
            <a:r>
              <a:rPr lang="en-US" dirty="0" smtClean="0"/>
              <a:t>]  -  </a:t>
            </a:r>
            <a:r>
              <a:rPr lang="en-US" dirty="0" smtClean="0">
                <a:hlinkClick r:id="rId4"/>
              </a:rPr>
              <a:t>http://www.bls.gov</a:t>
            </a:r>
            <a:r>
              <a:rPr lang="en-US" dirty="0" smtClean="0"/>
              <a:t> </a:t>
            </a:r>
          </a:p>
          <a:p>
            <a:pPr lvl="1"/>
            <a:r>
              <a:rPr lang="en-US" dirty="0" smtClean="0"/>
              <a:t>City Demographics: Wikipedia (several pages)</a:t>
            </a:r>
            <a:endParaRPr lang="en-US" dirty="0"/>
          </a:p>
          <a:p>
            <a:r>
              <a:rPr lang="en-US" dirty="0" smtClean="0"/>
              <a:t>Methods</a:t>
            </a:r>
            <a:endParaRPr lang="en-US" dirty="0"/>
          </a:p>
          <a:p>
            <a:pPr lvl="1"/>
            <a:r>
              <a:rPr lang="en-US" dirty="0" smtClean="0"/>
              <a:t>Download</a:t>
            </a:r>
            <a:endParaRPr lang="en-US" dirty="0"/>
          </a:p>
          <a:p>
            <a:pPr lvl="1"/>
            <a:r>
              <a:rPr lang="en-US" dirty="0" smtClean="0"/>
              <a:t>API</a:t>
            </a:r>
          </a:p>
          <a:p>
            <a:pPr lvl="1"/>
            <a:r>
              <a:rPr lang="en-US" dirty="0" smtClean="0"/>
              <a:t>External tools*</a:t>
            </a:r>
          </a:p>
          <a:p>
            <a:pPr lvl="1"/>
            <a:r>
              <a:rPr lang="en-US" dirty="0" smtClean="0"/>
              <a:t>Manually extracted from HTML forms</a:t>
            </a:r>
          </a:p>
          <a:p>
            <a:r>
              <a:rPr lang="en-US" dirty="0" smtClean="0"/>
              <a:t>Data formats</a:t>
            </a:r>
          </a:p>
          <a:p>
            <a:pPr lvl="1"/>
            <a:r>
              <a:rPr lang="en-US" dirty="0" smtClean="0"/>
              <a:t>Comma Separated Values (CSV)</a:t>
            </a:r>
          </a:p>
          <a:p>
            <a:pPr lvl="1"/>
            <a:r>
              <a:rPr lang="en-US" dirty="0" smtClean="0"/>
              <a:t>JavaScript Object Notation (JSON)</a:t>
            </a:r>
            <a:endParaRPr lang="en-US" dirty="0"/>
          </a:p>
          <a:p>
            <a:endParaRPr lang="en-US" dirty="0"/>
          </a:p>
        </p:txBody>
      </p:sp>
      <p:sp>
        <p:nvSpPr>
          <p:cNvPr id="4" name="TextBox 3"/>
          <p:cNvSpPr txBox="1"/>
          <p:nvPr/>
        </p:nvSpPr>
        <p:spPr>
          <a:xfrm>
            <a:off x="0" y="6601157"/>
            <a:ext cx="12192000" cy="246221"/>
          </a:xfrm>
          <a:prstGeom prst="rect">
            <a:avLst/>
          </a:prstGeom>
          <a:noFill/>
        </p:spPr>
        <p:txBody>
          <a:bodyPr wrap="square" rtlCol="0">
            <a:spAutoFit/>
          </a:bodyPr>
          <a:lstStyle/>
          <a:p>
            <a:pPr algn="ctr"/>
            <a:r>
              <a:rPr lang="en-US" sz="1000" dirty="0" smtClean="0"/>
              <a:t>* [wikipedia2csv] </a:t>
            </a:r>
            <a:r>
              <a:rPr lang="en-US" sz="1000" dirty="0"/>
              <a:t>Convert Wikipedia Tables to CSV - </a:t>
            </a:r>
            <a:r>
              <a:rPr lang="en-US" sz="1000" dirty="0">
                <a:hlinkClick r:id="rId5"/>
              </a:rPr>
              <a:t>http://wikitable2csv.ggor.de</a:t>
            </a:r>
            <a:r>
              <a:rPr lang="en-US" sz="1000" dirty="0" smtClean="0">
                <a:hlinkClick r:id="rId5"/>
              </a:rPr>
              <a:t>/</a:t>
            </a:r>
            <a:endParaRPr lang="en-US" sz="1000" dirty="0"/>
          </a:p>
        </p:txBody>
      </p:sp>
    </p:spTree>
    <p:extLst>
      <p:ext uri="{BB962C8B-B14F-4D97-AF65-F5344CB8AC3E}">
        <p14:creationId xmlns:p14="http://schemas.microsoft.com/office/powerpoint/2010/main" val="280830852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4895</TotalTime>
  <Words>2557</Words>
  <Application>Microsoft Office PowerPoint</Application>
  <PresentationFormat>Widescreen</PresentationFormat>
  <Paragraphs>315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Tahoma</vt:lpstr>
      <vt:lpstr>Times New Roman</vt:lpstr>
      <vt:lpstr>Wingdings</vt:lpstr>
      <vt:lpstr>Office Theme</vt:lpstr>
      <vt:lpstr>Philadelphia…  a city about to boom?</vt:lpstr>
      <vt:lpstr>Introduction</vt:lpstr>
      <vt:lpstr>History</vt:lpstr>
      <vt:lpstr>The Demographic Landscape</vt:lpstr>
      <vt:lpstr>Examining economic indicators</vt:lpstr>
      <vt:lpstr>Compared to… two different goups</vt:lpstr>
      <vt:lpstr>Center City Reports</vt:lpstr>
      <vt:lpstr>Brookings</vt:lpstr>
      <vt:lpstr>Acquiring some data</vt:lpstr>
      <vt:lpstr>About the data sets</vt:lpstr>
      <vt:lpstr>Making the data useful (for this project)</vt:lpstr>
      <vt:lpstr>A Tidy Data exercise</vt:lpstr>
      <vt:lpstr>Unemployment Rate % time-series</vt:lpstr>
      <vt:lpstr>Change in Unemployment over time</vt:lpstr>
      <vt:lpstr>Comprehensive Geo-Regional View</vt:lpstr>
      <vt:lpstr>Comprehensive Population Size View</vt:lpstr>
      <vt:lpstr>Are City Populations  on the Rise or Decline?</vt:lpstr>
      <vt:lpstr>How does population relate to employment?</vt:lpstr>
      <vt:lpstr>What have we learned so far?</vt:lpstr>
      <vt:lpstr>What’s next? (in Part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this show</dc:title>
  <dc:creator>Michael Uftring</dc:creator>
  <cp:lastModifiedBy>Michael Uftring</cp:lastModifiedBy>
  <cp:revision>88</cp:revision>
  <dcterms:created xsi:type="dcterms:W3CDTF">2017-10-13T04:06:19Z</dcterms:created>
  <dcterms:modified xsi:type="dcterms:W3CDTF">2017-10-26T03:44:48Z</dcterms:modified>
</cp:coreProperties>
</file>