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45" r:id="rId1"/>
  </p:sldMasterIdLst>
  <p:sldIdLst>
    <p:sldId id="27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ities_by_popula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tercityphila.org/research-reports/philadelphia-an-incomplete-revival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metro-monitor-2017/" TargetMode="Externa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" TargetMode="External"/><Relationship Id="rId2" Type="http://schemas.openxmlformats.org/officeDocument/2006/relationships/hyperlink" Target="http://censu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table2csv.ggor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74243" y="5267130"/>
            <a:ext cx="238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Uftring</a:t>
            </a:r>
            <a:endParaRPr lang="en-US" dirty="0" smtClean="0"/>
          </a:p>
          <a:p>
            <a:r>
              <a:rPr lang="en-US" dirty="0" smtClean="0"/>
              <a:t>Indiana University</a:t>
            </a:r>
          </a:p>
          <a:p>
            <a:r>
              <a:rPr lang="en-US" dirty="0" smtClean="0"/>
              <a:t>I-590 Data Visualization</a:t>
            </a:r>
          </a:p>
          <a:p>
            <a:r>
              <a:rPr lang="en-US" dirty="0" smtClean="0"/>
              <a:t>Fall,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80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sets are time-series data</a:t>
            </a:r>
          </a:p>
          <a:p>
            <a:r>
              <a:rPr lang="en-US" dirty="0" smtClean="0"/>
              <a:t>They represent a measured observation at particular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Bureau of Labor Statistics (BLS) provides:</a:t>
            </a:r>
          </a:p>
          <a:p>
            <a:pPr lvl="1"/>
            <a:r>
              <a:rPr lang="en-US" dirty="0" smtClean="0"/>
              <a:t>Unemployment Rate (as a %)</a:t>
            </a:r>
          </a:p>
          <a:p>
            <a:pPr lvl="1"/>
            <a:r>
              <a:rPr lang="en-US" dirty="0" smtClean="0"/>
              <a:t>Unemployment (number)</a:t>
            </a:r>
          </a:p>
          <a:p>
            <a:pPr lvl="1"/>
            <a:r>
              <a:rPr lang="en-US" dirty="0" smtClean="0"/>
              <a:t>Employment (number)</a:t>
            </a:r>
          </a:p>
          <a:p>
            <a:pPr lvl="1"/>
            <a:r>
              <a:rPr lang="en-US" dirty="0" smtClean="0"/>
              <a:t>Labor Force (number)</a:t>
            </a:r>
          </a:p>
          <a:p>
            <a:r>
              <a:rPr lang="en-US" dirty="0" smtClean="0"/>
              <a:t>Census Bureau provides:</a:t>
            </a:r>
          </a:p>
          <a:p>
            <a:pPr lvl="1"/>
            <a:r>
              <a:rPr lang="en-US" dirty="0" smtClean="0"/>
              <a:t>Population (number)</a:t>
            </a:r>
          </a:p>
          <a:p>
            <a:pPr lvl="1"/>
            <a:r>
              <a:rPr lang="en-US" dirty="0" smtClean="0"/>
              <a:t>… nationally</a:t>
            </a:r>
          </a:p>
          <a:p>
            <a:pPr lvl="1"/>
            <a:r>
              <a:rPr lang="en-US" dirty="0" smtClean="0"/>
              <a:t>… by location (city, state)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35086"/>
            <a:ext cx="5181600" cy="345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 smtClean="0"/>
              <a:t>City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6748" y="2169204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72" y="2865422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37" y="2220354"/>
            <a:ext cx="5245854" cy="2052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54" y="2201479"/>
            <a:ext cx="6686445" cy="21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" y="2870200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7726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1618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2005"/>
            <a:ext cx="6757940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5401" y="3928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numbers, looks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5401" y="3913508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Philadelphia numbers, also looks 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397" y="3928520"/>
            <a:ext cx="4216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Philadelphia numbers, nice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401" y="3894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5 cities, uh oh… </a:t>
            </a:r>
            <a:r>
              <a:rPr lang="en-US" dirty="0" smtClean="0">
                <a:solidFill>
                  <a:srgbClr val="FF0000"/>
                </a:solidFill>
              </a:rPr>
              <a:t>looks messy!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Unemployment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want to see how well cities have bounced back from the Great Recession of 2008-2009, so we compare the unemployment % values before and after (i.e., now)</a:t>
            </a:r>
          </a:p>
          <a:p>
            <a:r>
              <a:rPr lang="en-US" dirty="0" smtClean="0"/>
              <a:t>Negative values indicate unemployment is lower now than before the Great Recession</a:t>
            </a:r>
          </a:p>
          <a:p>
            <a:r>
              <a:rPr lang="en-US" dirty="0" smtClean="0"/>
              <a:t>Some cities are doing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324512"/>
            <a:ext cx="5055752" cy="3353564"/>
          </a:xfrm>
        </p:spPr>
      </p:pic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Geo-Regional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show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 overall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trend over time</a:t>
            </a:r>
          </a:p>
          <a:p>
            <a:r>
              <a:rPr lang="en-US" dirty="0" smtClean="0"/>
              <a:t>Philadelphia …</a:t>
            </a:r>
          </a:p>
          <a:p>
            <a:pPr lvl="1"/>
            <a:r>
              <a:rPr lang="en-US" dirty="0" smtClean="0"/>
              <a:t>is better off than before the Great Recession, but is higher than the National unemployment rate</a:t>
            </a:r>
          </a:p>
          <a:p>
            <a:pPr lvl="1"/>
            <a:r>
              <a:rPr lang="en-US" dirty="0" smtClean="0"/>
              <a:t>is in the middle of this group</a:t>
            </a:r>
          </a:p>
          <a:p>
            <a:pPr lvl="1"/>
            <a:r>
              <a:rPr lang="en-US" dirty="0" smtClean="0"/>
              <a:t>had longer sustained unemployment from the Great Recession.</a:t>
            </a:r>
          </a:p>
          <a:p>
            <a:r>
              <a:rPr lang="en-US" dirty="0" smtClean="0"/>
              <a:t>The other cities more closely followed the national trend. </a:t>
            </a:r>
          </a:p>
          <a:p>
            <a:r>
              <a:rPr lang="en-US" dirty="0" smtClean="0"/>
              <a:t>Boston appears to be the best performing:</a:t>
            </a:r>
          </a:p>
          <a:p>
            <a:pPr lvl="1"/>
            <a:r>
              <a:rPr lang="en-US" dirty="0" smtClean="0"/>
              <a:t>greatest diff since before the Great Recession</a:t>
            </a:r>
          </a:p>
          <a:p>
            <a:pPr lvl="1"/>
            <a:r>
              <a:rPr lang="en-US" dirty="0" smtClean="0"/>
              <a:t>unemployment rate is lower than the national average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10" name="TextBox 9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Population Size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8399"/>
          </a:xfrm>
        </p:spPr>
        <p:txBody>
          <a:bodyPr>
            <a:normAutofit/>
          </a:bodyPr>
          <a:lstStyle/>
          <a:p>
            <a:r>
              <a:rPr lang="en-US" dirty="0" smtClean="0"/>
              <a:t>Well, what’s happened here?</a:t>
            </a:r>
          </a:p>
          <a:p>
            <a:r>
              <a:rPr lang="en-US" dirty="0" smtClean="0"/>
              <a:t>Philadelphia is the worst performing in this group.</a:t>
            </a:r>
          </a:p>
          <a:p>
            <a:pPr lvl="1"/>
            <a:r>
              <a:rPr lang="en-US" dirty="0" smtClean="0"/>
              <a:t>smallest % change</a:t>
            </a:r>
          </a:p>
          <a:p>
            <a:pPr lvl="1"/>
            <a:r>
              <a:rPr lang="en-US" dirty="0" smtClean="0"/>
              <a:t>the only city over the national average</a:t>
            </a:r>
          </a:p>
          <a:p>
            <a:r>
              <a:rPr lang="en-US" dirty="0" smtClean="0"/>
              <a:t>San Antonio appears to be best performing in this group</a:t>
            </a:r>
          </a:p>
          <a:p>
            <a:pPr lvl="1"/>
            <a:r>
              <a:rPr lang="en-US" dirty="0" smtClean="0"/>
              <a:t>consistently below the national unemployment rate</a:t>
            </a:r>
          </a:p>
          <a:p>
            <a:pPr lvl="1"/>
            <a:r>
              <a:rPr lang="en-US" dirty="0" smtClean="0"/>
              <a:t>about 0.5% lower unemployment than before the Great Recession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8" name="TextBox 7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2299106"/>
            <a:ext cx="4979534" cy="3404376"/>
          </a:xfr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City Populations </a:t>
            </a:r>
            <a:br>
              <a:rPr lang="en-US" dirty="0" smtClean="0"/>
            </a:br>
            <a:r>
              <a:rPr lang="en-US" dirty="0" smtClean="0"/>
              <a:t>on the Rise or Decline?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0410" cy="4351338"/>
          </a:xfrm>
        </p:spPr>
        <p:txBody>
          <a:bodyPr/>
          <a:lstStyle/>
          <a:p>
            <a:r>
              <a:rPr lang="en-US" dirty="0" smtClean="0"/>
              <a:t>CCD notes on Philadelphia population changes</a:t>
            </a:r>
          </a:p>
          <a:p>
            <a:r>
              <a:rPr lang="en-US" dirty="0" smtClean="0"/>
              <a:t>National Population, 2000-2016</a:t>
            </a:r>
          </a:p>
          <a:p>
            <a:r>
              <a:rPr lang="en-US" dirty="0" smtClean="0"/>
              <a:t>City populations, 2000-2016</a:t>
            </a:r>
          </a:p>
          <a:p>
            <a:pPr lvl="1"/>
            <a:r>
              <a:rPr lang="en-US" dirty="0" smtClean="0"/>
              <a:t>Geo-regional View</a:t>
            </a:r>
          </a:p>
          <a:p>
            <a:pPr lvl="1"/>
            <a:r>
              <a:rPr lang="en-US" dirty="0" smtClean="0"/>
              <a:t>Population Size View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19529" y="2299106"/>
            <a:ext cx="6845450" cy="340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6" y="982320"/>
            <a:ext cx="4293578" cy="56908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tangle 11"/>
          <p:cNvSpPr/>
          <p:nvPr/>
        </p:nvSpPr>
        <p:spPr>
          <a:xfrm>
            <a:off x="6509329" y="982319"/>
            <a:ext cx="4293578" cy="56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43" y="2125579"/>
            <a:ext cx="6834157" cy="34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4544"/>
            <a:ext cx="5181600" cy="3373500"/>
          </a:xfr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57024"/>
            <a:ext cx="6084686" cy="3531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population relate to employment?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593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Ratio of Labor Force to Population gives an indicator of how much of the population is participating in employment.</a:t>
            </a:r>
          </a:p>
          <a:p>
            <a:r>
              <a:rPr lang="en-US" dirty="0" smtClean="0"/>
              <a:t>For Philadelphia</a:t>
            </a:r>
          </a:p>
          <a:p>
            <a:pPr lvl="1"/>
            <a:r>
              <a:rPr lang="en-US" dirty="0" smtClean="0"/>
              <a:t>In 2010: there is a drop in Population, and a corresponding spike in Labor Force.</a:t>
            </a:r>
          </a:p>
          <a:p>
            <a:pPr lvl="2"/>
            <a:r>
              <a:rPr lang="en-US" dirty="0" smtClean="0"/>
              <a:t>Age of departing population</a:t>
            </a:r>
          </a:p>
          <a:p>
            <a:pPr lvl="2"/>
            <a:r>
              <a:rPr lang="en-US" dirty="0" smtClean="0"/>
              <a:t>Population entering workforce</a:t>
            </a:r>
            <a:endParaRPr lang="en-US" dirty="0"/>
          </a:p>
          <a:p>
            <a:pPr lvl="1"/>
            <a:r>
              <a:rPr lang="en-US" dirty="0" smtClean="0"/>
              <a:t>In 2013-2014: the decrease in Labor Force is equal to the Population increase, yet  the Unemployment Rate dropped over 2%</a:t>
            </a:r>
          </a:p>
          <a:p>
            <a:pPr lvl="2"/>
            <a:r>
              <a:rPr lang="en-US" dirty="0" smtClean="0"/>
              <a:t>More population demographic changes</a:t>
            </a:r>
          </a:p>
          <a:p>
            <a:pPr lvl="2"/>
            <a:r>
              <a:rPr lang="en-US" dirty="0" smtClean="0"/>
              <a:t>Job relocations?</a:t>
            </a:r>
          </a:p>
          <a:p>
            <a:pPr lvl="1"/>
            <a:r>
              <a:rPr lang="en-US" dirty="0" smtClean="0"/>
              <a:t>In 2015-2016: Labor Force growth outpaces population growth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58518" y="6311900"/>
            <a:ext cx="6007249" cy="473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en-US" sz="1000" b="1" dirty="0" bmk="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abor force (Current Population Survey</a:t>
            </a:r>
            <a:r>
              <a:rPr lang="en-US" altLang="en-US" sz="1000" b="1" dirty="0" smtClean="0" bmk="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sz="1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labor force includes all persons classified as employed or unemployed in accordance with </a:t>
            </a:r>
            <a:r>
              <a:rPr lang="en-US" altLang="en-US" sz="10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[Bureau of Labor Statistics] </a:t>
            </a:r>
            <a:r>
              <a:rPr lang="en-US" altLang="en-US" sz="1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Philadelphia’s rebound from the Great Recession of 2008-2009</a:t>
            </a:r>
          </a:p>
          <a:p>
            <a:pPr lvl="1"/>
            <a:r>
              <a:rPr lang="en-US" dirty="0" smtClean="0"/>
              <a:t>City population is up 1.8%, even after an exodus of almost 20,000 people in 2009-2010</a:t>
            </a:r>
          </a:p>
          <a:p>
            <a:pPr lvl="2"/>
            <a:r>
              <a:rPr lang="en-US" dirty="0" smtClean="0"/>
              <a:t>However, the rate of population increase is lower compared to other cities in the same size spectrum</a:t>
            </a:r>
          </a:p>
          <a:p>
            <a:pPr lvl="1"/>
            <a:r>
              <a:rPr lang="en-US" dirty="0" smtClean="0"/>
              <a:t>Unemployment is just 0.2% higher than the pre-recession level</a:t>
            </a:r>
          </a:p>
          <a:p>
            <a:pPr lvl="1"/>
            <a:r>
              <a:rPr lang="en-US" dirty="0" smtClean="0"/>
              <a:t>The number of unemployed is 14.3% higher than pre-recession level</a:t>
            </a:r>
          </a:p>
          <a:p>
            <a:pPr lvl="2"/>
            <a:r>
              <a:rPr lang="en-US" dirty="0" smtClean="0"/>
              <a:t>But the number has been steadily declining since 2012</a:t>
            </a:r>
            <a:endParaRPr lang="en-US" dirty="0"/>
          </a:p>
          <a:p>
            <a:pPr lvl="1"/>
            <a:r>
              <a:rPr lang="en-US" dirty="0"/>
              <a:t>The number of </a:t>
            </a:r>
            <a:r>
              <a:rPr lang="en-US" dirty="0" smtClean="0"/>
              <a:t>employed </a:t>
            </a:r>
            <a:r>
              <a:rPr lang="en-US" dirty="0"/>
              <a:t>is </a:t>
            </a:r>
            <a:r>
              <a:rPr lang="en-US" dirty="0" smtClean="0"/>
              <a:t>11.2</a:t>
            </a:r>
            <a:r>
              <a:rPr lang="en-US" dirty="0"/>
              <a:t>% higher than pre-recession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Only in 2011 was there a dip in the number of employed</a:t>
            </a:r>
          </a:p>
          <a:p>
            <a:pPr lvl="1"/>
            <a:r>
              <a:rPr lang="en-US" dirty="0" smtClean="0"/>
              <a:t>The job creation rate is outpacing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in additional data </a:t>
            </a:r>
            <a:r>
              <a:rPr lang="en-US" dirty="0" smtClean="0"/>
              <a:t>dimensions, to get a broader perspective</a:t>
            </a:r>
            <a:endParaRPr lang="en-US" dirty="0"/>
          </a:p>
          <a:p>
            <a:pPr lvl="1"/>
            <a:r>
              <a:rPr lang="en-US" dirty="0"/>
              <a:t>Race, Ethnicity</a:t>
            </a:r>
          </a:p>
          <a:p>
            <a:pPr lvl="1"/>
            <a:r>
              <a:rPr lang="en-US" dirty="0"/>
              <a:t>Labor force characteristics: industries, </a:t>
            </a:r>
            <a:r>
              <a:rPr lang="en-US" dirty="0" smtClean="0"/>
              <a:t>sub-industries</a:t>
            </a:r>
          </a:p>
          <a:p>
            <a:r>
              <a:rPr lang="en-US" dirty="0" smtClean="0"/>
              <a:t>Incorporate City revenue data (sources, % contributions)</a:t>
            </a:r>
          </a:p>
          <a:p>
            <a:pPr lvl="1"/>
            <a:r>
              <a:rPr lang="en-US" dirty="0" smtClean="0"/>
              <a:t>The working hypothesis is that some cities are more business and consumer friendly because of their tax structures and revenue models [</a:t>
            </a:r>
            <a:r>
              <a:rPr lang="en-US" dirty="0" err="1" smtClean="0"/>
              <a:t>ccd</a:t>
            </a:r>
            <a:r>
              <a:rPr lang="en-US" dirty="0" smtClean="0"/>
              <a:t>].</a:t>
            </a:r>
          </a:p>
          <a:p>
            <a:r>
              <a:rPr lang="en-US" dirty="0" smtClean="0"/>
              <a:t>Draw </a:t>
            </a:r>
            <a:r>
              <a:rPr lang="en-US" dirty="0"/>
              <a:t>final conclusion…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Philadelphia on the verge of something great?</a:t>
            </a:r>
          </a:p>
          <a:p>
            <a:r>
              <a:rPr lang="en-US" dirty="0"/>
              <a:t>Provide an application like Brookings Metro Monitor</a:t>
            </a:r>
          </a:p>
          <a:p>
            <a:pPr lvl="1"/>
            <a:r>
              <a:rPr lang="en-US" dirty="0"/>
              <a:t>Allow selection of “base” city for comparison</a:t>
            </a:r>
          </a:p>
          <a:p>
            <a:pPr lvl="2"/>
            <a:r>
              <a:rPr lang="en-US" dirty="0"/>
              <a:t>Choose “nearest neighbors”</a:t>
            </a:r>
          </a:p>
          <a:p>
            <a:pPr lvl="2"/>
            <a:r>
              <a:rPr lang="en-US" dirty="0"/>
              <a:t>Choose “closest in size”</a:t>
            </a:r>
          </a:p>
          <a:p>
            <a:pPr lvl="2"/>
            <a:r>
              <a:rPr lang="en-US" dirty="0"/>
              <a:t>Present visualizations</a:t>
            </a:r>
          </a:p>
          <a:p>
            <a:pPr lvl="2"/>
            <a:endParaRPr lang="en-US" dirty="0"/>
          </a:p>
          <a:p>
            <a:r>
              <a:rPr lang="en-US" dirty="0"/>
              <a:t>Photo/Image Credits, copyright or property of the following:</a:t>
            </a:r>
          </a:p>
          <a:p>
            <a:pPr lvl="1"/>
            <a:r>
              <a:rPr lang="en-US" dirty="0"/>
              <a:t>Wikimedia Foundation (Creative Commons), ushistory.org, </a:t>
            </a:r>
            <a:r>
              <a:rPr lang="en-US" dirty="0" err="1"/>
              <a:t>Fodors</a:t>
            </a:r>
            <a:r>
              <a:rPr lang="en-US" dirty="0"/>
              <a:t> Travel, Joseph </a:t>
            </a:r>
            <a:r>
              <a:rPr lang="en-US" dirty="0" err="1"/>
              <a:t>Duplessis</a:t>
            </a:r>
            <a:r>
              <a:rPr lang="en-US" dirty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economic </a:t>
            </a:r>
            <a:r>
              <a:rPr lang="en-US" dirty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 smtClean="0"/>
              <a:t>Use employment figures across </a:t>
            </a:r>
            <a:r>
              <a:rPr lang="en-US" dirty="0"/>
              <a:t>a span of </a:t>
            </a:r>
            <a:r>
              <a:rPr lang="en-US" dirty="0" smtClean="0"/>
              <a:t>time as an indicator of </a:t>
            </a:r>
            <a:endParaRPr lang="en-US" dirty="0"/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smtClean="0"/>
              <a:t>w.r.t. </a:t>
            </a:r>
            <a:r>
              <a:rPr lang="en-US" dirty="0"/>
              <a:t>population)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</a:t>
            </a:r>
            <a:r>
              <a:rPr lang="en-US" dirty="0" smtClean="0"/>
              <a:t>Philadelphia doing overall, economically? </a:t>
            </a:r>
            <a:endParaRPr lang="en-US" dirty="0"/>
          </a:p>
          <a:p>
            <a:pPr lvl="2"/>
            <a:r>
              <a:rPr lang="en-US" dirty="0"/>
              <a:t>(2) </a:t>
            </a:r>
            <a:r>
              <a:rPr lang="en-US" dirty="0" smtClean="0"/>
              <a:t>… compared </a:t>
            </a:r>
            <a:r>
              <a:rPr lang="en-US" dirty="0"/>
              <a:t>to national figures?</a:t>
            </a:r>
          </a:p>
          <a:p>
            <a:pPr lvl="2"/>
            <a:r>
              <a:rPr lang="en-US" dirty="0"/>
              <a:t>(3) </a:t>
            </a:r>
            <a:r>
              <a:rPr lang="en-US" dirty="0" smtClean="0"/>
              <a:t>… compared </a:t>
            </a:r>
            <a:r>
              <a:rPr lang="en-US" dirty="0"/>
              <a:t>to “similar” cities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 try to determine if a “big boom” is in Philadelphia’s future!</a:t>
            </a:r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Geo-Regional Comparison</a:t>
            </a:r>
          </a:p>
          <a:p>
            <a:pPr lvl="1"/>
            <a:r>
              <a:rPr lang="en-US" dirty="0" smtClean="0"/>
              <a:t>Boston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Baltimore</a:t>
            </a:r>
          </a:p>
          <a:p>
            <a:pPr lvl="1"/>
            <a:r>
              <a:rPr lang="en-US" dirty="0" smtClean="0"/>
              <a:t>Washington, 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Population Size Comparison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San Antonio</a:t>
            </a:r>
          </a:p>
          <a:p>
            <a:pPr lvl="1"/>
            <a:r>
              <a:rPr lang="en-US" dirty="0" smtClean="0"/>
              <a:t>San Diego</a:t>
            </a:r>
          </a:p>
          <a:p>
            <a:pPr lvl="1"/>
            <a:r>
              <a:rPr lang="en-US" dirty="0" smtClean="0"/>
              <a:t>Dallas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4262190"/>
            <a:ext cx="4529111" cy="234668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635"/>
              </p:ext>
            </p:extLst>
          </p:nvPr>
        </p:nvGraphicFramePr>
        <p:xfrm>
          <a:off x="6528705" y="4315980"/>
          <a:ext cx="4229101" cy="2095500"/>
        </p:xfrm>
        <a:graphic>
          <a:graphicData uri="http://schemas.openxmlformats.org/drawingml/2006/table">
            <a:tbl>
              <a:tblPr/>
              <a:tblGrid>
                <a:gridCol w="1016885"/>
                <a:gridCol w="1206957"/>
                <a:gridCol w="988374"/>
                <a:gridCol w="10168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8,537,673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6,969,801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3,976,322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2,408,450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1,137,086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2,303,482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1,567,872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1,492,510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1,406,630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-161,242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-249,943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1,025,350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-542,522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wikipedia</a:t>
            </a:r>
            <a:r>
              <a:rPr lang="en-US" sz="1000" dirty="0" smtClean="0"/>
              <a:t>] List of United States cities </a:t>
            </a:r>
            <a:r>
              <a:rPr lang="en-US" sz="1000" dirty="0"/>
              <a:t>by population -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en.wikipedia.org/wiki/List_of_United_States_cities_by_population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ccd</a:t>
            </a:r>
            <a:r>
              <a:rPr lang="en-US" sz="1000" dirty="0" smtClean="0"/>
              <a:t>] Center City Reports, Philadelphia: An </a:t>
            </a:r>
            <a:r>
              <a:rPr lang="en-US" sz="1000" dirty="0"/>
              <a:t>Incomplete Revival -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www.centercityphila.org/research-reports/philadelphia-an-incomplete-revival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brookings</a:t>
            </a:r>
            <a:r>
              <a:rPr lang="en-US" sz="1000" dirty="0" smtClean="0"/>
              <a:t>] Brookings Institute, Metro Monitor (2017) - </a:t>
            </a:r>
            <a:r>
              <a:rPr lang="en-US" sz="1000" dirty="0">
                <a:hlinkClick r:id="rId5"/>
              </a:rPr>
              <a:t>https://www.brookings.edu/research/metro-monitor-2017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</a:t>
            </a:r>
            <a:r>
              <a:rPr lang="en-US" dirty="0" smtClean="0"/>
              <a:t>Census Bureau			[census]  -  </a:t>
            </a:r>
            <a:r>
              <a:rPr lang="en-US" dirty="0" smtClean="0">
                <a:hlinkClick r:id="rId2"/>
              </a:rPr>
              <a:t>http://census.gov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	[</a:t>
            </a:r>
            <a:r>
              <a:rPr lang="en-US" dirty="0" err="1" smtClean="0"/>
              <a:t>bls</a:t>
            </a:r>
            <a:r>
              <a:rPr lang="en-US" dirty="0" smtClean="0"/>
              <a:t>]  -  </a:t>
            </a:r>
            <a:r>
              <a:rPr lang="en-US" dirty="0" smtClean="0">
                <a:hlinkClick r:id="rId3"/>
              </a:rPr>
              <a:t>http://www.bls.gov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City Demographics: Wikipedia (several pages)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tools*</a:t>
            </a:r>
          </a:p>
          <a:p>
            <a:pPr lvl="1"/>
            <a:r>
              <a:rPr lang="en-US" dirty="0" smtClean="0"/>
              <a:t>Manually extracted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[wikipedia2csv] </a:t>
            </a:r>
            <a:r>
              <a:rPr lang="en-US" sz="1000" dirty="0"/>
              <a:t>Convert Wikipedia Tables to CSV - </a:t>
            </a:r>
            <a:r>
              <a:rPr lang="en-US" sz="1000" dirty="0">
                <a:hlinkClick r:id="rId4"/>
              </a:rPr>
              <a:t>http://wikitable2csv.ggor.de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1502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Examining economic indicators</vt:lpstr>
      <vt:lpstr>Compared to…</vt:lpstr>
      <vt:lpstr>Center City Reports</vt:lpstr>
      <vt:lpstr>Brookings</vt:lpstr>
      <vt:lpstr>Acquiring some data</vt:lpstr>
      <vt:lpstr>About the data sets</vt:lpstr>
      <vt:lpstr>Making the data useful (for this project)</vt:lpstr>
      <vt:lpstr>A Tidy Data exercise</vt:lpstr>
      <vt:lpstr>Unemployment Rate % time-series</vt:lpstr>
      <vt:lpstr>Change in Unemployment over time</vt:lpstr>
      <vt:lpstr>Comprehensive Geo-Regional View</vt:lpstr>
      <vt:lpstr>Comprehensive Population Size View</vt:lpstr>
      <vt:lpstr>Are City Populations  on the Rise or Decline?</vt:lpstr>
      <vt:lpstr>How does population relate to employment?</vt:lpstr>
      <vt:lpstr>What have we learned so far?</vt:lpstr>
      <vt:lpstr>What’s next? (in 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64</cp:revision>
  <dcterms:created xsi:type="dcterms:W3CDTF">2017-10-13T04:06:19Z</dcterms:created>
  <dcterms:modified xsi:type="dcterms:W3CDTF">2017-10-25T18:52:58Z</dcterms:modified>
</cp:coreProperties>
</file>