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82E58A-928E-4309-AF24-2275421856E8}">
  <a:tblStyle styleId="{C882E58A-928E-4309-AF24-2275421856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82e506667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82e506667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82e506667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2e50666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82e506667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2e506667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82e5066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2e5066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82e5066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82e5066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82e5066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2e5066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82e5066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82e5066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82e50666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82e50666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82e506667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82e506667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82e506667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2e506667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82e506667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82e506667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opendata.go.ke/datasets/monthly-horticultural-exports-flowersfruits-and-vegetables-between-january2015-to-december2015/data" TargetMode="External"/><Relationship Id="rId4" Type="http://schemas.openxmlformats.org/officeDocument/2006/relationships/hyperlink" Target="http://www.opendata.go.k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3100" u="sng"/>
              <a:t>A REPORT ON THE STATE OF HORTICULTURAL EXPORTS IN KENYA, 2015</a:t>
            </a:r>
            <a:endParaRPr/>
          </a:p>
        </p:txBody>
      </p:sp>
      <p:sp>
        <p:nvSpPr>
          <p:cNvPr id="55" name="Google Shape;55;p13"/>
          <p:cNvSpPr txBox="1"/>
          <p:nvPr>
            <p:ph idx="1" type="subTitle"/>
          </p:nvPr>
        </p:nvSpPr>
        <p:spPr>
          <a:xfrm>
            <a:off x="311700" y="2834125"/>
            <a:ext cx="8296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Valuable Overall (value in thousands)</a:t>
            </a:r>
            <a:endParaRPr/>
          </a:p>
        </p:txBody>
      </p:sp>
      <p:pic>
        <p:nvPicPr>
          <p:cNvPr id="113" name="Google Shape;113;p22"/>
          <p:cNvPicPr preferRelativeResize="0"/>
          <p:nvPr/>
        </p:nvPicPr>
        <p:blipFill>
          <a:blip r:embed="rId3">
            <a:alphaModFix/>
          </a:blip>
          <a:stretch>
            <a:fillRect/>
          </a:stretch>
        </p:blipFill>
        <p:spPr>
          <a:xfrm>
            <a:off x="470025" y="1141500"/>
            <a:ext cx="8594900" cy="358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Advise the farmers to focus on the months that have the most value of exportation by increasing the production during that month.</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Advise farmers to put less resources on the months with the least value of exportation as putting so much effort into such months will guarantee a loss.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Advise the farmers to put more effort on commodities that have the most export value as this will guarantee a lot of profit.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Advise the farmers to put less effort on commodities that do not sell at all or have the least export value.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Advise the farmers to plant according to the demands of a specific month. They should consider the commodity with the most value in different months and focus on them.</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According to our business success criteria which was to identify the months which had the high number of commodities exported and what value they give the country and also to identify the months with the least exports and range the types of commodities according to the amount exported, we have been able to figure that out. We have the months with the most and the least value of export and the value of different commodities, monthly and overall.</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This has been a success and the World Food Organization has insight on the state of horticultural exports in Kenya during the year 2015 and they can use this to advise the farmers accordingly and better the Kenyan economy.</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36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t>
            </a:r>
            <a:endParaRPr/>
          </a:p>
        </p:txBody>
      </p:sp>
      <p:sp>
        <p:nvSpPr>
          <p:cNvPr id="61" name="Google Shape;61;p14"/>
          <p:cNvSpPr txBox="1"/>
          <p:nvPr>
            <p:ph idx="1" type="body"/>
          </p:nvPr>
        </p:nvSpPr>
        <p:spPr>
          <a:xfrm>
            <a:off x="311700" y="708850"/>
            <a:ext cx="8520600" cy="1863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Clr>
                <a:schemeClr val="dk1"/>
              </a:buClr>
              <a:buSzPts val="1100"/>
              <a:buFont typeface="Arial"/>
              <a:buNone/>
            </a:pPr>
            <a:r>
              <a:rPr lang="en" sz="1300">
                <a:solidFill>
                  <a:schemeClr val="dk1"/>
                </a:solidFill>
              </a:rPr>
              <a:t>Agriculture is the backbone of the Kenyan economy.</a:t>
            </a:r>
            <a:r>
              <a:rPr lang="en" sz="1300">
                <a:solidFill>
                  <a:srgbClr val="2D3B45"/>
                </a:solidFill>
                <a:highlight>
                  <a:srgbClr val="FFFFFF"/>
                </a:highlight>
              </a:rPr>
              <a:t> </a:t>
            </a:r>
            <a:r>
              <a:rPr lang="en" sz="1300">
                <a:solidFill>
                  <a:schemeClr val="dk1"/>
                </a:solidFill>
              </a:rPr>
              <a:t>As Mckinsey Consultants, we have been tasked by our clients (World Food Program), to analyze the exportation of horticultural products in Kenya in the year 2015. This is to help in getting the average amount of different commodities exported per month and the value they give to the country. The analysis results will help the World Food Organization advice the farmers on which products give the most value to the economy.</a:t>
            </a:r>
            <a:endParaRPr sz="2000"/>
          </a:p>
        </p:txBody>
      </p:sp>
      <p:sp>
        <p:nvSpPr>
          <p:cNvPr id="62" name="Google Shape;62;p14"/>
          <p:cNvSpPr txBox="1"/>
          <p:nvPr/>
        </p:nvSpPr>
        <p:spPr>
          <a:xfrm>
            <a:off x="244550" y="2620563"/>
            <a:ext cx="85206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Objective</a:t>
            </a:r>
            <a:endParaRPr sz="2800">
              <a:solidFill>
                <a:schemeClr val="dk1"/>
              </a:solidFill>
            </a:endParaRPr>
          </a:p>
        </p:txBody>
      </p:sp>
      <p:sp>
        <p:nvSpPr>
          <p:cNvPr id="63" name="Google Shape;63;p14"/>
          <p:cNvSpPr txBox="1"/>
          <p:nvPr/>
        </p:nvSpPr>
        <p:spPr>
          <a:xfrm>
            <a:off x="311700" y="3380900"/>
            <a:ext cx="8011500" cy="149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Clr>
                <a:schemeClr val="dk1"/>
              </a:buClr>
              <a:buSzPts val="1100"/>
              <a:buFont typeface="Arial"/>
              <a:buNone/>
            </a:pPr>
            <a:r>
              <a:rPr lang="en" sz="1300">
                <a:solidFill>
                  <a:schemeClr val="dk1"/>
                </a:solidFill>
              </a:rPr>
              <a:t>The main aim is to identify the variation of export of each horticultural product i.e. flowers, fruits and vegetables within the months of the year 2015, extracted from the provided dataset. This will help in analyzing the exportation of horticultural products in the year and what value they are bringing to the Kenyan economy.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20875"/>
            <a:ext cx="85206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graphicFrame>
        <p:nvGraphicFramePr>
          <p:cNvPr id="69" name="Google Shape;69;p15"/>
          <p:cNvGraphicFramePr/>
          <p:nvPr/>
        </p:nvGraphicFramePr>
        <p:xfrm>
          <a:off x="536175" y="875650"/>
          <a:ext cx="3000000" cy="3000000"/>
        </p:xfrm>
        <a:graphic>
          <a:graphicData uri="http://schemas.openxmlformats.org/drawingml/2006/table">
            <a:tbl>
              <a:tblPr>
                <a:noFill/>
                <a:tableStyleId>{C882E58A-928E-4309-AF24-2275421856E8}</a:tableStyleId>
              </a:tblPr>
              <a:tblGrid>
                <a:gridCol w="2458775"/>
                <a:gridCol w="1689275"/>
                <a:gridCol w="2074025"/>
                <a:gridCol w="2074025"/>
              </a:tblGrid>
              <a:tr h="381000">
                <a:tc>
                  <a:txBody>
                    <a:bodyPr/>
                    <a:lstStyle/>
                    <a:p>
                      <a:pPr indent="0" lvl="0" marL="0" rtl="0" algn="l">
                        <a:spcBef>
                          <a:spcPts val="0"/>
                        </a:spcBef>
                        <a:spcAft>
                          <a:spcPts val="0"/>
                        </a:spcAft>
                        <a:buNone/>
                      </a:pPr>
                      <a:r>
                        <a:rPr b="1" lang="en"/>
                        <a:t>Phase</a:t>
                      </a:r>
                      <a:endParaRPr b="1"/>
                    </a:p>
                  </a:txBody>
                  <a:tcPr marT="91425" marB="91425" marR="91425" marL="91425"/>
                </a:tc>
                <a:tc>
                  <a:txBody>
                    <a:bodyPr/>
                    <a:lstStyle/>
                    <a:p>
                      <a:pPr indent="0" lvl="0" marL="0" rtl="0" algn="l">
                        <a:spcBef>
                          <a:spcPts val="0"/>
                        </a:spcBef>
                        <a:spcAft>
                          <a:spcPts val="0"/>
                        </a:spcAft>
                        <a:buNone/>
                      </a:pPr>
                      <a:r>
                        <a:rPr b="1" lang="en"/>
                        <a:t>Time</a:t>
                      </a:r>
                      <a:endParaRPr b="1"/>
                    </a:p>
                  </a:txBody>
                  <a:tcPr marT="91425" marB="91425" marR="91425" marL="91425"/>
                </a:tc>
                <a:tc>
                  <a:txBody>
                    <a:bodyPr/>
                    <a:lstStyle/>
                    <a:p>
                      <a:pPr indent="0" lvl="0" marL="0" rtl="0" algn="l">
                        <a:spcBef>
                          <a:spcPts val="0"/>
                        </a:spcBef>
                        <a:spcAft>
                          <a:spcPts val="0"/>
                        </a:spcAft>
                        <a:buNone/>
                      </a:pPr>
                      <a:r>
                        <a:rPr b="1" lang="en"/>
                        <a:t>Resources</a:t>
                      </a:r>
                      <a:endParaRPr b="1"/>
                    </a:p>
                  </a:txBody>
                  <a:tcPr marT="91425" marB="91425" marR="91425" marL="91425"/>
                </a:tc>
                <a:tc>
                  <a:txBody>
                    <a:bodyPr/>
                    <a:lstStyle/>
                    <a:p>
                      <a:pPr indent="0" lvl="0" marL="0" rtl="0" algn="l">
                        <a:spcBef>
                          <a:spcPts val="0"/>
                        </a:spcBef>
                        <a:spcAft>
                          <a:spcPts val="0"/>
                        </a:spcAft>
                        <a:buNone/>
                      </a:pPr>
                      <a:r>
                        <a:rPr b="1" lang="en"/>
                        <a:t>Risk</a:t>
                      </a:r>
                      <a:endParaRPr b="1"/>
                    </a:p>
                  </a:txBody>
                  <a:tcPr marT="91425" marB="91425" marR="91425" marL="91425"/>
                </a:tc>
              </a:tr>
              <a:tr h="381000">
                <a:tc>
                  <a:txBody>
                    <a:bodyPr/>
                    <a:lstStyle/>
                    <a:p>
                      <a:pPr indent="0" lvl="0" marL="0" rtl="0" algn="l">
                        <a:spcBef>
                          <a:spcPts val="0"/>
                        </a:spcBef>
                        <a:spcAft>
                          <a:spcPts val="0"/>
                        </a:spcAft>
                        <a:buNone/>
                      </a:pPr>
                      <a:r>
                        <a:rPr lang="en"/>
                        <a:t>Business understanding</a:t>
                      </a:r>
                      <a:endParaRPr/>
                    </a:p>
                  </a:txBody>
                  <a:tcPr marT="91425" marB="91425" marR="91425" marL="91425"/>
                </a:tc>
                <a:tc>
                  <a:txBody>
                    <a:bodyPr/>
                    <a:lstStyle/>
                    <a:p>
                      <a:pPr indent="0" lvl="0" marL="0" rtl="0" algn="l">
                        <a:spcBef>
                          <a:spcPts val="0"/>
                        </a:spcBef>
                        <a:spcAft>
                          <a:spcPts val="0"/>
                        </a:spcAft>
                        <a:buNone/>
                      </a:pPr>
                      <a:r>
                        <a:rPr lang="en"/>
                        <a:t>1 hour</a:t>
                      </a:r>
                      <a:endParaRPr/>
                    </a:p>
                  </a:txBody>
                  <a:tcPr marT="91425" marB="91425" marR="91425" marL="91425"/>
                </a:tc>
                <a:tc>
                  <a:txBody>
                    <a:bodyPr/>
                    <a:lstStyle/>
                    <a:p>
                      <a:pPr indent="0" lvl="0" marL="0" rtl="0" algn="l">
                        <a:spcBef>
                          <a:spcPts val="0"/>
                        </a:spcBef>
                        <a:spcAft>
                          <a:spcPts val="0"/>
                        </a:spcAft>
                        <a:buNone/>
                      </a:pPr>
                      <a:r>
                        <a:rPr lang="en"/>
                        <a:t>Given Data set</a:t>
                      </a:r>
                      <a:endParaRPr/>
                    </a:p>
                    <a:p>
                      <a:pPr indent="0" lvl="0" marL="0" rtl="0" algn="l">
                        <a:spcBef>
                          <a:spcPts val="0"/>
                        </a:spcBef>
                        <a:spcAft>
                          <a:spcPts val="0"/>
                        </a:spcAft>
                        <a:buNone/>
                      </a:pPr>
                      <a:r>
                        <a:rPr lang="en"/>
                        <a:t>Data analyst</a:t>
                      </a:r>
                      <a:endParaRPr/>
                    </a:p>
                  </a:txBody>
                  <a:tcPr marT="91425" marB="91425" marR="91425" marL="91425"/>
                </a:tc>
                <a:tc>
                  <a:txBody>
                    <a:bodyPr/>
                    <a:lstStyle/>
                    <a:p>
                      <a:pPr indent="0" lvl="0" marL="0" rtl="0" algn="l">
                        <a:spcBef>
                          <a:spcPts val="0"/>
                        </a:spcBef>
                        <a:spcAft>
                          <a:spcPts val="0"/>
                        </a:spcAft>
                        <a:buNone/>
                      </a:pPr>
                      <a:r>
                        <a:rPr lang="en"/>
                        <a:t>Data could be inaccurate</a:t>
                      </a:r>
                      <a:endParaRPr/>
                    </a:p>
                  </a:txBody>
                  <a:tcPr marT="91425" marB="91425" marR="91425" marL="91425"/>
                </a:tc>
              </a:tr>
              <a:tr h="381000">
                <a:tc>
                  <a:txBody>
                    <a:bodyPr/>
                    <a:lstStyle/>
                    <a:p>
                      <a:pPr indent="0" lvl="0" marL="0" rtl="0" algn="l">
                        <a:spcBef>
                          <a:spcPts val="0"/>
                        </a:spcBef>
                        <a:spcAft>
                          <a:spcPts val="0"/>
                        </a:spcAft>
                        <a:buNone/>
                      </a:pPr>
                      <a:r>
                        <a:rPr lang="en"/>
                        <a:t>Data Understanding</a:t>
                      </a:r>
                      <a:endParaRPr/>
                    </a:p>
                  </a:txBody>
                  <a:tcPr marT="91425" marB="91425" marR="91425" marL="91425"/>
                </a:tc>
                <a:tc>
                  <a:txBody>
                    <a:bodyPr/>
                    <a:lstStyle/>
                    <a:p>
                      <a:pPr indent="0" lvl="0" marL="0" rtl="0" algn="l">
                        <a:spcBef>
                          <a:spcPts val="0"/>
                        </a:spcBef>
                        <a:spcAft>
                          <a:spcPts val="0"/>
                        </a:spcAft>
                        <a:buNone/>
                      </a:pPr>
                      <a:r>
                        <a:rPr lang="en"/>
                        <a:t>1 hour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Given Data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analyst</a:t>
                      </a:r>
                      <a:endParaRPr/>
                    </a:p>
                  </a:txBody>
                  <a:tcPr marT="91425" marB="91425" marR="91425" marL="91425"/>
                </a:tc>
                <a:tc>
                  <a:txBody>
                    <a:bodyPr/>
                    <a:lstStyle/>
                    <a:p>
                      <a:pPr indent="0" lvl="0" marL="0" rtl="0" algn="l">
                        <a:spcBef>
                          <a:spcPts val="0"/>
                        </a:spcBef>
                        <a:spcAft>
                          <a:spcPts val="0"/>
                        </a:spcAft>
                        <a:buNone/>
                      </a:pPr>
                      <a:r>
                        <a:rPr lang="en"/>
                        <a:t>Data could be inaccurate</a:t>
                      </a:r>
                      <a:endParaRPr/>
                    </a:p>
                  </a:txBody>
                  <a:tcPr marT="91425" marB="91425" marR="91425" marL="91425"/>
                </a:tc>
              </a:tr>
              <a:tr h="381000">
                <a:tc>
                  <a:txBody>
                    <a:bodyPr/>
                    <a:lstStyle/>
                    <a:p>
                      <a:pPr indent="0" lvl="0" marL="0" rtl="0" algn="l">
                        <a:spcBef>
                          <a:spcPts val="0"/>
                        </a:spcBef>
                        <a:spcAft>
                          <a:spcPts val="0"/>
                        </a:spcAft>
                        <a:buNone/>
                      </a:pPr>
                      <a:r>
                        <a:rPr lang="en"/>
                        <a:t>Data preparation and Data cleaning</a:t>
                      </a:r>
                      <a:endParaRPr/>
                    </a:p>
                  </a:txBody>
                  <a:tcPr marT="91425" marB="91425" marR="91425" marL="91425"/>
                </a:tc>
                <a:tc>
                  <a:txBody>
                    <a:bodyPr/>
                    <a:lstStyle/>
                    <a:p>
                      <a:pPr indent="0" lvl="0" marL="0" rtl="0" algn="l">
                        <a:spcBef>
                          <a:spcPts val="0"/>
                        </a:spcBef>
                        <a:spcAft>
                          <a:spcPts val="0"/>
                        </a:spcAft>
                        <a:buNone/>
                      </a:pPr>
                      <a:r>
                        <a:rPr lang="en"/>
                        <a:t>4 hours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Given Data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analyst</a:t>
                      </a:r>
                      <a:endParaRPr/>
                    </a:p>
                  </a:txBody>
                  <a:tcPr marT="91425" marB="91425" marR="91425" marL="91425"/>
                </a:tc>
                <a:tc>
                  <a:txBody>
                    <a:bodyPr/>
                    <a:lstStyle/>
                    <a:p>
                      <a:pPr indent="0" lvl="0" marL="0" rtl="0" algn="l">
                        <a:spcBef>
                          <a:spcPts val="0"/>
                        </a:spcBef>
                        <a:spcAft>
                          <a:spcPts val="0"/>
                        </a:spcAft>
                        <a:buNone/>
                      </a:pPr>
                      <a:r>
                        <a:rPr lang="en"/>
                        <a:t>Duplication of data</a:t>
                      </a:r>
                      <a:endParaRPr/>
                    </a:p>
                  </a:txBody>
                  <a:tcPr marT="91425" marB="91425" marR="91425" marL="91425"/>
                </a:tc>
              </a:tr>
              <a:tr h="381000">
                <a:tc>
                  <a:txBody>
                    <a:bodyPr/>
                    <a:lstStyle/>
                    <a:p>
                      <a:pPr indent="0" lvl="0" marL="0" rtl="0" algn="l">
                        <a:spcBef>
                          <a:spcPts val="0"/>
                        </a:spcBef>
                        <a:spcAft>
                          <a:spcPts val="0"/>
                        </a:spcAft>
                        <a:buNone/>
                      </a:pPr>
                      <a:r>
                        <a:rPr lang="en"/>
                        <a:t>Data Analysis</a:t>
                      </a:r>
                      <a:endParaRPr/>
                    </a:p>
                  </a:txBody>
                  <a:tcPr marT="91425" marB="91425" marR="91425" marL="91425"/>
                </a:tc>
                <a:tc>
                  <a:txBody>
                    <a:bodyPr/>
                    <a:lstStyle/>
                    <a:p>
                      <a:pPr indent="0" lvl="0" marL="0" rtl="0" algn="l">
                        <a:spcBef>
                          <a:spcPts val="0"/>
                        </a:spcBef>
                        <a:spcAft>
                          <a:spcPts val="0"/>
                        </a:spcAft>
                        <a:buNone/>
                      </a:pPr>
                      <a:r>
                        <a:rPr lang="en"/>
                        <a:t>2 hours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Given Data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analyst</a:t>
                      </a:r>
                      <a:endParaRPr/>
                    </a:p>
                  </a:txBody>
                  <a:tcPr marT="91425" marB="91425" marR="91425" marL="91425"/>
                </a:tc>
                <a:tc>
                  <a:txBody>
                    <a:bodyPr/>
                    <a:lstStyle/>
                    <a:p>
                      <a:pPr indent="0" lvl="0" marL="0" rtl="0" algn="l">
                        <a:spcBef>
                          <a:spcPts val="0"/>
                        </a:spcBef>
                        <a:spcAft>
                          <a:spcPts val="0"/>
                        </a:spcAft>
                        <a:buNone/>
                      </a:pPr>
                      <a:r>
                        <a:rPr lang="en"/>
                        <a:t>Inaccurate data</a:t>
                      </a:r>
                      <a:endParaRPr/>
                    </a:p>
                  </a:txBody>
                  <a:tcPr marT="91425" marB="91425" marR="91425" marL="91425"/>
                </a:tc>
              </a:tr>
              <a:tr h="381000">
                <a:tc>
                  <a:txBody>
                    <a:bodyPr/>
                    <a:lstStyle/>
                    <a:p>
                      <a:pPr indent="0" lvl="0" marL="0" rtl="0" algn="l">
                        <a:spcBef>
                          <a:spcPts val="0"/>
                        </a:spcBef>
                        <a:spcAft>
                          <a:spcPts val="0"/>
                        </a:spcAft>
                        <a:buNone/>
                      </a:pPr>
                      <a:r>
                        <a:rPr lang="en"/>
                        <a:t>Conclusion</a:t>
                      </a:r>
                      <a:endParaRPr/>
                    </a:p>
                  </a:txBody>
                  <a:tcPr marT="91425" marB="91425" marR="91425" marL="91425"/>
                </a:tc>
                <a:tc>
                  <a:txBody>
                    <a:bodyPr/>
                    <a:lstStyle/>
                    <a:p>
                      <a:pPr indent="0" lvl="0" marL="0" rtl="0" algn="l">
                        <a:spcBef>
                          <a:spcPts val="0"/>
                        </a:spcBef>
                        <a:spcAft>
                          <a:spcPts val="0"/>
                        </a:spcAft>
                        <a:buNone/>
                      </a:pPr>
                      <a:r>
                        <a:rPr lang="en"/>
                        <a:t>30 minutes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Given Data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analyst</a:t>
                      </a:r>
                      <a:endParaRPr/>
                    </a:p>
                  </a:txBody>
                  <a:tcPr marT="91425" marB="91425" marR="91425" marL="91425"/>
                </a:tc>
                <a:tc>
                  <a:txBody>
                    <a:bodyPr/>
                    <a:lstStyle/>
                    <a:p>
                      <a:pPr indent="0" lvl="0" marL="0" rtl="0" algn="l">
                        <a:spcBef>
                          <a:spcPts val="0"/>
                        </a:spcBef>
                        <a:spcAft>
                          <a:spcPts val="0"/>
                        </a:spcAft>
                        <a:buNone/>
                      </a:pPr>
                      <a:r>
                        <a:rPr lang="en"/>
                        <a:t>Economic changes</a:t>
                      </a:r>
                      <a:endParaRPr/>
                    </a:p>
                  </a:txBody>
                  <a:tcPr marT="91425" marB="91425" marR="91425" marL="91425"/>
                </a:tc>
              </a:tr>
              <a:tr h="381000">
                <a:tc>
                  <a:txBody>
                    <a:bodyPr/>
                    <a:lstStyle/>
                    <a:p>
                      <a:pPr indent="0" lvl="0" marL="0" rtl="0" algn="l">
                        <a:spcBef>
                          <a:spcPts val="0"/>
                        </a:spcBef>
                        <a:spcAft>
                          <a:spcPts val="0"/>
                        </a:spcAft>
                        <a:buNone/>
                      </a:pPr>
                      <a:r>
                        <a:rPr lang="en"/>
                        <a:t>Recommendation</a:t>
                      </a:r>
                      <a:endParaRPr/>
                    </a:p>
                  </a:txBody>
                  <a:tcPr marT="91425" marB="91425" marR="91425" marL="91425"/>
                </a:tc>
                <a:tc>
                  <a:txBody>
                    <a:bodyPr/>
                    <a:lstStyle/>
                    <a:p>
                      <a:pPr indent="0" lvl="0" marL="0" rtl="0" algn="l">
                        <a:spcBef>
                          <a:spcPts val="0"/>
                        </a:spcBef>
                        <a:spcAft>
                          <a:spcPts val="0"/>
                        </a:spcAft>
                        <a:buNone/>
                      </a:pPr>
                      <a:r>
                        <a:rPr lang="en"/>
                        <a:t>30 minutes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Given Data 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analyst</a:t>
                      </a:r>
                      <a:endParaRPr/>
                    </a:p>
                  </a:txBody>
                  <a:tcPr marT="91425" marB="91425" marR="91425" marL="91425"/>
                </a:tc>
                <a:tc>
                  <a:txBody>
                    <a:bodyPr/>
                    <a:lstStyle/>
                    <a:p>
                      <a:pPr indent="0" lvl="0" marL="0" rtl="0" algn="l">
                        <a:spcBef>
                          <a:spcPts val="0"/>
                        </a:spcBef>
                        <a:spcAft>
                          <a:spcPts val="0"/>
                        </a:spcAft>
                        <a:buNone/>
                      </a:pPr>
                      <a:r>
                        <a:rPr lang="en"/>
                        <a:t>Economic changes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The dataset used in this project comprises data collected between January 2015 to December 2015. This data is enough for our study and no additional data is needed for this project. </a:t>
            </a:r>
            <a:endParaRPr sz="13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The dataset needed is listed below:</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Monthly horticultural exports between January 2015 and December 2015 - (</a:t>
            </a:r>
            <a:r>
              <a:rPr lang="en" sz="1300" u="sng">
                <a:solidFill>
                  <a:srgbClr val="1155CC"/>
                </a:solidFill>
                <a:hlinkClick r:id="rId3"/>
              </a:rPr>
              <a:t>http://www.opendata.go.ke/datasets/monthly-horticultural-exports-flowersfruits-and-vegetables-between-january2015-to-december2015/data</a:t>
            </a:r>
            <a:r>
              <a:rPr lang="en" sz="1300">
                <a:solidFill>
                  <a:schemeClr val="dk1"/>
                </a:solidFill>
              </a:rPr>
              <a:t>)</a:t>
            </a:r>
            <a:endParaRPr sz="1300">
              <a:solidFill>
                <a:schemeClr val="dk1"/>
              </a:solidFill>
            </a:endParaRPr>
          </a:p>
          <a:p>
            <a:pPr indent="0" lvl="0" marL="0" rtl="0" algn="l">
              <a:spcBef>
                <a:spcPts val="0"/>
              </a:spcBef>
              <a:spcAft>
                <a:spcPts val="0"/>
              </a:spcAft>
              <a:buNone/>
            </a:pPr>
            <a:r>
              <a:rPr lang="en" sz="1300">
                <a:solidFill>
                  <a:schemeClr val="dk1"/>
                </a:solidFill>
              </a:rPr>
              <a:t>The data collected was sourced from the Kenya Open Data website - (</a:t>
            </a:r>
            <a:r>
              <a:rPr lang="en" sz="1300" u="sng">
                <a:solidFill>
                  <a:srgbClr val="1155CC"/>
                </a:solidFill>
                <a:hlinkClick r:id="rId4"/>
              </a:rPr>
              <a:t>http://www.opendata.go.ke/</a:t>
            </a:r>
            <a:r>
              <a:rPr lang="en" sz="1300">
                <a:solidFill>
                  <a:schemeClr val="dk1"/>
                </a:solidFill>
              </a:rPr>
              <a:t>)</a:t>
            </a:r>
            <a:endParaRPr sz="13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257975" y="17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quality</a:t>
            </a:r>
            <a:endParaRPr/>
          </a:p>
        </p:txBody>
      </p:sp>
      <p:sp>
        <p:nvSpPr>
          <p:cNvPr id="81" name="Google Shape;81;p17"/>
          <p:cNvSpPr txBox="1"/>
          <p:nvPr>
            <p:ph idx="1" type="body"/>
          </p:nvPr>
        </p:nvSpPr>
        <p:spPr>
          <a:xfrm>
            <a:off x="123700" y="2487025"/>
            <a:ext cx="8520600" cy="2508900"/>
          </a:xfrm>
          <a:prstGeom prst="rect">
            <a:avLst/>
          </a:prstGeom>
        </p:spPr>
        <p:txBody>
          <a:bodyPr anchorCtr="0" anchor="t" bIns="91425" lIns="91425" spcFirstLastPara="1" rIns="91425" wrap="square" tIns="91425">
            <a:noAutofit/>
          </a:bodyPr>
          <a:lstStyle/>
          <a:p>
            <a:pPr indent="-298450" lvl="0" marL="914400" rtl="0" algn="l">
              <a:spcBef>
                <a:spcPts val="0"/>
              </a:spcBef>
              <a:spcAft>
                <a:spcPts val="0"/>
              </a:spcAft>
              <a:buClr>
                <a:schemeClr val="dk1"/>
              </a:buClr>
              <a:buSzPts val="1100"/>
              <a:buChar char="●"/>
            </a:pPr>
            <a:r>
              <a:rPr lang="en" sz="1300">
                <a:solidFill>
                  <a:schemeClr val="dk1"/>
                </a:solidFill>
              </a:rPr>
              <a:t>Checked for missing values.</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Checked for null values in the </a:t>
            </a:r>
            <a:r>
              <a:rPr lang="en" sz="1300">
                <a:solidFill>
                  <a:schemeClr val="dk1"/>
                </a:solidFill>
              </a:rPr>
              <a:t>‘Values of goods exported’ columns and replacing them with 0.00</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Checked for duplicates - No duplicates observed.</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Changed the column names to workable column names that could be understood and changed them to lowercase. </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Converted data types to relevant data types - date changed to datetime format.</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Removed</a:t>
            </a:r>
            <a:r>
              <a:rPr lang="en" sz="1300">
                <a:solidFill>
                  <a:schemeClr val="dk1"/>
                </a:solidFill>
              </a:rPr>
              <a:t> leadi</a:t>
            </a:r>
            <a:r>
              <a:rPr lang="en" sz="1300">
                <a:solidFill>
                  <a:schemeClr val="dk1"/>
                </a:solidFill>
              </a:rPr>
              <a:t>ng text on relevant columns- removing the KES. from the </a:t>
            </a:r>
            <a:r>
              <a:rPr lang="en" sz="1300">
                <a:solidFill>
                  <a:schemeClr val="dk1"/>
                </a:solidFill>
              </a:rPr>
              <a:t>‘Values of goods exported’ column</a:t>
            </a:r>
            <a:endParaRPr sz="1300">
              <a:solidFill>
                <a:schemeClr val="dk1"/>
              </a:solidFill>
            </a:endParaRPr>
          </a:p>
          <a:p>
            <a:pPr indent="-298450" lvl="0" marL="914400" rtl="0" algn="l">
              <a:spcBef>
                <a:spcPts val="0"/>
              </a:spcBef>
              <a:spcAft>
                <a:spcPts val="0"/>
              </a:spcAft>
              <a:buClr>
                <a:schemeClr val="dk1"/>
              </a:buClr>
              <a:buSzPts val="1100"/>
              <a:buChar char="●"/>
            </a:pPr>
            <a:r>
              <a:rPr lang="en" sz="1300">
                <a:solidFill>
                  <a:schemeClr val="dk1"/>
                </a:solidFill>
              </a:rPr>
              <a:t>Dropped the ‘OBJECTID’ column as it was not relevant to the analysis.</a:t>
            </a:r>
            <a:endParaRPr/>
          </a:p>
        </p:txBody>
      </p:sp>
      <p:sp>
        <p:nvSpPr>
          <p:cNvPr id="82" name="Google Shape;82;p17"/>
          <p:cNvSpPr txBox="1"/>
          <p:nvPr/>
        </p:nvSpPr>
        <p:spPr>
          <a:xfrm>
            <a:off x="311700" y="749125"/>
            <a:ext cx="8404200" cy="13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rPr>
              <a:t>Most </a:t>
            </a:r>
            <a:r>
              <a:rPr lang="en" sz="1300">
                <a:solidFill>
                  <a:schemeClr val="dk1"/>
                </a:solidFill>
              </a:rPr>
              <a:t>of the columns have complete data. However, there are missing values on the ‘Values of goods exported’ column. This mostly affects a specific commodity. In addition to missing values, the same column has data in type string. This makes it difficult for data analysis as most of the research questions are dependent on this column</a:t>
            </a:r>
            <a:endParaRPr sz="1300">
              <a:solidFill>
                <a:schemeClr val="dk1"/>
              </a:solidFill>
            </a:endParaRPr>
          </a:p>
        </p:txBody>
      </p:sp>
      <p:sp>
        <p:nvSpPr>
          <p:cNvPr id="83" name="Google Shape;83;p17"/>
          <p:cNvSpPr txBox="1"/>
          <p:nvPr/>
        </p:nvSpPr>
        <p:spPr>
          <a:xfrm>
            <a:off x="257975" y="1914325"/>
            <a:ext cx="7338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Data </a:t>
            </a:r>
            <a:r>
              <a:rPr lang="en" sz="2800">
                <a:solidFill>
                  <a:schemeClr val="dk1"/>
                </a:solidFill>
              </a:rPr>
              <a:t>Preparation</a:t>
            </a:r>
            <a:r>
              <a:rPr lang="en" sz="2800">
                <a:solidFill>
                  <a:schemeClr val="dk1"/>
                </a:solidFill>
              </a:rPr>
              <a:t> and Cleaning </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52400" y="554225"/>
            <a:ext cx="8617075" cy="4436875"/>
          </a:xfrm>
          <a:prstGeom prst="rect">
            <a:avLst/>
          </a:prstGeom>
          <a:noFill/>
          <a:ln>
            <a:noFill/>
          </a:ln>
        </p:spPr>
      </p:pic>
      <p:sp>
        <p:nvSpPr>
          <p:cNvPr id="89" name="Google Shape;89;p18"/>
          <p:cNvSpPr txBox="1"/>
          <p:nvPr/>
        </p:nvSpPr>
        <p:spPr>
          <a:xfrm>
            <a:off x="791938" y="0"/>
            <a:ext cx="7338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Monthly Export Values Trend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71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Valuable Fruits</a:t>
            </a:r>
            <a:r>
              <a:rPr lang="en"/>
              <a:t>(values in billions)</a:t>
            </a:r>
            <a:endParaRPr/>
          </a:p>
        </p:txBody>
      </p:sp>
      <p:pic>
        <p:nvPicPr>
          <p:cNvPr id="95" name="Google Shape;95;p19"/>
          <p:cNvPicPr preferRelativeResize="0"/>
          <p:nvPr/>
        </p:nvPicPr>
        <p:blipFill>
          <a:blip r:embed="rId3">
            <a:alphaModFix/>
          </a:blip>
          <a:stretch>
            <a:fillRect/>
          </a:stretch>
        </p:blipFill>
        <p:spPr>
          <a:xfrm>
            <a:off x="311700" y="644625"/>
            <a:ext cx="8162325" cy="44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Most Valuable Flowers</a:t>
            </a:r>
            <a:r>
              <a:rPr lang="en"/>
              <a:t> (values in tens of billions)</a:t>
            </a:r>
            <a:endParaRPr/>
          </a:p>
        </p:txBody>
      </p:sp>
      <p:pic>
        <p:nvPicPr>
          <p:cNvPr id="101" name="Google Shape;101;p20"/>
          <p:cNvPicPr preferRelativeResize="0"/>
          <p:nvPr/>
        </p:nvPicPr>
        <p:blipFill>
          <a:blip r:embed="rId3">
            <a:alphaModFix/>
          </a:blip>
          <a:stretch>
            <a:fillRect/>
          </a:stretch>
        </p:blipFill>
        <p:spPr>
          <a:xfrm>
            <a:off x="152400" y="725100"/>
            <a:ext cx="8778225" cy="364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05725" y="27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Valuable Vegetables (values in billions)</a:t>
            </a:r>
            <a:endParaRPr/>
          </a:p>
        </p:txBody>
      </p:sp>
      <p:pic>
        <p:nvPicPr>
          <p:cNvPr id="107" name="Google Shape;107;p21"/>
          <p:cNvPicPr preferRelativeResize="0"/>
          <p:nvPr/>
        </p:nvPicPr>
        <p:blipFill>
          <a:blip r:embed="rId3">
            <a:alphaModFix/>
          </a:blip>
          <a:stretch>
            <a:fillRect/>
          </a:stretch>
        </p:blipFill>
        <p:spPr>
          <a:xfrm>
            <a:off x="152400" y="995375"/>
            <a:ext cx="8455900" cy="397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