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1" r:id="rId14"/>
    <p:sldId id="272" r:id="rId15"/>
    <p:sldId id="269" r:id="rId16"/>
    <p:sldId id="273" r:id="rId17"/>
    <p:sldId id="274" r:id="rId18"/>
    <p:sldId id="270"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18"/>
          <p:cNvGrpSpPr/>
          <p:nvPr/>
        </p:nvGrpSpPr>
        <p:grpSpPr>
          <a:xfrm>
            <a:off x="546100" y="-4763"/>
            <a:ext cx="5014912" cy="6862763"/>
            <a:chOff x="2928938" y="-4763"/>
            <a:chExt cx="5014912" cy="6862763"/>
          </a:xfrm>
        </p:grpSpPr>
        <p:sp>
          <p:nvSpPr>
            <p:cNvPr id="1048605"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48606"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48607"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048608"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048609"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048610"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048611"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1048612"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48613" name="Date Placeholder 3"/>
          <p:cNvSpPr>
            <a:spLocks noGrp="1"/>
          </p:cNvSpPr>
          <p:nvPr>
            <p:ph type="dt" sz="half" idx="10"/>
          </p:nvPr>
        </p:nvSpPr>
        <p:spPr/>
        <p:txBody>
          <a:bodyPr/>
          <a:lstStyle/>
          <a:p>
            <a:fld id="{76C47D69-1151-42CB-9DCF-98A1B44DB798}" type="datetimeFigureOut">
              <a:rPr lang="en-US" smtClean="0"/>
              <a:t>4/20/2022</a:t>
            </a:fld>
            <a:endParaRPr lang="en-US"/>
          </a:p>
        </p:txBody>
      </p:sp>
      <p:sp>
        <p:nvSpPr>
          <p:cNvPr id="1048614" name="Footer Placeholder 4"/>
          <p:cNvSpPr>
            <a:spLocks noGrp="1"/>
          </p:cNvSpPr>
          <p:nvPr>
            <p:ph type="ftr" sz="quarter" idx="11"/>
          </p:nvPr>
        </p:nvSpPr>
        <p:spPr>
          <a:xfrm>
            <a:off x="5332412" y="5883275"/>
            <a:ext cx="4324044" cy="365125"/>
          </a:xfrm>
        </p:spPr>
        <p:txBody>
          <a:bodyPr/>
          <a:lstStyle/>
          <a:p>
            <a:endParaRPr lang="en-US"/>
          </a:p>
        </p:txBody>
      </p:sp>
      <p:sp>
        <p:nvSpPr>
          <p:cNvPr id="1048615" name="Slide Number Placeholder 5"/>
          <p:cNvSpPr>
            <a:spLocks noGrp="1"/>
          </p:cNvSpPr>
          <p:nvPr>
            <p:ph type="sldNum" sz="quarter" idx="12"/>
          </p:nvPr>
        </p:nvSpPr>
        <p:spPr/>
        <p:txBody>
          <a:bodyPr/>
          <a:lstStyle/>
          <a:p>
            <a:fld id="{681BD979-8343-4462-866D-963124017A7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687"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1048688"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048689"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48690" name="Date Placeholder 4"/>
          <p:cNvSpPr>
            <a:spLocks noGrp="1"/>
          </p:cNvSpPr>
          <p:nvPr>
            <p:ph type="dt" sz="half" idx="10"/>
          </p:nvPr>
        </p:nvSpPr>
        <p:spPr/>
        <p:txBody>
          <a:bodyPr/>
          <a:lstStyle/>
          <a:p>
            <a:fld id="{76C47D69-1151-42CB-9DCF-98A1B44DB798}" type="datetimeFigureOut">
              <a:rPr lang="en-US" smtClean="0"/>
              <a:t>4/20/2022</a:t>
            </a:fld>
            <a:endParaRPr lang="en-US"/>
          </a:p>
        </p:txBody>
      </p:sp>
      <p:sp>
        <p:nvSpPr>
          <p:cNvPr id="1048691" name="Footer Placeholder 5"/>
          <p:cNvSpPr>
            <a:spLocks noGrp="1"/>
          </p:cNvSpPr>
          <p:nvPr>
            <p:ph type="ftr" sz="quarter" idx="11"/>
          </p:nvPr>
        </p:nvSpPr>
        <p:spPr/>
        <p:txBody>
          <a:bodyPr/>
          <a:lstStyle/>
          <a:p>
            <a:endParaRPr lang="en-US"/>
          </a:p>
        </p:txBody>
      </p:sp>
      <p:sp>
        <p:nvSpPr>
          <p:cNvPr id="1048692" name="Slide Number Placeholder 6"/>
          <p:cNvSpPr>
            <a:spLocks noGrp="1"/>
          </p:cNvSpPr>
          <p:nvPr>
            <p:ph type="sldNum" sz="quarter" idx="12"/>
          </p:nvPr>
        </p:nvSpPr>
        <p:spPr/>
        <p:txBody>
          <a:bodyPr/>
          <a:lstStyle/>
          <a:p>
            <a:fld id="{681BD979-8343-4462-866D-963124017A7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41"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1048642"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1048643" name="Date Placeholder 3"/>
          <p:cNvSpPr>
            <a:spLocks noGrp="1"/>
          </p:cNvSpPr>
          <p:nvPr>
            <p:ph type="dt" sz="half" idx="10"/>
          </p:nvPr>
        </p:nvSpPr>
        <p:spPr/>
        <p:txBody>
          <a:bodyPr/>
          <a:lstStyle/>
          <a:p>
            <a:fld id="{76C47D69-1151-42CB-9DCF-98A1B44DB798}" type="datetimeFigureOut">
              <a:rPr lang="en-US" smtClean="0"/>
              <a:t>4/20/2022</a:t>
            </a:fld>
            <a:endParaRPr lang="en-US"/>
          </a:p>
        </p:txBody>
      </p:sp>
      <p:sp>
        <p:nvSpPr>
          <p:cNvPr id="1048644" name="Footer Placeholder 4"/>
          <p:cNvSpPr>
            <a:spLocks noGrp="1"/>
          </p:cNvSpPr>
          <p:nvPr>
            <p:ph type="ftr" sz="quarter" idx="11"/>
          </p:nvPr>
        </p:nvSpPr>
        <p:spPr/>
        <p:txBody>
          <a:bodyPr/>
          <a:lstStyle/>
          <a:p>
            <a:endParaRPr lang="en-US"/>
          </a:p>
        </p:txBody>
      </p:sp>
      <p:sp>
        <p:nvSpPr>
          <p:cNvPr id="1048645" name="Slide Number Placeholder 5"/>
          <p:cNvSpPr>
            <a:spLocks noGrp="1"/>
          </p:cNvSpPr>
          <p:nvPr>
            <p:ph type="sldNum" sz="quarter" idx="12"/>
          </p:nvPr>
        </p:nvSpPr>
        <p:spPr/>
        <p:txBody>
          <a:bodyPr/>
          <a:lstStyle/>
          <a:p>
            <a:fld id="{681BD979-8343-4462-866D-963124017A7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79"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680"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81"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48682"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lvl2pPr>
            <a:lvl3pPr marL="914400" indent="0">
              <a:buFontTx/>
              <a:buNone/>
            </a:lvl3pPr>
            <a:lvl4pPr marL="1371600" indent="0">
              <a:buFontTx/>
              <a:buNone/>
            </a:lvl4pPr>
            <a:lvl5pPr marL="1828800" indent="0">
              <a:buFontTx/>
              <a:buNone/>
            </a:lvl5pPr>
          </a:lstStyle>
          <a:p>
            <a:pPr lvl="0"/>
            <a:r>
              <a:rPr lang="en-US" smtClean="0"/>
              <a:t>Edit Master text styles</a:t>
            </a:r>
          </a:p>
        </p:txBody>
      </p:sp>
      <p:sp>
        <p:nvSpPr>
          <p:cNvPr id="104868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1048684" name="Date Placeholder 3"/>
          <p:cNvSpPr>
            <a:spLocks noGrp="1"/>
          </p:cNvSpPr>
          <p:nvPr>
            <p:ph type="dt" sz="half" idx="10"/>
          </p:nvPr>
        </p:nvSpPr>
        <p:spPr/>
        <p:txBody>
          <a:bodyPr/>
          <a:lstStyle/>
          <a:p>
            <a:fld id="{76C47D69-1151-42CB-9DCF-98A1B44DB798}" type="datetimeFigureOut">
              <a:rPr lang="en-US" smtClean="0"/>
              <a:t>4/20/2022</a:t>
            </a:fld>
            <a:endParaRPr lang="en-US"/>
          </a:p>
        </p:txBody>
      </p:sp>
      <p:sp>
        <p:nvSpPr>
          <p:cNvPr id="1048685" name="Footer Placeholder 4"/>
          <p:cNvSpPr>
            <a:spLocks noGrp="1"/>
          </p:cNvSpPr>
          <p:nvPr>
            <p:ph type="ftr" sz="quarter" idx="11"/>
          </p:nvPr>
        </p:nvSpPr>
        <p:spPr/>
        <p:txBody>
          <a:bodyPr/>
          <a:lstStyle/>
          <a:p>
            <a:endParaRPr lang="en-US"/>
          </a:p>
        </p:txBody>
      </p:sp>
      <p:sp>
        <p:nvSpPr>
          <p:cNvPr id="1048686" name="Slide Number Placeholder 5"/>
          <p:cNvSpPr>
            <a:spLocks noGrp="1"/>
          </p:cNvSpPr>
          <p:nvPr>
            <p:ph type="sldNum" sz="quarter" idx="12"/>
          </p:nvPr>
        </p:nvSpPr>
        <p:spPr/>
        <p:txBody>
          <a:bodyPr/>
          <a:lstStyle/>
          <a:p>
            <a:fld id="{681BD979-8343-4462-866D-963124017A7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36"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1048637"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1048638" name="Date Placeholder 3"/>
          <p:cNvSpPr>
            <a:spLocks noGrp="1"/>
          </p:cNvSpPr>
          <p:nvPr>
            <p:ph type="dt" sz="half" idx="10"/>
          </p:nvPr>
        </p:nvSpPr>
        <p:spPr/>
        <p:txBody>
          <a:bodyPr/>
          <a:lstStyle/>
          <a:p>
            <a:fld id="{76C47D69-1151-42CB-9DCF-98A1B44DB798}" type="datetimeFigureOut">
              <a:rPr lang="en-US" smtClean="0"/>
              <a:t>4/20/2022</a:t>
            </a:fld>
            <a:endParaRPr lang="en-US"/>
          </a:p>
        </p:txBody>
      </p:sp>
      <p:sp>
        <p:nvSpPr>
          <p:cNvPr id="1048639" name="Footer Placeholder 4"/>
          <p:cNvSpPr>
            <a:spLocks noGrp="1"/>
          </p:cNvSpPr>
          <p:nvPr>
            <p:ph type="ftr" sz="quarter" idx="11"/>
          </p:nvPr>
        </p:nvSpPr>
        <p:spPr/>
        <p:txBody>
          <a:bodyPr/>
          <a:lstStyle/>
          <a:p>
            <a:endParaRPr lang="en-US"/>
          </a:p>
        </p:txBody>
      </p:sp>
      <p:sp>
        <p:nvSpPr>
          <p:cNvPr id="1048640" name="Slide Number Placeholder 5"/>
          <p:cNvSpPr>
            <a:spLocks noGrp="1"/>
          </p:cNvSpPr>
          <p:nvPr>
            <p:ph type="sldNum" sz="quarter" idx="12"/>
          </p:nvPr>
        </p:nvSpPr>
        <p:spPr/>
        <p:txBody>
          <a:bodyPr/>
          <a:lstStyle/>
          <a:p>
            <a:fld id="{681BD979-8343-4462-866D-963124017A7E}"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99"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700"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701"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48702"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104870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1048704" name="Date Placeholder 3"/>
          <p:cNvSpPr>
            <a:spLocks noGrp="1"/>
          </p:cNvSpPr>
          <p:nvPr>
            <p:ph type="dt" sz="half" idx="10"/>
          </p:nvPr>
        </p:nvSpPr>
        <p:spPr/>
        <p:txBody>
          <a:bodyPr/>
          <a:lstStyle/>
          <a:p>
            <a:fld id="{76C47D69-1151-42CB-9DCF-98A1B44DB798}" type="datetimeFigureOut">
              <a:rPr lang="en-US" smtClean="0"/>
              <a:t>4/20/2022</a:t>
            </a:fld>
            <a:endParaRPr lang="en-US"/>
          </a:p>
        </p:txBody>
      </p:sp>
      <p:sp>
        <p:nvSpPr>
          <p:cNvPr id="1048705" name="Footer Placeholder 4"/>
          <p:cNvSpPr>
            <a:spLocks noGrp="1"/>
          </p:cNvSpPr>
          <p:nvPr>
            <p:ph type="ftr" sz="quarter" idx="11"/>
          </p:nvPr>
        </p:nvSpPr>
        <p:spPr/>
        <p:txBody>
          <a:bodyPr/>
          <a:lstStyle/>
          <a:p>
            <a:endParaRPr lang="en-US"/>
          </a:p>
        </p:txBody>
      </p:sp>
      <p:sp>
        <p:nvSpPr>
          <p:cNvPr id="1048706" name="Slide Number Placeholder 5"/>
          <p:cNvSpPr>
            <a:spLocks noGrp="1"/>
          </p:cNvSpPr>
          <p:nvPr>
            <p:ph type="sldNum" sz="quarter" idx="12"/>
          </p:nvPr>
        </p:nvSpPr>
        <p:spPr/>
        <p:txBody>
          <a:bodyPr/>
          <a:lstStyle/>
          <a:p>
            <a:fld id="{681BD979-8343-4462-866D-963124017A7E}"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5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48653"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1048654"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1048655" name="Date Placeholder 3"/>
          <p:cNvSpPr>
            <a:spLocks noGrp="1"/>
          </p:cNvSpPr>
          <p:nvPr>
            <p:ph type="dt" sz="half" idx="10"/>
          </p:nvPr>
        </p:nvSpPr>
        <p:spPr/>
        <p:txBody>
          <a:bodyPr/>
          <a:lstStyle/>
          <a:p>
            <a:fld id="{76C47D69-1151-42CB-9DCF-98A1B44DB798}" type="datetimeFigureOut">
              <a:rPr lang="en-US" smtClean="0"/>
              <a:t>4/20/2022</a:t>
            </a:fld>
            <a:endParaRPr lang="en-US"/>
          </a:p>
        </p:txBody>
      </p:sp>
      <p:sp>
        <p:nvSpPr>
          <p:cNvPr id="1048656" name="Footer Placeholder 4"/>
          <p:cNvSpPr>
            <a:spLocks noGrp="1"/>
          </p:cNvSpPr>
          <p:nvPr>
            <p:ph type="ftr" sz="quarter" idx="11"/>
          </p:nvPr>
        </p:nvSpPr>
        <p:spPr/>
        <p:txBody>
          <a:bodyPr/>
          <a:lstStyle/>
          <a:p>
            <a:endParaRPr lang="en-US"/>
          </a:p>
        </p:txBody>
      </p:sp>
      <p:sp>
        <p:nvSpPr>
          <p:cNvPr id="1048657" name="Slide Number Placeholder 5"/>
          <p:cNvSpPr>
            <a:spLocks noGrp="1"/>
          </p:cNvSpPr>
          <p:nvPr>
            <p:ph type="sldNum" sz="quarter" idx="12"/>
          </p:nvPr>
        </p:nvSpPr>
        <p:spPr/>
        <p:txBody>
          <a:bodyPr/>
          <a:lstStyle/>
          <a:p>
            <a:fld id="{681BD979-8343-4462-866D-963124017A7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3" name="Title 1"/>
          <p:cNvSpPr>
            <a:spLocks noGrp="1"/>
          </p:cNvSpPr>
          <p:nvPr>
            <p:ph type="title"/>
          </p:nvPr>
        </p:nvSpPr>
        <p:spPr/>
        <p:txBody>
          <a:bodyPr/>
          <a:lstStyle>
            <a:lvl1pPr algn="ctr"/>
          </a:lstStyle>
          <a:p>
            <a:r>
              <a:rPr lang="en-US" smtClean="0"/>
              <a:t>Click to edit Master title style</a:t>
            </a:r>
            <a:endParaRPr lang="en-US" dirty="0"/>
          </a:p>
        </p:txBody>
      </p:sp>
      <p:sp>
        <p:nvSpPr>
          <p:cNvPr id="1048714"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715" name="Date Placeholder 3"/>
          <p:cNvSpPr>
            <a:spLocks noGrp="1"/>
          </p:cNvSpPr>
          <p:nvPr>
            <p:ph type="dt" sz="half" idx="10"/>
          </p:nvPr>
        </p:nvSpPr>
        <p:spPr/>
        <p:txBody>
          <a:bodyPr/>
          <a:lstStyle/>
          <a:p>
            <a:fld id="{76C47D69-1151-42CB-9DCF-98A1B44DB798}" type="datetimeFigureOut">
              <a:rPr lang="en-US" smtClean="0"/>
              <a:t>4/20/2022</a:t>
            </a:fld>
            <a:endParaRPr lang="en-US"/>
          </a:p>
        </p:txBody>
      </p:sp>
      <p:sp>
        <p:nvSpPr>
          <p:cNvPr id="1048716" name="Footer Placeholder 4"/>
          <p:cNvSpPr>
            <a:spLocks noGrp="1"/>
          </p:cNvSpPr>
          <p:nvPr>
            <p:ph type="ftr" sz="quarter" idx="11"/>
          </p:nvPr>
        </p:nvSpPr>
        <p:spPr/>
        <p:txBody>
          <a:bodyPr/>
          <a:lstStyle/>
          <a:p>
            <a:endParaRPr lang="en-US"/>
          </a:p>
        </p:txBody>
      </p:sp>
      <p:sp>
        <p:nvSpPr>
          <p:cNvPr id="1048717" name="Slide Number Placeholder 5"/>
          <p:cNvSpPr>
            <a:spLocks noGrp="1"/>
          </p:cNvSpPr>
          <p:nvPr>
            <p:ph type="sldNum" sz="quarter" idx="12"/>
          </p:nvPr>
        </p:nvSpPr>
        <p:spPr/>
        <p:txBody>
          <a:bodyPr/>
          <a:lstStyle/>
          <a:p>
            <a:fld id="{681BD979-8343-4462-866D-963124017A7E}"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4"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1048675"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76" name="Date Placeholder 3"/>
          <p:cNvSpPr>
            <a:spLocks noGrp="1"/>
          </p:cNvSpPr>
          <p:nvPr>
            <p:ph type="dt" sz="half" idx="10"/>
          </p:nvPr>
        </p:nvSpPr>
        <p:spPr/>
        <p:txBody>
          <a:bodyPr/>
          <a:lstStyle/>
          <a:p>
            <a:fld id="{76C47D69-1151-42CB-9DCF-98A1B44DB798}" type="datetimeFigureOut">
              <a:rPr lang="en-US" smtClean="0"/>
              <a:t>4/20/2022</a:t>
            </a:fld>
            <a:endParaRPr lang="en-US"/>
          </a:p>
        </p:txBody>
      </p:sp>
      <p:sp>
        <p:nvSpPr>
          <p:cNvPr id="1048677" name="Footer Placeholder 4"/>
          <p:cNvSpPr>
            <a:spLocks noGrp="1"/>
          </p:cNvSpPr>
          <p:nvPr>
            <p:ph type="ftr" sz="quarter" idx="11"/>
          </p:nvPr>
        </p:nvSpPr>
        <p:spPr/>
        <p:txBody>
          <a:bodyPr/>
          <a:lstStyle/>
          <a:p>
            <a:endParaRPr lang="en-US"/>
          </a:p>
        </p:txBody>
      </p:sp>
      <p:sp>
        <p:nvSpPr>
          <p:cNvPr id="1048678" name="Slide Number Placeholder 5"/>
          <p:cNvSpPr>
            <a:spLocks noGrp="1"/>
          </p:cNvSpPr>
          <p:nvPr>
            <p:ph type="sldNum" sz="quarter" idx="12"/>
          </p:nvPr>
        </p:nvSpPr>
        <p:spPr/>
        <p:txBody>
          <a:bodyPr/>
          <a:lstStyle/>
          <a:p>
            <a:fld id="{681BD979-8343-4462-866D-963124017A7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smtClean="0"/>
              <a:t>Click to edit Master title style</a:t>
            </a:r>
            <a:endParaRPr lang="en-US" dirty="0"/>
          </a:p>
        </p:txBody>
      </p:sp>
      <p:sp>
        <p:nvSpPr>
          <p:cNvPr id="1048588"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589" name="Date Placeholder 3"/>
          <p:cNvSpPr>
            <a:spLocks noGrp="1"/>
          </p:cNvSpPr>
          <p:nvPr>
            <p:ph type="dt" sz="half" idx="10"/>
          </p:nvPr>
        </p:nvSpPr>
        <p:spPr/>
        <p:txBody>
          <a:bodyPr/>
          <a:lstStyle/>
          <a:p>
            <a:fld id="{76C47D69-1151-42CB-9DCF-98A1B44DB798}" type="datetimeFigureOut">
              <a:rPr lang="en-US" smtClean="0"/>
              <a:t>4/20/2022</a:t>
            </a:fld>
            <a:endParaRPr lang="en-US"/>
          </a:p>
        </p:txBody>
      </p:sp>
      <p:sp>
        <p:nvSpPr>
          <p:cNvPr id="1048590" name="Footer Placeholder 4"/>
          <p:cNvSpPr>
            <a:spLocks noGrp="1"/>
          </p:cNvSpPr>
          <p:nvPr>
            <p:ph type="ftr" sz="quarter" idx="11"/>
          </p:nvPr>
        </p:nvSpPr>
        <p:spPr/>
        <p:txBody>
          <a:bodyPr/>
          <a:lstStyle/>
          <a:p>
            <a:endParaRPr lang="en-US"/>
          </a:p>
        </p:txBody>
      </p:sp>
      <p:sp>
        <p:nvSpPr>
          <p:cNvPr id="1048591" name="Slide Number Placeholder 5"/>
          <p:cNvSpPr>
            <a:spLocks noGrp="1"/>
          </p:cNvSpPr>
          <p:nvPr>
            <p:ph type="sldNum" sz="quarter" idx="12"/>
          </p:nvPr>
        </p:nvSpPr>
        <p:spPr>
          <a:xfrm>
            <a:off x="10951856" y="5867131"/>
            <a:ext cx="551167" cy="365125"/>
          </a:xfrm>
        </p:spPr>
        <p:txBody>
          <a:bodyPr/>
          <a:lstStyle/>
          <a:p>
            <a:fld id="{681BD979-8343-4462-866D-963124017A7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8"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1048659"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1048660" name="Date Placeholder 3"/>
          <p:cNvSpPr>
            <a:spLocks noGrp="1"/>
          </p:cNvSpPr>
          <p:nvPr>
            <p:ph type="dt" sz="half" idx="10"/>
          </p:nvPr>
        </p:nvSpPr>
        <p:spPr/>
        <p:txBody>
          <a:bodyPr/>
          <a:lstStyle/>
          <a:p>
            <a:fld id="{76C47D69-1151-42CB-9DCF-98A1B44DB798}" type="datetimeFigureOut">
              <a:rPr lang="en-US" smtClean="0"/>
              <a:t>4/20/2022</a:t>
            </a:fld>
            <a:endParaRPr lang="en-US"/>
          </a:p>
        </p:txBody>
      </p:sp>
      <p:sp>
        <p:nvSpPr>
          <p:cNvPr id="1048661" name="Footer Placeholder 4"/>
          <p:cNvSpPr>
            <a:spLocks noGrp="1"/>
          </p:cNvSpPr>
          <p:nvPr>
            <p:ph type="ftr" sz="quarter" idx="11"/>
          </p:nvPr>
        </p:nvSpPr>
        <p:spPr/>
        <p:txBody>
          <a:bodyPr/>
          <a:lstStyle/>
          <a:p>
            <a:endParaRPr lang="en-US"/>
          </a:p>
        </p:txBody>
      </p:sp>
      <p:sp>
        <p:nvSpPr>
          <p:cNvPr id="1048662" name="Slide Number Placeholder 5"/>
          <p:cNvSpPr>
            <a:spLocks noGrp="1"/>
          </p:cNvSpPr>
          <p:nvPr>
            <p:ph type="sldNum" sz="quarter" idx="12"/>
          </p:nvPr>
        </p:nvSpPr>
        <p:spPr/>
        <p:txBody>
          <a:bodyPr/>
          <a:lstStyle/>
          <a:p>
            <a:fld id="{681BD979-8343-4462-866D-963124017A7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3"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1048694"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95"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96" name="Date Placeholder 4"/>
          <p:cNvSpPr>
            <a:spLocks noGrp="1"/>
          </p:cNvSpPr>
          <p:nvPr>
            <p:ph type="dt" sz="half" idx="10"/>
          </p:nvPr>
        </p:nvSpPr>
        <p:spPr/>
        <p:txBody>
          <a:bodyPr/>
          <a:lstStyle/>
          <a:p>
            <a:fld id="{76C47D69-1151-42CB-9DCF-98A1B44DB798}" type="datetimeFigureOut">
              <a:rPr lang="en-US" smtClean="0"/>
              <a:t>4/20/2022</a:t>
            </a:fld>
            <a:endParaRPr lang="en-US"/>
          </a:p>
        </p:txBody>
      </p:sp>
      <p:sp>
        <p:nvSpPr>
          <p:cNvPr id="1048697" name="Footer Placeholder 5"/>
          <p:cNvSpPr>
            <a:spLocks noGrp="1"/>
          </p:cNvSpPr>
          <p:nvPr>
            <p:ph type="ftr" sz="quarter" idx="11"/>
          </p:nvPr>
        </p:nvSpPr>
        <p:spPr/>
        <p:txBody>
          <a:bodyPr/>
          <a:lstStyle/>
          <a:p>
            <a:endParaRPr lang="en-US"/>
          </a:p>
        </p:txBody>
      </p:sp>
      <p:sp>
        <p:nvSpPr>
          <p:cNvPr id="1048698" name="Slide Number Placeholder 6"/>
          <p:cNvSpPr>
            <a:spLocks noGrp="1"/>
          </p:cNvSpPr>
          <p:nvPr>
            <p:ph type="sldNum" sz="quarter" idx="12"/>
          </p:nvPr>
        </p:nvSpPr>
        <p:spPr/>
        <p:txBody>
          <a:bodyPr/>
          <a:lstStyle/>
          <a:p>
            <a:fld id="{681BD979-8343-4462-866D-963124017A7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lang="en-US" smtClean="0"/>
              <a:t>Click to edit Master title style</a:t>
            </a:r>
            <a:endParaRPr lang="en-US" dirty="0"/>
          </a:p>
        </p:txBody>
      </p:sp>
      <p:sp>
        <p:nvSpPr>
          <p:cNvPr id="1048664"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48665"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66"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48667"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68" name="Date Placeholder 6"/>
          <p:cNvSpPr>
            <a:spLocks noGrp="1"/>
          </p:cNvSpPr>
          <p:nvPr>
            <p:ph type="dt" sz="half" idx="10"/>
          </p:nvPr>
        </p:nvSpPr>
        <p:spPr/>
        <p:txBody>
          <a:bodyPr/>
          <a:lstStyle/>
          <a:p>
            <a:fld id="{76C47D69-1151-42CB-9DCF-98A1B44DB798}" type="datetimeFigureOut">
              <a:rPr lang="en-US" smtClean="0"/>
              <a:t>4/20/2022</a:t>
            </a:fld>
            <a:endParaRPr lang="en-US"/>
          </a:p>
        </p:txBody>
      </p:sp>
      <p:sp>
        <p:nvSpPr>
          <p:cNvPr id="1048669" name="Footer Placeholder 7"/>
          <p:cNvSpPr>
            <a:spLocks noGrp="1"/>
          </p:cNvSpPr>
          <p:nvPr>
            <p:ph type="ftr" sz="quarter" idx="11"/>
          </p:nvPr>
        </p:nvSpPr>
        <p:spPr/>
        <p:txBody>
          <a:bodyPr/>
          <a:lstStyle/>
          <a:p>
            <a:endParaRPr lang="en-US"/>
          </a:p>
        </p:txBody>
      </p:sp>
      <p:sp>
        <p:nvSpPr>
          <p:cNvPr id="1048670" name="Slide Number Placeholder 8"/>
          <p:cNvSpPr>
            <a:spLocks noGrp="1"/>
          </p:cNvSpPr>
          <p:nvPr>
            <p:ph type="sldNum" sz="quarter" idx="12"/>
          </p:nvPr>
        </p:nvSpPr>
        <p:spPr/>
        <p:txBody>
          <a:bodyPr/>
          <a:lstStyle/>
          <a:p>
            <a:fld id="{681BD979-8343-4462-866D-963124017A7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r>
              <a:rPr lang="en-US" smtClean="0"/>
              <a:t>Click to edit Master title style</a:t>
            </a:r>
            <a:endParaRPr lang="en-US" dirty="0"/>
          </a:p>
        </p:txBody>
      </p:sp>
      <p:sp>
        <p:nvSpPr>
          <p:cNvPr id="1048633" name="Date Placeholder 2"/>
          <p:cNvSpPr>
            <a:spLocks noGrp="1"/>
          </p:cNvSpPr>
          <p:nvPr>
            <p:ph type="dt" sz="half" idx="10"/>
          </p:nvPr>
        </p:nvSpPr>
        <p:spPr/>
        <p:txBody>
          <a:bodyPr/>
          <a:lstStyle/>
          <a:p>
            <a:fld id="{76C47D69-1151-42CB-9DCF-98A1B44DB798}" type="datetimeFigureOut">
              <a:rPr lang="en-US" smtClean="0"/>
              <a:t>4/20/2022</a:t>
            </a:fld>
            <a:endParaRPr lang="en-US"/>
          </a:p>
        </p:txBody>
      </p:sp>
      <p:sp>
        <p:nvSpPr>
          <p:cNvPr id="1048634" name="Footer Placeholder 3"/>
          <p:cNvSpPr>
            <a:spLocks noGrp="1"/>
          </p:cNvSpPr>
          <p:nvPr>
            <p:ph type="ftr" sz="quarter" idx="11"/>
          </p:nvPr>
        </p:nvSpPr>
        <p:spPr/>
        <p:txBody>
          <a:bodyPr/>
          <a:lstStyle/>
          <a:p>
            <a:endParaRPr lang="en-US"/>
          </a:p>
        </p:txBody>
      </p:sp>
      <p:sp>
        <p:nvSpPr>
          <p:cNvPr id="1048635" name="Slide Number Placeholder 4"/>
          <p:cNvSpPr>
            <a:spLocks noGrp="1"/>
          </p:cNvSpPr>
          <p:nvPr>
            <p:ph type="sldNum" sz="quarter" idx="12"/>
          </p:nvPr>
        </p:nvSpPr>
        <p:spPr/>
        <p:txBody>
          <a:bodyPr/>
          <a:lstStyle/>
          <a:p>
            <a:fld id="{681BD979-8343-4462-866D-963124017A7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1" name="Date Placeholder 1"/>
          <p:cNvSpPr>
            <a:spLocks noGrp="1"/>
          </p:cNvSpPr>
          <p:nvPr>
            <p:ph type="dt" sz="half" idx="10"/>
          </p:nvPr>
        </p:nvSpPr>
        <p:spPr/>
        <p:txBody>
          <a:bodyPr/>
          <a:lstStyle/>
          <a:p>
            <a:fld id="{76C47D69-1151-42CB-9DCF-98A1B44DB798}" type="datetimeFigureOut">
              <a:rPr lang="en-US" smtClean="0"/>
              <a:t>4/20/2022</a:t>
            </a:fld>
            <a:endParaRPr lang="en-US"/>
          </a:p>
        </p:txBody>
      </p:sp>
      <p:sp>
        <p:nvSpPr>
          <p:cNvPr id="1048672" name="Footer Placeholder 2"/>
          <p:cNvSpPr>
            <a:spLocks noGrp="1"/>
          </p:cNvSpPr>
          <p:nvPr>
            <p:ph type="ftr" sz="quarter" idx="11"/>
          </p:nvPr>
        </p:nvSpPr>
        <p:spPr/>
        <p:txBody>
          <a:bodyPr/>
          <a:lstStyle/>
          <a:p>
            <a:endParaRPr lang="en-US"/>
          </a:p>
        </p:txBody>
      </p:sp>
      <p:sp>
        <p:nvSpPr>
          <p:cNvPr id="1048673" name="Slide Number Placeholder 3"/>
          <p:cNvSpPr>
            <a:spLocks noGrp="1"/>
          </p:cNvSpPr>
          <p:nvPr>
            <p:ph type="sldNum" sz="quarter" idx="12"/>
          </p:nvPr>
        </p:nvSpPr>
        <p:spPr/>
        <p:txBody>
          <a:bodyPr/>
          <a:lstStyle/>
          <a:p>
            <a:fld id="{681BD979-8343-4462-866D-963124017A7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7"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1048708"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709"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48710" name="Date Placeholder 4"/>
          <p:cNvSpPr>
            <a:spLocks noGrp="1"/>
          </p:cNvSpPr>
          <p:nvPr>
            <p:ph type="dt" sz="half" idx="10"/>
          </p:nvPr>
        </p:nvSpPr>
        <p:spPr/>
        <p:txBody>
          <a:bodyPr/>
          <a:lstStyle/>
          <a:p>
            <a:fld id="{76C47D69-1151-42CB-9DCF-98A1B44DB798}" type="datetimeFigureOut">
              <a:rPr lang="en-US" smtClean="0"/>
              <a:t>4/20/2022</a:t>
            </a:fld>
            <a:endParaRPr lang="en-US"/>
          </a:p>
        </p:txBody>
      </p:sp>
      <p:sp>
        <p:nvSpPr>
          <p:cNvPr id="1048711" name="Footer Placeholder 5"/>
          <p:cNvSpPr>
            <a:spLocks noGrp="1"/>
          </p:cNvSpPr>
          <p:nvPr>
            <p:ph type="ftr" sz="quarter" idx="11"/>
          </p:nvPr>
        </p:nvSpPr>
        <p:spPr/>
        <p:txBody>
          <a:bodyPr/>
          <a:lstStyle/>
          <a:p>
            <a:endParaRPr lang="en-US"/>
          </a:p>
        </p:txBody>
      </p:sp>
      <p:sp>
        <p:nvSpPr>
          <p:cNvPr id="1048712" name="Slide Number Placeholder 6"/>
          <p:cNvSpPr>
            <a:spLocks noGrp="1"/>
          </p:cNvSpPr>
          <p:nvPr>
            <p:ph type="sldNum" sz="quarter" idx="12"/>
          </p:nvPr>
        </p:nvSpPr>
        <p:spPr/>
        <p:txBody>
          <a:bodyPr/>
          <a:lstStyle/>
          <a:p>
            <a:fld id="{681BD979-8343-4462-866D-963124017A7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6"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048647"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048648"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48649" name="Date Placeholder 4"/>
          <p:cNvSpPr>
            <a:spLocks noGrp="1"/>
          </p:cNvSpPr>
          <p:nvPr>
            <p:ph type="dt" sz="half" idx="10"/>
          </p:nvPr>
        </p:nvSpPr>
        <p:spPr/>
        <p:txBody>
          <a:bodyPr/>
          <a:lstStyle/>
          <a:p>
            <a:fld id="{76C47D69-1151-42CB-9DCF-98A1B44DB798}" type="datetimeFigureOut">
              <a:rPr lang="en-US" smtClean="0"/>
              <a:t>4/20/2022</a:t>
            </a:fld>
            <a:endParaRPr lang="en-US"/>
          </a:p>
        </p:txBody>
      </p:sp>
      <p:sp>
        <p:nvSpPr>
          <p:cNvPr id="1048650" name="Footer Placeholder 5"/>
          <p:cNvSpPr>
            <a:spLocks noGrp="1"/>
          </p:cNvSpPr>
          <p:nvPr>
            <p:ph type="ftr" sz="quarter" idx="11"/>
          </p:nvPr>
        </p:nvSpPr>
        <p:spPr/>
        <p:txBody>
          <a:bodyPr/>
          <a:lstStyle/>
          <a:p>
            <a:endParaRPr lang="en-US"/>
          </a:p>
        </p:txBody>
      </p:sp>
      <p:sp>
        <p:nvSpPr>
          <p:cNvPr id="1048651" name="Slide Number Placeholder 6"/>
          <p:cNvSpPr>
            <a:spLocks noGrp="1"/>
          </p:cNvSpPr>
          <p:nvPr>
            <p:ph type="sldNum" sz="quarter" idx="12"/>
          </p:nvPr>
        </p:nvSpPr>
        <p:spPr/>
        <p:txBody>
          <a:bodyPr/>
          <a:lstStyle/>
          <a:p>
            <a:fld id="{681BD979-8343-4462-866D-963124017A7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7" name="Group 6"/>
          <p:cNvGrpSpPr/>
          <p:nvPr/>
        </p:nvGrpSpPr>
        <p:grpSpPr>
          <a:xfrm>
            <a:off x="150812" y="0"/>
            <a:ext cx="2436813" cy="6858001"/>
            <a:chOff x="1320800" y="0"/>
            <a:chExt cx="2436813" cy="6858001"/>
          </a:xfrm>
        </p:grpSpPr>
        <p:sp>
          <p:nvSpPr>
            <p:cNvPr id="1048576"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48577"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48578"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48579"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48580"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48581"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04858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104858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58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C47D69-1151-42CB-9DCF-98A1B44DB798}" type="datetimeFigureOut">
              <a:rPr lang="en-US" smtClean="0"/>
              <a:t>4/20/2022</a:t>
            </a:fld>
            <a:endParaRPr lang="en-US"/>
          </a:p>
        </p:txBody>
      </p:sp>
      <p:sp>
        <p:nvSpPr>
          <p:cNvPr id="104858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104858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1BD979-8343-4462-866D-963124017A7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ctrTitle"/>
          </p:nvPr>
        </p:nvSpPr>
        <p:spPr>
          <a:xfrm>
            <a:off x="1524000" y="434339"/>
            <a:ext cx="9144000" cy="4069081"/>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5300" b="1" dirty="0" smtClean="0">
                <a:latin typeface="Times New Roman" panose="02020603050405020304" pitchFamily="18" charset="0"/>
                <a:cs typeface="Times New Roman" panose="02020603050405020304" pitchFamily="18" charset="0"/>
              </a:rPr>
              <a:t>FACE </a:t>
            </a:r>
            <a:r>
              <a:rPr lang="en-US" sz="5300" b="1" dirty="0">
                <a:latin typeface="Times New Roman" panose="02020603050405020304" pitchFamily="18" charset="0"/>
                <a:cs typeface="Times New Roman" panose="02020603050405020304" pitchFamily="18" charset="0"/>
              </a:rPr>
              <a:t>RECOGNITION </a:t>
            </a:r>
            <a:r>
              <a:rPr lang="en-US" sz="5300" b="1" dirty="0" smtClean="0">
                <a:latin typeface="Times New Roman" panose="02020603050405020304" pitchFamily="18" charset="0"/>
                <a:cs typeface="Times New Roman" panose="02020603050405020304" pitchFamily="18" charset="0"/>
              </a:rPr>
              <a:t>SOFWARE </a:t>
            </a:r>
            <a:r>
              <a:rPr lang="en-US" sz="5300" b="1" dirty="0">
                <a:latin typeface="Times New Roman" panose="02020603050405020304" pitchFamily="18" charset="0"/>
                <a:cs typeface="Times New Roman" panose="02020603050405020304" pitchFamily="18" charset="0"/>
              </a:rPr>
              <a:t>FOR CAPTURING THE CLASS ATTENDANCE OF STUDENTS.</a:t>
            </a:r>
            <a:r>
              <a:rPr lang="en-US" sz="5300" dirty="0"/>
              <a:t/>
            </a:r>
            <a:br>
              <a:rPr lang="en-US" sz="5300" dirty="0"/>
            </a:br>
            <a:endParaRPr lang="en-US" sz="4400" b="1" dirty="0">
              <a:latin typeface="Times New Roman" panose="02020603050405020304" pitchFamily="18" charset="0"/>
              <a:cs typeface="Times New Roman" panose="02020603050405020304" pitchFamily="18" charset="0"/>
            </a:endParaRPr>
          </a:p>
        </p:txBody>
      </p:sp>
      <p:sp>
        <p:nvSpPr>
          <p:cNvPr id="1048617" name="Subtitle 2"/>
          <p:cNvSpPr>
            <a:spLocks noGrp="1"/>
          </p:cNvSpPr>
          <p:nvPr>
            <p:ph type="subTitle" idx="1"/>
          </p:nvPr>
        </p:nvSpPr>
        <p:spPr>
          <a:xfrm>
            <a:off x="1524000" y="4503420"/>
            <a:ext cx="9144000" cy="1828800"/>
          </a:xfrm>
        </p:spPr>
        <p:txBody>
          <a:bodyPr>
            <a:normAutofit fontScale="96875" lnSpcReduction="10000"/>
          </a:bodyPr>
          <a:lstStyle/>
          <a:p>
            <a:pPr algn="ctr"/>
            <a:r>
              <a:rPr lang="en-US" sz="3200" b="1" dirty="0" smtClean="0">
                <a:latin typeface="Times New Roman" panose="02020603050405020304" pitchFamily="18" charset="0"/>
                <a:cs typeface="Times New Roman" panose="02020603050405020304" pitchFamily="18" charset="0"/>
              </a:rPr>
              <a:t>CYRIL </a:t>
            </a:r>
            <a:r>
              <a:rPr lang="en-US" sz="3200" b="1" dirty="0">
                <a:latin typeface="Times New Roman" panose="02020603050405020304" pitchFamily="18" charset="0"/>
                <a:cs typeface="Times New Roman" panose="02020603050405020304" pitchFamily="18" charset="0"/>
              </a:rPr>
              <a:t>MUGADA</a:t>
            </a:r>
            <a:endParaRPr lang="en-US" sz="3200" b="1" dirty="0" smtClean="0"/>
          </a:p>
          <a:p>
            <a:pPr algn="ctr"/>
            <a:r>
              <a:rPr lang="en-US" sz="3200" b="1" dirty="0" smtClean="0"/>
              <a:t>B135/16224/2018</a:t>
            </a:r>
          </a:p>
          <a:p>
            <a:pPr algn="ctr"/>
            <a:r>
              <a:rPr lang="en-US" sz="3200" b="1" dirty="0" smtClean="0"/>
              <a:t>SUPERVISOR : Mrs. JENNIFER JEPKOECH</a:t>
            </a:r>
            <a:endParaRPr lang="en-US"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3447586" y="0"/>
            <a:ext cx="3510775" cy="932405"/>
          </a:xfrm>
        </p:spPr>
        <p:txBody>
          <a:bodyPr>
            <a:normAutofit/>
          </a:bodyPr>
          <a:lstStyle/>
          <a:p>
            <a:r>
              <a:rPr lang="en-US" b="1" dirty="0" smtClean="0">
                <a:latin typeface="Times New Roman" panose="02020603050405020304" pitchFamily="18" charset="0"/>
                <a:cs typeface="Times New Roman" panose="02020603050405020304" pitchFamily="18" charset="0"/>
              </a:rPr>
              <a:t>Methodology</a:t>
            </a:r>
            <a:endParaRPr lang="en-US" b="1" dirty="0">
              <a:latin typeface="Times New Roman" panose="02020603050405020304" pitchFamily="18" charset="0"/>
              <a:cs typeface="Times New Roman" panose="02020603050405020304" pitchFamily="18" charset="0"/>
            </a:endParaRPr>
          </a:p>
        </p:txBody>
      </p:sp>
      <p:sp>
        <p:nvSpPr>
          <p:cNvPr id="1048602" name="Content Placeholder 2"/>
          <p:cNvSpPr>
            <a:spLocks noGrp="1"/>
          </p:cNvSpPr>
          <p:nvPr>
            <p:ph idx="1"/>
          </p:nvPr>
        </p:nvSpPr>
        <p:spPr>
          <a:xfrm>
            <a:off x="0" y="758282"/>
            <a:ext cx="12192000" cy="6099717"/>
          </a:xfrm>
        </p:spPr>
        <p:txBody>
          <a:bodyPr>
            <a:normAutofit/>
          </a:bodyPr>
          <a:lstStyle/>
          <a:p>
            <a:pPr marL="0" indent="0">
              <a:buNone/>
            </a:pPr>
            <a:r>
              <a:rPr lang="en-US" b="1" dirty="0"/>
              <a:t> </a:t>
            </a:r>
            <a:r>
              <a:rPr lang="en-US" b="1" dirty="0" smtClean="0"/>
              <a:t>  				</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 source</a:t>
            </a:r>
            <a:r>
              <a:rPr lang="en-US" b="1" dirty="0"/>
              <a:t>.</a:t>
            </a:r>
            <a:endParaRPr lang="en-US" dirty="0"/>
          </a:p>
          <a:p>
            <a:r>
              <a:rPr lang="en-US" sz="2400" dirty="0"/>
              <a:t>Images used during this development will be from an internet source and some captured </a:t>
            </a:r>
            <a:r>
              <a:rPr lang="en-US" sz="2400" dirty="0" smtClean="0"/>
              <a:t>locally</a:t>
            </a:r>
            <a:endParaRPr lang="en-US" sz="2400" dirty="0"/>
          </a:p>
          <a:p>
            <a:pPr marL="0" indent="0">
              <a:buNone/>
            </a:pPr>
            <a:r>
              <a:rPr lang="en-US" b="1" dirty="0"/>
              <a:t>	</a:t>
            </a:r>
            <a:r>
              <a:rPr lang="en-US" b="1" dirty="0" smtClean="0"/>
              <a:t>		 </a:t>
            </a:r>
            <a:r>
              <a:rPr lang="en-US" b="1" dirty="0" smtClean="0">
                <a:latin typeface="Times New Roman" panose="02020603050405020304" pitchFamily="18" charset="0"/>
                <a:cs typeface="Times New Roman" panose="02020603050405020304" pitchFamily="18" charset="0"/>
              </a:rPr>
              <a:t>Tools </a:t>
            </a:r>
            <a:r>
              <a:rPr lang="en-US" b="1" dirty="0">
                <a:latin typeface="Times New Roman" panose="02020603050405020304" pitchFamily="18" charset="0"/>
                <a:cs typeface="Times New Roman" panose="02020603050405020304" pitchFamily="18" charset="0"/>
              </a:rPr>
              <a:t>and </a:t>
            </a:r>
            <a:r>
              <a:rPr lang="en-US" b="1" dirty="0" smtClean="0">
                <a:latin typeface="Times New Roman" panose="02020603050405020304" pitchFamily="18" charset="0"/>
                <a:cs typeface="Times New Roman" panose="02020603050405020304" pitchFamily="18" charset="0"/>
              </a:rPr>
              <a:t>Technologies.</a:t>
            </a:r>
            <a:endParaRPr lang="en-US" dirty="0">
              <a:latin typeface="Times New Roman" panose="02020603050405020304" pitchFamily="18" charset="0"/>
              <a:cs typeface="Times New Roman" panose="02020603050405020304" pitchFamily="18" charset="0"/>
            </a:endParaRPr>
          </a:p>
          <a:p>
            <a:r>
              <a:rPr lang="en-US" sz="2400" dirty="0"/>
              <a:t> I will use different libraries from python language to </a:t>
            </a:r>
            <a:r>
              <a:rPr lang="en-US" sz="2400" b="1" dirty="0"/>
              <a:t>develop</a:t>
            </a:r>
            <a:r>
              <a:rPr lang="en-US" sz="2400" dirty="0"/>
              <a:t> this software. </a:t>
            </a:r>
            <a:endParaRPr lang="en-US" sz="2400" dirty="0" smtClean="0"/>
          </a:p>
          <a:p>
            <a:r>
              <a:rPr lang="en-US" sz="2400" dirty="0" smtClean="0"/>
              <a:t>I </a:t>
            </a:r>
            <a:r>
              <a:rPr lang="en-US" sz="2400" dirty="0"/>
              <a:t>will use face recognition which is a using the “dlib” library, </a:t>
            </a:r>
            <a:endParaRPr lang="en-US" sz="2400" dirty="0" smtClean="0"/>
          </a:p>
          <a:p>
            <a:r>
              <a:rPr lang="en-US" sz="2400" dirty="0" smtClean="0"/>
              <a:t>I will </a:t>
            </a:r>
            <a:r>
              <a:rPr lang="en-US" sz="2400" dirty="0"/>
              <a:t>use OpenCv which is an open source machine learning and computer vision library. It is used in more advance CPU intensive applications. </a:t>
            </a:r>
            <a:endParaRPr lang="en-US" sz="2400" dirty="0" smtClean="0"/>
          </a:p>
          <a:p>
            <a:r>
              <a:rPr lang="en-US" sz="2400" dirty="0" smtClean="0"/>
              <a:t>For </a:t>
            </a:r>
            <a:r>
              <a:rPr lang="en-US" sz="2400" dirty="0"/>
              <a:t>the Graphical user interface I am going to implement it using PYQT5</a:t>
            </a:r>
            <a:r>
              <a:rPr lang="en-US" sz="2400" dirty="0" smtClean="0"/>
              <a:t>.</a:t>
            </a:r>
            <a:endParaRPr lang="en-US" sz="2400"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a:xfrm>
            <a:off x="3715214" y="-156117"/>
            <a:ext cx="3577683" cy="1266942"/>
          </a:xfrm>
        </p:spPr>
        <p:txBody>
          <a:bodyPr>
            <a:normAutofit/>
          </a:bodyPr>
          <a:lstStyle/>
          <a:p>
            <a:r>
              <a:rPr lang="en-US" b="1" dirty="0">
                <a:latin typeface="Times New Roman" panose="02020603050405020304" pitchFamily="18" charset="0"/>
                <a:cs typeface="Times New Roman" panose="02020603050405020304" pitchFamily="18" charset="0"/>
              </a:rPr>
              <a:t>M</a:t>
            </a:r>
            <a:r>
              <a:rPr lang="en-US" b="1" dirty="0" smtClean="0">
                <a:latin typeface="Times New Roman" panose="02020603050405020304" pitchFamily="18" charset="0"/>
                <a:cs typeface="Times New Roman" panose="02020603050405020304" pitchFamily="18" charset="0"/>
              </a:rPr>
              <a:t>ethodology</a:t>
            </a:r>
            <a:endParaRPr lang="en-US" b="1" dirty="0">
              <a:latin typeface="Times New Roman" panose="02020603050405020304" pitchFamily="18" charset="0"/>
              <a:cs typeface="Times New Roman" panose="02020603050405020304" pitchFamily="18" charset="0"/>
            </a:endParaRPr>
          </a:p>
        </p:txBody>
      </p:sp>
      <p:pic>
        <p:nvPicPr>
          <p:cNvPr id="2097152" name="Content Placeholder 5"/>
          <p:cNvPicPr>
            <a:picLocks noGrp="1"/>
          </p:cNvPicPr>
          <p:nvPr>
            <p:ph idx="1"/>
          </p:nvPr>
        </p:nvPicPr>
        <p:blipFill>
          <a:blip r:embed="rId2" cstate="print"/>
          <a:srcRect/>
          <a:stretch>
            <a:fillRect/>
          </a:stretch>
        </p:blipFill>
        <p:spPr>
          <a:xfrm>
            <a:off x="1110344" y="1487730"/>
            <a:ext cx="9108076" cy="3008205"/>
          </a:xfrm>
          <a:prstGeom prst="rect">
            <a:avLst/>
          </a:prstGeom>
          <a:ln>
            <a:noFill/>
          </a:ln>
        </p:spPr>
      </p:pic>
      <p:sp>
        <p:nvSpPr>
          <p:cNvPr id="1048597" name="TextBox 6"/>
          <p:cNvSpPr txBox="1"/>
          <p:nvPr/>
        </p:nvSpPr>
        <p:spPr>
          <a:xfrm>
            <a:off x="1110343" y="914399"/>
            <a:ext cx="1593668"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Work flow</a:t>
            </a:r>
            <a:endParaRPr lang="en-US" b="1" dirty="0">
              <a:latin typeface="Times New Roman" panose="02020603050405020304" pitchFamily="18" charset="0"/>
              <a:cs typeface="Times New Roman" panose="02020603050405020304" pitchFamily="18" charset="0"/>
            </a:endParaRPr>
          </a:p>
        </p:txBody>
      </p:sp>
      <p:sp>
        <p:nvSpPr>
          <p:cNvPr id="1048598" name="TextBox 7"/>
          <p:cNvSpPr txBox="1"/>
          <p:nvPr/>
        </p:nvSpPr>
        <p:spPr>
          <a:xfrm>
            <a:off x="0" y="4872841"/>
            <a:ext cx="12192000" cy="1631216"/>
          </a:xfrm>
          <a:prstGeom prst="rect">
            <a:avLst/>
          </a:prstGeom>
          <a:noFill/>
        </p:spPr>
        <p:txBody>
          <a:bodyPr wrap="square" rtlCol="0">
            <a:spAutoFit/>
          </a:bodyPr>
          <a:lstStyle/>
          <a:p>
            <a:r>
              <a:rPr lang="en-US" sz="2800" b="1" dirty="0"/>
              <a:t>	</a:t>
            </a:r>
            <a:r>
              <a:rPr lang="en-US" sz="2800" b="1" dirty="0" smtClean="0"/>
              <a:t>								 </a:t>
            </a:r>
            <a:r>
              <a:rPr lang="en-US" sz="2800" b="1" dirty="0"/>
              <a:t>Image Acquisition</a:t>
            </a:r>
          </a:p>
          <a:p>
            <a:pPr marL="285750" indent="-285750">
              <a:buFont typeface="Arial" panose="020B0604020202020204" pitchFamily="34" charset="0"/>
              <a:buChar char="•"/>
            </a:pPr>
            <a:r>
              <a:rPr lang="en-US" dirty="0" smtClean="0"/>
              <a:t>To get the optimal image, we are using a database that contain images captured from laptop cameras or a smartphone camera.</a:t>
            </a:r>
          </a:p>
          <a:p>
            <a:pPr marL="285750" indent="-285750">
              <a:buFont typeface="Arial" panose="020B0604020202020204" pitchFamily="34" charset="0"/>
              <a:buChar char="•"/>
            </a:pPr>
            <a:r>
              <a:rPr lang="en-US" dirty="0" smtClean="0"/>
              <a:t> The aim of this stage in to convert the image into grayscale image, after the conversion all types of operations are done afterwards in the next stages.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a:xfrm>
            <a:off x="4138961" y="-348553"/>
            <a:ext cx="3689195" cy="1325563"/>
          </a:xfrm>
        </p:spPr>
        <p:txBody>
          <a:bodyPr/>
          <a:lstStyle/>
          <a:p>
            <a:r>
              <a:rPr lang="en-US" b="1" dirty="0" smtClean="0">
                <a:latin typeface="Times New Roman" panose="02020603050405020304" pitchFamily="18" charset="0"/>
                <a:cs typeface="Times New Roman" panose="02020603050405020304" pitchFamily="18" charset="0"/>
              </a:rPr>
              <a:t>Methodology</a:t>
            </a:r>
            <a:endParaRPr lang="en-US" b="1" dirty="0">
              <a:latin typeface="Times New Roman" panose="02020603050405020304" pitchFamily="18" charset="0"/>
              <a:cs typeface="Times New Roman" panose="02020603050405020304" pitchFamily="18" charset="0"/>
            </a:endParaRPr>
          </a:p>
        </p:txBody>
      </p:sp>
      <p:sp>
        <p:nvSpPr>
          <p:cNvPr id="1048593" name="Content Placeholder 2"/>
          <p:cNvSpPr>
            <a:spLocks noGrp="1"/>
          </p:cNvSpPr>
          <p:nvPr>
            <p:ph idx="1"/>
          </p:nvPr>
        </p:nvSpPr>
        <p:spPr>
          <a:xfrm>
            <a:off x="0" y="669072"/>
            <a:ext cx="12192000" cy="6188927"/>
          </a:xfrm>
        </p:spPr>
        <p:txBody>
          <a:bodyPr>
            <a:normAutofit fontScale="94167"/>
          </a:bodyPr>
          <a:lstStyle/>
          <a:p>
            <a:pPr marL="0" indent="0">
              <a:buNone/>
            </a:pPr>
            <a:r>
              <a:rPr lang="en-US" b="1" dirty="0"/>
              <a:t>	</a:t>
            </a:r>
            <a:r>
              <a:rPr lang="en-US" b="1" dirty="0" smtClean="0"/>
              <a:t>			     </a:t>
            </a:r>
            <a:r>
              <a:rPr lang="en-US" sz="4000" b="1" dirty="0" smtClean="0">
                <a:latin typeface="Times New Roman" panose="02020603050405020304" pitchFamily="18" charset="0"/>
                <a:cs typeface="Times New Roman" panose="02020603050405020304" pitchFamily="18" charset="0"/>
              </a:rPr>
              <a:t>Face Detection</a:t>
            </a:r>
          </a:p>
          <a:p>
            <a:endParaRPr lang="en-US" dirty="0" smtClean="0"/>
          </a:p>
          <a:p>
            <a:endParaRPr lang="en-US" dirty="0"/>
          </a:p>
          <a:p>
            <a:endParaRPr lang="en-US" dirty="0" smtClean="0"/>
          </a:p>
          <a:p>
            <a:r>
              <a:rPr lang="en-US" dirty="0" smtClean="0"/>
              <a:t>In </a:t>
            </a:r>
            <a:r>
              <a:rPr lang="en-US" dirty="0" smtClean="0"/>
              <a:t>this stage the objective is to find the location and sizes of all objects in the image that belong to a given class. The </a:t>
            </a:r>
            <a:r>
              <a:rPr lang="en-US" b="1" dirty="0" smtClean="0"/>
              <a:t>recognition algorithm</a:t>
            </a:r>
            <a:r>
              <a:rPr lang="en-US" dirty="0" smtClean="0"/>
              <a:t> focus on the detection of the human face. The algorithm uses </a:t>
            </a:r>
            <a:r>
              <a:rPr lang="en-US" b="1" dirty="0" smtClean="0"/>
              <a:t>analogous solution</a:t>
            </a:r>
            <a:r>
              <a:rPr lang="en-US" dirty="0" smtClean="0"/>
              <a:t> </a:t>
            </a:r>
            <a:r>
              <a:rPr lang="en-US" b="1" dirty="0" smtClean="0"/>
              <a:t>to detect the image of person by matching it bit by bit</a:t>
            </a:r>
            <a:r>
              <a:rPr lang="en-US" dirty="0" smtClean="0"/>
              <a:t>.</a:t>
            </a:r>
          </a:p>
          <a:p>
            <a:endParaRPr lang="en-US" dirty="0" smtClean="0"/>
          </a:p>
          <a:p>
            <a:pPr marL="0" indent="0">
              <a:buNone/>
            </a:pPr>
            <a:r>
              <a:rPr lang="en-US" b="1" dirty="0"/>
              <a:t>	</a:t>
            </a:r>
            <a:r>
              <a:rPr lang="en-US" b="1" dirty="0" smtClean="0"/>
              <a:t>			</a:t>
            </a:r>
            <a:r>
              <a:rPr lang="en-US" sz="4000" b="1" dirty="0" smtClean="0">
                <a:latin typeface="Times New Roman" panose="02020603050405020304" pitchFamily="18" charset="0"/>
                <a:cs typeface="Times New Roman" panose="02020603050405020304" pitchFamily="18" charset="0"/>
              </a:rPr>
              <a:t>   </a:t>
            </a:r>
            <a:endParaRPr lang="en-US" sz="4000" b="1" dirty="0" smtClean="0">
              <a:latin typeface="Times New Roman" panose="02020603050405020304" pitchFamily="18" charset="0"/>
              <a:cs typeface="Times New Roman" panose="02020603050405020304" pitchFamily="18" charset="0"/>
            </a:endParaRPr>
          </a:p>
          <a:p>
            <a:pPr marL="0" indent="0">
              <a:buNone/>
            </a:pPr>
            <a:endParaRPr lang="en-US" sz="4000" b="1" dirty="0">
              <a:latin typeface="Times New Roman" panose="02020603050405020304" pitchFamily="18" charset="0"/>
              <a:cs typeface="Times New Roman" panose="02020603050405020304" pitchFamily="18" charset="0"/>
            </a:endParaRPr>
          </a:p>
          <a:p>
            <a:pPr marL="0" indent="0">
              <a:buNone/>
            </a:pPr>
            <a:endParaRPr lang="en-US" sz="4000" b="1" dirty="0" smtClean="0">
              <a:latin typeface="Times New Roman" panose="02020603050405020304" pitchFamily="18" charset="0"/>
              <a:cs typeface="Times New Roman" panose="02020603050405020304" pitchFamily="18" charset="0"/>
            </a:endParaRPr>
          </a:p>
          <a:p>
            <a:pPr marL="0" indent="0">
              <a:buNone/>
            </a:pPr>
            <a:endParaRPr lang="en-US" sz="4000" b="1" dirty="0">
              <a:latin typeface="Times New Roman" panose="02020603050405020304" pitchFamily="18" charset="0"/>
              <a:cs typeface="Times New Roman" panose="02020603050405020304" pitchFamily="18" charset="0"/>
            </a:endParaRPr>
          </a:p>
          <a:p>
            <a:pPr marL="0" indent="0">
              <a:buNone/>
            </a:pPr>
            <a:endParaRPr lang="en-US" sz="4000" b="1" dirty="0" smtClean="0">
              <a:latin typeface="Times New Roman" panose="02020603050405020304" pitchFamily="18" charset="0"/>
              <a:cs typeface="Times New Roman" panose="02020603050405020304" pitchFamily="18" charset="0"/>
            </a:endParaRPr>
          </a:p>
          <a:p>
            <a:pPr marL="0" indent="0">
              <a:buNone/>
            </a:pPr>
            <a:endParaRPr lang="en-US" sz="4000" b="1" dirty="0">
              <a:latin typeface="Times New Roman" panose="02020603050405020304" pitchFamily="18" charset="0"/>
              <a:cs typeface="Times New Roman" panose="02020603050405020304" pitchFamily="18" charset="0"/>
            </a:endParaRPr>
          </a:p>
          <a:p>
            <a:pPr marL="0" indent="0">
              <a:buNone/>
            </a:pPr>
            <a:endParaRPr lang="en-US" sz="4000" b="1" dirty="0" smtClean="0">
              <a:latin typeface="Times New Roman" panose="02020603050405020304" pitchFamily="18" charset="0"/>
              <a:cs typeface="Times New Roman" panose="02020603050405020304" pitchFamily="18" charset="0"/>
            </a:endParaRPr>
          </a:p>
          <a:p>
            <a:pPr marL="0" indent="0">
              <a:buNone/>
            </a:pPr>
            <a:endParaRPr lang="en-US" sz="4000" b="1" dirty="0">
              <a:latin typeface="Times New Roman" panose="02020603050405020304" pitchFamily="18" charset="0"/>
              <a:cs typeface="Times New Roman" panose="02020603050405020304" pitchFamily="18" charset="0"/>
            </a:endParaRP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871333" y="2863078"/>
            <a:ext cx="5822315" cy="25165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1"/>
            <a:ext cx="9135792" cy="659674"/>
          </a:xfrm>
        </p:spPr>
        <p:txBody>
          <a:bodyPr>
            <a:normAutofit fontScale="90000"/>
          </a:bodyPr>
          <a:lstStyle/>
          <a:p>
            <a:r>
              <a:rPr lang="en-US" b="1" dirty="0" smtClean="0"/>
              <a:t>Methodology </a:t>
            </a:r>
            <a:r>
              <a:rPr lang="en-US" b="1" dirty="0" err="1" smtClean="0"/>
              <a:t>cont</a:t>
            </a:r>
            <a:endParaRPr lang="en-US" b="1" dirty="0"/>
          </a:p>
        </p:txBody>
      </p:sp>
      <p:sp>
        <p:nvSpPr>
          <p:cNvPr id="3" name="Content Placeholder 2"/>
          <p:cNvSpPr>
            <a:spLocks noGrp="1"/>
          </p:cNvSpPr>
          <p:nvPr>
            <p:ph idx="1"/>
          </p:nvPr>
        </p:nvSpPr>
        <p:spPr>
          <a:xfrm>
            <a:off x="927463" y="1345475"/>
            <a:ext cx="10575561" cy="4445725"/>
          </a:xfrm>
        </p:spPr>
        <p:txBody>
          <a:bodyPr>
            <a:normAutofit fontScale="92500" lnSpcReduction="10000"/>
          </a:bodyPr>
          <a:lstStyle/>
          <a:p>
            <a:pPr marL="0" indent="0">
              <a:buNone/>
            </a:pPr>
            <a:r>
              <a:rPr lang="en-US" sz="4000" b="1" dirty="0">
                <a:latin typeface="Times New Roman" panose="02020603050405020304" pitchFamily="18" charset="0"/>
                <a:cs typeface="Times New Roman" panose="02020603050405020304" pitchFamily="18" charset="0"/>
              </a:rPr>
              <a:t>Face </a:t>
            </a:r>
            <a:r>
              <a:rPr lang="en-US" sz="4000" b="1" dirty="0" smtClean="0">
                <a:latin typeface="Times New Roman" panose="02020603050405020304" pitchFamily="18" charset="0"/>
                <a:cs typeface="Times New Roman" panose="02020603050405020304" pitchFamily="18" charset="0"/>
              </a:rPr>
              <a:t>Recognition</a:t>
            </a:r>
            <a:endParaRPr lang="en-US" dirty="0"/>
          </a:p>
          <a:p>
            <a:r>
              <a:rPr lang="en-US" dirty="0"/>
              <a:t> Then we will check every pixel in our image, we will look each pixel as one and the ones directly adjusted to it and the surrounding pixels. Our objective in this phase is to find out how dark the current pixel and compare to pixel directly next to it and the others surrounding it. Then we draw direction to the pixels of the image that are getting darker and darker (gradients). Done using </a:t>
            </a:r>
            <a:r>
              <a:rPr lang="en-US" b="1" dirty="0"/>
              <a:t>detection module</a:t>
            </a:r>
          </a:p>
          <a:p>
            <a:endParaRPr lang="en-US" dirty="0"/>
          </a:p>
          <a:p>
            <a:r>
              <a:rPr lang="en-US" dirty="0" smtClean="0"/>
              <a:t>To </a:t>
            </a:r>
            <a:r>
              <a:rPr lang="en-US" dirty="0"/>
              <a:t>find the required face in this HOG image, we look for image similar to HOG pattern that was analyzed and extracted from the different images used . Using the </a:t>
            </a:r>
            <a:r>
              <a:rPr lang="en-US" b="1" dirty="0"/>
              <a:t>Face land mark estimation algorithm</a:t>
            </a:r>
            <a:endParaRPr lang="en-US" dirty="0"/>
          </a:p>
          <a:p>
            <a:r>
              <a:rPr lang="en-US" dirty="0"/>
              <a:t>This landmarks include; the top of the chin, shape of lips, size of nose and etc.</a:t>
            </a:r>
          </a:p>
          <a:p>
            <a:endParaRPr lang="en-US" dirty="0"/>
          </a:p>
        </p:txBody>
      </p:sp>
    </p:spTree>
    <p:extLst>
      <p:ext uri="{BB962C8B-B14F-4D97-AF65-F5344CB8AC3E}">
        <p14:creationId xmlns:p14="http://schemas.microsoft.com/office/powerpoint/2010/main" val="1063648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 </a:t>
            </a:r>
            <a:r>
              <a:rPr lang="en-US" b="1" dirty="0" err="1" smtClean="0"/>
              <a:t>cont</a:t>
            </a:r>
            <a:endParaRPr lang="en-US" b="1" dirty="0"/>
          </a:p>
        </p:txBody>
      </p:sp>
      <p:sp>
        <p:nvSpPr>
          <p:cNvPr id="3" name="Content Placeholder 2"/>
          <p:cNvSpPr>
            <a:spLocks noGrp="1"/>
          </p:cNvSpPr>
          <p:nvPr>
            <p:ph idx="1"/>
          </p:nvPr>
        </p:nvSpPr>
        <p:spPr>
          <a:xfrm>
            <a:off x="1484311" y="2666999"/>
            <a:ext cx="8508776" cy="899161"/>
          </a:xfrm>
        </p:spPr>
        <p:txBody>
          <a:bodyPr/>
          <a:lstStyle/>
          <a:p>
            <a:r>
              <a:rPr lang="en-US" dirty="0" smtClean="0"/>
              <a:t>Sample hog used </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443831" y="4113711"/>
            <a:ext cx="4886325" cy="2209800"/>
          </a:xfrm>
          <a:prstGeom prst="rect">
            <a:avLst/>
          </a:prstGeom>
        </p:spPr>
      </p:pic>
    </p:spTree>
    <p:extLst>
      <p:ext uri="{BB962C8B-B14F-4D97-AF65-F5344CB8AC3E}">
        <p14:creationId xmlns:p14="http://schemas.microsoft.com/office/powerpoint/2010/main" val="305150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3817620" y="0"/>
            <a:ext cx="3086100" cy="572135"/>
          </a:xfrm>
        </p:spPr>
        <p:txBody>
          <a:bodyPr>
            <a:normAutofit fontScale="90000"/>
          </a:bodyPr>
          <a:lstStyle/>
          <a:p>
            <a:r>
              <a:rPr lang="en-US" b="1" dirty="0">
                <a:latin typeface="Times New Roman" panose="02020603050405020304" pitchFamily="18" charset="0"/>
                <a:cs typeface="Times New Roman" panose="02020603050405020304" pitchFamily="18" charset="0"/>
              </a:rPr>
              <a:t>M</a:t>
            </a:r>
            <a:r>
              <a:rPr lang="en-US" b="1" dirty="0" smtClean="0">
                <a:latin typeface="Times New Roman" panose="02020603050405020304" pitchFamily="18" charset="0"/>
                <a:cs typeface="Times New Roman" panose="02020603050405020304" pitchFamily="18" charset="0"/>
              </a:rPr>
              <a:t>ethodology</a:t>
            </a:r>
            <a:endParaRPr lang="en-US" b="1" dirty="0">
              <a:latin typeface="Times New Roman" panose="02020603050405020304" pitchFamily="18" charset="0"/>
              <a:cs typeface="Times New Roman" panose="02020603050405020304" pitchFamily="18" charset="0"/>
            </a:endParaRPr>
          </a:p>
        </p:txBody>
      </p:sp>
      <p:sp>
        <p:nvSpPr>
          <p:cNvPr id="1048595" name="Content Placeholder 2"/>
          <p:cNvSpPr>
            <a:spLocks noGrp="1"/>
          </p:cNvSpPr>
          <p:nvPr>
            <p:ph idx="1"/>
          </p:nvPr>
        </p:nvSpPr>
        <p:spPr>
          <a:xfrm>
            <a:off x="0" y="572136"/>
            <a:ext cx="12192000" cy="6285864"/>
          </a:xfrm>
        </p:spPr>
        <p:txBody>
          <a:bodyPr>
            <a:normAutofit fontScale="94444"/>
          </a:bodyPr>
          <a:lstStyle/>
          <a:p>
            <a:pPr marL="0" indent="0">
              <a:buNone/>
            </a:pPr>
            <a:r>
              <a:rPr lang="en-US" b="1" dirty="0" smtClean="0"/>
              <a:t>				</a:t>
            </a:r>
            <a:r>
              <a:rPr lang="en-US" sz="3300" b="1" dirty="0" smtClean="0">
                <a:latin typeface="Times New Roman" panose="02020603050405020304" pitchFamily="18" charset="0"/>
                <a:cs typeface="Times New Roman" panose="02020603050405020304" pitchFamily="18" charset="0"/>
              </a:rPr>
              <a:t>Training </a:t>
            </a:r>
            <a:r>
              <a:rPr lang="en-US" sz="3300" b="1" dirty="0">
                <a:latin typeface="Times New Roman" panose="02020603050405020304" pitchFamily="18" charset="0"/>
                <a:cs typeface="Times New Roman" panose="02020603050405020304" pitchFamily="18" charset="0"/>
              </a:rPr>
              <a:t>Datasets</a:t>
            </a:r>
          </a:p>
          <a:p>
            <a:r>
              <a:rPr lang="en-US" dirty="0"/>
              <a:t>After this we will do </a:t>
            </a:r>
            <a:r>
              <a:rPr lang="en-US" b="1" dirty="0"/>
              <a:t>a face encoding</a:t>
            </a:r>
            <a:r>
              <a:rPr lang="en-US" dirty="0"/>
              <a:t>. This is the part </a:t>
            </a:r>
            <a:r>
              <a:rPr lang="en-US" b="1" dirty="0"/>
              <a:t>used to tell faces apart</a:t>
            </a:r>
            <a:r>
              <a:rPr lang="en-US" dirty="0"/>
              <a:t>. </a:t>
            </a:r>
            <a:r>
              <a:rPr lang="en-US" dirty="0" smtClean="0"/>
              <a:t>The best approach to this recognition is to directly compare the unknown face and the know faces of students that are already tagged. </a:t>
            </a:r>
          </a:p>
          <a:p>
            <a:pPr marL="0" indent="0">
              <a:buNone/>
            </a:pPr>
            <a:r>
              <a:rPr lang="en-US" dirty="0" smtClean="0"/>
              <a:t>The training will work in with 3 images and 3 phases   at a time;</a:t>
            </a:r>
          </a:p>
          <a:p>
            <a:pPr lvl="2"/>
            <a:r>
              <a:rPr lang="en-US" b="1" dirty="0" smtClean="0"/>
              <a:t>First </a:t>
            </a:r>
            <a:r>
              <a:rPr lang="en-US" b="1" dirty="0"/>
              <a:t>capture and add a training image of known student</a:t>
            </a:r>
          </a:p>
          <a:p>
            <a:pPr lvl="2"/>
            <a:r>
              <a:rPr lang="en-US" b="1" dirty="0"/>
              <a:t>Secondly capture and add another picture of same known student</a:t>
            </a:r>
          </a:p>
          <a:p>
            <a:pPr lvl="2"/>
            <a:r>
              <a:rPr lang="en-US" b="1" dirty="0"/>
              <a:t>Last capture and add a picture of totally different student</a:t>
            </a:r>
          </a:p>
          <a:p>
            <a:r>
              <a:rPr lang="en-US" dirty="0"/>
              <a:t>The algorithm checks the three images through measurements currently generated by each image. </a:t>
            </a:r>
            <a:endParaRPr lang="en-US" dirty="0" smtClean="0"/>
          </a:p>
          <a:p>
            <a:r>
              <a:rPr lang="en-US" dirty="0" smtClean="0"/>
              <a:t>Retraining </a:t>
            </a:r>
            <a:r>
              <a:rPr lang="en-US" dirty="0"/>
              <a:t>this algorithm a million times for hundreds of images of hundreds of different students. </a:t>
            </a:r>
            <a:endParaRPr lang="en-US" dirty="0" smtClean="0"/>
          </a:p>
          <a:p>
            <a:pPr marL="0" indent="0">
              <a:buNone/>
            </a:pPr>
            <a:r>
              <a:rPr lang="en-US" b="1" dirty="0" smtClean="0"/>
              <a: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6890" y="685801"/>
            <a:ext cx="5852161" cy="437606"/>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Methodology </a:t>
            </a:r>
            <a:r>
              <a:rPr lang="en-US" b="1" dirty="0" err="1" smtClean="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a:xfrm>
            <a:off x="1763486" y="1619796"/>
            <a:ext cx="7628708" cy="744582"/>
          </a:xfrm>
        </p:spPr>
        <p:txBody>
          <a:bodyPr>
            <a:normAutofit fontScale="85000" lnSpcReduction="10000"/>
          </a:bodyPr>
          <a:lstStyle/>
          <a:p>
            <a:r>
              <a:rPr lang="en-US" b="1" dirty="0" smtClean="0"/>
              <a:t>Sample Image detected output that will be compared this the original image to get comparison with another real-time image</a:t>
            </a:r>
            <a:endParaRPr lang="en-US" b="1"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241766" y="2680698"/>
            <a:ext cx="5943600" cy="3168650"/>
          </a:xfrm>
          <a:prstGeom prst="rect">
            <a:avLst/>
          </a:prstGeom>
        </p:spPr>
      </p:pic>
    </p:spTree>
    <p:extLst>
      <p:ext uri="{BB962C8B-B14F-4D97-AF65-F5344CB8AC3E}">
        <p14:creationId xmlns:p14="http://schemas.microsoft.com/office/powerpoint/2010/main" val="1884734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1554" y="685800"/>
            <a:ext cx="5251269" cy="581297"/>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Methodology </a:t>
            </a:r>
            <a:r>
              <a:rPr lang="en-US" b="1" dirty="0" err="1" smtClean="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lstStyle/>
          <a:p>
            <a:pPr marL="0" indent="0">
              <a:buNone/>
            </a:pPr>
            <a:r>
              <a:rPr lang="en-US" b="1" dirty="0"/>
              <a:t>		</a:t>
            </a:r>
            <a:r>
              <a:rPr lang="en-US" sz="3300" b="1" dirty="0">
                <a:latin typeface="Times New Roman" panose="02020603050405020304" pitchFamily="18" charset="0"/>
                <a:cs typeface="Times New Roman" panose="02020603050405020304" pitchFamily="18" charset="0"/>
              </a:rPr>
              <a:t>Attendance Generation</a:t>
            </a:r>
            <a:endParaRPr lang="en-US" dirty="0">
              <a:latin typeface="Times New Roman" panose="02020603050405020304" pitchFamily="18" charset="0"/>
              <a:cs typeface="Times New Roman" panose="02020603050405020304" pitchFamily="18" charset="0"/>
            </a:endParaRPr>
          </a:p>
          <a:p>
            <a:r>
              <a:rPr lang="en-US" dirty="0"/>
              <a:t>Done using basic classification algorithm using a </a:t>
            </a:r>
            <a:r>
              <a:rPr lang="en-US" b="1" dirty="0"/>
              <a:t>linear SVM classifier</a:t>
            </a:r>
            <a:r>
              <a:rPr lang="en-US" dirty="0"/>
              <a:t>. </a:t>
            </a:r>
          </a:p>
          <a:p>
            <a:r>
              <a:rPr lang="en-US" dirty="0"/>
              <a:t>What will be required is to train the linear classifier to take the measurements of a new image and tell the know student, by finding the closest match. </a:t>
            </a:r>
          </a:p>
          <a:p>
            <a:r>
              <a:rPr lang="en-US" dirty="0"/>
              <a:t>Then finally we get the person name tagged image from the encoding.</a:t>
            </a:r>
            <a:endParaRPr lang="en-US" dirty="0"/>
          </a:p>
        </p:txBody>
      </p:sp>
    </p:spTree>
    <p:extLst>
      <p:ext uri="{BB962C8B-B14F-4D97-AF65-F5344CB8AC3E}">
        <p14:creationId xmlns:p14="http://schemas.microsoft.com/office/powerpoint/2010/main" val="2445033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039" y="633550"/>
            <a:ext cx="7777254" cy="502920"/>
          </a:xfrm>
        </p:spPr>
        <p:txBody>
          <a:bodyPr>
            <a:normAutofit fontScale="90000"/>
          </a:bodyPr>
          <a:lstStyle/>
          <a:p>
            <a:r>
              <a:rPr lang="en-US" b="1" dirty="0"/>
              <a:t>Implementation</a:t>
            </a:r>
            <a:endParaRPr lang="en-US" dirty="0"/>
          </a:p>
        </p:txBody>
      </p:sp>
      <p:sp>
        <p:nvSpPr>
          <p:cNvPr id="4" name="Content Placeholder 3"/>
          <p:cNvSpPr>
            <a:spLocks noGrp="1"/>
          </p:cNvSpPr>
          <p:nvPr>
            <p:ph idx="1"/>
          </p:nvPr>
        </p:nvSpPr>
        <p:spPr/>
        <p:txBody>
          <a:bodyPr/>
          <a:lstStyle/>
          <a:p>
            <a:r>
              <a:rPr lang="en-US" dirty="0"/>
              <a:t>This window is used to capture students and allow for each student to enter their correct admission number or name.</a:t>
            </a:r>
          </a:p>
          <a:p>
            <a:r>
              <a:rPr lang="en-US" dirty="0"/>
              <a:t>Once enter the capture button store the data in a input folder that being our destination database where it will be fetched during recognition.</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8181" y="424544"/>
            <a:ext cx="6470969" cy="568234"/>
          </a:xfrm>
        </p:spPr>
        <p:txBody>
          <a:bodyPr>
            <a:normAutofit fontScale="90000"/>
          </a:bodyPr>
          <a:lstStyle/>
          <a:p>
            <a:r>
              <a:rPr lang="en-US" b="1" dirty="0"/>
              <a:t>Implementation</a:t>
            </a:r>
            <a:endParaRPr lang="en-US" dirty="0"/>
          </a:p>
        </p:txBody>
      </p:sp>
      <p:pic>
        <p:nvPicPr>
          <p:cNvPr id="4"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20686" y="2229004"/>
            <a:ext cx="7508464" cy="3732014"/>
          </a:xfrm>
          <a:prstGeom prst="rect">
            <a:avLst/>
          </a:prstGeom>
        </p:spPr>
      </p:pic>
      <p:sp>
        <p:nvSpPr>
          <p:cNvPr id="5" name="Rectangle 4"/>
          <p:cNvSpPr/>
          <p:nvPr/>
        </p:nvSpPr>
        <p:spPr>
          <a:xfrm>
            <a:off x="1737360" y="1423852"/>
            <a:ext cx="7406640" cy="374077"/>
          </a:xfrm>
          <a:prstGeom prst="rect">
            <a:avLst/>
          </a:prstGeom>
        </p:spPr>
        <p:txBody>
          <a:bodyPr wrap="square">
            <a:spAutoFit/>
          </a:bodyPr>
          <a:lstStyle/>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window input  </a:t>
            </a:r>
            <a:endParaRPr lang="en-US"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7138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3916923" y="126274"/>
            <a:ext cx="2810449" cy="735874"/>
          </a:xfrm>
        </p:spPr>
        <p:txBody>
          <a:bodyPr>
            <a:normAutofit/>
          </a:bodyPr>
          <a:lstStyle/>
          <a:p>
            <a:r>
              <a:rPr lang="en-US" dirty="0"/>
              <a:t>I</a:t>
            </a:r>
            <a:r>
              <a:rPr lang="en-US" dirty="0" smtClean="0"/>
              <a:t>ntroduction</a:t>
            </a:r>
            <a:endParaRPr lang="en-US" dirty="0"/>
          </a:p>
        </p:txBody>
      </p:sp>
      <p:sp>
        <p:nvSpPr>
          <p:cNvPr id="1048619" name="Content Placeholder 2"/>
          <p:cNvSpPr>
            <a:spLocks noGrp="1"/>
          </p:cNvSpPr>
          <p:nvPr>
            <p:ph idx="1"/>
          </p:nvPr>
        </p:nvSpPr>
        <p:spPr>
          <a:xfrm>
            <a:off x="222069" y="862148"/>
            <a:ext cx="11586754" cy="5812971"/>
          </a:xfrm>
        </p:spPr>
        <p:txBody>
          <a:bodyPr>
            <a:normAutofit fontScale="95833"/>
          </a:bodyPr>
          <a:lstStyle/>
          <a:p>
            <a:r>
              <a:rPr lang="en-US" dirty="0"/>
              <a:t>Attendance Register is a toll to record regularity of students on a day-to-day basis in a learning institution </a:t>
            </a:r>
            <a:r>
              <a:rPr lang="en-US" dirty="0" smtClean="0"/>
              <a:t>.(</a:t>
            </a:r>
            <a:r>
              <a:rPr lang="en-US" dirty="0"/>
              <a:t>SHABBIR BHIMANI, </a:t>
            </a:r>
            <a:r>
              <a:rPr lang="en-US" dirty="0" smtClean="0"/>
              <a:t>2020)</a:t>
            </a:r>
          </a:p>
          <a:p>
            <a:r>
              <a:rPr lang="en-US" dirty="0"/>
              <a:t>Face Detection and Recognition process by being able to detect and recognize specifically human fontal faces from an input </a:t>
            </a:r>
            <a:r>
              <a:rPr lang="en-US" dirty="0" smtClean="0"/>
              <a:t>any.</a:t>
            </a:r>
          </a:p>
          <a:p>
            <a:r>
              <a:rPr lang="en-US" dirty="0" smtClean="0"/>
              <a:t>The </a:t>
            </a:r>
            <a:r>
              <a:rPr lang="en-US" dirty="0"/>
              <a:t>need for the most effective student engagement is very important to find out the attentiveness and concentration of the students. </a:t>
            </a:r>
          </a:p>
          <a:p>
            <a:r>
              <a:rPr lang="en-US" dirty="0" smtClean="0"/>
              <a:t>Face </a:t>
            </a:r>
            <a:r>
              <a:rPr lang="en-US" dirty="0"/>
              <a:t>recognition algorithms then processes images by extracting features and analyzes the patterns and comparing them to find the intended face from those in the database.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0027" y="359228"/>
            <a:ext cx="6327278" cy="489857"/>
          </a:xfrm>
        </p:spPr>
        <p:txBody>
          <a:bodyPr>
            <a:normAutofit fontScale="90000"/>
          </a:bodyPr>
          <a:lstStyle/>
          <a:p>
            <a:r>
              <a:rPr lang="en-US" b="1" dirty="0"/>
              <a:t>I</a:t>
            </a:r>
            <a:r>
              <a:rPr lang="en-US" b="1" dirty="0" smtClean="0"/>
              <a:t>mplementation</a:t>
            </a:r>
            <a:endParaRPr lang="en-US"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05794" y="2899954"/>
            <a:ext cx="6646679" cy="3701143"/>
          </a:xfrm>
          <a:prstGeom prst="rect">
            <a:avLst/>
          </a:prstGeom>
        </p:spPr>
      </p:pic>
      <p:sp>
        <p:nvSpPr>
          <p:cNvPr id="5" name="Rectangle 4"/>
          <p:cNvSpPr/>
          <p:nvPr/>
        </p:nvSpPr>
        <p:spPr>
          <a:xfrm>
            <a:off x="1959427" y="1427116"/>
            <a:ext cx="8817429" cy="1512209"/>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This window is used to capture </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students in real-time and  calls the encoding function for comparison to occur</a:t>
            </a:r>
          </a:p>
          <a:p>
            <a:pPr marL="285750" indent="-285750">
              <a:lnSpc>
                <a:spcPct val="107000"/>
              </a:lnSpc>
              <a:spcAft>
                <a:spcPts val="800"/>
              </a:spcAft>
              <a:buFont typeface="Arial" panose="020B0604020202020204" pitchFamily="34" charset="0"/>
              <a:buChar char="•"/>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Once the encoding is complete a </a:t>
            </a:r>
            <a:r>
              <a:rPr lang="en-US" sz="2000" b="1" dirty="0">
                <a:latin typeface="Times New Roman" panose="02020603050405020304" pitchFamily="18" charset="0"/>
                <a:ea typeface="Calibri" panose="020F0502020204030204" pitchFamily="34" charset="0"/>
                <a:cs typeface="Times New Roman" panose="02020603050405020304" pitchFamily="18" charset="0"/>
              </a:rPr>
              <a:t>Green box is drawn with the students name in the middle </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2156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7097" y="1528354"/>
            <a:ext cx="7349034" cy="1245326"/>
          </a:xfrm>
        </p:spPr>
        <p:txBody>
          <a:bodyPr/>
          <a:lstStyle/>
          <a:p>
            <a:r>
              <a:rPr lang="en-US" dirty="0" smtClean="0"/>
              <a:t>Used to distinguish each unit or class.  The excel  sheet created are stored using this naming</a:t>
            </a:r>
            <a:endParaRPr lang="en-US" dirty="0"/>
          </a:p>
        </p:txBody>
      </p:sp>
      <p:sp>
        <p:nvSpPr>
          <p:cNvPr id="4" name="Title 1"/>
          <p:cNvSpPr>
            <a:spLocks noGrp="1"/>
          </p:cNvSpPr>
          <p:nvPr>
            <p:ph type="title"/>
          </p:nvPr>
        </p:nvSpPr>
        <p:spPr>
          <a:xfrm>
            <a:off x="1484311" y="685801"/>
            <a:ext cx="10018713" cy="620486"/>
          </a:xfrm>
        </p:spPr>
        <p:txBody>
          <a:bodyPr>
            <a:normAutofit fontScale="90000"/>
          </a:bodyPr>
          <a:lstStyle/>
          <a:p>
            <a:r>
              <a:rPr lang="en-US" b="1" dirty="0"/>
              <a:t>I</a:t>
            </a:r>
            <a:r>
              <a:rPr lang="en-US" b="1" dirty="0" smtClean="0"/>
              <a:t>mplementation</a:t>
            </a:r>
            <a:endParaRPr lang="en-US" b="1"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358640" y="4025356"/>
            <a:ext cx="5974080" cy="2493010"/>
          </a:xfrm>
          <a:prstGeom prst="rect">
            <a:avLst/>
          </a:prstGeom>
        </p:spPr>
      </p:pic>
    </p:spTree>
    <p:extLst>
      <p:ext uri="{BB962C8B-B14F-4D97-AF65-F5344CB8AC3E}">
        <p14:creationId xmlns:p14="http://schemas.microsoft.com/office/powerpoint/2010/main" val="2440300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84311" y="685800"/>
            <a:ext cx="10018713" cy="672737"/>
          </a:xfrm>
        </p:spPr>
        <p:txBody>
          <a:bodyPr>
            <a:normAutofit fontScale="90000"/>
          </a:bodyPr>
          <a:lstStyle/>
          <a:p>
            <a:r>
              <a:rPr lang="en-US" b="1" dirty="0"/>
              <a:t>I</a:t>
            </a:r>
            <a:r>
              <a:rPr lang="en-US" b="1" dirty="0" smtClean="0"/>
              <a:t>mplementation</a:t>
            </a:r>
            <a:endParaRPr lang="en-US" b="1"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73829" y="2939144"/>
            <a:ext cx="6024358" cy="2421526"/>
          </a:xfrm>
          <a:prstGeom prst="rect">
            <a:avLst/>
          </a:prstGeom>
        </p:spPr>
      </p:pic>
      <p:sp>
        <p:nvSpPr>
          <p:cNvPr id="6" name="Rectangle 5"/>
          <p:cNvSpPr/>
          <p:nvPr/>
        </p:nvSpPr>
        <p:spPr>
          <a:xfrm>
            <a:off x="2055223" y="1825675"/>
            <a:ext cx="6096000" cy="646331"/>
          </a:xfrm>
          <a:prstGeom prst="rect">
            <a:avLst/>
          </a:prstGeom>
        </p:spPr>
        <p:txBody>
          <a:bodyPr wrap="square">
            <a:spAutoFit/>
          </a:bodyPr>
          <a:lstStyle/>
          <a:p>
            <a:r>
              <a:rPr lang="en-US" dirty="0"/>
              <a:t>Used to distinguish each unit or class.  The excel  sheet created are stored using this naming</a:t>
            </a:r>
            <a:endParaRPr lang="en-US" dirty="0"/>
          </a:p>
        </p:txBody>
      </p:sp>
    </p:spTree>
    <p:extLst>
      <p:ext uri="{BB962C8B-B14F-4D97-AF65-F5344CB8AC3E}">
        <p14:creationId xmlns:p14="http://schemas.microsoft.com/office/powerpoint/2010/main" val="3313690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Title 1"/>
          <p:cNvSpPr>
            <a:spLocks noGrp="1"/>
          </p:cNvSpPr>
          <p:nvPr>
            <p:ph type="title"/>
          </p:nvPr>
        </p:nvSpPr>
        <p:spPr>
          <a:xfrm>
            <a:off x="1484311" y="685801"/>
            <a:ext cx="10018713" cy="659674"/>
          </a:xfrm>
        </p:spPr>
        <p:txBody>
          <a:bodyPr>
            <a:normAutofit fontScale="90000"/>
          </a:bodyPr>
          <a:lstStyle/>
          <a:p>
            <a:r>
              <a:rPr lang="en-US" b="1" dirty="0"/>
              <a:t>I</a:t>
            </a:r>
            <a:r>
              <a:rPr lang="en-US" b="1" dirty="0" smtClean="0"/>
              <a:t>mplementation</a:t>
            </a:r>
            <a:endParaRPr lang="en-US" b="1" dirty="0"/>
          </a:p>
        </p:txBody>
      </p:sp>
    </p:spTree>
    <p:extLst>
      <p:ext uri="{BB962C8B-B14F-4D97-AF65-F5344CB8AC3E}">
        <p14:creationId xmlns:p14="http://schemas.microsoft.com/office/powerpoint/2010/main" val="405815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a:xfrm>
            <a:off x="3402981" y="0"/>
            <a:ext cx="4179849" cy="772299"/>
          </a:xfrm>
        </p:spPr>
        <p:txBody>
          <a:bodyPr>
            <a:normAutofit/>
          </a:bodyPr>
          <a:lstStyle/>
          <a:p>
            <a:r>
              <a:rPr lang="en-US" b="1" dirty="0" smtClean="0"/>
              <a:t>Background study</a:t>
            </a:r>
            <a:endParaRPr lang="en-US" b="1" dirty="0"/>
          </a:p>
        </p:txBody>
      </p:sp>
      <p:sp>
        <p:nvSpPr>
          <p:cNvPr id="1048621" name="Content Placeholder 2"/>
          <p:cNvSpPr>
            <a:spLocks noGrp="1"/>
          </p:cNvSpPr>
          <p:nvPr>
            <p:ph idx="1"/>
          </p:nvPr>
        </p:nvSpPr>
        <p:spPr>
          <a:xfrm>
            <a:off x="0" y="772298"/>
            <a:ext cx="11976410" cy="6085701"/>
          </a:xfrm>
        </p:spPr>
        <p:txBody>
          <a:bodyPr>
            <a:normAutofit/>
          </a:bodyPr>
          <a:lstStyle/>
          <a:p>
            <a:r>
              <a:rPr lang="en-US" dirty="0"/>
              <a:t>In today’s world the branch of artificial recognition, Facial recognition has a quick uptake in today’s world and it is being integrated in day to day life. </a:t>
            </a:r>
            <a:endParaRPr lang="en-US" dirty="0" smtClean="0"/>
          </a:p>
          <a:p>
            <a:r>
              <a:rPr lang="en-US" dirty="0" smtClean="0"/>
              <a:t> </a:t>
            </a:r>
            <a:r>
              <a:rPr lang="en-US" dirty="0"/>
              <a:t>Some of this fields include; mobile technology, education m financial institutions and other major fields. </a:t>
            </a:r>
            <a:endParaRPr lang="en-US" dirty="0" smtClean="0"/>
          </a:p>
          <a:p>
            <a:r>
              <a:rPr lang="en-US" dirty="0" smtClean="0"/>
              <a:t>Woody </a:t>
            </a:r>
            <a:r>
              <a:rPr lang="en-US" dirty="0"/>
              <a:t>Bledsoe assisted by Charles </a:t>
            </a:r>
            <a:r>
              <a:rPr lang="en-US" dirty="0" err="1"/>
              <a:t>Bisson</a:t>
            </a:r>
            <a:r>
              <a:rPr lang="en-US" dirty="0"/>
              <a:t> in the year 1964-1965 began working to make computer recognize human faces. The two developed a manual way of marking various landmarks on a human face such as mouth size, nose length and eye centers</a:t>
            </a:r>
            <a:r>
              <a:rPr lang="en-US" dirty="0" smtClean="0"/>
              <a:t>.</a:t>
            </a:r>
          </a:p>
          <a:p>
            <a:r>
              <a:rPr lang="en-US" dirty="0" smtClean="0"/>
              <a:t> </a:t>
            </a:r>
            <a:r>
              <a:rPr lang="en-US" dirty="0"/>
              <a:t>This was done by mathematical rotations by computers to compensate for the variations in </a:t>
            </a:r>
            <a:r>
              <a:rPr lang="en-US" dirty="0" smtClean="0"/>
              <a:t>poses</a:t>
            </a:r>
            <a:r>
              <a:rPr lang="en-US" dirty="0"/>
              <a:t> </a:t>
            </a:r>
            <a:r>
              <a:rPr lang="en-US" dirty="0" smtClean="0"/>
              <a:t>.</a:t>
            </a:r>
            <a:endParaRPr lang="en-US" dirty="0"/>
          </a:p>
          <a:p>
            <a:r>
              <a:rPr lang="en-US" dirty="0"/>
              <a:t> Face recognition was advanced in the 1970’s extended the work including 21 specific makers including hair color and other basic face features in order to produce an automated face recognition, this year led to advancement of RAND tablet technology.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a:xfrm>
            <a:off x="3707130" y="0"/>
            <a:ext cx="3813810" cy="640080"/>
          </a:xfrm>
        </p:spPr>
        <p:txBody>
          <a:bodyPr>
            <a:normAutofit fontScale="90000"/>
          </a:bodyPr>
          <a:lstStyle/>
          <a:p>
            <a:r>
              <a:rPr lang="en-US" b="1" dirty="0" smtClean="0"/>
              <a:t>Background study</a:t>
            </a:r>
            <a:endParaRPr lang="en-US" b="1" dirty="0"/>
          </a:p>
        </p:txBody>
      </p:sp>
      <p:sp>
        <p:nvSpPr>
          <p:cNvPr id="1048623" name="Content Placeholder 2"/>
          <p:cNvSpPr>
            <a:spLocks noGrp="1"/>
          </p:cNvSpPr>
          <p:nvPr>
            <p:ph idx="1"/>
          </p:nvPr>
        </p:nvSpPr>
        <p:spPr>
          <a:xfrm>
            <a:off x="0" y="640080"/>
            <a:ext cx="12192000" cy="6217920"/>
          </a:xfrm>
        </p:spPr>
        <p:txBody>
          <a:bodyPr>
            <a:normAutofit/>
          </a:bodyPr>
          <a:lstStyle/>
          <a:p>
            <a:r>
              <a:rPr lang="en-US" dirty="0"/>
              <a:t>In the 80/90s face recognition was further developed by using linear algebra to solve the facial recognition problem. Over the year it has grown and become one of the most advance field in Artificial intelligence</a:t>
            </a:r>
            <a:r>
              <a:rPr lang="en-US" dirty="0" smtClean="0"/>
              <a:t>.</a:t>
            </a:r>
          </a:p>
          <a:p>
            <a:r>
              <a:rPr lang="en-US" dirty="0" smtClean="0"/>
              <a:t> </a:t>
            </a:r>
            <a:r>
              <a:rPr lang="en-US" dirty="0"/>
              <a:t>In the 2000s facial recognition became commercially available   and also prototype technologies. In 2006 there was a major boost in the technology by introduction of Face Recognition Grand Challenge (FRGC) to support existing face recognition effort in the United </a:t>
            </a:r>
            <a:r>
              <a:rPr lang="en-US" dirty="0" smtClean="0"/>
              <a:t>States</a:t>
            </a:r>
            <a:r>
              <a:rPr lang="en-US" dirty="0"/>
              <a:t> </a:t>
            </a:r>
            <a:r>
              <a:rPr lang="en-US" dirty="0" smtClean="0"/>
              <a:t>. </a:t>
            </a:r>
            <a:endParaRPr lang="en-US" dirty="0"/>
          </a:p>
          <a:p>
            <a:r>
              <a:rPr lang="en-US" dirty="0" smtClean="0"/>
              <a:t>Using </a:t>
            </a:r>
            <a:r>
              <a:rPr lang="en-US" dirty="0"/>
              <a:t>the already made Open CV libraries, face re cognition Algorithms and available modes of attendance I will be able to capture student facial and register students as attendance of a class.  The system will be good in running an institution and increasing productive.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a:xfrm>
            <a:off x="3566160" y="91440"/>
            <a:ext cx="4251960" cy="685799"/>
          </a:xfrm>
        </p:spPr>
        <p:txBody>
          <a:bodyPr>
            <a:normAutofit fontScale="90000"/>
          </a:bodyPr>
          <a:lstStyle/>
          <a:p>
            <a:r>
              <a:rPr lang="en-US" b="1" dirty="0" smtClean="0"/>
              <a:t>Problem statement</a:t>
            </a:r>
            <a:endParaRPr lang="en-US" b="1" dirty="0"/>
          </a:p>
        </p:txBody>
      </p:sp>
      <p:sp>
        <p:nvSpPr>
          <p:cNvPr id="1048625" name="Content Placeholder 2"/>
          <p:cNvSpPr>
            <a:spLocks noGrp="1"/>
          </p:cNvSpPr>
          <p:nvPr>
            <p:ph idx="1"/>
          </p:nvPr>
        </p:nvSpPr>
        <p:spPr>
          <a:xfrm>
            <a:off x="0" y="685800"/>
            <a:ext cx="12192000" cy="6172200"/>
          </a:xfrm>
        </p:spPr>
        <p:txBody>
          <a:bodyPr>
            <a:normAutofit/>
          </a:bodyPr>
          <a:lstStyle/>
          <a:p>
            <a:r>
              <a:rPr lang="en-US" dirty="0"/>
              <a:t>This study and project is being carried out to address the concerns that will be highlighted in this section. With a few in the introductory part on the effective and efficient methods used by instructors use to take class attendance during a class session. </a:t>
            </a:r>
            <a:endParaRPr lang="en-US" dirty="0" smtClean="0"/>
          </a:p>
          <a:p>
            <a:r>
              <a:rPr lang="en-US" dirty="0"/>
              <a:t>Douglas </a:t>
            </a:r>
            <a:r>
              <a:rPr lang="en-US" dirty="0" err="1"/>
              <a:t>Ahlers</a:t>
            </a:r>
            <a:r>
              <a:rPr lang="en-US" dirty="0"/>
              <a:t>, Bernie </a:t>
            </a:r>
            <a:r>
              <a:rPr lang="en-US" dirty="0" err="1"/>
              <a:t>DiDario</a:t>
            </a:r>
            <a:r>
              <a:rPr lang="en-US" dirty="0"/>
              <a:t>, Michael Dobson, in 2006 gave the idea of participation global positioning framework. This structure comprises of character labels, with remote correspondence abilities, for every participant and the scanners for recognizing the participant's labels as they go into in that dispensed room. </a:t>
            </a:r>
            <a:endParaRPr lang="en-US" dirty="0"/>
          </a:p>
          <a:p>
            <a:r>
              <a:rPr lang="en-US" dirty="0"/>
              <a:t>Previously and in some current institution, the attendance registers were and are physically maintained on paper or books. All this is tiresome and contains errors (dishonesty and carelessness</a:t>
            </a:r>
            <a:r>
              <a:rPr lang="en-US" dirty="0" smtClean="0"/>
              <a:t>)</a:t>
            </a:r>
            <a:r>
              <a:rPr lang="en-US" dirty="0" smtClean="0"/>
              <a:t>.</a:t>
            </a:r>
          </a:p>
          <a:p>
            <a:r>
              <a:rPr lang="en-US" dirty="0"/>
              <a:t>Previously and in some current institution, the attendance registers were and are physically maintained on paper or books. </a:t>
            </a:r>
            <a:endParaRPr lang="en-US" dirty="0"/>
          </a:p>
          <a:p>
            <a:pPr marL="457200" lvl="1" indent="0">
              <a:buNone/>
            </a:pP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4138961" y="0"/>
            <a:ext cx="2953215" cy="883812"/>
          </a:xfrm>
        </p:spPr>
        <p:txBody>
          <a:bodyPr>
            <a:normAutofit/>
          </a:bodyPr>
          <a:lstStyle/>
          <a:p>
            <a:r>
              <a:rPr lang="en-US" b="1" dirty="0" smtClean="0">
                <a:latin typeface="Times New Roman" panose="02020603050405020304" pitchFamily="18" charset="0"/>
                <a:cs typeface="Times New Roman" panose="02020603050405020304" pitchFamily="18" charset="0"/>
              </a:rPr>
              <a:t>Objectives</a:t>
            </a:r>
            <a:endParaRPr lang="en-US" b="1" dirty="0">
              <a:latin typeface="Times New Roman" panose="02020603050405020304" pitchFamily="18" charset="0"/>
              <a:cs typeface="Times New Roman" panose="02020603050405020304" pitchFamily="18" charset="0"/>
            </a:endParaRPr>
          </a:p>
        </p:txBody>
      </p:sp>
      <p:sp>
        <p:nvSpPr>
          <p:cNvPr id="1048627" name="Content Placeholder 2"/>
          <p:cNvSpPr>
            <a:spLocks noGrp="1"/>
          </p:cNvSpPr>
          <p:nvPr>
            <p:ph idx="1"/>
          </p:nvPr>
        </p:nvSpPr>
        <p:spPr>
          <a:xfrm>
            <a:off x="1" y="883812"/>
            <a:ext cx="12192000" cy="5974188"/>
          </a:xfrm>
        </p:spPr>
        <p:txBody>
          <a:bodyPr/>
          <a:lstStyle/>
          <a:p>
            <a:endParaRPr lang="en-US" dirty="0" smtClean="0"/>
          </a:p>
          <a:p>
            <a:r>
              <a:rPr lang="en-US" dirty="0" smtClean="0"/>
              <a:t>The </a:t>
            </a:r>
            <a:r>
              <a:rPr lang="en-US" dirty="0"/>
              <a:t>aim of the system is to develop a student automated attendance software that will be able to capture, process student images, recognize and generate student attendance in a classroom automatically using face </a:t>
            </a:r>
            <a:r>
              <a:rPr lang="en-US" dirty="0" smtClean="0"/>
              <a:t>recognition, </a:t>
            </a:r>
            <a:r>
              <a:rPr lang="en-US" dirty="0"/>
              <a:t>and face land mark estimation algorithms</a:t>
            </a:r>
            <a:r>
              <a:rPr lang="en-US" dirty="0" smtClean="0"/>
              <a:t>.</a:t>
            </a:r>
          </a:p>
          <a:p>
            <a:pPr marL="0" indent="0">
              <a:buNone/>
            </a:pPr>
            <a:r>
              <a:rPr lang="en-US" b="1" dirty="0" smtClean="0"/>
              <a:t>  					</a:t>
            </a:r>
            <a:r>
              <a:rPr lang="en-US" sz="2800" b="1" dirty="0" smtClean="0"/>
              <a:t>objectives</a:t>
            </a:r>
            <a:endParaRPr lang="en-US" sz="2800" b="1" dirty="0"/>
          </a:p>
          <a:p>
            <a:pPr lvl="1"/>
            <a:r>
              <a:rPr lang="en-US" sz="2800" b="1" dirty="0" smtClean="0">
                <a:solidFill>
                  <a:schemeClr val="accent4">
                    <a:lumMod val="75000"/>
                  </a:schemeClr>
                </a:solidFill>
              </a:rPr>
              <a:t>Review </a:t>
            </a:r>
            <a:r>
              <a:rPr lang="en-US" sz="2800" b="1" dirty="0">
                <a:solidFill>
                  <a:schemeClr val="accent4">
                    <a:lumMod val="75000"/>
                  </a:schemeClr>
                </a:solidFill>
              </a:rPr>
              <a:t>the literature of exciting works in the field of face recognition in relation to automation of capturing class attendance.</a:t>
            </a:r>
          </a:p>
          <a:p>
            <a:pPr lvl="1"/>
            <a:r>
              <a:rPr lang="en-US" sz="2800" b="1" dirty="0">
                <a:solidFill>
                  <a:schemeClr val="accent4">
                    <a:lumMod val="75000"/>
                  </a:schemeClr>
                </a:solidFill>
              </a:rPr>
              <a:t>Design the face recognition using face recognition and face land mark estimation algorithms to come up with a working software.</a:t>
            </a:r>
          </a:p>
          <a:p>
            <a:pPr lvl="1"/>
            <a:r>
              <a:rPr lang="en-US" sz="2800" b="1" dirty="0">
                <a:solidFill>
                  <a:schemeClr val="accent4">
                    <a:lumMod val="75000"/>
                  </a:schemeClr>
                </a:solidFill>
              </a:rPr>
              <a:t>Test the system and validate the output from the system.</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a:xfrm>
            <a:off x="4406590" y="0"/>
            <a:ext cx="2886307" cy="928416"/>
          </a:xfrm>
        </p:spPr>
        <p:txBody>
          <a:bodyPr>
            <a:normAutofit/>
          </a:bodyPr>
          <a:lstStyle/>
          <a:p>
            <a:r>
              <a:rPr lang="en-US" b="1" dirty="0">
                <a:latin typeface="Times New Roman" panose="02020603050405020304" pitchFamily="18" charset="0"/>
                <a:cs typeface="Times New Roman" panose="02020603050405020304" pitchFamily="18" charset="0"/>
              </a:rPr>
              <a:t>J</a:t>
            </a:r>
            <a:r>
              <a:rPr lang="en-US" b="1" dirty="0" smtClean="0">
                <a:latin typeface="Times New Roman" panose="02020603050405020304" pitchFamily="18" charset="0"/>
                <a:cs typeface="Times New Roman" panose="02020603050405020304" pitchFamily="18" charset="0"/>
              </a:rPr>
              <a:t>ustification</a:t>
            </a:r>
            <a:endParaRPr lang="en-US" b="1" dirty="0">
              <a:latin typeface="Times New Roman" panose="02020603050405020304" pitchFamily="18" charset="0"/>
              <a:cs typeface="Times New Roman" panose="02020603050405020304" pitchFamily="18" charset="0"/>
            </a:endParaRPr>
          </a:p>
        </p:txBody>
      </p:sp>
      <p:sp>
        <p:nvSpPr>
          <p:cNvPr id="1048629" name="Content Placeholder 2"/>
          <p:cNvSpPr>
            <a:spLocks noGrp="1"/>
          </p:cNvSpPr>
          <p:nvPr>
            <p:ph idx="1"/>
          </p:nvPr>
        </p:nvSpPr>
        <p:spPr>
          <a:xfrm>
            <a:off x="0" y="928416"/>
            <a:ext cx="12192000" cy="5929584"/>
          </a:xfrm>
        </p:spPr>
        <p:txBody>
          <a:bodyPr>
            <a:normAutofit/>
          </a:bodyPr>
          <a:lstStyle/>
          <a:p>
            <a:pPr marL="0" indent="0">
              <a:buNone/>
            </a:pPr>
            <a:endParaRPr lang="en-US" dirty="0"/>
          </a:p>
          <a:p>
            <a:r>
              <a:rPr lang="en-US" sz="2400" dirty="0" smtClean="0"/>
              <a:t>A </a:t>
            </a:r>
            <a:r>
              <a:rPr lang="en-US" sz="2400" dirty="0"/>
              <a:t>teacher will be able to tell if a student </a:t>
            </a:r>
            <a:r>
              <a:rPr lang="en-US" sz="2400" dirty="0" smtClean="0"/>
              <a:t>was able to attend the required classes , </a:t>
            </a:r>
            <a:r>
              <a:rPr lang="en-US" sz="2400" dirty="0"/>
              <a:t>but with the face detection and recognition system in place, it will be easy to tell if a student is actually present in the classroom or not. </a:t>
            </a:r>
            <a:endParaRPr lang="en-US" sz="2400" dirty="0" smtClean="0"/>
          </a:p>
          <a:p>
            <a:r>
              <a:rPr lang="en-US" sz="2400" dirty="0" smtClean="0"/>
              <a:t>This </a:t>
            </a:r>
            <a:r>
              <a:rPr lang="en-US" sz="2400" dirty="0"/>
              <a:t>system will not only improve classroom control during lectures, it will also possibly detect faces for student attendance </a:t>
            </a:r>
            <a:r>
              <a:rPr lang="en-US" sz="2400" dirty="0" smtClean="0"/>
              <a:t>purposes of the required percentage for student to sit for an  examination.</a:t>
            </a:r>
          </a:p>
          <a:p>
            <a:r>
              <a:rPr lang="en-US" sz="2400" dirty="0" smtClean="0"/>
              <a:t>Keeping </a:t>
            </a:r>
            <a:r>
              <a:rPr lang="en-US" sz="2400" dirty="0"/>
              <a:t>a daily record of student attendance is </a:t>
            </a:r>
            <a:r>
              <a:rPr lang="en-US" sz="2400" dirty="0" err="1" smtClean="0"/>
              <a:t>instaructors</a:t>
            </a:r>
            <a:r>
              <a:rPr lang="en-US" sz="2400" dirty="0"/>
              <a:t>' and school administrators’ </a:t>
            </a:r>
            <a:r>
              <a:rPr lang="en-US" sz="2400" dirty="0" smtClean="0"/>
              <a:t>duties but this will be automated their for easing their work.</a:t>
            </a:r>
          </a:p>
          <a:p>
            <a:r>
              <a:rPr lang="en-US" sz="2400" dirty="0" smtClean="0"/>
              <a:t>Also improve on the previous challenges faced by developers in the papers reviewed in the next slides.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a:xfrm>
            <a:off x="3269166" y="0"/>
            <a:ext cx="4380571" cy="776288"/>
          </a:xfrm>
        </p:spPr>
        <p:txBody>
          <a:bodyPr>
            <a:normAutofit/>
          </a:bodyPr>
          <a:lstStyle/>
          <a:p>
            <a:r>
              <a:rPr lang="en-US" b="1" dirty="0" smtClean="0">
                <a:latin typeface="Times New Roman" panose="02020603050405020304" pitchFamily="18" charset="0"/>
                <a:cs typeface="Times New Roman" panose="02020603050405020304" pitchFamily="18" charset="0"/>
              </a:rPr>
              <a:t>Literature survey</a:t>
            </a:r>
            <a:endParaRPr lang="en-US" b="1" dirty="0">
              <a:latin typeface="Times New Roman" panose="02020603050405020304" pitchFamily="18" charset="0"/>
              <a:cs typeface="Times New Roman" panose="02020603050405020304" pitchFamily="18" charset="0"/>
            </a:endParaRPr>
          </a:p>
        </p:txBody>
      </p:sp>
      <p:sp>
        <p:nvSpPr>
          <p:cNvPr id="1048631" name="Content Placeholder 2"/>
          <p:cNvSpPr>
            <a:spLocks noGrp="1"/>
          </p:cNvSpPr>
          <p:nvPr>
            <p:ph idx="1"/>
          </p:nvPr>
        </p:nvSpPr>
        <p:spPr>
          <a:xfrm>
            <a:off x="0" y="776288"/>
            <a:ext cx="12192000" cy="6081712"/>
          </a:xfrm>
        </p:spPr>
        <p:txBody>
          <a:bodyPr>
            <a:normAutofit/>
          </a:bodyPr>
          <a:lstStyle/>
          <a:p>
            <a:pPr marL="0" indent="0">
              <a:buNone/>
            </a:pPr>
            <a:r>
              <a:rPr lang="en-US" dirty="0"/>
              <a:t>	</a:t>
            </a:r>
            <a:endParaRPr lang="en-US" dirty="0" smtClean="0"/>
          </a:p>
          <a:p>
            <a:pPr>
              <a:buFont typeface="Arial" panose="020B0604020202020204" pitchFamily="34" charset="0"/>
              <a:buChar char="•"/>
            </a:pPr>
            <a:r>
              <a:rPr lang="en-US" sz="2400" dirty="0" smtClean="0"/>
              <a:t>Fingerprint </a:t>
            </a:r>
            <a:r>
              <a:rPr lang="en-US" sz="2400" dirty="0"/>
              <a:t>Based recognition system: This method of recognition requires a portable fingerprint scanner to be configured with the student’s figure (chengesheng yuan, 2021)</a:t>
            </a:r>
            <a:endParaRPr lang="zh-CN" altLang="en-US" dirty="0"/>
          </a:p>
          <a:p>
            <a:pPr lvl="4"/>
            <a:r>
              <a:rPr lang="en-US" dirty="0" smtClean="0"/>
              <a:t>They </a:t>
            </a:r>
            <a:r>
              <a:rPr lang="en-US" dirty="0"/>
              <a:t>are not suitable for physically challenged people</a:t>
            </a:r>
            <a:r>
              <a:rPr lang="en-US" dirty="0" smtClean="0"/>
              <a:t> </a:t>
            </a:r>
          </a:p>
          <a:p>
            <a:pPr lvl="4"/>
            <a:r>
              <a:rPr lang="en-US" dirty="0"/>
              <a:t>The system also requires additional equipment which are expensive, inconvenient, and complex and need additional hardware </a:t>
            </a:r>
            <a:r>
              <a:rPr lang="en-US" dirty="0" smtClean="0"/>
              <a:t>integration.</a:t>
            </a:r>
          </a:p>
          <a:p>
            <a:pPr lvl="4"/>
            <a:r>
              <a:rPr lang="en-US" dirty="0"/>
              <a:t>Another disadvantage is unhygienic palms and </a:t>
            </a:r>
            <a:r>
              <a:rPr lang="en-US" dirty="0" smtClean="0"/>
              <a:t>figures. Leading to spread of diseases such as </a:t>
            </a:r>
            <a:r>
              <a:rPr lang="en-US" dirty="0" err="1" smtClean="0"/>
              <a:t>Covid</a:t>
            </a:r>
            <a:r>
              <a:rPr lang="en-US" dirty="0" smtClean="0"/>
              <a:t> 19</a:t>
            </a:r>
          </a:p>
          <a:p>
            <a:r>
              <a:rPr lang="en-US" sz="2400" dirty="0" smtClean="0"/>
              <a:t>Radio Frequency Identification system: RFID system are used to register class attendance of students The student is required to carry and Identity card containing a strip that has that students frequency to record their attendance for that specific day (sheng wu,20021). </a:t>
            </a:r>
            <a:endParaRPr lang="zh-CN" altLang="en-US" dirty="0"/>
          </a:p>
          <a:p>
            <a:pPr lvl="4"/>
            <a:r>
              <a:rPr lang="en-US" dirty="0"/>
              <a:t>RFDI has a lot of securities </a:t>
            </a:r>
            <a:r>
              <a:rPr lang="en-US" dirty="0" smtClean="0"/>
              <a:t>issues</a:t>
            </a:r>
          </a:p>
          <a:p>
            <a:pPr lvl="4"/>
            <a:r>
              <a:rPr lang="en-US" dirty="0"/>
              <a:t>The initial setup cost for the RFDI and the basic maintenance are quite high and would require a lot of funds</a:t>
            </a:r>
            <a:endParaRPr lang="en-US" sz="1400" dirty="0" smtClean="0"/>
          </a:p>
          <a:p>
            <a:pPr lvl="4"/>
            <a:r>
              <a:rPr lang="en-US" dirty="0"/>
              <a:t>RFID systems have limited capabilities. RFID systems cannot scan multiple items simultaneously</a:t>
            </a:r>
            <a:endParaRPr lang="en-US" dirty="0" smtClean="0"/>
          </a:p>
          <a:p>
            <a:pPr marL="0" indent="0">
              <a:buNone/>
            </a:pP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3224560" y="0"/>
            <a:ext cx="4581293" cy="981307"/>
          </a:xfrm>
        </p:spPr>
        <p:txBody>
          <a:bodyPr>
            <a:normAutofit/>
          </a:bodyPr>
          <a:lstStyle/>
          <a:p>
            <a:r>
              <a:rPr lang="en-US" b="1" dirty="0" smtClean="0">
                <a:latin typeface="Times New Roman" panose="02020603050405020304" pitchFamily="18" charset="0"/>
                <a:cs typeface="Times New Roman" panose="02020603050405020304" pitchFamily="18" charset="0"/>
              </a:rPr>
              <a:t>Literature survey</a:t>
            </a:r>
            <a:endParaRPr lang="en-US" dirty="0"/>
          </a:p>
        </p:txBody>
      </p:sp>
      <p:sp>
        <p:nvSpPr>
          <p:cNvPr id="1048604" name="Content Placeholder 2"/>
          <p:cNvSpPr>
            <a:spLocks noGrp="1"/>
          </p:cNvSpPr>
          <p:nvPr>
            <p:ph idx="1"/>
          </p:nvPr>
        </p:nvSpPr>
        <p:spPr>
          <a:xfrm>
            <a:off x="0" y="981307"/>
            <a:ext cx="12192000" cy="5876693"/>
          </a:xfrm>
        </p:spPr>
        <p:txBody>
          <a:bodyPr>
            <a:normAutofit/>
          </a:bodyPr>
          <a:lstStyle/>
          <a:p>
            <a:endParaRPr lang="en-US" sz="2400" dirty="0" smtClean="0"/>
          </a:p>
          <a:p>
            <a:r>
              <a:rPr lang="en-US" sz="2400" dirty="0" smtClean="0"/>
              <a:t>Iris Recognition System: This type of system requires that the student to stand in front of eye scanner or camera, to a mark the attendance (kennedy okopujie,2020) </a:t>
            </a:r>
            <a:endParaRPr lang="zh-CN" altLang="en-US"/>
          </a:p>
          <a:p>
            <a:pPr lvl="2"/>
            <a:r>
              <a:rPr lang="en-US" dirty="0" smtClean="0"/>
              <a:t>The </a:t>
            </a:r>
            <a:r>
              <a:rPr lang="en-US" dirty="0"/>
              <a:t>first one is the system is expensive</a:t>
            </a:r>
            <a:r>
              <a:rPr lang="en-US" dirty="0" smtClean="0"/>
              <a:t>.</a:t>
            </a:r>
          </a:p>
          <a:p>
            <a:pPr lvl="2"/>
            <a:r>
              <a:rPr lang="en-US" dirty="0"/>
              <a:t>Another concern is that the student has to be steady inform of the iris scanners and to avoid any sudden movements</a:t>
            </a:r>
            <a:r>
              <a:rPr lang="en-US" dirty="0" smtClean="0"/>
              <a:t>.</a:t>
            </a:r>
          </a:p>
          <a:p>
            <a:r>
              <a:rPr lang="en-US" sz="2400" dirty="0" smtClean="0"/>
              <a:t>The paper proposed a method of developing a comprehensive embedded class attendance system using facial recognition with controlling the door access. The system is based on Raspberry Pi that runs on (Linux) Operating System installed on micro SD card. The Raspberry Pi Camera, as well as a 5-inch screen, are connected to the Raspberry Pi. (Omar abdul. Rhnan salim ,2018)</a:t>
            </a:r>
            <a:endParaRPr lang="zh-CN" altLang="en-US"/>
          </a:p>
          <a:p>
            <a:pPr lvl="2"/>
            <a:r>
              <a:rPr lang="en-US" dirty="0" smtClean="0"/>
              <a:t>so </a:t>
            </a:r>
            <a:r>
              <a:rPr lang="en-US" dirty="0"/>
              <a:t>expensive to create and required a lot of funding and maintenance.</a:t>
            </a:r>
            <a:endParaRPr lang="en-US" sz="600" dirty="0" smtClean="0"/>
          </a:p>
          <a:p>
            <a:pPr marL="0" indent="0">
              <a:buNone/>
            </a:pPr>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TotalTime>
  <Words>1810</Words>
  <Application>Microsoft Office PowerPoint</Application>
  <PresentationFormat>Widescreen</PresentationFormat>
  <Paragraphs>119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Corbel</vt:lpstr>
      <vt:lpstr>华文楷体</vt:lpstr>
      <vt:lpstr>Times New Roman</vt:lpstr>
      <vt:lpstr>Parallax</vt:lpstr>
      <vt:lpstr>    FACE RECOGNITION SOFWARE FOR CAPTURING THE CLASS ATTENDANCE OF STUDENTS. </vt:lpstr>
      <vt:lpstr>Introduction</vt:lpstr>
      <vt:lpstr>Background study</vt:lpstr>
      <vt:lpstr>Background study</vt:lpstr>
      <vt:lpstr>Problem statement</vt:lpstr>
      <vt:lpstr>Objectives</vt:lpstr>
      <vt:lpstr>Justification</vt:lpstr>
      <vt:lpstr>Literature survey</vt:lpstr>
      <vt:lpstr>Literature survey</vt:lpstr>
      <vt:lpstr>Methodology</vt:lpstr>
      <vt:lpstr>Methodology</vt:lpstr>
      <vt:lpstr>Methodology</vt:lpstr>
      <vt:lpstr>Methodology cont</vt:lpstr>
      <vt:lpstr>Methodology cont</vt:lpstr>
      <vt:lpstr>Methodology</vt:lpstr>
      <vt:lpstr>Methodology cont</vt:lpstr>
      <vt:lpstr>Methodology cont</vt:lpstr>
      <vt:lpstr>Implementation</vt:lpstr>
      <vt:lpstr>Implementation</vt:lpstr>
      <vt:lpstr>Implementation</vt:lpstr>
      <vt:lpstr>Implementation</vt:lpstr>
      <vt:lpstr>Implementation</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SYSTEM FOR CAPTURING THE CLASS ATTENDANCE OF STUDENTS. CYRIL MUGADA</dc:title>
  <dc:creator>MUGADA</dc:creator>
  <cp:lastModifiedBy>MUGADA</cp:lastModifiedBy>
  <cp:revision>53</cp:revision>
  <dcterms:created xsi:type="dcterms:W3CDTF">2022-01-22T13:45:42Z</dcterms:created>
  <dcterms:modified xsi:type="dcterms:W3CDTF">2022-04-21T07:12:50Z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7b2818693ac54c24a9f277fb4aa87b95</vt:lpwstr>
  </property>
</Properties>
</file>