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79"/>
    <a:srgbClr val="9AE0EA"/>
    <a:srgbClr val="00B1C5"/>
    <a:srgbClr val="00B2C6"/>
    <a:srgbClr val="01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E34F0-092A-483B-8508-8E89F69A9F0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9FED5-0C2A-48E8-848C-AFE64F72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use your friends laptop for some processing but interact from your laptop that’s also considered as cloud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FED5-0C2A-48E8-848C-AFE64F724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Cloud: </a:t>
            </a:r>
            <a:r>
              <a:rPr lang="en-US" dirty="0" err="1"/>
              <a:t>Saas</a:t>
            </a:r>
            <a:r>
              <a:rPr lang="en-US" dirty="0"/>
              <a:t> | AWS: </a:t>
            </a:r>
            <a:r>
              <a:rPr lang="en-US" dirty="0" err="1"/>
              <a:t>Iass</a:t>
            </a:r>
            <a:r>
              <a:rPr lang="en-US" dirty="0"/>
              <a:t> &amp;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FED5-0C2A-48E8-848C-AFE64F72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7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AWS Lambda</a:t>
            </a:r>
          </a:p>
          <a:p>
            <a:pPr marL="228600" indent="-228600">
              <a:buAutoNum type="arabicPeriod"/>
            </a:pPr>
            <a:r>
              <a:rPr lang="en-US" dirty="0"/>
              <a:t>AWS Bean stalk</a:t>
            </a:r>
          </a:p>
          <a:p>
            <a:pPr marL="228600" indent="-228600">
              <a:buAutoNum type="arabicPeriod"/>
            </a:pPr>
            <a:r>
              <a:rPr lang="en-US" dirty="0"/>
              <a:t>IBM</a:t>
            </a:r>
          </a:p>
          <a:p>
            <a:pPr marL="228600" indent="-228600">
              <a:buAutoNum type="arabicPeriod"/>
            </a:pPr>
            <a:r>
              <a:rPr lang="en-US" dirty="0"/>
              <a:t>Salesforce</a:t>
            </a:r>
          </a:p>
          <a:p>
            <a:pPr marL="228600" indent="-228600">
              <a:buAutoNum type="arabicPeriod"/>
            </a:pPr>
            <a:r>
              <a:rPr lang="en-US" dirty="0"/>
              <a:t>Azure Web APP</a:t>
            </a:r>
          </a:p>
          <a:p>
            <a:pPr marL="228600" indent="-228600">
              <a:buAutoNum type="arabicPeriod"/>
            </a:pPr>
            <a:r>
              <a:rPr lang="en-US" dirty="0"/>
              <a:t>Oracle</a:t>
            </a:r>
          </a:p>
          <a:p>
            <a:pPr marL="228600" indent="-228600">
              <a:buAutoNum type="arabicPeriod"/>
            </a:pPr>
            <a:r>
              <a:rPr lang="en-US" dirty="0"/>
              <a:t>Google app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FED5-0C2A-48E8-848C-AFE64F72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Bank transaction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FED5-0C2A-48E8-848C-AFE64F724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2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1A4D-AFF7-4E48-8CE0-74E485C96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DE4F-B47C-4F36-BEE5-10077EC30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A75A-5794-4675-816B-62F9649F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B8EE-9E11-4C8C-B304-A8D235BD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F079-276A-4F42-9C3B-326486CE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A03-12DB-4B89-9233-6FD359DF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79776-D91C-458A-A91F-BC71A3D42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9601-E948-4BCF-84E0-F9D18F08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0BFF-7D5A-4968-8087-21007051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13C7-00B8-427F-ABB5-1883BB7D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12682-D5E1-492B-A286-38D691E88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B8FA8-D9B8-4797-9888-A96B15A7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AEED-968A-4B37-9685-623BAB69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DE24-1EBC-42E6-AC45-1500CAD0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1949-75D1-4D40-9CC1-43FB196D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A81E-F3B7-4D7D-A630-AE4F3E7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8854-7CE1-4A46-A2D7-D06037A8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CF10-3A29-4D73-8488-7F3872E3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ADF5-4572-4B52-82C9-CCE52953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D5A5-2D8F-402E-9214-901B882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8563-4355-494C-A544-D3E152F9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AE24-594F-4E92-969E-AB327381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FDB6-D352-4E14-A0AF-DAEF97D3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D4AF-78AE-4B56-839E-100B155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6922-8EB2-4E8A-ADED-2964863C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1EE7-B2D8-4AFE-87AB-494C8F40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0953-6B0F-429B-AB57-746DAD9D1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8556-2874-4BDF-80EC-05B44812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247E-9134-42F4-A0CA-5D653140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7C7B1-07F2-4C00-9DFC-089E66C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5A98F-5C7D-4352-9DE1-672FD4FC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E3CC-62BC-4E10-8310-EB65BD8B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729C-FD90-4D58-9026-E792EE28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FD63-9DB9-4A5C-9A8C-71C695D6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8F569-3066-42B0-9109-D5D78C7F9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B2052-D7A6-409B-93A7-461AB52B2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73512-FB92-4F78-92F4-70843ADB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17F32-3D47-4886-B6B7-0E0CF08F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B2AD8-8CF7-4DB7-AA38-8CB5ADAB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99D2-EEF8-400A-B9B8-44A28BCA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51D3C-28E5-4C37-B62F-E4EE0AFB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5A7C5-6C06-428A-9634-15A0949A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40B3-F9E5-4922-B2BE-747F784B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387C3-7BDF-4DA1-B02D-2D716F8E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560D7-698E-4840-9404-21F9C889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3041-A254-451B-A894-D1D490E9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EA2-D137-4116-9792-4EA56AA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3EF2-B721-4CFF-A4E3-1DB9A2A81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7470-AFB9-437A-A6C8-93DE67777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E704D-DF18-4171-9C7B-D029163A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DD8A-609D-4AA7-AC21-D5F43C97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F7D4F-A381-423F-9C6E-2175F00D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8DC7-3DFF-4D3E-BE5D-29B40071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2D23A-7F27-48A7-8DB9-80323AF4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7F4DB-6122-4DA0-A5C5-40B82E2D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F013-15F4-405D-A50D-EA4A68F6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5B11-9C1E-4800-9F2B-B4013649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C3171-0DCC-4C06-A3C2-9EB78907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04DC-0821-4137-8C8F-14EADA50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58B43-7C1C-4AA4-88DE-8F88CF15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FBE8-C0F5-4881-B7A4-E615F06D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11D6-F6B2-4D13-BA39-C6BDA18AC44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5A03-A003-4D6C-8350-9587D9C0D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F48C-7EC7-4961-9745-3C8CC3B3A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D662-C709-44E3-AB88-980DE3F6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F0320-835B-41E7-8A23-83DFA85E5CC7}"/>
              </a:ext>
            </a:extLst>
          </p:cNvPr>
          <p:cNvSpPr txBox="1"/>
          <p:nvPr/>
        </p:nvSpPr>
        <p:spPr>
          <a:xfrm>
            <a:off x="1253942" y="2677042"/>
            <a:ext cx="75063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Work Sans" pitchFamily="2" charset="0"/>
              </a:rPr>
              <a:t>CLOUD </a:t>
            </a:r>
          </a:p>
          <a:p>
            <a:r>
              <a:rPr lang="en-US" sz="2800" dirty="0">
                <a:solidFill>
                  <a:schemeClr val="bg1"/>
                </a:solidFill>
                <a:latin typeface="Work Sans" pitchFamily="2" charset="0"/>
              </a:rPr>
              <a:t>Solutions, Trends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234423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cloud computing background png">
            <a:extLst>
              <a:ext uri="{FF2B5EF4-FFF2-40B4-BE49-F238E27FC236}">
                <a16:creationId xmlns:a16="http://schemas.microsoft.com/office/drawing/2014/main" id="{35BC833D-5702-4980-B10E-D025FDAFA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95793-D44D-4720-BBCB-A1B9A07B0055}"/>
              </a:ext>
            </a:extLst>
          </p:cNvPr>
          <p:cNvSpPr txBox="1"/>
          <p:nvPr/>
        </p:nvSpPr>
        <p:spPr>
          <a:xfrm>
            <a:off x="562707" y="2721114"/>
            <a:ext cx="848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CERTIFICATIONS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FCC5-A27C-4C00-A1F6-3E5DD747A744}"/>
              </a:ext>
            </a:extLst>
          </p:cNvPr>
          <p:cNvSpPr txBox="1"/>
          <p:nvPr/>
        </p:nvSpPr>
        <p:spPr>
          <a:xfrm>
            <a:off x="659422" y="3505687"/>
            <a:ext cx="7587762" cy="21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AWS Certified Solutions Architect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Microsoft Cloud Platform and Infrastructure (MCSE)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Google Certified Professional Architect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VMware Certified Professional (VCP)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Cisco Certified Network Associate (CCNA) Cloud</a:t>
            </a:r>
            <a:endParaRPr lang="en-US" sz="2400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9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9C1A7-96E0-4092-A81D-C254C3F03F23}"/>
              </a:ext>
            </a:extLst>
          </p:cNvPr>
          <p:cNvSpPr/>
          <p:nvPr/>
        </p:nvSpPr>
        <p:spPr>
          <a:xfrm>
            <a:off x="884666" y="3688305"/>
            <a:ext cx="6096000" cy="2123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A lot of companies offer various positions like: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Cloud Software Engineer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Cloud Architect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Cloud Consultant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Cloud Security Expert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BE195-0AF8-4060-9BB6-8578993A5069}"/>
              </a:ext>
            </a:extLst>
          </p:cNvPr>
          <p:cNvSpPr txBox="1"/>
          <p:nvPr/>
        </p:nvSpPr>
        <p:spPr>
          <a:xfrm>
            <a:off x="884666" y="3075057"/>
            <a:ext cx="848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PROFESSIONAL CAREER </a:t>
            </a:r>
          </a:p>
        </p:txBody>
      </p:sp>
      <p:pic>
        <p:nvPicPr>
          <p:cNvPr id="6" name="Picture 5" descr="Image result for cloud computing background png">
            <a:extLst>
              <a:ext uri="{FF2B5EF4-FFF2-40B4-BE49-F238E27FC236}">
                <a16:creationId xmlns:a16="http://schemas.microsoft.com/office/drawing/2014/main" id="{5F5E661F-7BF2-471B-AE42-750FE6D68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BFC8-730D-430E-9FB2-432715042DC0}"/>
              </a:ext>
            </a:extLst>
          </p:cNvPr>
          <p:cNvSpPr txBox="1"/>
          <p:nvPr/>
        </p:nvSpPr>
        <p:spPr>
          <a:xfrm>
            <a:off x="884666" y="3075057"/>
            <a:ext cx="848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C1695-C626-4F14-B0CD-434791DCC9A5}"/>
              </a:ext>
            </a:extLst>
          </p:cNvPr>
          <p:cNvSpPr/>
          <p:nvPr/>
        </p:nvSpPr>
        <p:spPr>
          <a:xfrm>
            <a:off x="963797" y="3782943"/>
            <a:ext cx="60960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Work Sans" pitchFamily="2" charset="0"/>
              </a:rPr>
              <a:t>Contact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Mugdha Adhav</a:t>
            </a:r>
          </a:p>
          <a:p>
            <a:r>
              <a:rPr lang="en-US" sz="1400" i="1" dirty="0">
                <a:solidFill>
                  <a:schemeClr val="bg1"/>
                </a:solidFill>
                <a:latin typeface="Work Sans" pitchFamily="2" charset="0"/>
              </a:rPr>
              <a:t>Software Engineer at </a:t>
            </a:r>
            <a:r>
              <a:rPr lang="en-US" sz="1400" i="1" dirty="0" err="1">
                <a:solidFill>
                  <a:schemeClr val="bg1"/>
                </a:solidFill>
                <a:latin typeface="Work Sans" pitchFamily="2" charset="0"/>
              </a:rPr>
              <a:t>InfraCloud</a:t>
            </a:r>
            <a:r>
              <a:rPr lang="en-US" sz="1400" i="1" dirty="0">
                <a:solidFill>
                  <a:schemeClr val="bg1"/>
                </a:solidFill>
                <a:latin typeface="Work Sans" pitchFamily="2" charset="0"/>
              </a:rPr>
              <a:t> Technologies</a:t>
            </a:r>
          </a:p>
          <a:p>
            <a:r>
              <a:rPr lang="en-US" sz="1400" i="1" dirty="0">
                <a:solidFill>
                  <a:schemeClr val="bg1"/>
                </a:solidFill>
                <a:latin typeface="Work Sans" pitchFamily="2" charset="0"/>
              </a:rPr>
              <a:t>www.github.com/mugdha-adhav</a:t>
            </a:r>
          </a:p>
          <a:p>
            <a:r>
              <a:rPr lang="en-US" sz="1400" i="1" dirty="0">
                <a:solidFill>
                  <a:schemeClr val="bg1"/>
                </a:solidFill>
                <a:latin typeface="Work Sans" pitchFamily="2" charset="0"/>
              </a:rPr>
              <a:t>www.linkedin.com/in/mugdhaadhav</a:t>
            </a:r>
          </a:p>
          <a:p>
            <a:r>
              <a:rPr lang="en-US" sz="1400" i="1" dirty="0">
                <a:solidFill>
                  <a:schemeClr val="bg1"/>
                </a:solidFill>
                <a:latin typeface="Work Sans" pitchFamily="2" charset="0"/>
              </a:rPr>
              <a:t>mugdha.adhav@gmail.com</a:t>
            </a:r>
          </a:p>
        </p:txBody>
      </p:sp>
      <p:pic>
        <p:nvPicPr>
          <p:cNvPr id="6" name="Picture 5" descr="Image result for cloud computing background png">
            <a:extLst>
              <a:ext uri="{FF2B5EF4-FFF2-40B4-BE49-F238E27FC236}">
                <a16:creationId xmlns:a16="http://schemas.microsoft.com/office/drawing/2014/main" id="{D25EAE96-5B0D-4F04-9E75-E86083F28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E99A2-1092-4DA2-A7AE-D46D824CDFB1}"/>
              </a:ext>
            </a:extLst>
          </p:cNvPr>
          <p:cNvSpPr txBox="1"/>
          <p:nvPr/>
        </p:nvSpPr>
        <p:spPr>
          <a:xfrm>
            <a:off x="811574" y="2262290"/>
            <a:ext cx="262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73C7F-4C9F-4228-A7A6-52FE9EB660A9}"/>
              </a:ext>
            </a:extLst>
          </p:cNvPr>
          <p:cNvSpPr txBox="1"/>
          <p:nvPr/>
        </p:nvSpPr>
        <p:spPr>
          <a:xfrm>
            <a:off x="1156908" y="2970176"/>
            <a:ext cx="913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Computing that relies on shared computing resources rather than having local servers or personal devices to handle applications.</a:t>
            </a:r>
            <a:endParaRPr lang="en-US" sz="4400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0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D75134-2B09-4FFB-9634-9AF17B0CF4A0}"/>
              </a:ext>
            </a:extLst>
          </p:cNvPr>
          <p:cNvSpPr/>
          <p:nvPr/>
        </p:nvSpPr>
        <p:spPr>
          <a:xfrm>
            <a:off x="686155" y="3270739"/>
            <a:ext cx="10695709" cy="273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539475-1951-4CE9-806F-51DDAEB45749}"/>
              </a:ext>
            </a:extLst>
          </p:cNvPr>
          <p:cNvSpPr txBox="1"/>
          <p:nvPr/>
        </p:nvSpPr>
        <p:spPr>
          <a:xfrm>
            <a:off x="607025" y="2321573"/>
            <a:ext cx="498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MARKET TREND</a:t>
            </a:r>
          </a:p>
        </p:txBody>
      </p:sp>
      <p:pic>
        <p:nvPicPr>
          <p:cNvPr id="1026" name="Picture 2" descr="Image result for google cloud png">
            <a:extLst>
              <a:ext uri="{FF2B5EF4-FFF2-40B4-BE49-F238E27FC236}">
                <a16:creationId xmlns:a16="http://schemas.microsoft.com/office/drawing/2014/main" id="{DC3AF443-469B-42B1-A105-72A05B37F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2" t="16037" r="18593"/>
          <a:stretch/>
        </p:blipFill>
        <p:spPr bwMode="auto">
          <a:xfrm>
            <a:off x="954755" y="3592476"/>
            <a:ext cx="1911928" cy="1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ws">
            <a:extLst>
              <a:ext uri="{FF2B5EF4-FFF2-40B4-BE49-F238E27FC236}">
                <a16:creationId xmlns:a16="http://schemas.microsoft.com/office/drawing/2014/main" id="{30792E93-6661-4BCB-8455-5A9730503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r="16748"/>
          <a:stretch/>
        </p:blipFill>
        <p:spPr bwMode="auto">
          <a:xfrm>
            <a:off x="3281402" y="4264414"/>
            <a:ext cx="1510780" cy="125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">
            <a:extLst>
              <a:ext uri="{FF2B5EF4-FFF2-40B4-BE49-F238E27FC236}">
                <a16:creationId xmlns:a16="http://schemas.microsoft.com/office/drawing/2014/main" id="{420A8198-B042-4953-9BE1-97EEAF180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1" b="15320"/>
          <a:stretch/>
        </p:blipFill>
        <p:spPr bwMode="auto">
          <a:xfrm>
            <a:off x="5372189" y="3580156"/>
            <a:ext cx="3247772" cy="1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BM Cloud png">
            <a:extLst>
              <a:ext uri="{FF2B5EF4-FFF2-40B4-BE49-F238E27FC236}">
                <a16:creationId xmlns:a16="http://schemas.microsoft.com/office/drawing/2014/main" id="{C7FC2BA7-DE91-4693-B16A-0370243F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570" y="4244876"/>
            <a:ext cx="1371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openstack png">
            <a:extLst>
              <a:ext uri="{FF2B5EF4-FFF2-40B4-BE49-F238E27FC236}">
                <a16:creationId xmlns:a16="http://schemas.microsoft.com/office/drawing/2014/main" id="{E8471079-7CE7-41D0-A050-425F7FE7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00" y="459015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9EC9D4-A865-4CF6-B9DE-3E2D2E5591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6"/>
          <a:stretch/>
        </p:blipFill>
        <p:spPr>
          <a:xfrm>
            <a:off x="-1" y="1"/>
            <a:ext cx="938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3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1B35F-3F14-44A2-B5D3-626A4EBF271A}"/>
              </a:ext>
            </a:extLst>
          </p:cNvPr>
          <p:cNvSpPr txBox="1"/>
          <p:nvPr/>
        </p:nvSpPr>
        <p:spPr>
          <a:xfrm>
            <a:off x="188421" y="2232115"/>
            <a:ext cx="2417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F919-4484-4C4F-B756-331663428F5E}"/>
              </a:ext>
            </a:extLst>
          </p:cNvPr>
          <p:cNvSpPr txBox="1"/>
          <p:nvPr/>
        </p:nvSpPr>
        <p:spPr>
          <a:xfrm>
            <a:off x="682248" y="3047387"/>
            <a:ext cx="10334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SaaS</a:t>
            </a:r>
          </a:p>
          <a:p>
            <a:pPr lvl="1" algn="just">
              <a:spcAft>
                <a:spcPts val="200"/>
              </a:spcAft>
            </a:pPr>
            <a:r>
              <a:rPr lang="en-US" sz="2000" i="1" dirty="0">
                <a:solidFill>
                  <a:schemeClr val="bg1"/>
                </a:solidFill>
                <a:latin typeface="Work Sans" pitchFamily="2" charset="0"/>
              </a:rPr>
              <a:t>Google suite, MS Office online, Slack, Zendesk, GitHub, etc.</a:t>
            </a:r>
          </a:p>
          <a:p>
            <a:pPr lvl="0" algn="just"/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PaaS</a:t>
            </a:r>
          </a:p>
          <a:p>
            <a:pPr lvl="1" algn="just"/>
            <a:r>
              <a:rPr lang="en-US" sz="2000" i="1" dirty="0">
                <a:solidFill>
                  <a:prstClr val="white"/>
                </a:solidFill>
                <a:latin typeface="Work Sans" pitchFamily="2" charset="0"/>
              </a:rPr>
              <a:t>AWS(Elastic Bean Stalk, Lambda), Google App Engine, RedHat OpenShift, </a:t>
            </a:r>
            <a:r>
              <a:rPr lang="en-US" sz="2000" i="1" dirty="0" err="1">
                <a:solidFill>
                  <a:prstClr val="white"/>
                </a:solidFill>
                <a:latin typeface="Work Sans" pitchFamily="2" charset="0"/>
              </a:rPr>
              <a:t>Zoho</a:t>
            </a:r>
            <a:r>
              <a:rPr lang="en-US" sz="2000" i="1" dirty="0">
                <a:solidFill>
                  <a:prstClr val="white"/>
                </a:solidFill>
                <a:latin typeface="Work Sans" pitchFamily="2" charset="0"/>
              </a:rPr>
              <a:t> Creator, PythonAnywhere, VMware Cloud Foundation, Oracle Cloud Platform, etc.</a:t>
            </a:r>
            <a:endParaRPr lang="en-US" sz="2000" i="1" dirty="0">
              <a:solidFill>
                <a:schemeClr val="bg1"/>
              </a:solidFill>
              <a:latin typeface="Work Sans" pitchFamily="2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Work Sans" pitchFamily="2" charset="0"/>
              </a:rPr>
              <a:t>IaaS</a:t>
            </a:r>
          </a:p>
          <a:p>
            <a:pPr lvl="1" algn="just"/>
            <a:r>
              <a:rPr lang="en-US" sz="2000" i="1" dirty="0">
                <a:solidFill>
                  <a:prstClr val="white"/>
                </a:solidFill>
                <a:latin typeface="Work Sans" pitchFamily="2" charset="0"/>
              </a:rPr>
              <a:t>AWS Cloud, Digital Ocean, Azure, </a:t>
            </a:r>
            <a:r>
              <a:rPr lang="en-US" sz="2000" i="1" dirty="0" err="1">
                <a:solidFill>
                  <a:prstClr val="white"/>
                </a:solidFill>
                <a:latin typeface="Work Sans" pitchFamily="2" charset="0"/>
              </a:rPr>
              <a:t>RackSpace</a:t>
            </a:r>
            <a:r>
              <a:rPr lang="en-US" sz="2000" i="1" dirty="0">
                <a:solidFill>
                  <a:prstClr val="white"/>
                </a:solidFill>
                <a:latin typeface="Work Sans" pitchFamily="2" charset="0"/>
              </a:rPr>
              <a:t>, GCE, HPE, IBM </a:t>
            </a:r>
            <a:r>
              <a:rPr lang="en-US" sz="2000" i="1" dirty="0" err="1">
                <a:solidFill>
                  <a:prstClr val="white"/>
                </a:solidFill>
                <a:latin typeface="Work Sans" pitchFamily="2" charset="0"/>
              </a:rPr>
              <a:t>Cloud,Apache</a:t>
            </a:r>
            <a:r>
              <a:rPr lang="en-US" sz="2000" i="1" dirty="0">
                <a:solidFill>
                  <a:prstClr val="white"/>
                </a:solidFill>
                <a:latin typeface="Work Sans" pitchFamily="2" charset="0"/>
              </a:rPr>
              <a:t> Cloud Stack, </a:t>
            </a:r>
            <a:r>
              <a:rPr lang="en-US" sz="2000" i="1" dirty="0" err="1">
                <a:solidFill>
                  <a:prstClr val="white"/>
                </a:solidFill>
                <a:latin typeface="Work Sans" pitchFamily="2" charset="0"/>
              </a:rPr>
              <a:t>Openstack</a:t>
            </a:r>
            <a:r>
              <a:rPr lang="en-US" sz="2000" i="1" dirty="0">
                <a:solidFill>
                  <a:prstClr val="white"/>
                </a:solidFill>
                <a:latin typeface="Work Sans" pitchFamily="2" charset="0"/>
              </a:rPr>
              <a:t>, etc.</a:t>
            </a:r>
            <a:endParaRPr lang="en-US" sz="2000" i="1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9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B5533-9A59-4700-912E-0947B3FE2E10}"/>
              </a:ext>
            </a:extLst>
          </p:cNvPr>
          <p:cNvSpPr txBox="1"/>
          <p:nvPr/>
        </p:nvSpPr>
        <p:spPr>
          <a:xfrm>
            <a:off x="717613" y="2570059"/>
            <a:ext cx="6140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WHY NOT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9E07E-127E-4759-9484-0244E413042D}"/>
              </a:ext>
            </a:extLst>
          </p:cNvPr>
          <p:cNvSpPr txBox="1"/>
          <p:nvPr/>
        </p:nvSpPr>
        <p:spPr>
          <a:xfrm>
            <a:off x="870437" y="3429000"/>
            <a:ext cx="9759463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Critical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Lesser value of the task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Privacy</a:t>
            </a:r>
          </a:p>
          <a:p>
            <a:pPr>
              <a:lnSpc>
                <a:spcPct val="200000"/>
              </a:lnSpc>
            </a:pPr>
            <a:r>
              <a:rPr lang="en-US" sz="2000" i="1" dirty="0">
                <a:solidFill>
                  <a:schemeClr val="bg1"/>
                </a:solidFill>
                <a:latin typeface="Work Sans" pitchFamily="2" charset="0"/>
              </a:rPr>
              <a:t>**Cloud Security is one of the major concerns in present times. </a:t>
            </a:r>
          </a:p>
        </p:txBody>
      </p:sp>
    </p:spTree>
    <p:extLst>
      <p:ext uri="{BB962C8B-B14F-4D97-AF65-F5344CB8AC3E}">
        <p14:creationId xmlns:p14="http://schemas.microsoft.com/office/powerpoint/2010/main" val="47045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5016E-3452-45BF-843E-A69976CEF9BA}"/>
              </a:ext>
            </a:extLst>
          </p:cNvPr>
          <p:cNvSpPr txBox="1"/>
          <p:nvPr/>
        </p:nvSpPr>
        <p:spPr>
          <a:xfrm>
            <a:off x="673652" y="2768865"/>
            <a:ext cx="4847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WHY CLOUD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F04C0-6983-4FC3-BEDD-57569FE0CD0F}"/>
              </a:ext>
            </a:extLst>
          </p:cNvPr>
          <p:cNvSpPr txBox="1"/>
          <p:nvPr/>
        </p:nvSpPr>
        <p:spPr>
          <a:xfrm>
            <a:off x="800099" y="3844196"/>
            <a:ext cx="9293471" cy="188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Uptime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Scalability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Maintenance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BDC4EA-C22C-49AC-9763-787AA66F34B9}"/>
              </a:ext>
            </a:extLst>
          </p:cNvPr>
          <p:cNvSpPr txBox="1"/>
          <p:nvPr/>
        </p:nvSpPr>
        <p:spPr>
          <a:xfrm>
            <a:off x="664859" y="2721114"/>
            <a:ext cx="446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D0408-FBAB-4FEF-96E7-35E1244DF062}"/>
              </a:ext>
            </a:extLst>
          </p:cNvPr>
          <p:cNvSpPr txBox="1"/>
          <p:nvPr/>
        </p:nvSpPr>
        <p:spPr>
          <a:xfrm>
            <a:off x="817684" y="3518881"/>
            <a:ext cx="7192109" cy="188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Public Cloud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Private Cloud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Work Sans" pitchFamily="2" charset="0"/>
              </a:rPr>
              <a:t>Hybrid Cloud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3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oud computing background png">
            <a:extLst>
              <a:ext uri="{FF2B5EF4-FFF2-40B4-BE49-F238E27FC236}">
                <a16:creationId xmlns:a16="http://schemas.microsoft.com/office/drawing/2014/main" id="{6B3AD022-C468-44D2-86DE-5FEF306D9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8" t="59841" r="8703" b="8271"/>
          <a:stretch/>
        </p:blipFill>
        <p:spPr bwMode="auto">
          <a:xfrm>
            <a:off x="9586324" y="133003"/>
            <a:ext cx="241725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90CA7-69E1-4DDE-9499-E0C26F44F2D9}"/>
              </a:ext>
            </a:extLst>
          </p:cNvPr>
          <p:cNvSpPr txBox="1"/>
          <p:nvPr/>
        </p:nvSpPr>
        <p:spPr>
          <a:xfrm>
            <a:off x="515390" y="698270"/>
            <a:ext cx="602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Work Sans" pitchFamily="2" charset="0"/>
              </a:rPr>
              <a:t>OpenStack </a:t>
            </a:r>
          </a:p>
        </p:txBody>
      </p:sp>
      <p:pic>
        <p:nvPicPr>
          <p:cNvPr id="2050" name="Picture 2" descr="Image result for openstack png">
            <a:extLst>
              <a:ext uri="{FF2B5EF4-FFF2-40B4-BE49-F238E27FC236}">
                <a16:creationId xmlns:a16="http://schemas.microsoft.com/office/drawing/2014/main" id="{8261A915-BCF7-4586-8954-BF6A5816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08" y="247303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5286FE-F6A4-4211-95E0-E7A2E47C20E4}"/>
              </a:ext>
            </a:extLst>
          </p:cNvPr>
          <p:cNvSpPr txBox="1"/>
          <p:nvPr/>
        </p:nvSpPr>
        <p:spPr>
          <a:xfrm>
            <a:off x="532971" y="1903245"/>
            <a:ext cx="66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Work Sans" pitchFamily="2" charset="0"/>
              </a:rPr>
              <a:t>Best open source solution for private and public cloud.</a:t>
            </a:r>
          </a:p>
        </p:txBody>
      </p:sp>
      <p:sp>
        <p:nvSpPr>
          <p:cNvPr id="4" name="AutoShape 4" descr="OpenStack Cloud Software">
            <a:extLst>
              <a:ext uri="{FF2B5EF4-FFF2-40B4-BE49-F238E27FC236}">
                <a16:creationId xmlns:a16="http://schemas.microsoft.com/office/drawing/2014/main" id="{4ED3E50E-F2E1-4EE2-8C63-AF8B112A4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246685" cy="42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3BBC8-EDA4-4522-AD17-ADF788D2B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9" y="2649028"/>
            <a:ext cx="4857750" cy="38385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481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265</Words>
  <Application>Microsoft Office PowerPoint</Application>
  <PresentationFormat>Widescreen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Mugdha Adhav</dc:creator>
  <cp:lastModifiedBy>Mugdha Adhav</cp:lastModifiedBy>
  <cp:revision>38</cp:revision>
  <dcterms:created xsi:type="dcterms:W3CDTF">2019-03-30T06:13:13Z</dcterms:created>
  <dcterms:modified xsi:type="dcterms:W3CDTF">2019-03-30T09:02:51Z</dcterms:modified>
</cp:coreProperties>
</file>