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1"/>
  </p:sldMasterIdLst>
  <p:sldIdLst>
    <p:sldId id="256" r:id="rId12"/>
    <p:sldId id="257" r:id="rId13"/>
    <p:sldId id="273" r:id="rId14"/>
    <p:sldId id="274" r:id="rId15"/>
    <p:sldId id="264" r:id="rId16"/>
    <p:sldId id="277" r:id="rId17"/>
    <p:sldId id="287" r:id="rId18"/>
    <p:sldId id="286" r:id="rId19"/>
    <p:sldId id="278" r:id="rId20"/>
    <p:sldId id="279" r:id="rId21"/>
    <p:sldId id="275" r:id="rId22"/>
    <p:sldId id="276" r:id="rId23"/>
    <p:sldId id="280" r:id="rId24"/>
    <p:sldId id="283" r:id="rId25"/>
    <p:sldId id="281" r:id="rId26"/>
    <p:sldId id="284" r:id="rId27"/>
    <p:sldId id="282" r:id="rId28"/>
    <p:sldId id="285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>
        <p:scale>
          <a:sx n="79" d="100"/>
          <a:sy n="79" d="100"/>
        </p:scale>
        <p:origin x="91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10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6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03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8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1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9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7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4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1BFD-C5E4-4AFE-AD5B-5366C38F29C5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F1470A-391E-4463-A953-B00DC179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10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image" Target="../media/image9.jp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62125"/>
            <a:ext cx="7766936" cy="85043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TravelBuddy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542" y="2641133"/>
            <a:ext cx="7766936" cy="1096899"/>
          </a:xfrm>
        </p:spPr>
        <p:txBody>
          <a:bodyPr/>
          <a:lstStyle/>
          <a:p>
            <a:r>
              <a:rPr lang="en-US" dirty="0"/>
              <a:t> - </a:t>
            </a:r>
            <a:r>
              <a:rPr lang="en-US" dirty="0" err="1"/>
              <a:t>Mugdha</a:t>
            </a:r>
            <a:r>
              <a:rPr lang="en-US" dirty="0"/>
              <a:t> Kulkarni</a:t>
            </a:r>
          </a:p>
          <a:p>
            <a:r>
              <a:rPr lang="en-US" dirty="0" smtClean="0"/>
              <a:t>- Shruti </a:t>
            </a:r>
            <a:r>
              <a:rPr lang="en-US" dirty="0"/>
              <a:t>Mandke  </a:t>
            </a:r>
          </a:p>
        </p:txBody>
      </p:sp>
    </p:spTree>
    <p:extLst>
      <p:ext uri="{BB962C8B-B14F-4D97-AF65-F5344CB8AC3E}">
        <p14:creationId xmlns:p14="http://schemas.microsoft.com/office/powerpoint/2010/main" val="22150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Personas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1" y="1427968"/>
            <a:ext cx="8452741" cy="519094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10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52" y="780939"/>
            <a:ext cx="7737091" cy="859276"/>
          </a:xfrm>
        </p:spPr>
        <p:txBody>
          <a:bodyPr/>
          <a:lstStyle/>
          <a:p>
            <a:r>
              <a:rPr lang="en-US" dirty="0" smtClean="0"/>
              <a:t>Storyboarding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52" y="1871030"/>
            <a:ext cx="12042843" cy="5476672"/>
          </a:xfrm>
        </p:spPr>
        <p:txBody>
          <a:bodyPr/>
          <a:lstStyle/>
          <a:p>
            <a:r>
              <a:rPr lang="en-US" dirty="0" smtClean="0"/>
              <a:t>Home Page is the first page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and shows quality of website.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First impression is the best impression.</a:t>
            </a:r>
          </a:p>
          <a:p>
            <a:endParaRPr lang="en-US" dirty="0"/>
          </a:p>
          <a:p>
            <a:r>
              <a:rPr lang="en-US" dirty="0" smtClean="0"/>
              <a:t>Home page can be accessed by all users.</a:t>
            </a:r>
          </a:p>
          <a:p>
            <a:endParaRPr lang="en-US" dirty="0"/>
          </a:p>
          <a:p>
            <a:r>
              <a:rPr lang="en-US" dirty="0" smtClean="0"/>
              <a:t>Shows major events and functionality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the website supports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98" y="317082"/>
            <a:ext cx="3407923" cy="5111885"/>
          </a:xfrm>
          <a:prstGeom prst="rect">
            <a:avLst/>
          </a:prstGeom>
        </p:spPr>
      </p:pic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7440972" y="250860"/>
            <a:ext cx="1966255" cy="692723"/>
          </a:xfrm>
          <a:prstGeom prst="wedgeRoundRectCallout">
            <a:avLst>
              <a:gd name="adj1" fmla="val -52164"/>
              <a:gd name="adj2" fmla="val 97289"/>
              <a:gd name="adj3" fmla="val 16667"/>
            </a:avLst>
          </a:prstGeom>
          <a:solidFill>
            <a:schemeClr val="bg2">
              <a:lumMod val="5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FFFFFF"/>
                </a:solidFill>
                <a:latin typeface="Segoe UI"/>
              </a:rPr>
              <a:t>Flights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" name="Content"/>
          <p:cNvSpPr/>
          <p:nvPr>
            <p:custDataLst>
              <p:custData r:id="rId2"/>
            </p:custDataLst>
          </p:nvPr>
        </p:nvSpPr>
        <p:spPr>
          <a:xfrm>
            <a:off x="7937828" y="1131209"/>
            <a:ext cx="1966255" cy="692723"/>
          </a:xfrm>
          <a:prstGeom prst="wedgeRoundRectCallout">
            <a:avLst>
              <a:gd name="adj1" fmla="val -47712"/>
              <a:gd name="adj2" fmla="val 121161"/>
              <a:gd name="adj3" fmla="val 16667"/>
            </a:avLst>
          </a:prstGeom>
          <a:solidFill>
            <a:schemeClr val="bg2">
              <a:lumMod val="5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FFFF"/>
                </a:solidFill>
                <a:latin typeface="Segoe UI"/>
              </a:rPr>
              <a:t>Restaurants</a:t>
            </a:r>
          </a:p>
        </p:txBody>
      </p:sp>
      <p:sp>
        <p:nvSpPr>
          <p:cNvPr id="14" name="Content"/>
          <p:cNvSpPr/>
          <p:nvPr>
            <p:custDataLst>
              <p:custData r:id="rId3"/>
            </p:custDataLst>
          </p:nvPr>
        </p:nvSpPr>
        <p:spPr>
          <a:xfrm>
            <a:off x="3974830" y="317082"/>
            <a:ext cx="1830777" cy="1023869"/>
          </a:xfrm>
          <a:prstGeom prst="wedgeRoundRectCallout">
            <a:avLst>
              <a:gd name="adj1" fmla="val -4175"/>
              <a:gd name="adj2" fmla="val 79034"/>
              <a:gd name="adj3" fmla="val 16667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Segoe UI"/>
              </a:rPr>
              <a:t>Home Page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17" name="Content"/>
          <p:cNvSpPr/>
          <p:nvPr>
            <p:custDataLst>
              <p:custData r:id="rId4"/>
            </p:custDataLst>
          </p:nvPr>
        </p:nvSpPr>
        <p:spPr>
          <a:xfrm>
            <a:off x="7299029" y="4734294"/>
            <a:ext cx="1966255" cy="692723"/>
          </a:xfrm>
          <a:prstGeom prst="wedgeRoundRectCallout">
            <a:avLst>
              <a:gd name="adj1" fmla="val -52164"/>
              <a:gd name="adj2" fmla="val 97289"/>
              <a:gd name="adj3" fmla="val 16667"/>
            </a:avLst>
          </a:prstGeom>
          <a:solidFill>
            <a:schemeClr val="bg2">
              <a:lumMod val="5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FFFFFF"/>
                </a:solidFill>
                <a:latin typeface="Segoe UI"/>
              </a:rPr>
              <a:t>Register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8" name="Content"/>
          <p:cNvSpPr/>
          <p:nvPr>
            <p:custDataLst>
              <p:custData r:id="rId5"/>
            </p:custDataLst>
          </p:nvPr>
        </p:nvSpPr>
        <p:spPr>
          <a:xfrm>
            <a:off x="7299029" y="2453471"/>
            <a:ext cx="1966255" cy="692723"/>
          </a:xfrm>
          <a:prstGeom prst="wedgeRoundRectCallout">
            <a:avLst>
              <a:gd name="adj1" fmla="val -52164"/>
              <a:gd name="adj2" fmla="val 97289"/>
              <a:gd name="adj3" fmla="val 16667"/>
            </a:avLst>
          </a:prstGeom>
          <a:solidFill>
            <a:schemeClr val="bg2">
              <a:lumMod val="5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FFFFFF"/>
                </a:solidFill>
                <a:latin typeface="Segoe UI"/>
              </a:rPr>
              <a:t>Hotels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9" name="Content"/>
          <p:cNvSpPr/>
          <p:nvPr>
            <p:custDataLst>
              <p:custData r:id="rId6"/>
            </p:custDataLst>
          </p:nvPr>
        </p:nvSpPr>
        <p:spPr>
          <a:xfrm>
            <a:off x="7884348" y="3507583"/>
            <a:ext cx="1966255" cy="692723"/>
          </a:xfrm>
          <a:prstGeom prst="wedgeRoundRectCallout">
            <a:avLst>
              <a:gd name="adj1" fmla="val -52164"/>
              <a:gd name="adj2" fmla="val 97289"/>
              <a:gd name="adj3" fmla="val 16667"/>
            </a:avLst>
          </a:prstGeom>
          <a:solidFill>
            <a:schemeClr val="bg2">
              <a:lumMod val="5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View Nearby Events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269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53" y="464936"/>
            <a:ext cx="8596668" cy="13208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053" y="1322159"/>
            <a:ext cx="12017262" cy="5953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Search Flights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Apply search flights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View flight details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Accessible by all users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"/>
          <p:cNvSpPr/>
          <p:nvPr>
            <p:custDataLst>
              <p:custData r:id="rId1"/>
            </p:custDataLst>
          </p:nvPr>
        </p:nvSpPr>
        <p:spPr>
          <a:xfrm>
            <a:off x="7661590" y="607817"/>
            <a:ext cx="1966255" cy="692723"/>
          </a:xfrm>
          <a:prstGeom prst="wedgeRoundRectCallout">
            <a:avLst>
              <a:gd name="adj1" fmla="val -52164"/>
              <a:gd name="adj2" fmla="val 97289"/>
              <a:gd name="adj3" fmla="val 16667"/>
            </a:avLst>
          </a:prstGeom>
          <a:solidFill>
            <a:schemeClr val="bg2">
              <a:lumMod val="5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Search Flights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" name="Content"/>
          <p:cNvSpPr/>
          <p:nvPr>
            <p:custDataLst>
              <p:custData r:id="rId2"/>
            </p:custDataLst>
          </p:nvPr>
        </p:nvSpPr>
        <p:spPr>
          <a:xfrm>
            <a:off x="7856910" y="1759866"/>
            <a:ext cx="2462645" cy="831557"/>
          </a:xfrm>
          <a:prstGeom prst="wedgeRoundRectCallout">
            <a:avLst>
              <a:gd name="adj1" fmla="val -47712"/>
              <a:gd name="adj2" fmla="val 121161"/>
              <a:gd name="adj3" fmla="val 16667"/>
            </a:avLst>
          </a:prstGeom>
          <a:solidFill>
            <a:schemeClr val="bg2">
              <a:lumMod val="5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What airline should I select??</a:t>
            </a:r>
            <a:endParaRPr lang="en-US" sz="2000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" name="Content"/>
          <p:cNvSpPr/>
          <p:nvPr>
            <p:custDataLst>
              <p:custData r:id="rId3"/>
            </p:custDataLst>
          </p:nvPr>
        </p:nvSpPr>
        <p:spPr>
          <a:xfrm>
            <a:off x="7479131" y="3013104"/>
            <a:ext cx="2331172" cy="705344"/>
          </a:xfrm>
          <a:prstGeom prst="wedgeRoundRectCallout">
            <a:avLst>
              <a:gd name="adj1" fmla="val -52164"/>
              <a:gd name="adj2" fmla="val 97289"/>
              <a:gd name="adj3" fmla="val 16667"/>
            </a:avLst>
          </a:prstGeom>
          <a:solidFill>
            <a:schemeClr val="bg2">
              <a:lumMod val="5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I want to take the fastest route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" name="Content"/>
          <p:cNvSpPr/>
          <p:nvPr>
            <p:custDataLst>
              <p:custData r:id="rId4"/>
            </p:custDataLst>
          </p:nvPr>
        </p:nvSpPr>
        <p:spPr>
          <a:xfrm>
            <a:off x="8220913" y="4052408"/>
            <a:ext cx="1966255" cy="692723"/>
          </a:xfrm>
          <a:prstGeom prst="wedgeRoundRectCallout">
            <a:avLst>
              <a:gd name="adj1" fmla="val -52164"/>
              <a:gd name="adj2" fmla="val 97289"/>
              <a:gd name="adj3" fmla="val 16667"/>
            </a:avLst>
          </a:prstGeom>
          <a:solidFill>
            <a:schemeClr val="bg2">
              <a:lumMod val="5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FFFFFF"/>
                </a:solidFill>
                <a:latin typeface="Segoe UI"/>
              </a:rPr>
              <a:t>Layover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45" y="1302647"/>
            <a:ext cx="3576922" cy="357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 –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493"/>
            <a:ext cx="8596668" cy="388077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ontact us/Reach Us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Search for shortest flight journey</a:t>
            </a:r>
          </a:p>
          <a:p>
            <a:endParaRPr lang="en-US" dirty="0"/>
          </a:p>
          <a:p>
            <a:r>
              <a:rPr lang="en-US" dirty="0" smtClean="0"/>
              <a:t>Create your own business account</a:t>
            </a:r>
          </a:p>
          <a:p>
            <a:endParaRPr lang="en-US" dirty="0"/>
          </a:p>
          <a:p>
            <a:r>
              <a:rPr lang="en-US" dirty="0" smtClean="0"/>
              <a:t>Search Sitemap</a:t>
            </a:r>
          </a:p>
          <a:p>
            <a:endParaRPr lang="en-US" dirty="0"/>
          </a:p>
          <a:p>
            <a:r>
              <a:rPr lang="en-US" dirty="0" smtClean="0"/>
              <a:t>Book flight journey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</a:t>
            </a:r>
            <a:r>
              <a:rPr lang="en-US" dirty="0" smtClean="0"/>
              <a:t>Testing -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70" y="1437250"/>
            <a:ext cx="5972962" cy="487965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7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304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Card sorting is a method used to help design or evaluate the </a:t>
            </a:r>
            <a:r>
              <a:rPr lang="en-US" dirty="0" smtClean="0"/>
              <a:t>Information Architecture of </a:t>
            </a:r>
            <a:r>
              <a:rPr lang="en-US" dirty="0"/>
              <a:t>a </a:t>
            </a:r>
            <a:r>
              <a:rPr lang="en-US" dirty="0" smtClean="0"/>
              <a:t>site.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created cards for each category and use case, and made applicants sort them according to their ideas and understanding.</a:t>
            </a:r>
          </a:p>
          <a:p>
            <a:pPr>
              <a:lnSpc>
                <a:spcPct val="150000"/>
              </a:lnSpc>
            </a:pPr>
            <a:r>
              <a:rPr lang="en-US" dirty="0"/>
              <a:t>W</a:t>
            </a:r>
            <a:r>
              <a:rPr lang="en-US" dirty="0" smtClean="0"/>
              <a:t>e analyzed their performance and improved the Information Architecture of out prototype.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</a:t>
            </a:r>
            <a:r>
              <a:rPr lang="en-US" dirty="0" smtClean="0"/>
              <a:t>Sorting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71" y="1353890"/>
            <a:ext cx="5664791" cy="538247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37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Testing (Reverse Card Sorting)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169" y="1665638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Tree testing</a:t>
            </a:r>
            <a:r>
              <a:rPr lang="en-US" dirty="0"/>
              <a:t> is a usability technique </a:t>
            </a:r>
            <a:r>
              <a:rPr lang="en-US" dirty="0" smtClean="0"/>
              <a:t>to facilitate findability of topics in a website.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also known as reverse card sorting or card based classification.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organized our website into hierarchy of topics and subtopics.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created a few tasks and analyzed to see if users were able to navigate correctly.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Testing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0" y="1749461"/>
            <a:ext cx="4187751" cy="2033974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176" y="1749461"/>
            <a:ext cx="4701101" cy="20339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0" y="3946328"/>
            <a:ext cx="4187751" cy="1953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5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53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981" y="17458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To make interactive, comprehensive and dynamic website for travelers which will guide them through their journey by facilitating them with </a:t>
            </a:r>
            <a:r>
              <a:rPr lang="en-US" dirty="0" smtClean="0"/>
              <a:t>various aspects </a:t>
            </a:r>
            <a:r>
              <a:rPr lang="en-US" dirty="0"/>
              <a:t>(e.g. Flight bookings, Hotel bookings, </a:t>
            </a:r>
            <a:r>
              <a:rPr lang="en-US" dirty="0" smtClean="0"/>
              <a:t>Popular Attractions, </a:t>
            </a:r>
            <a:r>
              <a:rPr lang="en-US" dirty="0"/>
              <a:t>etc.).</a:t>
            </a:r>
          </a:p>
          <a:p>
            <a:pPr>
              <a:lnSpc>
                <a:spcPct val="200000"/>
              </a:lnSpc>
            </a:pPr>
            <a:r>
              <a:rPr lang="en-US" dirty="0"/>
              <a:t>To work closely with Airlines, other tourism suppliers, affiliated bodies and relevant government agencies to promote </a:t>
            </a:r>
            <a:r>
              <a:rPr lang="en-US" dirty="0" smtClean="0"/>
              <a:t>tourism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 make website readable, responsive</a:t>
            </a:r>
            <a:r>
              <a:rPr lang="en-US" dirty="0"/>
              <a:t> </a:t>
            </a:r>
            <a:r>
              <a:rPr lang="en-US" dirty="0" smtClean="0"/>
              <a:t>and controllable.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13" y="1590137"/>
            <a:ext cx="8596668" cy="3880773"/>
          </a:xfrm>
        </p:spPr>
        <p:txBody>
          <a:bodyPr/>
          <a:lstStyle/>
          <a:p>
            <a:r>
              <a:rPr lang="en-US" dirty="0" smtClean="0"/>
              <a:t>Web Analysis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User Research</a:t>
            </a:r>
          </a:p>
          <a:p>
            <a:r>
              <a:rPr lang="en-US" dirty="0" smtClean="0"/>
              <a:t>Information Architecture</a:t>
            </a:r>
          </a:p>
          <a:p>
            <a:r>
              <a:rPr lang="en-US" dirty="0" smtClean="0"/>
              <a:t>Wire framing</a:t>
            </a:r>
          </a:p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Storyboarding</a:t>
            </a:r>
          </a:p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169" y="1623693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Business Objectives and User Needs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Functional Specifications and Content Requirement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Interaction Design and Information Architecture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Interface Design, Navigation Design and Information Design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Sensory Design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8" y="548966"/>
            <a:ext cx="10058400" cy="1450757"/>
          </a:xfrm>
        </p:spPr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68" y="1999723"/>
            <a:ext cx="9059332" cy="4258202"/>
          </a:xfrm>
        </p:spPr>
        <p:txBody>
          <a:bodyPr>
            <a:noAutofit/>
          </a:bodyPr>
          <a:lstStyle/>
          <a:p>
            <a:r>
              <a:rPr lang="en-US" dirty="0"/>
              <a:t>Clumsy websites. Too much information dumped on the Home Page.</a:t>
            </a:r>
          </a:p>
          <a:p>
            <a:r>
              <a:rPr lang="en-US" dirty="0"/>
              <a:t>Make it more presentable.</a:t>
            </a:r>
          </a:p>
          <a:p>
            <a:r>
              <a:rPr lang="en-US" dirty="0"/>
              <a:t>Working on logical separation of categories to make web flow smoother and simpler.</a:t>
            </a:r>
          </a:p>
          <a:p>
            <a:r>
              <a:rPr lang="en-US" dirty="0"/>
              <a:t>User will get to access his older bookings to compare, if he wishes to keep records.</a:t>
            </a:r>
          </a:p>
          <a:p>
            <a:r>
              <a:rPr lang="en-US" dirty="0"/>
              <a:t>Suggestions based on user searches. More search oriented content flow.</a:t>
            </a:r>
          </a:p>
          <a:p>
            <a:r>
              <a:rPr lang="en-US" dirty="0"/>
              <a:t>Age wise options for user. Website should avoid showing unnecessary contents to user.</a:t>
            </a:r>
          </a:p>
          <a:p>
            <a:r>
              <a:rPr lang="en-US" dirty="0"/>
              <a:t>As the current location changes, application gives quick notifications to user what he has nearby like restaurants, beaches, clubs, weather forecast etc.</a:t>
            </a:r>
          </a:p>
          <a:p>
            <a:r>
              <a:rPr lang="en-US" dirty="0"/>
              <a:t>P</a:t>
            </a:r>
            <a:r>
              <a:rPr lang="en-US" dirty="0"/>
              <a:t>rovide online helpdesk support for users.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" y="1441819"/>
            <a:ext cx="10159548" cy="391035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80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http://mxnks9.axshare.com</a:t>
            </a:r>
          </a:p>
        </p:txBody>
      </p:sp>
    </p:spTree>
    <p:extLst>
      <p:ext uri="{BB962C8B-B14F-4D97-AF65-F5344CB8AC3E}">
        <p14:creationId xmlns:p14="http://schemas.microsoft.com/office/powerpoint/2010/main" val="17700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App: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37436" t="12228" r="38072" b="11795"/>
          <a:stretch/>
        </p:blipFill>
        <p:spPr bwMode="auto">
          <a:xfrm>
            <a:off x="251459" y="1952624"/>
            <a:ext cx="1701165" cy="260477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l="36497" t="12834" r="36363" b="10874"/>
          <a:stretch/>
        </p:blipFill>
        <p:spPr bwMode="auto">
          <a:xfrm>
            <a:off x="2026919" y="1995170"/>
            <a:ext cx="1833669" cy="259461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4"/>
          <a:srcRect l="38333" t="12992" r="37820" b="11795"/>
          <a:stretch/>
        </p:blipFill>
        <p:spPr bwMode="auto">
          <a:xfrm>
            <a:off x="4060401" y="1962785"/>
            <a:ext cx="1622001" cy="259461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/>
          <a:srcRect l="38333" t="12992" r="37820" b="11795"/>
          <a:stretch/>
        </p:blipFill>
        <p:spPr bwMode="auto">
          <a:xfrm>
            <a:off x="5882216" y="1930400"/>
            <a:ext cx="1638724" cy="265938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5"/>
          <a:srcRect l="37820" t="12992" r="37949" b="11339"/>
          <a:stretch/>
        </p:blipFill>
        <p:spPr bwMode="auto">
          <a:xfrm>
            <a:off x="7661909" y="1930400"/>
            <a:ext cx="1753062" cy="265938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87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Personas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94" y="1375795"/>
            <a:ext cx="8449608" cy="528506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25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9A553536-58EB-48F9-A058-2A9F6447ABD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A349A19-7397-4398-88D7-44CCCB3D06C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3F81528-85BA-4962-A903-4EE93D3CF4E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126A65F-51C0-448D-B367-B6B14A2358D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F9B6CFD-0AED-4A85-96D9-4E033C74401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C96281D-66EF-41CB-A97D-64E452383B9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CA2089B-0DA7-4B19-98C9-AD2BE5E4452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94D50B4-68B1-49BB-8E07-2C7FCD195EE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A669B8B-1865-4658-B894-997487B3B13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57F3E11-F8EA-40DB-ABFA-BF55995C825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1151</TotalTime>
  <Words>375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Segoe UI</vt:lpstr>
      <vt:lpstr>Trebuchet MS</vt:lpstr>
      <vt:lpstr>Wingdings 3</vt:lpstr>
      <vt:lpstr>Facet</vt:lpstr>
      <vt:lpstr>TravelBuddy </vt:lpstr>
      <vt:lpstr>Introduction</vt:lpstr>
      <vt:lpstr>Project Overview</vt:lpstr>
      <vt:lpstr>Elements of User Experience</vt:lpstr>
      <vt:lpstr>Improvements</vt:lpstr>
      <vt:lpstr>Information Architecture</vt:lpstr>
      <vt:lpstr>Prototype:</vt:lpstr>
      <vt:lpstr>Mobile App:</vt:lpstr>
      <vt:lpstr>Personas</vt:lpstr>
      <vt:lpstr>Personas</vt:lpstr>
      <vt:lpstr>Storyboarding</vt:lpstr>
      <vt:lpstr>Flights</vt:lpstr>
      <vt:lpstr>Usability Testing – Test Cases</vt:lpstr>
      <vt:lpstr>Usability Testing - Analysis</vt:lpstr>
      <vt:lpstr>Card Sorting</vt:lpstr>
      <vt:lpstr>Card Sorting Analysis</vt:lpstr>
      <vt:lpstr>Tree Testing (Reverse Card Sorting)</vt:lpstr>
      <vt:lpstr>Tree Testing Analysis</vt:lpstr>
      <vt:lpstr>  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Traveler's Guide-TripAdvisor</dc:title>
  <dc:creator>shruti mandke</dc:creator>
  <cp:lastModifiedBy>shruti mandke</cp:lastModifiedBy>
  <cp:revision>86</cp:revision>
  <dcterms:created xsi:type="dcterms:W3CDTF">2016-10-28T01:00:16Z</dcterms:created>
  <dcterms:modified xsi:type="dcterms:W3CDTF">2016-12-11T04:11:51Z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