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94" r:id="rId5"/>
    <p:sldId id="297" r:id="rId6"/>
    <p:sldId id="257" r:id="rId7"/>
    <p:sldId id="283" r:id="rId8"/>
    <p:sldId id="298" r:id="rId9"/>
    <p:sldId id="299" r:id="rId10"/>
    <p:sldId id="300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047"/>
    <a:srgbClr val="0B2B41"/>
    <a:srgbClr val="114263"/>
    <a:srgbClr val="401918"/>
    <a:srgbClr val="731F1C"/>
    <a:srgbClr val="AB678E"/>
    <a:srgbClr val="B2606E"/>
    <a:srgbClr val="CA929B"/>
    <a:srgbClr val="248CD2"/>
    <a:srgbClr val="C88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GB" sz="1200" smtClean="0">
                <a:solidFill>
                  <a:schemeClr val="bg1"/>
                </a:solidFill>
              </a:rPr>
              <a:pPr algn="ctr"/>
              <a:t>‹#›</a:t>
            </a:fld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GB" smtClean="0"/>
              <a:pPr algn="ct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dirty="0"/>
              <a:t>TITLE</a:t>
            </a:r>
            <a:endParaRPr lang="en-GB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dirty="0"/>
              <a:t>Icon</a:t>
            </a:r>
            <a:endParaRPr lang="en-GB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dirty="0"/>
              <a:t>Icon</a:t>
            </a:r>
            <a:endParaRPr lang="en-GB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dirty="0"/>
              <a:t>Icon</a:t>
            </a:r>
            <a:endParaRPr lang="en-GB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dirty="0"/>
              <a:t>Icon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GB" sz="1200" smtClean="0">
                <a:solidFill>
                  <a:schemeClr val="bg1"/>
                </a:solidFill>
              </a:rPr>
              <a:pPr algn="ctr"/>
              <a:t>‹#›</a:t>
            </a:fld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86" y="1825625"/>
            <a:ext cx="1081586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GB" sz="1200" smtClean="0">
                <a:solidFill>
                  <a:schemeClr val="bg1"/>
                </a:solidFill>
              </a:rPr>
              <a:pPr algn="ctr"/>
              <a:t>‹#›</a:t>
            </a:fld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825625"/>
            <a:ext cx="5386614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7685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GB" sz="1200" smtClean="0">
                <a:solidFill>
                  <a:schemeClr val="bg1"/>
                </a:solidFill>
              </a:rPr>
              <a:pPr algn="ctr"/>
              <a:t>‹#›</a:t>
            </a:fld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186" y="1681163"/>
            <a:ext cx="5332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276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186" y="2505075"/>
            <a:ext cx="533214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7685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GB" sz="1200" smtClean="0">
                <a:solidFill>
                  <a:schemeClr val="bg1"/>
                </a:solidFill>
              </a:rPr>
              <a:pPr algn="ctr"/>
              <a:t>‹#›</a:t>
            </a:fld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26586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GB" sz="1200" smtClean="0">
                <a:solidFill>
                  <a:schemeClr val="bg1"/>
                </a:solidFill>
              </a:rPr>
              <a:pPr algn="ctr"/>
              <a:t>‹#›</a:t>
            </a:fld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Icon</a:t>
            </a:r>
            <a:endParaRPr lang="en-GB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Icon</a:t>
            </a:r>
            <a:endParaRPr lang="en-GB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GB" smtClean="0"/>
              <a:pPr algn="ct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Content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Icon</a:t>
            </a:r>
            <a:endParaRPr lang="en-GB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Icon</a:t>
            </a:r>
            <a:endParaRPr lang="en-GB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Icon</a:t>
            </a:r>
            <a:endParaRPr lang="en-GB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GB" smtClean="0"/>
              <a:pPr algn="ct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Icon</a:t>
            </a:r>
            <a:endParaRPr lang="en-GB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Icon</a:t>
            </a:r>
            <a:endParaRPr lang="en-GB" dirty="0"/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GB" smtClean="0"/>
              <a:pPr algn="ct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Icon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GB" smtClean="0"/>
              <a:pPr algn="ct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Icon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GB" sz="1200" smtClean="0">
                <a:solidFill>
                  <a:schemeClr val="bg1"/>
                </a:solidFill>
              </a:rPr>
              <a:pPr algn="ctr"/>
              <a:t>‹#›</a:t>
            </a:fld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/>
            <a:fld id="{817179DE-9BF3-494C-804F-0C7C90AC8700}" type="slidenum">
              <a:rPr lang="en-GB" smtClean="0"/>
              <a:pPr algn="ctr"/>
              <a:t>‹#›</a:t>
            </a:fld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scorecard.ed.gov/data/documentation/" TargetMode="External"/><Relationship Id="rId2" Type="http://schemas.openxmlformats.org/officeDocument/2006/relationships/hyperlink" Target="https://lendedu.com/blog/average-student-loan-debt-statistics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eople laughing at a laptop screen">
            <a:extLst>
              <a:ext uri="{FF2B5EF4-FFF2-40B4-BE49-F238E27FC236}">
                <a16:creationId xmlns:a16="http://schemas.microsoft.com/office/drawing/2014/main" id="{9402120B-1989-41A6-9ED1-21A56316A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087304" cy="6858000"/>
          </a:xfrm>
        </p:spPr>
      </p:pic>
      <p:pic>
        <p:nvPicPr>
          <p:cNvPr id="5" name="Picture Placeholder 4" descr="group of students at graduation">
            <a:extLst>
              <a:ext uri="{FF2B5EF4-FFF2-40B4-BE49-F238E27FC236}">
                <a16:creationId xmlns:a16="http://schemas.microsoft.com/office/drawing/2014/main" id="{BD0958B7-E663-4510-9C53-EE09FEEB736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300" y="0"/>
            <a:ext cx="5727700" cy="6858000"/>
          </a:xfrm>
        </p:spPr>
      </p:pic>
      <p:grpSp>
        <p:nvGrpSpPr>
          <p:cNvPr id="9" name="Group 8" descr="decorative element">
            <a:extLst>
              <a:ext uri="{FF2B5EF4-FFF2-40B4-BE49-F238E27FC236}">
                <a16:creationId xmlns:a16="http://schemas.microsoft.com/office/drawing/2014/main" id="{E7969C14-1078-4610-9BC5-74119C9B87BE}"/>
              </a:ext>
            </a:extLst>
          </p:cNvPr>
          <p:cNvGrpSpPr/>
          <p:nvPr/>
        </p:nvGrpSpPr>
        <p:grpSpPr>
          <a:xfrm>
            <a:off x="0" y="3808320"/>
            <a:ext cx="7833208" cy="2547440"/>
            <a:chOff x="0" y="3808320"/>
            <a:chExt cx="7833208" cy="25474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531D018-EFA3-4346-AB80-7CE436393D9E}"/>
                </a:ext>
              </a:extLst>
            </p:cNvPr>
            <p:cNvSpPr/>
            <p:nvPr/>
          </p:nvSpPr>
          <p:spPr>
            <a:xfrm>
              <a:off x="0" y="3808320"/>
              <a:ext cx="7833208" cy="2547440"/>
            </a:xfrm>
            <a:custGeom>
              <a:avLst/>
              <a:gdLst>
                <a:gd name="connsiteX0" fmla="*/ 0 w 7833208"/>
                <a:gd name="connsiteY0" fmla="*/ 0 h 2547440"/>
                <a:gd name="connsiteX1" fmla="*/ 7833208 w 7833208"/>
                <a:gd name="connsiteY1" fmla="*/ 0 h 2547440"/>
                <a:gd name="connsiteX2" fmla="*/ 7135846 w 7833208"/>
                <a:gd name="connsiteY2" fmla="*/ 2547440 h 2547440"/>
                <a:gd name="connsiteX3" fmla="*/ 0 w 7833208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3208" h="2547440">
                  <a:moveTo>
                    <a:pt x="0" y="0"/>
                  </a:moveTo>
                  <a:lnTo>
                    <a:pt x="7833208" y="0"/>
                  </a:lnTo>
                  <a:lnTo>
                    <a:pt x="7135846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9D7AC8-80D5-49DC-A585-FCFFA6CA4B66}"/>
                </a:ext>
              </a:extLst>
            </p:cNvPr>
            <p:cNvSpPr/>
            <p:nvPr/>
          </p:nvSpPr>
          <p:spPr>
            <a:xfrm>
              <a:off x="1" y="3808320"/>
              <a:ext cx="7692571" cy="2547440"/>
            </a:xfrm>
            <a:custGeom>
              <a:avLst/>
              <a:gdLst>
                <a:gd name="connsiteX0" fmla="*/ 0 w 7692571"/>
                <a:gd name="connsiteY0" fmla="*/ 0 h 2547440"/>
                <a:gd name="connsiteX1" fmla="*/ 7692571 w 7692571"/>
                <a:gd name="connsiteY1" fmla="*/ 0 h 2547440"/>
                <a:gd name="connsiteX2" fmla="*/ 6995209 w 7692571"/>
                <a:gd name="connsiteY2" fmla="*/ 2547440 h 2547440"/>
                <a:gd name="connsiteX3" fmla="*/ 0 w 7692571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2571" h="2547440">
                  <a:moveTo>
                    <a:pt x="0" y="0"/>
                  </a:moveTo>
                  <a:lnTo>
                    <a:pt x="7692571" y="0"/>
                  </a:lnTo>
                  <a:lnTo>
                    <a:pt x="6995209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</p:grpSp>
      <p:sp>
        <p:nvSpPr>
          <p:cNvPr id="14" name="Rectangle 13" descr="decorative element">
            <a:extLst>
              <a:ext uri="{FF2B5EF4-FFF2-40B4-BE49-F238E27FC236}">
                <a16:creationId xmlns:a16="http://schemas.microsoft.com/office/drawing/2014/main" id="{C862BC4D-BD7A-417E-A34A-59CE4D4A6AC8}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859D862E-AE8E-482F-9E23-3C096FF03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Team : Tom, </a:t>
            </a:r>
            <a:r>
              <a:rPr lang="en-GB" dirty="0" err="1">
                <a:solidFill>
                  <a:schemeClr val="bg1"/>
                </a:solidFill>
              </a:rPr>
              <a:t>Terry,Nrupesh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Mugdha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18CDD97B-6E25-4FB4-B239-493E54AA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Student Loan Crisis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Rutgers boot camp project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7F99E8F-CFBF-4A36-93EC-B66007DF4F2C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GB" sz="1200" smtClean="0">
                <a:solidFill>
                  <a:schemeClr val="bg1"/>
                </a:solidFill>
              </a:rPr>
              <a:pPr algn="ctr"/>
              <a:t>1</a:t>
            </a:fld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4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36101E-D654-46D8-A983-BF46C5D865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purpose of this project is to analyze how much is the outstanding student loans in USA . To acheive this analysis, we have pulled data like cost of school, default rate , repayment rate and earings and total monthly repayment rates from the college scorecard for schools and universities across USA.</a:t>
            </a:r>
            <a:endParaRPr lang="en-GB" dirty="0"/>
          </a:p>
          <a:p>
            <a:r>
              <a:rPr lang="en-US" dirty="0"/>
              <a:t>After extracting the dataset, we have used geomapping and plotly to map and compare multiple data set</a:t>
            </a:r>
          </a:p>
          <a:p>
            <a:r>
              <a:rPr lang="en-US" dirty="0"/>
              <a:t>The google JS library was used to plot scatter plot diagrams.</a:t>
            </a:r>
          </a:p>
          <a:p>
            <a:r>
              <a:rPr lang="en-US" dirty="0"/>
              <a:t>The SQL Db was used as database connection . </a:t>
            </a:r>
            <a:endParaRPr lang="en-GB" dirty="0"/>
          </a:p>
          <a:p>
            <a:r>
              <a:rPr lang="en-GB" dirty="0"/>
              <a:t>Data from following sites was used </a:t>
            </a:r>
          </a:p>
          <a:p>
            <a:r>
              <a:rPr lang="en-GB" dirty="0">
                <a:hlinkClick r:id="rId2"/>
              </a:rPr>
              <a:t>https://lendedu.com/blog/average-student-loan-debt-statistics</a:t>
            </a:r>
            <a:endParaRPr lang="en-GB" dirty="0"/>
          </a:p>
          <a:p>
            <a:r>
              <a:rPr lang="en-GB" dirty="0">
                <a:hlinkClick r:id="rId3"/>
              </a:rPr>
              <a:t>https://collegescorecard.ed.gov/data/documentation/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Loans- Project Details</a:t>
            </a:r>
            <a:endParaRPr lang="en-GB" dirty="0"/>
          </a:p>
        </p:txBody>
      </p:sp>
      <p:pic>
        <p:nvPicPr>
          <p:cNvPr id="27" name="Content Placeholder 79" descr="Open Book">
            <a:extLst>
              <a:ext uri="{FF2B5EF4-FFF2-40B4-BE49-F238E27FC236}">
                <a16:creationId xmlns:a16="http://schemas.microsoft.com/office/drawing/2014/main" id="{EBEE0E99-191F-4498-9399-4BA8BCD3E6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810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rial view of boy sitting at his laptop">
            <a:extLst>
              <a:ext uri="{FF2B5EF4-FFF2-40B4-BE49-F238E27FC236}">
                <a16:creationId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1" name="Group 10" descr="decorative element">
            <a:extLst>
              <a:ext uri="{FF2B5EF4-FFF2-40B4-BE49-F238E27FC236}">
                <a16:creationId xmlns:a16="http://schemas.microsoft.com/office/drawing/2014/main" id="{AB025618-C830-4992-9CD3-D9E49BC79E67}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Rectangle 13" descr="decorative element">
            <a:extLst>
              <a:ext uri="{FF2B5EF4-FFF2-40B4-BE49-F238E27FC236}">
                <a16:creationId xmlns:a16="http://schemas.microsoft.com/office/drawing/2014/main" id="{C862BC4D-BD7A-417E-A34A-59CE4D4A6AC8}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11457662-C1A5-4B93-8E30-88025E27C462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GB" sz="1200" smtClean="0">
                <a:solidFill>
                  <a:schemeClr val="bg1"/>
                </a:solidFill>
              </a:rPr>
              <a:pPr algn="ctr"/>
              <a:t>3</a:t>
            </a:fld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998" y="2381868"/>
            <a:ext cx="7531336" cy="37293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$1.52 trillion the total amount of outstanding student loan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45 million the total number of student loan borrowers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$102 billion the total amount of private student loan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 7 million (&gt;2%) of the U.S. population has defaulted on their student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Student loan debt is the second highest form of debt in the U.S., second only to mortgages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 73% of borrowers have delayed saving for retirement because of their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Around 63% of borrowers have delayed buying a home because of their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As of Q42018, $65.2 Billion was outstanding  for the age group  62 and 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the Class of 2017, of the 250 colleges with the highest amount of student loan debt per borrower, 81.6% of the institutions were private.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dirty="0"/>
          </a:p>
        </p:txBody>
      </p:sp>
      <p:pic>
        <p:nvPicPr>
          <p:cNvPr id="35" name="Content Placeholder 34" descr="Open Book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6451" y="1555073"/>
            <a:ext cx="548640" cy="548640"/>
          </a:xfrm>
        </p:spPr>
      </p:pic>
      <p:pic>
        <p:nvPicPr>
          <p:cNvPr id="36" name="Content Placeholder 35" descr="Medal">
            <a:extLst>
              <a:ext uri="{FF2B5EF4-FFF2-40B4-BE49-F238E27FC236}">
                <a16:creationId xmlns:a16="http://schemas.microsoft.com/office/drawing/2014/main" id="{A960174C-A9DE-472D-BF1C-B13108BD70B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5309" y="1563947"/>
            <a:ext cx="548640" cy="54864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on Student Loans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12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decorative element">
            <a:extLst>
              <a:ext uri="{FF2B5EF4-FFF2-40B4-BE49-F238E27FC236}">
                <a16:creationId xmlns:a16="http://schemas.microsoft.com/office/drawing/2014/main" id="{AB025618-C830-4992-9CD3-D9E49BC79E67}"/>
              </a:ext>
            </a:extLst>
          </p:cNvPr>
          <p:cNvGrpSpPr/>
          <p:nvPr/>
        </p:nvGrpSpPr>
        <p:grpSpPr>
          <a:xfrm>
            <a:off x="2542581" y="0"/>
            <a:ext cx="7388298" cy="6858000"/>
            <a:chOff x="1826589" y="0"/>
            <a:chExt cx="7388298" cy="6858000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Rectangle 13" descr="decorative element">
            <a:extLst>
              <a:ext uri="{FF2B5EF4-FFF2-40B4-BE49-F238E27FC236}">
                <a16:creationId xmlns:a16="http://schemas.microsoft.com/office/drawing/2014/main" id="{C862BC4D-BD7A-417E-A34A-59CE4D4A6AC8}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9161314-0A22-4109-A2B1-41E87EFE1E18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GB" sz="1200" smtClean="0">
                <a:solidFill>
                  <a:schemeClr val="bg1"/>
                </a:solidFill>
              </a:rPr>
              <a:pPr algn="ctr"/>
              <a:t>4</a:t>
            </a:fld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5" y="379883"/>
            <a:ext cx="10907785" cy="830997"/>
          </a:xfrm>
        </p:spPr>
        <p:txBody>
          <a:bodyPr/>
          <a:lstStyle/>
          <a:p>
            <a:r>
              <a:rPr lang="en-US" dirty="0"/>
              <a:t>Student Loan comparison with Credit Cards  &amp; Mortgages for each state per person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2EBD55-E41E-49A3-B890-821332212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0" y="1296140"/>
            <a:ext cx="10750859" cy="47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decorative element">
            <a:extLst>
              <a:ext uri="{FF2B5EF4-FFF2-40B4-BE49-F238E27FC236}">
                <a16:creationId xmlns:a16="http://schemas.microsoft.com/office/drawing/2014/main" id="{AB025618-C830-4992-9CD3-D9E49BC79E67}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Rectangle 13" descr="decorative element">
            <a:extLst>
              <a:ext uri="{FF2B5EF4-FFF2-40B4-BE49-F238E27FC236}">
                <a16:creationId xmlns:a16="http://schemas.microsoft.com/office/drawing/2014/main" id="{C862BC4D-BD7A-417E-A34A-59CE4D4A6AC8}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9161314-0A22-4109-A2B1-41E87EFE1E18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GB" sz="1200" smtClean="0">
                <a:solidFill>
                  <a:schemeClr val="bg1"/>
                </a:solidFill>
              </a:rPr>
              <a:pPr algn="ctr"/>
              <a:t>5</a:t>
            </a:fld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5" y="379883"/>
            <a:ext cx="10907785" cy="830997"/>
          </a:xfrm>
        </p:spPr>
        <p:txBody>
          <a:bodyPr/>
          <a:lstStyle/>
          <a:p>
            <a:r>
              <a:rPr lang="en-US" dirty="0"/>
              <a:t>Students loans Amount , Defaults in Percentage and absolute terms across USA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B88CD0-1739-41AC-A773-F38310DD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84" y="994298"/>
            <a:ext cx="10925631" cy="51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decorative element">
            <a:extLst>
              <a:ext uri="{FF2B5EF4-FFF2-40B4-BE49-F238E27FC236}">
                <a16:creationId xmlns:a16="http://schemas.microsoft.com/office/drawing/2014/main" id="{AB025618-C830-4992-9CD3-D9E49BC79E67}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Rectangle 13" descr="decorative element">
            <a:extLst>
              <a:ext uri="{FF2B5EF4-FFF2-40B4-BE49-F238E27FC236}">
                <a16:creationId xmlns:a16="http://schemas.microsoft.com/office/drawing/2014/main" id="{C862BC4D-BD7A-417E-A34A-59CE4D4A6AC8}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9161314-0A22-4109-A2B1-41E87EFE1E18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GB" sz="1200" smtClean="0">
                <a:solidFill>
                  <a:schemeClr val="bg1"/>
                </a:solidFill>
              </a:rPr>
              <a:pPr algn="ctr"/>
              <a:t>6</a:t>
            </a:fld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5" y="379883"/>
            <a:ext cx="10907785" cy="830997"/>
          </a:xfrm>
        </p:spPr>
        <p:txBody>
          <a:bodyPr/>
          <a:lstStyle/>
          <a:p>
            <a:r>
              <a:rPr lang="en-US" dirty="0"/>
              <a:t>Scatter Plot-  Loan default rate per net price of college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A13AE-066C-42A1-812B-12B16531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210880"/>
            <a:ext cx="11558726" cy="48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2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decorative element">
            <a:extLst>
              <a:ext uri="{FF2B5EF4-FFF2-40B4-BE49-F238E27FC236}">
                <a16:creationId xmlns:a16="http://schemas.microsoft.com/office/drawing/2014/main" id="{AB025618-C830-4992-9CD3-D9E49BC79E67}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Rectangle 13" descr="decorative element">
            <a:extLst>
              <a:ext uri="{FF2B5EF4-FFF2-40B4-BE49-F238E27FC236}">
                <a16:creationId xmlns:a16="http://schemas.microsoft.com/office/drawing/2014/main" id="{C862BC4D-BD7A-417E-A34A-59CE4D4A6AC8}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9161314-0A22-4109-A2B1-41E87EFE1E18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GB" sz="1200" smtClean="0">
                <a:solidFill>
                  <a:schemeClr val="bg1"/>
                </a:solidFill>
              </a:rPr>
              <a:pPr algn="ctr"/>
              <a:t>7</a:t>
            </a:fld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5" y="379883"/>
            <a:ext cx="10907785" cy="830997"/>
          </a:xfrm>
        </p:spPr>
        <p:txBody>
          <a:bodyPr/>
          <a:lstStyle/>
          <a:p>
            <a:r>
              <a:rPr lang="en-US" dirty="0"/>
              <a:t>Students loan defaults per Institution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6159F-9F61-454D-B845-11E43B4C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8" y="1003178"/>
            <a:ext cx="10383416" cy="504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9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roup of students throwing their graduation caps in the air at sunset">
            <a:extLst>
              <a:ext uri="{FF2B5EF4-FFF2-40B4-BE49-F238E27FC236}">
                <a16:creationId xmlns:a16="http://schemas.microsoft.com/office/drawing/2014/main" id="{039BFAD7-131E-407E-8A28-E4CF6B8977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7" name="Group 6" descr="decorative element">
            <a:extLst>
              <a:ext uri="{FF2B5EF4-FFF2-40B4-BE49-F238E27FC236}">
                <a16:creationId xmlns:a16="http://schemas.microsoft.com/office/drawing/2014/main" id="{F5325EDA-7343-463C-83EC-5D799E8B8195}"/>
              </a:ext>
            </a:extLst>
          </p:cNvPr>
          <p:cNvGrpSpPr/>
          <p:nvPr/>
        </p:nvGrpSpPr>
        <p:grpSpPr>
          <a:xfrm>
            <a:off x="9621170" y="0"/>
            <a:ext cx="2570831" cy="6858001"/>
            <a:chOff x="9621170" y="0"/>
            <a:chExt cx="2570831" cy="685800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5" name="Group 4" descr="decorative element">
            <a:extLst>
              <a:ext uri="{FF2B5EF4-FFF2-40B4-BE49-F238E27FC236}">
                <a16:creationId xmlns:a16="http://schemas.microsoft.com/office/drawing/2014/main" id="{1A141F7B-AE96-45F9-BC57-F7C86174910A}"/>
              </a:ext>
            </a:extLst>
          </p:cNvPr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62BC4D-BD7A-417E-A34A-59CE4D4A6AC8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2937FB-CDE3-46B3-8481-AB5DB8C4BABA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18AA3A9-97EA-409C-AD65-3CD3B0A58871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GB" sz="1200" smtClean="0">
                <a:solidFill>
                  <a:schemeClr val="bg1"/>
                </a:solidFill>
              </a:rPr>
              <a:pPr algn="ctr"/>
              <a:t>8</a:t>
            </a:fld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1F4C9CA2-B224-40CD-8DB2-CAE478D236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8000" dirty="0"/>
              <a:t>Thank You </a:t>
            </a:r>
          </a:p>
        </p:txBody>
      </p:sp>
      <p:pic>
        <p:nvPicPr>
          <p:cNvPr id="80" name="Content Placeholder 79" descr="Open Book">
            <a:extLst>
              <a:ext uri="{FF2B5EF4-FFF2-40B4-BE49-F238E27FC236}">
                <a16:creationId xmlns:a16="http://schemas.microsoft.com/office/drawing/2014/main" id="{1198805C-69FE-4129-96D0-B3F35CB641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253" y="136956"/>
            <a:ext cx="547688" cy="547688"/>
          </a:xfrm>
        </p:spPr>
      </p:pic>
      <p:pic>
        <p:nvPicPr>
          <p:cNvPr id="95" name="Content Placeholder 94" descr="Microscope">
            <a:extLst>
              <a:ext uri="{FF2B5EF4-FFF2-40B4-BE49-F238E27FC236}">
                <a16:creationId xmlns:a16="http://schemas.microsoft.com/office/drawing/2014/main" id="{96991F60-484C-4906-ADB8-676435D3D6E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2741" y="0"/>
            <a:ext cx="547688" cy="547688"/>
          </a:xfrm>
        </p:spPr>
      </p:pic>
    </p:spTree>
    <p:extLst>
      <p:ext uri="{BB962C8B-B14F-4D97-AF65-F5344CB8AC3E}">
        <p14:creationId xmlns:p14="http://schemas.microsoft.com/office/powerpoint/2010/main" val="371121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_Template_CA - v3" id="{05BEC7B3-9C4F-4697-9BCB-CF8E9EC8EB39}" vid="{BBA0308C-16F9-454C-BD0F-1B17E2C0FD4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4148EB-7DAD-48FA-A275-D42F48043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49A191-EC8C-4AA6-9C64-D32B5F04743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941CEA3-A3B3-4568-9E84-C4619CC82D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Education presentation</Template>
  <TotalTime>0</TotalTime>
  <Words>333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Corbel</vt:lpstr>
      <vt:lpstr>Office Theme</vt:lpstr>
      <vt:lpstr>Student Loan Crisis Rutgers boot camp project</vt:lpstr>
      <vt:lpstr>Student Loans- Project Details</vt:lpstr>
      <vt:lpstr>Statistics on Student Loans </vt:lpstr>
      <vt:lpstr>Student Loan comparison with Credit Cards  &amp; Mortgages for each state per person</vt:lpstr>
      <vt:lpstr>Students loans Amount , Defaults in Percentage and absolute terms across USA</vt:lpstr>
      <vt:lpstr>Scatter Plot-  Loan default rate per net price of college</vt:lpstr>
      <vt:lpstr>Students loan defaults per Institution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2019-02-10T20:09:06Z</dcterms:created>
  <dcterms:modified xsi:type="dcterms:W3CDTF">2019-02-12T00:30:55Z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