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1"/>
  </p:notesMasterIdLst>
  <p:sldIdLst>
    <p:sldId id="256" r:id="rId2"/>
    <p:sldId id="269" r:id="rId3"/>
    <p:sldId id="274" r:id="rId4"/>
    <p:sldId id="273" r:id="rId5"/>
    <p:sldId id="275" r:id="rId6"/>
    <p:sldId id="276" r:id="rId7"/>
    <p:sldId id="277" r:id="rId8"/>
    <p:sldId id="257" r:id="rId9"/>
    <p:sldId id="271" r:id="rId10"/>
    <p:sldId id="258" r:id="rId11"/>
    <p:sldId id="259" r:id="rId12"/>
    <p:sldId id="267" r:id="rId13"/>
    <p:sldId id="260" r:id="rId14"/>
    <p:sldId id="268" r:id="rId15"/>
    <p:sldId id="261" r:id="rId16"/>
    <p:sldId id="262" r:id="rId17"/>
    <p:sldId id="270" r:id="rId18"/>
    <p:sldId id="266"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5033" autoAdjust="0"/>
  </p:normalViewPr>
  <p:slideViewPr>
    <p:cSldViewPr snapToGrid="0">
      <p:cViewPr varScale="1">
        <p:scale>
          <a:sx n="84" d="100"/>
          <a:sy n="84" d="100"/>
        </p:scale>
        <p:origin x="40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05AFC-61B1-4A6D-9788-F5DB81F0E6A7}"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01A79ADA-E512-43A5-801A-8932ABF0EDA1}">
      <dgm:prSet/>
      <dgm:spPr/>
      <dgm:t>
        <a:bodyPr/>
        <a:lstStyle/>
        <a:p>
          <a:r>
            <a:rPr lang="en-IN" b="0" i="0"/>
            <a:t>Web Crawling</a:t>
          </a:r>
          <a:endParaRPr lang="en-US"/>
        </a:p>
      </dgm:t>
    </dgm:pt>
    <dgm:pt modelId="{411BFA10-E343-431F-B683-C18C4517E321}" type="parTrans" cxnId="{D4E2256A-62FB-47AA-9486-469A128D5568}">
      <dgm:prSet/>
      <dgm:spPr/>
      <dgm:t>
        <a:bodyPr/>
        <a:lstStyle/>
        <a:p>
          <a:endParaRPr lang="en-US"/>
        </a:p>
      </dgm:t>
    </dgm:pt>
    <dgm:pt modelId="{A69969A8-2A2C-4FF4-A8F9-5F438D56F8A0}" type="sibTrans" cxnId="{D4E2256A-62FB-47AA-9486-469A128D5568}">
      <dgm:prSet/>
      <dgm:spPr/>
      <dgm:t>
        <a:bodyPr/>
        <a:lstStyle/>
        <a:p>
          <a:endParaRPr lang="en-US"/>
        </a:p>
      </dgm:t>
    </dgm:pt>
    <dgm:pt modelId="{48E96D73-9668-4A45-9DEF-DE60C3A39F35}">
      <dgm:prSet/>
      <dgm:spPr/>
      <dgm:t>
        <a:bodyPr/>
        <a:lstStyle/>
        <a:p>
          <a:r>
            <a:rPr lang="en-IN" b="0" i="0"/>
            <a:t>HTML Parser</a:t>
          </a:r>
          <a:endParaRPr lang="en-US"/>
        </a:p>
      </dgm:t>
    </dgm:pt>
    <dgm:pt modelId="{79F8B049-4614-429C-9335-1B6CC6D06B47}" type="parTrans" cxnId="{035B33A3-8E0F-4B9E-BDB2-300810F9B86F}">
      <dgm:prSet/>
      <dgm:spPr/>
      <dgm:t>
        <a:bodyPr/>
        <a:lstStyle/>
        <a:p>
          <a:endParaRPr lang="en-US"/>
        </a:p>
      </dgm:t>
    </dgm:pt>
    <dgm:pt modelId="{1A45AC11-5C6B-4599-A8A5-5489B588BAC6}" type="sibTrans" cxnId="{035B33A3-8E0F-4B9E-BDB2-300810F9B86F}">
      <dgm:prSet/>
      <dgm:spPr/>
      <dgm:t>
        <a:bodyPr/>
        <a:lstStyle/>
        <a:p>
          <a:endParaRPr lang="en-US"/>
        </a:p>
      </dgm:t>
    </dgm:pt>
    <dgm:pt modelId="{5189CDC5-FDB4-4622-8207-C03102E0EA93}">
      <dgm:prSet/>
      <dgm:spPr/>
      <dgm:t>
        <a:bodyPr/>
        <a:lstStyle/>
        <a:p>
          <a:r>
            <a:rPr lang="en-IN" b="0" i="0"/>
            <a:t>Page Ranking</a:t>
          </a:r>
          <a:endParaRPr lang="en-US"/>
        </a:p>
      </dgm:t>
    </dgm:pt>
    <dgm:pt modelId="{4A5B760B-1652-43B6-81E9-CDD282C6812D}" type="parTrans" cxnId="{4BDED54D-2CF2-4FD4-A386-BA417E84F8FA}">
      <dgm:prSet/>
      <dgm:spPr/>
      <dgm:t>
        <a:bodyPr/>
        <a:lstStyle/>
        <a:p>
          <a:endParaRPr lang="en-US"/>
        </a:p>
      </dgm:t>
    </dgm:pt>
    <dgm:pt modelId="{85389C42-E12A-4C1E-9E2F-96D1D655257B}" type="sibTrans" cxnId="{4BDED54D-2CF2-4FD4-A386-BA417E84F8FA}">
      <dgm:prSet/>
      <dgm:spPr/>
      <dgm:t>
        <a:bodyPr/>
        <a:lstStyle/>
        <a:p>
          <a:endParaRPr lang="en-US"/>
        </a:p>
      </dgm:t>
    </dgm:pt>
    <dgm:pt modelId="{EB228172-CA7F-42AA-8E33-456DB389EE70}">
      <dgm:prSet/>
      <dgm:spPr/>
      <dgm:t>
        <a:bodyPr/>
        <a:lstStyle/>
        <a:p>
          <a:r>
            <a:rPr lang="en-IN" b="0" i="0"/>
            <a:t>Word Completion</a:t>
          </a:r>
          <a:endParaRPr lang="en-US"/>
        </a:p>
      </dgm:t>
    </dgm:pt>
    <dgm:pt modelId="{E3D7A8E6-4F18-4CC2-A6FD-467C22EF0CBE}" type="parTrans" cxnId="{DB684FB4-DB7C-44CB-A916-0A410309B8B3}">
      <dgm:prSet/>
      <dgm:spPr/>
      <dgm:t>
        <a:bodyPr/>
        <a:lstStyle/>
        <a:p>
          <a:endParaRPr lang="en-US"/>
        </a:p>
      </dgm:t>
    </dgm:pt>
    <dgm:pt modelId="{2D62359D-DA94-45E9-B311-A13C4716EF92}" type="sibTrans" cxnId="{DB684FB4-DB7C-44CB-A916-0A410309B8B3}">
      <dgm:prSet/>
      <dgm:spPr/>
      <dgm:t>
        <a:bodyPr/>
        <a:lstStyle/>
        <a:p>
          <a:endParaRPr lang="en-US"/>
        </a:p>
      </dgm:t>
    </dgm:pt>
    <dgm:pt modelId="{3AA239DC-5512-4B18-93E5-CFADA58A2EC0}">
      <dgm:prSet/>
      <dgm:spPr/>
      <dgm:t>
        <a:bodyPr/>
        <a:lstStyle/>
        <a:p>
          <a:r>
            <a:rPr lang="en-IN" b="0" i="0" dirty="0"/>
            <a:t>Search Frequency</a:t>
          </a:r>
          <a:endParaRPr lang="en-US" dirty="0"/>
        </a:p>
      </dgm:t>
    </dgm:pt>
    <dgm:pt modelId="{14C7C009-DECF-4B55-BE21-12895BCAFDD1}" type="parTrans" cxnId="{A7EC905C-ACE4-470E-984B-C3FF692A5506}">
      <dgm:prSet/>
      <dgm:spPr/>
      <dgm:t>
        <a:bodyPr/>
        <a:lstStyle/>
        <a:p>
          <a:endParaRPr lang="en-US"/>
        </a:p>
      </dgm:t>
    </dgm:pt>
    <dgm:pt modelId="{831B56BA-DAE4-443B-A116-2A76118D84D8}" type="sibTrans" cxnId="{A7EC905C-ACE4-470E-984B-C3FF692A5506}">
      <dgm:prSet/>
      <dgm:spPr/>
      <dgm:t>
        <a:bodyPr/>
        <a:lstStyle/>
        <a:p>
          <a:endParaRPr lang="en-US"/>
        </a:p>
      </dgm:t>
    </dgm:pt>
    <dgm:pt modelId="{160B3F4D-DAE4-4A20-A158-0025B3C11A57}">
      <dgm:prSet/>
      <dgm:spPr/>
      <dgm:t>
        <a:bodyPr/>
        <a:lstStyle/>
        <a:p>
          <a:r>
            <a:rPr lang="en-IN" b="0" i="0"/>
            <a:t>Data Validation Using Regex</a:t>
          </a:r>
          <a:endParaRPr lang="en-US"/>
        </a:p>
      </dgm:t>
    </dgm:pt>
    <dgm:pt modelId="{5C2C43FB-89CA-4F90-80B4-77CF31B51608}" type="parTrans" cxnId="{BC2D29E8-CDB9-4D0B-9DF5-3E1149C1EDF6}">
      <dgm:prSet/>
      <dgm:spPr/>
      <dgm:t>
        <a:bodyPr/>
        <a:lstStyle/>
        <a:p>
          <a:endParaRPr lang="en-US"/>
        </a:p>
      </dgm:t>
    </dgm:pt>
    <dgm:pt modelId="{1D7C439B-FB97-4E0B-B388-27AE79A6877A}" type="sibTrans" cxnId="{BC2D29E8-CDB9-4D0B-9DF5-3E1149C1EDF6}">
      <dgm:prSet/>
      <dgm:spPr/>
      <dgm:t>
        <a:bodyPr/>
        <a:lstStyle/>
        <a:p>
          <a:endParaRPr lang="en-US"/>
        </a:p>
      </dgm:t>
    </dgm:pt>
    <dgm:pt modelId="{BF38423E-AF84-4AFC-82A8-C68CCE84DCBB}">
      <dgm:prSet/>
      <dgm:spPr/>
      <dgm:t>
        <a:bodyPr/>
        <a:lstStyle/>
        <a:p>
          <a:r>
            <a:rPr lang="en-IN" b="0" i="0"/>
            <a:t>Spell Checking</a:t>
          </a:r>
          <a:endParaRPr lang="en-US" dirty="0"/>
        </a:p>
      </dgm:t>
    </dgm:pt>
    <dgm:pt modelId="{34C74143-AE4B-468C-8AFE-E66D2D0922E4}" type="parTrans" cxnId="{53EBCE1D-9D7E-41FF-B7D7-8C43CCEB377E}">
      <dgm:prSet/>
      <dgm:spPr/>
      <dgm:t>
        <a:bodyPr/>
        <a:lstStyle/>
        <a:p>
          <a:endParaRPr lang="en-IN"/>
        </a:p>
      </dgm:t>
    </dgm:pt>
    <dgm:pt modelId="{CCDBBBE5-F4C0-41E1-97A6-6D9F32BCCD4E}" type="sibTrans" cxnId="{53EBCE1D-9D7E-41FF-B7D7-8C43CCEB377E}">
      <dgm:prSet/>
      <dgm:spPr/>
      <dgm:t>
        <a:bodyPr/>
        <a:lstStyle/>
        <a:p>
          <a:endParaRPr lang="en-IN"/>
        </a:p>
      </dgm:t>
    </dgm:pt>
    <dgm:pt modelId="{961A507C-06AA-43D5-B534-84F7DB0C99FC}" type="pres">
      <dgm:prSet presAssocID="{4F205AFC-61B1-4A6D-9788-F5DB81F0E6A7}" presName="diagram" presStyleCnt="0">
        <dgm:presLayoutVars>
          <dgm:dir/>
          <dgm:resizeHandles val="exact"/>
        </dgm:presLayoutVars>
      </dgm:prSet>
      <dgm:spPr/>
    </dgm:pt>
    <dgm:pt modelId="{D6B1D187-30A8-4509-B4E8-1DC6292C994A}" type="pres">
      <dgm:prSet presAssocID="{01A79ADA-E512-43A5-801A-8932ABF0EDA1}" presName="node" presStyleLbl="node1" presStyleIdx="0" presStyleCnt="7">
        <dgm:presLayoutVars>
          <dgm:bulletEnabled val="1"/>
        </dgm:presLayoutVars>
      </dgm:prSet>
      <dgm:spPr/>
    </dgm:pt>
    <dgm:pt modelId="{26F2016C-0A5A-4F32-B220-C5499E55CD6A}" type="pres">
      <dgm:prSet presAssocID="{A69969A8-2A2C-4FF4-A8F9-5F438D56F8A0}" presName="sibTrans" presStyleCnt="0"/>
      <dgm:spPr/>
    </dgm:pt>
    <dgm:pt modelId="{090F3F91-5AC8-4B59-8A80-F9F37FCBB02C}" type="pres">
      <dgm:prSet presAssocID="{48E96D73-9668-4A45-9DEF-DE60C3A39F35}" presName="node" presStyleLbl="node1" presStyleIdx="1" presStyleCnt="7">
        <dgm:presLayoutVars>
          <dgm:bulletEnabled val="1"/>
        </dgm:presLayoutVars>
      </dgm:prSet>
      <dgm:spPr/>
    </dgm:pt>
    <dgm:pt modelId="{4B8A8AF8-7D4A-4FE1-B701-5A6144DF00BF}" type="pres">
      <dgm:prSet presAssocID="{1A45AC11-5C6B-4599-A8A5-5489B588BAC6}" presName="sibTrans" presStyleCnt="0"/>
      <dgm:spPr/>
    </dgm:pt>
    <dgm:pt modelId="{F34A04E4-E759-490F-9661-6B3073F2724B}" type="pres">
      <dgm:prSet presAssocID="{5189CDC5-FDB4-4622-8207-C03102E0EA93}" presName="node" presStyleLbl="node1" presStyleIdx="2" presStyleCnt="7">
        <dgm:presLayoutVars>
          <dgm:bulletEnabled val="1"/>
        </dgm:presLayoutVars>
      </dgm:prSet>
      <dgm:spPr/>
    </dgm:pt>
    <dgm:pt modelId="{95054225-7D39-40A0-A8ED-1B94D42B30B9}" type="pres">
      <dgm:prSet presAssocID="{85389C42-E12A-4C1E-9E2F-96D1D655257B}" presName="sibTrans" presStyleCnt="0"/>
      <dgm:spPr/>
    </dgm:pt>
    <dgm:pt modelId="{3984B3CD-6A38-4C4A-9C1C-F22185906E9D}" type="pres">
      <dgm:prSet presAssocID="{EB228172-CA7F-42AA-8E33-456DB389EE70}" presName="node" presStyleLbl="node1" presStyleIdx="3" presStyleCnt="7">
        <dgm:presLayoutVars>
          <dgm:bulletEnabled val="1"/>
        </dgm:presLayoutVars>
      </dgm:prSet>
      <dgm:spPr/>
    </dgm:pt>
    <dgm:pt modelId="{005EF4D5-3D23-44C1-91E8-A10BDC76E3A6}" type="pres">
      <dgm:prSet presAssocID="{2D62359D-DA94-45E9-B311-A13C4716EF92}" presName="sibTrans" presStyleCnt="0"/>
      <dgm:spPr/>
    </dgm:pt>
    <dgm:pt modelId="{B5DEFF6C-D242-4CE3-B016-4F89389ED2DC}" type="pres">
      <dgm:prSet presAssocID="{3AA239DC-5512-4B18-93E5-CFADA58A2EC0}" presName="node" presStyleLbl="node1" presStyleIdx="4" presStyleCnt="7">
        <dgm:presLayoutVars>
          <dgm:bulletEnabled val="1"/>
        </dgm:presLayoutVars>
      </dgm:prSet>
      <dgm:spPr/>
    </dgm:pt>
    <dgm:pt modelId="{DFF5B949-662C-49A1-8CA9-C4157EF53275}" type="pres">
      <dgm:prSet presAssocID="{831B56BA-DAE4-443B-A116-2A76118D84D8}" presName="sibTrans" presStyleCnt="0"/>
      <dgm:spPr/>
    </dgm:pt>
    <dgm:pt modelId="{612E3ED8-1D30-4D90-98D0-E160450A4C03}" type="pres">
      <dgm:prSet presAssocID="{160B3F4D-DAE4-4A20-A158-0025B3C11A57}" presName="node" presStyleLbl="node1" presStyleIdx="5" presStyleCnt="7">
        <dgm:presLayoutVars>
          <dgm:bulletEnabled val="1"/>
        </dgm:presLayoutVars>
      </dgm:prSet>
      <dgm:spPr/>
    </dgm:pt>
    <dgm:pt modelId="{B331A0FA-0AF1-4C87-A444-91AF9A8B651D}" type="pres">
      <dgm:prSet presAssocID="{1D7C439B-FB97-4E0B-B388-27AE79A6877A}" presName="sibTrans" presStyleCnt="0"/>
      <dgm:spPr/>
    </dgm:pt>
    <dgm:pt modelId="{4AA4DDAC-1C0A-4617-A2D6-1AA6BC1F151B}" type="pres">
      <dgm:prSet presAssocID="{BF38423E-AF84-4AFC-82A8-C68CCE84DCBB}" presName="node" presStyleLbl="node1" presStyleIdx="6" presStyleCnt="7">
        <dgm:presLayoutVars>
          <dgm:bulletEnabled val="1"/>
        </dgm:presLayoutVars>
      </dgm:prSet>
      <dgm:spPr/>
    </dgm:pt>
  </dgm:ptLst>
  <dgm:cxnLst>
    <dgm:cxn modelId="{394C780A-722D-4C5F-A838-31D6D844AD3C}" type="presOf" srcId="{BF38423E-AF84-4AFC-82A8-C68CCE84DCBB}" destId="{4AA4DDAC-1C0A-4617-A2D6-1AA6BC1F151B}" srcOrd="0" destOrd="0" presId="urn:microsoft.com/office/officeart/2005/8/layout/default"/>
    <dgm:cxn modelId="{2D8D0211-505F-4631-A082-81C549147E56}" type="presOf" srcId="{48E96D73-9668-4A45-9DEF-DE60C3A39F35}" destId="{090F3F91-5AC8-4B59-8A80-F9F37FCBB02C}" srcOrd="0" destOrd="0" presId="urn:microsoft.com/office/officeart/2005/8/layout/default"/>
    <dgm:cxn modelId="{53EBCE1D-9D7E-41FF-B7D7-8C43CCEB377E}" srcId="{4F205AFC-61B1-4A6D-9788-F5DB81F0E6A7}" destId="{BF38423E-AF84-4AFC-82A8-C68CCE84DCBB}" srcOrd="6" destOrd="0" parTransId="{34C74143-AE4B-468C-8AFE-E66D2D0922E4}" sibTransId="{CCDBBBE5-F4C0-41E1-97A6-6D9F32BCCD4E}"/>
    <dgm:cxn modelId="{A7EC905C-ACE4-470E-984B-C3FF692A5506}" srcId="{4F205AFC-61B1-4A6D-9788-F5DB81F0E6A7}" destId="{3AA239DC-5512-4B18-93E5-CFADA58A2EC0}" srcOrd="4" destOrd="0" parTransId="{14C7C009-DECF-4B55-BE21-12895BCAFDD1}" sibTransId="{831B56BA-DAE4-443B-A116-2A76118D84D8}"/>
    <dgm:cxn modelId="{D4E2256A-62FB-47AA-9486-469A128D5568}" srcId="{4F205AFC-61B1-4A6D-9788-F5DB81F0E6A7}" destId="{01A79ADA-E512-43A5-801A-8932ABF0EDA1}" srcOrd="0" destOrd="0" parTransId="{411BFA10-E343-431F-B683-C18C4517E321}" sibTransId="{A69969A8-2A2C-4FF4-A8F9-5F438D56F8A0}"/>
    <dgm:cxn modelId="{C87D696A-78CC-4C3A-9341-C55F35C70E48}" type="presOf" srcId="{3AA239DC-5512-4B18-93E5-CFADA58A2EC0}" destId="{B5DEFF6C-D242-4CE3-B016-4F89389ED2DC}" srcOrd="0" destOrd="0" presId="urn:microsoft.com/office/officeart/2005/8/layout/default"/>
    <dgm:cxn modelId="{4BDED54D-2CF2-4FD4-A386-BA417E84F8FA}" srcId="{4F205AFC-61B1-4A6D-9788-F5DB81F0E6A7}" destId="{5189CDC5-FDB4-4622-8207-C03102E0EA93}" srcOrd="2" destOrd="0" parTransId="{4A5B760B-1652-43B6-81E9-CDD282C6812D}" sibTransId="{85389C42-E12A-4C1E-9E2F-96D1D655257B}"/>
    <dgm:cxn modelId="{035B33A3-8E0F-4B9E-BDB2-300810F9B86F}" srcId="{4F205AFC-61B1-4A6D-9788-F5DB81F0E6A7}" destId="{48E96D73-9668-4A45-9DEF-DE60C3A39F35}" srcOrd="1" destOrd="0" parTransId="{79F8B049-4614-429C-9335-1B6CC6D06B47}" sibTransId="{1A45AC11-5C6B-4599-A8A5-5489B588BAC6}"/>
    <dgm:cxn modelId="{DB684FB4-DB7C-44CB-A916-0A410309B8B3}" srcId="{4F205AFC-61B1-4A6D-9788-F5DB81F0E6A7}" destId="{EB228172-CA7F-42AA-8E33-456DB389EE70}" srcOrd="3" destOrd="0" parTransId="{E3D7A8E6-4F18-4CC2-A6FD-467C22EF0CBE}" sibTransId="{2D62359D-DA94-45E9-B311-A13C4716EF92}"/>
    <dgm:cxn modelId="{5E17F2D4-48A8-4AAA-9766-ACA75748EC81}" type="presOf" srcId="{4F205AFC-61B1-4A6D-9788-F5DB81F0E6A7}" destId="{961A507C-06AA-43D5-B534-84F7DB0C99FC}" srcOrd="0" destOrd="0" presId="urn:microsoft.com/office/officeart/2005/8/layout/default"/>
    <dgm:cxn modelId="{BC2D29E8-CDB9-4D0B-9DF5-3E1149C1EDF6}" srcId="{4F205AFC-61B1-4A6D-9788-F5DB81F0E6A7}" destId="{160B3F4D-DAE4-4A20-A158-0025B3C11A57}" srcOrd="5" destOrd="0" parTransId="{5C2C43FB-89CA-4F90-80B4-77CF31B51608}" sibTransId="{1D7C439B-FB97-4E0B-B388-27AE79A6877A}"/>
    <dgm:cxn modelId="{1AEF4CED-B709-4970-BC1C-AC14BC00B937}" type="presOf" srcId="{160B3F4D-DAE4-4A20-A158-0025B3C11A57}" destId="{612E3ED8-1D30-4D90-98D0-E160450A4C03}" srcOrd="0" destOrd="0" presId="urn:microsoft.com/office/officeart/2005/8/layout/default"/>
    <dgm:cxn modelId="{9D5473F0-E08B-440D-8995-71CCF9BDD20D}" type="presOf" srcId="{01A79ADA-E512-43A5-801A-8932ABF0EDA1}" destId="{D6B1D187-30A8-4509-B4E8-1DC6292C994A}" srcOrd="0" destOrd="0" presId="urn:microsoft.com/office/officeart/2005/8/layout/default"/>
    <dgm:cxn modelId="{EA64F8F8-B3BE-4E6A-9C8E-3294D4425B26}" type="presOf" srcId="{EB228172-CA7F-42AA-8E33-456DB389EE70}" destId="{3984B3CD-6A38-4C4A-9C1C-F22185906E9D}" srcOrd="0" destOrd="0" presId="urn:microsoft.com/office/officeart/2005/8/layout/default"/>
    <dgm:cxn modelId="{84701EFC-6357-4DD1-B628-656E0883A2C2}" type="presOf" srcId="{5189CDC5-FDB4-4622-8207-C03102E0EA93}" destId="{F34A04E4-E759-490F-9661-6B3073F2724B}" srcOrd="0" destOrd="0" presId="urn:microsoft.com/office/officeart/2005/8/layout/default"/>
    <dgm:cxn modelId="{A4BC8E33-DA47-417B-AA61-5E7DCC92B4F1}" type="presParOf" srcId="{961A507C-06AA-43D5-B534-84F7DB0C99FC}" destId="{D6B1D187-30A8-4509-B4E8-1DC6292C994A}" srcOrd="0" destOrd="0" presId="urn:microsoft.com/office/officeart/2005/8/layout/default"/>
    <dgm:cxn modelId="{480623B4-76DB-4831-9909-D46945A2B163}" type="presParOf" srcId="{961A507C-06AA-43D5-B534-84F7DB0C99FC}" destId="{26F2016C-0A5A-4F32-B220-C5499E55CD6A}" srcOrd="1" destOrd="0" presId="urn:microsoft.com/office/officeart/2005/8/layout/default"/>
    <dgm:cxn modelId="{D1F5A815-BE19-453A-B19B-3547E3572054}" type="presParOf" srcId="{961A507C-06AA-43D5-B534-84F7DB0C99FC}" destId="{090F3F91-5AC8-4B59-8A80-F9F37FCBB02C}" srcOrd="2" destOrd="0" presId="urn:microsoft.com/office/officeart/2005/8/layout/default"/>
    <dgm:cxn modelId="{C8CC35F1-B3FF-4646-8A15-D8A838ED3C64}" type="presParOf" srcId="{961A507C-06AA-43D5-B534-84F7DB0C99FC}" destId="{4B8A8AF8-7D4A-4FE1-B701-5A6144DF00BF}" srcOrd="3" destOrd="0" presId="urn:microsoft.com/office/officeart/2005/8/layout/default"/>
    <dgm:cxn modelId="{D4D63ED0-FCCE-4629-B9A6-A388B795F788}" type="presParOf" srcId="{961A507C-06AA-43D5-B534-84F7DB0C99FC}" destId="{F34A04E4-E759-490F-9661-6B3073F2724B}" srcOrd="4" destOrd="0" presId="urn:microsoft.com/office/officeart/2005/8/layout/default"/>
    <dgm:cxn modelId="{32BD5EF5-306E-48C1-8C7F-F04D841307C5}" type="presParOf" srcId="{961A507C-06AA-43D5-B534-84F7DB0C99FC}" destId="{95054225-7D39-40A0-A8ED-1B94D42B30B9}" srcOrd="5" destOrd="0" presId="urn:microsoft.com/office/officeart/2005/8/layout/default"/>
    <dgm:cxn modelId="{C36DF1B3-1A13-412C-9C5A-52A4F93BF003}" type="presParOf" srcId="{961A507C-06AA-43D5-B534-84F7DB0C99FC}" destId="{3984B3CD-6A38-4C4A-9C1C-F22185906E9D}" srcOrd="6" destOrd="0" presId="urn:microsoft.com/office/officeart/2005/8/layout/default"/>
    <dgm:cxn modelId="{301917B7-EA05-4F1D-9ADB-BAE3E9FFBEE3}" type="presParOf" srcId="{961A507C-06AA-43D5-B534-84F7DB0C99FC}" destId="{005EF4D5-3D23-44C1-91E8-A10BDC76E3A6}" srcOrd="7" destOrd="0" presId="urn:microsoft.com/office/officeart/2005/8/layout/default"/>
    <dgm:cxn modelId="{801B48A7-22C8-4497-8254-3DCAD4831542}" type="presParOf" srcId="{961A507C-06AA-43D5-B534-84F7DB0C99FC}" destId="{B5DEFF6C-D242-4CE3-B016-4F89389ED2DC}" srcOrd="8" destOrd="0" presId="urn:microsoft.com/office/officeart/2005/8/layout/default"/>
    <dgm:cxn modelId="{7170260E-6B4A-4136-A1A2-7BF97489425A}" type="presParOf" srcId="{961A507C-06AA-43D5-B534-84F7DB0C99FC}" destId="{DFF5B949-662C-49A1-8CA9-C4157EF53275}" srcOrd="9" destOrd="0" presId="urn:microsoft.com/office/officeart/2005/8/layout/default"/>
    <dgm:cxn modelId="{6327CD02-F900-4B25-9EAE-7C0BB304C64E}" type="presParOf" srcId="{961A507C-06AA-43D5-B534-84F7DB0C99FC}" destId="{612E3ED8-1D30-4D90-98D0-E160450A4C03}" srcOrd="10" destOrd="0" presId="urn:microsoft.com/office/officeart/2005/8/layout/default"/>
    <dgm:cxn modelId="{5714D005-224D-4271-A023-C7C2A0808C9E}" type="presParOf" srcId="{961A507C-06AA-43D5-B534-84F7DB0C99FC}" destId="{B331A0FA-0AF1-4C87-A444-91AF9A8B651D}" srcOrd="11" destOrd="0" presId="urn:microsoft.com/office/officeart/2005/8/layout/default"/>
    <dgm:cxn modelId="{5BDB0995-F5D2-4E23-9D74-A5CD491BBB41}" type="presParOf" srcId="{961A507C-06AA-43D5-B534-84F7DB0C99FC}" destId="{4AA4DDAC-1C0A-4617-A2D6-1AA6BC1F151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1D187-30A8-4509-B4E8-1DC6292C994A}">
      <dsp:nvSpPr>
        <dsp:cNvPr id="0" name=""/>
        <dsp:cNvSpPr/>
      </dsp:nvSpPr>
      <dsp:spPr>
        <a:xfrm>
          <a:off x="2819" y="257194"/>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Web Crawling</a:t>
          </a:r>
          <a:endParaRPr lang="en-US" sz="2700" kern="1200"/>
        </a:p>
      </dsp:txBody>
      <dsp:txXfrm>
        <a:off x="2819" y="257194"/>
        <a:ext cx="2237149" cy="1342289"/>
      </dsp:txXfrm>
    </dsp:sp>
    <dsp:sp modelId="{090F3F91-5AC8-4B59-8A80-F9F37FCBB02C}">
      <dsp:nvSpPr>
        <dsp:cNvPr id="0" name=""/>
        <dsp:cNvSpPr/>
      </dsp:nvSpPr>
      <dsp:spPr>
        <a:xfrm>
          <a:off x="2463684" y="257194"/>
          <a:ext cx="2237149" cy="1342289"/>
        </a:xfrm>
        <a:prstGeom prst="rect">
          <a:avLst/>
        </a:prstGeom>
        <a:gradFill rotWithShape="0">
          <a:gsLst>
            <a:gs pos="0">
              <a:schemeClr val="accent2">
                <a:hueOff val="-3294287"/>
                <a:satOff val="150"/>
                <a:lumOff val="0"/>
                <a:alphaOff val="0"/>
                <a:tint val="98000"/>
                <a:lumMod val="114000"/>
              </a:schemeClr>
            </a:gs>
            <a:gs pos="100000">
              <a:schemeClr val="accent2">
                <a:hueOff val="-3294287"/>
                <a:satOff val="15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HTML Parser</a:t>
          </a:r>
          <a:endParaRPr lang="en-US" sz="2700" kern="1200"/>
        </a:p>
      </dsp:txBody>
      <dsp:txXfrm>
        <a:off x="2463684" y="257194"/>
        <a:ext cx="2237149" cy="1342289"/>
      </dsp:txXfrm>
    </dsp:sp>
    <dsp:sp modelId="{F34A04E4-E759-490F-9661-6B3073F2724B}">
      <dsp:nvSpPr>
        <dsp:cNvPr id="0" name=""/>
        <dsp:cNvSpPr/>
      </dsp:nvSpPr>
      <dsp:spPr>
        <a:xfrm>
          <a:off x="4924548" y="257194"/>
          <a:ext cx="2237149" cy="1342289"/>
        </a:xfrm>
        <a:prstGeom prst="rect">
          <a:avLst/>
        </a:prstGeom>
        <a:gradFill rotWithShape="0">
          <a:gsLst>
            <a:gs pos="0">
              <a:schemeClr val="accent2">
                <a:hueOff val="-6588574"/>
                <a:satOff val="300"/>
                <a:lumOff val="0"/>
                <a:alphaOff val="0"/>
                <a:tint val="98000"/>
                <a:lumMod val="114000"/>
              </a:schemeClr>
            </a:gs>
            <a:gs pos="100000">
              <a:schemeClr val="accent2">
                <a:hueOff val="-6588574"/>
                <a:satOff val="30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Page Ranking</a:t>
          </a:r>
          <a:endParaRPr lang="en-US" sz="2700" kern="1200"/>
        </a:p>
      </dsp:txBody>
      <dsp:txXfrm>
        <a:off x="4924548" y="257194"/>
        <a:ext cx="2237149" cy="1342289"/>
      </dsp:txXfrm>
    </dsp:sp>
    <dsp:sp modelId="{3984B3CD-6A38-4C4A-9C1C-F22185906E9D}">
      <dsp:nvSpPr>
        <dsp:cNvPr id="0" name=""/>
        <dsp:cNvSpPr/>
      </dsp:nvSpPr>
      <dsp:spPr>
        <a:xfrm>
          <a:off x="7385413" y="257194"/>
          <a:ext cx="2237149" cy="1342289"/>
        </a:xfrm>
        <a:prstGeom prst="rect">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Word Completion</a:t>
          </a:r>
          <a:endParaRPr lang="en-US" sz="2700" kern="1200"/>
        </a:p>
      </dsp:txBody>
      <dsp:txXfrm>
        <a:off x="7385413" y="257194"/>
        <a:ext cx="2237149" cy="1342289"/>
      </dsp:txXfrm>
    </dsp:sp>
    <dsp:sp modelId="{B5DEFF6C-D242-4CE3-B016-4F89389ED2DC}">
      <dsp:nvSpPr>
        <dsp:cNvPr id="0" name=""/>
        <dsp:cNvSpPr/>
      </dsp:nvSpPr>
      <dsp:spPr>
        <a:xfrm>
          <a:off x="1233252" y="1823198"/>
          <a:ext cx="2237149" cy="1342289"/>
        </a:xfrm>
        <a:prstGeom prst="rect">
          <a:avLst/>
        </a:prstGeom>
        <a:gradFill rotWithShape="0">
          <a:gsLst>
            <a:gs pos="0">
              <a:schemeClr val="accent2">
                <a:hueOff val="-13177148"/>
                <a:satOff val="601"/>
                <a:lumOff val="0"/>
                <a:alphaOff val="0"/>
                <a:tint val="98000"/>
                <a:lumMod val="114000"/>
              </a:schemeClr>
            </a:gs>
            <a:gs pos="100000">
              <a:schemeClr val="accent2">
                <a:hueOff val="-13177148"/>
                <a:satOff val="6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dirty="0"/>
            <a:t>Search Frequency</a:t>
          </a:r>
          <a:endParaRPr lang="en-US" sz="2700" kern="1200" dirty="0"/>
        </a:p>
      </dsp:txBody>
      <dsp:txXfrm>
        <a:off x="1233252" y="1823198"/>
        <a:ext cx="2237149" cy="1342289"/>
      </dsp:txXfrm>
    </dsp:sp>
    <dsp:sp modelId="{612E3ED8-1D30-4D90-98D0-E160450A4C03}">
      <dsp:nvSpPr>
        <dsp:cNvPr id="0" name=""/>
        <dsp:cNvSpPr/>
      </dsp:nvSpPr>
      <dsp:spPr>
        <a:xfrm>
          <a:off x="3694116" y="1823198"/>
          <a:ext cx="2237149" cy="1342289"/>
        </a:xfrm>
        <a:prstGeom prst="rect">
          <a:avLst/>
        </a:prstGeom>
        <a:gradFill rotWithShape="0">
          <a:gsLst>
            <a:gs pos="0">
              <a:schemeClr val="accent2">
                <a:hueOff val="-16471434"/>
                <a:satOff val="751"/>
                <a:lumOff val="0"/>
                <a:alphaOff val="0"/>
                <a:tint val="98000"/>
                <a:lumMod val="114000"/>
              </a:schemeClr>
            </a:gs>
            <a:gs pos="100000">
              <a:schemeClr val="accent2">
                <a:hueOff val="-16471434"/>
                <a:satOff val="7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Data Validation Using Regex</a:t>
          </a:r>
          <a:endParaRPr lang="en-US" sz="2700" kern="1200"/>
        </a:p>
      </dsp:txBody>
      <dsp:txXfrm>
        <a:off x="3694116" y="1823198"/>
        <a:ext cx="2237149" cy="1342289"/>
      </dsp:txXfrm>
    </dsp:sp>
    <dsp:sp modelId="{4AA4DDAC-1C0A-4617-A2D6-1AA6BC1F151B}">
      <dsp:nvSpPr>
        <dsp:cNvPr id="0" name=""/>
        <dsp:cNvSpPr/>
      </dsp:nvSpPr>
      <dsp:spPr>
        <a:xfrm>
          <a:off x="6154981" y="1823198"/>
          <a:ext cx="2237149" cy="1342289"/>
        </a:xfrm>
        <a:prstGeom prst="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0" i="0" kern="1200"/>
            <a:t>Spell Checking</a:t>
          </a:r>
          <a:endParaRPr lang="en-US" sz="2700" kern="1200" dirty="0"/>
        </a:p>
      </dsp:txBody>
      <dsp:txXfrm>
        <a:off x="6154981" y="1823198"/>
        <a:ext cx="2237149" cy="13422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B5BCD8-8D5B-4107-9CEA-CB557074C96D}" type="datetimeFigureOut">
              <a:rPr lang="en-CA" smtClean="0"/>
              <a:t>2023-12-04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18D90-632F-4925-A003-B9A03576AF9E}" type="slidenum">
              <a:rPr lang="en-CA" smtClean="0"/>
              <a:t>‹#›</a:t>
            </a:fld>
            <a:endParaRPr lang="en-CA"/>
          </a:p>
        </p:txBody>
      </p:sp>
    </p:spTree>
    <p:extLst>
      <p:ext uri="{BB962C8B-B14F-4D97-AF65-F5344CB8AC3E}">
        <p14:creationId xmlns:p14="http://schemas.microsoft.com/office/powerpoint/2010/main" val="104706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2718D90-632F-4925-A003-B9A03576AF9E}" type="slidenum">
              <a:rPr lang="en-CA" smtClean="0"/>
              <a:t>1</a:t>
            </a:fld>
            <a:endParaRPr lang="en-CA"/>
          </a:p>
        </p:txBody>
      </p:sp>
    </p:spTree>
    <p:extLst>
      <p:ext uri="{BB962C8B-B14F-4D97-AF65-F5344CB8AC3E}">
        <p14:creationId xmlns:p14="http://schemas.microsoft.com/office/powerpoint/2010/main" val="853894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0066549-AAB3-4B0F-B725-DA9B09A2C20C}" type="datetime1">
              <a:rPr lang="en-US" smtClean="0"/>
              <a:t>12/4/2023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381584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E41AB-D90B-4422-92AD-772610447B82}"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74030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F28574-33D0-4DFB-9125-3FB8AE12F49F}"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24063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2594BB-7507-4FD3-8D5A-AC9658A55784}"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6318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8BF63E-AA9C-498B-9949-2975CDE448E6}"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46072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1660722-6CB6-47F7-A157-E811B359BE4B}" type="datetime1">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863248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6BD3A7-27B4-4458-80DC-8B7FBE43DBEC}" type="datetime1">
              <a:rPr lang="en-US" smtClean="0"/>
              <a:t>12/4/2023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69020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91EFF8-DC0E-4F1D-8CB0-CF19385BCC94}"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7336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8EC5BF5-A3EB-4F45-896F-A5755885F5C1}"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0465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4DBCE-7626-4FEC-BC59-E81F65F07B79}"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3788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5A125-A684-483F-BCCD-4883B75E160A}"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69565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FE6EE-242A-482C-8220-0CA4F59EA996}"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420310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A49BF-A2CD-4E83-AB58-5875659D9B29}" type="datetime1">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95421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8DB1F6-CA0C-41A4-A793-5CA59EE18D8D}" type="datetime1">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5185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B4025-55F7-47AD-85AD-E5A5981CEACB}" type="datetime1">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23484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DE24A-1467-4816-93D5-1A96E4370DD1}"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0321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537B5-696F-4706-9DAC-AA023F99D087}"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63957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7EB4125-542A-48F8-84AA-C70857E14178}" type="datetime1">
              <a:rPr lang="en-US" smtClean="0"/>
              <a:t>12/4/2023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27253583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67"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69"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71" name="Rectangle 7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1C47D0C-CFE2-32AF-3CE7-51CCE64D1CE0}"/>
              </a:ext>
            </a:extLst>
          </p:cNvPr>
          <p:cNvSpPr>
            <a:spLocks noGrp="1"/>
          </p:cNvSpPr>
          <p:nvPr>
            <p:ph type="ctrTitle"/>
          </p:nvPr>
        </p:nvSpPr>
        <p:spPr>
          <a:xfrm>
            <a:off x="1683171" y="1143000"/>
            <a:ext cx="8825658" cy="3389217"/>
          </a:xfrm>
        </p:spPr>
        <p:txBody>
          <a:bodyPr anchor="ctr">
            <a:normAutofit/>
          </a:bodyPr>
          <a:lstStyle/>
          <a:p>
            <a:pPr algn="ctr"/>
            <a:r>
              <a:rPr lang="en-IN" sz="6600" dirty="0">
                <a:solidFill>
                  <a:srgbClr val="FFFFFF"/>
                </a:solidFill>
              </a:rPr>
              <a:t>CAR RENTAL PRICE ANALYSIS</a:t>
            </a:r>
          </a:p>
        </p:txBody>
      </p:sp>
      <p:sp>
        <p:nvSpPr>
          <p:cNvPr id="3" name="Subtitle 2">
            <a:extLst>
              <a:ext uri="{FF2B5EF4-FFF2-40B4-BE49-F238E27FC236}">
                <a16:creationId xmlns:a16="http://schemas.microsoft.com/office/drawing/2014/main" id="{00FDC5F1-7A62-81FD-34D5-C69B6AB53371}"/>
              </a:ext>
            </a:extLst>
          </p:cNvPr>
          <p:cNvSpPr>
            <a:spLocks noGrp="1"/>
          </p:cNvSpPr>
          <p:nvPr>
            <p:ph type="subTitle" idx="1"/>
          </p:nvPr>
        </p:nvSpPr>
        <p:spPr>
          <a:xfrm>
            <a:off x="1696720" y="4995914"/>
            <a:ext cx="9426892" cy="1583047"/>
          </a:xfrm>
        </p:spPr>
        <p:txBody>
          <a:bodyPr>
            <a:normAutofit lnSpcReduction="10000"/>
          </a:bodyPr>
          <a:lstStyle/>
          <a:p>
            <a:pPr algn="ctr"/>
            <a:r>
              <a:rPr lang="en-US" sz="2400" dirty="0">
                <a:solidFill>
                  <a:schemeClr val="tx2"/>
                </a:solidFill>
              </a:rPr>
              <a:t>An analysis of car rental prices using Java</a:t>
            </a:r>
          </a:p>
          <a:p>
            <a:pPr algn="ctr"/>
            <a:r>
              <a:rPr lang="en-US" sz="2400" b="1" dirty="0">
                <a:solidFill>
                  <a:schemeClr val="tx2"/>
                </a:solidFill>
              </a:rPr>
              <a:t>Group Number: 8</a:t>
            </a:r>
          </a:p>
          <a:p>
            <a:pPr algn="ctr"/>
            <a:r>
              <a:rPr lang="en-US" sz="1500" b="1" dirty="0">
                <a:solidFill>
                  <a:schemeClr val="tx2"/>
                </a:solidFill>
              </a:rPr>
              <a:t>By: Khushi </a:t>
            </a:r>
            <a:r>
              <a:rPr lang="en-US" sz="1500" b="1" dirty="0" err="1">
                <a:solidFill>
                  <a:schemeClr val="tx2"/>
                </a:solidFill>
              </a:rPr>
              <a:t>patel</a:t>
            </a:r>
            <a:r>
              <a:rPr lang="en-US" sz="1500" b="1" dirty="0">
                <a:solidFill>
                  <a:schemeClr val="tx2"/>
                </a:solidFill>
              </a:rPr>
              <a:t>(110127883), Manav </a:t>
            </a:r>
            <a:r>
              <a:rPr lang="en-US" sz="1500" b="1" dirty="0" err="1">
                <a:solidFill>
                  <a:schemeClr val="tx2"/>
                </a:solidFill>
              </a:rPr>
              <a:t>patel</a:t>
            </a:r>
            <a:r>
              <a:rPr lang="en-US" sz="1500" b="1" dirty="0">
                <a:solidFill>
                  <a:schemeClr val="tx2"/>
                </a:solidFill>
              </a:rPr>
              <a:t> (110127918), </a:t>
            </a:r>
            <a:r>
              <a:rPr lang="en-US" sz="1500" b="1" dirty="0" err="1">
                <a:solidFill>
                  <a:schemeClr val="tx2"/>
                </a:solidFill>
              </a:rPr>
              <a:t>Mugdha</a:t>
            </a:r>
            <a:r>
              <a:rPr lang="en-US" sz="1500" b="1" dirty="0">
                <a:solidFill>
                  <a:schemeClr val="tx2"/>
                </a:solidFill>
              </a:rPr>
              <a:t> Monga (110126303), Tanzeel khan (110126168</a:t>
            </a:r>
            <a:r>
              <a:rPr lang="en-US" sz="2400" dirty="0">
                <a:solidFill>
                  <a:schemeClr val="tx2"/>
                </a:solidFill>
              </a:rPr>
              <a:t>)</a:t>
            </a:r>
            <a:endParaRPr lang="en-IN" sz="2400" dirty="0">
              <a:solidFill>
                <a:schemeClr val="tx2"/>
              </a:solidFill>
            </a:endParaRPr>
          </a:p>
        </p:txBody>
      </p:sp>
      <p:pic>
        <p:nvPicPr>
          <p:cNvPr id="6" name="Picture 5" descr="A blue and white logo&#10;&#10;Description automatically generated">
            <a:extLst>
              <a:ext uri="{FF2B5EF4-FFF2-40B4-BE49-F238E27FC236}">
                <a16:creationId xmlns:a16="http://schemas.microsoft.com/office/drawing/2014/main" id="{61EA43E3-C5E0-9C85-69AA-C2AC7EF19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76" y="5326343"/>
            <a:ext cx="1050248" cy="1299812"/>
          </a:xfrm>
          <a:prstGeom prst="rect">
            <a:avLst/>
          </a:prstGeom>
        </p:spPr>
      </p:pic>
      <p:sp>
        <p:nvSpPr>
          <p:cNvPr id="4" name="Slide Number Placeholder 3">
            <a:extLst>
              <a:ext uri="{FF2B5EF4-FFF2-40B4-BE49-F238E27FC236}">
                <a16:creationId xmlns:a16="http://schemas.microsoft.com/office/drawing/2014/main" id="{25F96B7D-0BC3-4AF7-50E3-F74B7C932E51}"/>
              </a:ext>
            </a:extLst>
          </p:cNvPr>
          <p:cNvSpPr>
            <a:spLocks noGrp="1"/>
          </p:cNvSpPr>
          <p:nvPr>
            <p:ph type="sldNum" sz="quarter" idx="12"/>
          </p:nvPr>
        </p:nvSpPr>
        <p:spPr/>
        <p:txBody>
          <a:bodyPr/>
          <a:lstStyle/>
          <a:p>
            <a:fld id="{3109D357-8067-4A1F-97B2-93C5160B78D9}" type="slidenum">
              <a:rPr lang="en-US" smtClean="0"/>
              <a:t>1</a:t>
            </a:fld>
            <a:endParaRPr lang="en-US"/>
          </a:p>
        </p:txBody>
      </p:sp>
    </p:spTree>
    <p:extLst>
      <p:ext uri="{BB962C8B-B14F-4D97-AF65-F5344CB8AC3E}">
        <p14:creationId xmlns:p14="http://schemas.microsoft.com/office/powerpoint/2010/main" val="76631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1DD06113-F560-E1A3-F61A-C24B2A90F7F1}"/>
              </a:ext>
            </a:extLst>
          </p:cNvPr>
          <p:cNvSpPr>
            <a:spLocks noGrp="1"/>
          </p:cNvSpPr>
          <p:nvPr>
            <p:ph type="title"/>
          </p:nvPr>
        </p:nvSpPr>
        <p:spPr>
          <a:xfrm>
            <a:off x="1154954" y="973668"/>
            <a:ext cx="8761413" cy="706964"/>
          </a:xfrm>
        </p:spPr>
        <p:txBody>
          <a:bodyPr>
            <a:normAutofit/>
          </a:bodyPr>
          <a:lstStyle/>
          <a:p>
            <a:r>
              <a:rPr lang="en-IN">
                <a:solidFill>
                  <a:srgbClr val="FFFFFF"/>
                </a:solidFill>
              </a:rPr>
              <a:t>Features implemented</a:t>
            </a:r>
          </a:p>
        </p:txBody>
      </p:sp>
      <p:sp>
        <p:nvSpPr>
          <p:cNvPr id="43" name="Rectangle 4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Slide Number Placeholder 5">
            <a:extLst>
              <a:ext uri="{FF2B5EF4-FFF2-40B4-BE49-F238E27FC236}">
                <a16:creationId xmlns:a16="http://schemas.microsoft.com/office/drawing/2014/main" id="{7C41F5AD-86CF-4002-A24B-ED09D09239B3}"/>
              </a:ext>
            </a:extLst>
          </p:cNvPr>
          <p:cNvSpPr>
            <a:spLocks noGrp="1"/>
          </p:cNvSpPr>
          <p:nvPr>
            <p:ph type="sldNum" sz="quarter" idx="12"/>
          </p:nvPr>
        </p:nvSpPr>
        <p:spPr>
          <a:xfrm>
            <a:off x="10352540" y="295729"/>
            <a:ext cx="838199" cy="767687"/>
          </a:xfrm>
        </p:spPr>
        <p:txBody>
          <a:bodyPr>
            <a:normAutofit/>
          </a:bodyPr>
          <a:lstStyle/>
          <a:p>
            <a:pPr>
              <a:spcAft>
                <a:spcPts val="600"/>
              </a:spcAft>
            </a:pPr>
            <a:fld id="{3E131995-E962-4131-8504-6B962D7140A6}" type="slidenum">
              <a:rPr lang="en-US">
                <a:solidFill>
                  <a:srgbClr val="FFFFFF"/>
                </a:solidFill>
              </a:rPr>
              <a:pPr>
                <a:spcAft>
                  <a:spcPts val="600"/>
                </a:spcAft>
              </a:pPr>
              <a:t>10</a:t>
            </a:fld>
            <a:endParaRPr lang="en-US">
              <a:solidFill>
                <a:srgbClr val="FFFFFF"/>
              </a:solidFill>
            </a:endParaRPr>
          </a:p>
        </p:txBody>
      </p:sp>
      <p:graphicFrame>
        <p:nvGraphicFramePr>
          <p:cNvPr id="44" name="Content Placeholder 2">
            <a:extLst>
              <a:ext uri="{FF2B5EF4-FFF2-40B4-BE49-F238E27FC236}">
                <a16:creationId xmlns:a16="http://schemas.microsoft.com/office/drawing/2014/main" id="{F8F3E5C1-8A88-AE9D-8AB7-7EA1ED1C3373}"/>
              </a:ext>
            </a:extLst>
          </p:cNvPr>
          <p:cNvGraphicFramePr>
            <a:graphicFrameLocks noGrp="1"/>
          </p:cNvGraphicFramePr>
          <p:nvPr>
            <p:ph idx="1"/>
            <p:extLst>
              <p:ext uri="{D42A27DB-BD31-4B8C-83A1-F6EECF244321}">
                <p14:modId xmlns:p14="http://schemas.microsoft.com/office/powerpoint/2010/main" val="391685740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057470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3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34" name="Freeform: Shape 3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30"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9436030C-94A9-D2F1-EC71-3A0E7DF4172C}"/>
              </a:ext>
            </a:extLst>
          </p:cNvPr>
          <p:cNvSpPr>
            <a:spLocks noGrp="1"/>
          </p:cNvSpPr>
          <p:nvPr>
            <p:ph type="title"/>
          </p:nvPr>
        </p:nvSpPr>
        <p:spPr>
          <a:xfrm>
            <a:off x="639098" y="629265"/>
            <a:ext cx="5132438" cy="1622322"/>
          </a:xfrm>
        </p:spPr>
        <p:txBody>
          <a:bodyPr>
            <a:normAutofit/>
          </a:bodyPr>
          <a:lstStyle/>
          <a:p>
            <a:r>
              <a:rPr lang="en-IN">
                <a:solidFill>
                  <a:srgbClr val="EBEBEB"/>
                </a:solidFill>
              </a:rPr>
              <a:t>Feature Implementation</a:t>
            </a:r>
          </a:p>
        </p:txBody>
      </p:sp>
      <p:pic>
        <p:nvPicPr>
          <p:cNvPr id="6" name="Picture 5">
            <a:extLst>
              <a:ext uri="{FF2B5EF4-FFF2-40B4-BE49-F238E27FC236}">
                <a16:creationId xmlns:a16="http://schemas.microsoft.com/office/drawing/2014/main" id="{996E9F8F-06EC-043C-4EE7-4D7952B0F704}"/>
              </a:ext>
            </a:extLst>
          </p:cNvPr>
          <p:cNvPicPr>
            <a:picLocks noChangeAspect="1"/>
          </p:cNvPicPr>
          <p:nvPr/>
        </p:nvPicPr>
        <p:blipFill>
          <a:blip r:embed="rId2"/>
          <a:stretch>
            <a:fillRect/>
          </a:stretch>
        </p:blipFill>
        <p:spPr>
          <a:xfrm>
            <a:off x="6714836" y="1417758"/>
            <a:ext cx="4828707" cy="4080256"/>
          </a:xfrm>
          <a:prstGeom prst="rect">
            <a:avLst/>
          </a:prstGeom>
        </p:spPr>
      </p:pic>
      <p:sp>
        <p:nvSpPr>
          <p:cNvPr id="32" name="Rectangle 31">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B4517498-9D60-F8F2-1070-699EEA781D4F}"/>
              </a:ext>
            </a:extLst>
          </p:cNvPr>
          <p:cNvSpPr>
            <a:spLocks noGrp="1"/>
          </p:cNvSpPr>
          <p:nvPr>
            <p:ph idx="1"/>
          </p:nvPr>
        </p:nvSpPr>
        <p:spPr>
          <a:xfrm>
            <a:off x="639098" y="2418735"/>
            <a:ext cx="5132439" cy="3811742"/>
          </a:xfrm>
        </p:spPr>
        <p:txBody>
          <a:bodyPr anchor="ctr">
            <a:normAutofit lnSpcReduction="10000"/>
          </a:bodyPr>
          <a:lstStyle/>
          <a:p>
            <a:pPr marL="0" indent="0">
              <a:lnSpc>
                <a:spcPct val="90000"/>
              </a:lnSpc>
              <a:buNone/>
            </a:pPr>
            <a:r>
              <a:rPr lang="en-IN" sz="1500" b="1">
                <a:solidFill>
                  <a:srgbClr val="FFFFFF"/>
                </a:solidFill>
              </a:rPr>
              <a:t>Web crawling </a:t>
            </a:r>
            <a:r>
              <a:rPr lang="en-IN" sz="1500">
                <a:solidFill>
                  <a:srgbClr val="FFFFFF"/>
                </a:solidFill>
              </a:rPr>
              <a:t>systematically navigates websites for data extraction. </a:t>
            </a:r>
          </a:p>
          <a:p>
            <a:pPr lvl="1">
              <a:lnSpc>
                <a:spcPct val="90000"/>
              </a:lnSpc>
            </a:pPr>
            <a:r>
              <a:rPr lang="en-US" sz="1500">
                <a:solidFill>
                  <a:srgbClr val="FFFFFF"/>
                </a:solidFill>
              </a:rPr>
              <a:t>Used Selenium to imitate various user input of pickup location, drop-off location, pickup date, return date, pickup time, return time and used HashMap and lists to show the same city suggestion from website and let the user choose from the available city suggestion.</a:t>
            </a:r>
            <a:r>
              <a:rPr lang="en-IN" sz="1500">
                <a:solidFill>
                  <a:srgbClr val="FFFFFF"/>
                </a:solidFill>
              </a:rPr>
              <a:t> </a:t>
            </a:r>
          </a:p>
          <a:p>
            <a:pPr lvl="1">
              <a:lnSpc>
                <a:spcPct val="90000"/>
              </a:lnSpc>
              <a:spcAft>
                <a:spcPts val="800"/>
              </a:spcAft>
            </a:pPr>
            <a:r>
              <a:rPr lang="en-US" sz="1500">
                <a:solidFill>
                  <a:srgbClr val="FFFFFF"/>
                </a:solidFill>
              </a:rPr>
              <a:t>All three crawling class stores the .html page that is fetched from the website for all the available car deals based on the user preference: city, date, time</a:t>
            </a:r>
          </a:p>
          <a:p>
            <a:pPr lvl="1">
              <a:lnSpc>
                <a:spcPct val="90000"/>
              </a:lnSpc>
              <a:spcAft>
                <a:spcPts val="800"/>
              </a:spcAft>
            </a:pPr>
            <a:r>
              <a:rPr lang="en-US" sz="1500">
                <a:solidFill>
                  <a:srgbClr val="FFFFFF"/>
                </a:solidFill>
              </a:rPr>
              <a:t>In "ByteBuds.java" file, where it initializes all the three websites driver to fetch data parallelly when user inputs his preferences (city, date, time).</a:t>
            </a:r>
          </a:p>
          <a:p>
            <a:pPr>
              <a:lnSpc>
                <a:spcPct val="90000"/>
              </a:lnSpc>
            </a:pPr>
            <a:endParaRPr lang="en-IN" sz="1500">
              <a:solidFill>
                <a:srgbClr val="FFFFFF"/>
              </a:solidFill>
            </a:endParaRPr>
          </a:p>
        </p:txBody>
      </p:sp>
      <p:sp>
        <p:nvSpPr>
          <p:cNvPr id="4" name="Rectangle 1">
            <a:extLst>
              <a:ext uri="{FF2B5EF4-FFF2-40B4-BE49-F238E27FC236}">
                <a16:creationId xmlns:a16="http://schemas.microsoft.com/office/drawing/2014/main" id="{41A5E8BD-D4D3-AB41-C72F-47D5DB9D2994}"/>
              </a:ext>
            </a:extLst>
          </p:cNvPr>
          <p:cNvSpPr>
            <a:spLocks noChangeArrowheads="1"/>
          </p:cNvSpPr>
          <p:nvPr/>
        </p:nvSpPr>
        <p:spPr bwMode="auto">
          <a:xfrm>
            <a:off x="0" y="-238655"/>
            <a:ext cx="65" cy="477311"/>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6AF53A6B-1F8C-C317-0633-55BD520CC2BF}"/>
              </a:ext>
            </a:extLst>
          </p:cNvPr>
          <p:cNvSpPr>
            <a:spLocks noGrp="1"/>
          </p:cNvSpPr>
          <p:nvPr>
            <p:ph type="sldNum" sz="quarter" idx="12"/>
          </p:nvPr>
        </p:nvSpPr>
        <p:spPr/>
        <p:txBody>
          <a:bodyPr/>
          <a:lstStyle/>
          <a:p>
            <a:fld id="{3109D357-8067-4A1F-97B2-93C5160B78D9}" type="slidenum">
              <a:rPr lang="en-US" smtClean="0"/>
              <a:t>11</a:t>
            </a:fld>
            <a:endParaRPr lang="en-US"/>
          </a:p>
        </p:txBody>
      </p:sp>
    </p:spTree>
    <p:extLst>
      <p:ext uri="{BB962C8B-B14F-4D97-AF65-F5344CB8AC3E}">
        <p14:creationId xmlns:p14="http://schemas.microsoft.com/office/powerpoint/2010/main" val="190732537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3"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15" name="Freeform: Shape 14">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sp>
        <p:nvSpPr>
          <p:cNvPr id="17"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9436030C-94A9-D2F1-EC71-3A0E7DF4172C}"/>
              </a:ext>
            </a:extLst>
          </p:cNvPr>
          <p:cNvSpPr>
            <a:spLocks noGrp="1"/>
          </p:cNvSpPr>
          <p:nvPr>
            <p:ph type="title"/>
          </p:nvPr>
        </p:nvSpPr>
        <p:spPr>
          <a:xfrm>
            <a:off x="639098" y="629265"/>
            <a:ext cx="5132438" cy="1622322"/>
          </a:xfrm>
        </p:spPr>
        <p:txBody>
          <a:bodyPr>
            <a:normAutofit/>
          </a:bodyPr>
          <a:lstStyle/>
          <a:p>
            <a:r>
              <a:rPr lang="en-IN">
                <a:solidFill>
                  <a:srgbClr val="EBEBEB"/>
                </a:solidFill>
              </a:rPr>
              <a:t>Feature Implementation</a:t>
            </a:r>
          </a:p>
        </p:txBody>
      </p:sp>
      <p:pic>
        <p:nvPicPr>
          <p:cNvPr id="6" name="Picture 5">
            <a:extLst>
              <a:ext uri="{FF2B5EF4-FFF2-40B4-BE49-F238E27FC236}">
                <a16:creationId xmlns:a16="http://schemas.microsoft.com/office/drawing/2014/main" id="{E40B16C1-CFA9-9FB1-6D59-B9A27A291FF3}"/>
              </a:ext>
            </a:extLst>
          </p:cNvPr>
          <p:cNvPicPr>
            <a:picLocks noChangeAspect="1"/>
          </p:cNvPicPr>
          <p:nvPr/>
        </p:nvPicPr>
        <p:blipFill>
          <a:blip r:embed="rId2"/>
          <a:stretch>
            <a:fillRect/>
          </a:stretch>
        </p:blipFill>
        <p:spPr>
          <a:xfrm>
            <a:off x="6714836" y="1922784"/>
            <a:ext cx="5297560" cy="3906516"/>
          </a:xfrm>
          <a:prstGeom prst="rect">
            <a:avLst/>
          </a:prstGeom>
        </p:spPr>
      </p:pic>
      <p:sp>
        <p:nvSpPr>
          <p:cNvPr id="19" name="Rectangle 18">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B4517498-9D60-F8F2-1070-699EEA781D4F}"/>
              </a:ext>
            </a:extLst>
          </p:cNvPr>
          <p:cNvSpPr>
            <a:spLocks noGrp="1"/>
          </p:cNvSpPr>
          <p:nvPr>
            <p:ph idx="1"/>
          </p:nvPr>
        </p:nvSpPr>
        <p:spPr>
          <a:xfrm>
            <a:off x="639098" y="2418735"/>
            <a:ext cx="5132439" cy="3811742"/>
          </a:xfrm>
        </p:spPr>
        <p:txBody>
          <a:bodyPr anchor="ctr">
            <a:normAutofit/>
          </a:bodyPr>
          <a:lstStyle/>
          <a:p>
            <a:r>
              <a:rPr lang="en-US" b="1">
                <a:solidFill>
                  <a:srgbClr val="FFFFFF"/>
                </a:solidFill>
              </a:rPr>
              <a:t>Data validation using regular expressions </a:t>
            </a:r>
            <a:r>
              <a:rPr lang="en-US">
                <a:solidFill>
                  <a:srgbClr val="FFFFFF"/>
                </a:solidFill>
              </a:rPr>
              <a:t>is performed to ensure the correct format of user inputs. </a:t>
            </a:r>
          </a:p>
          <a:p>
            <a:pPr lvl="1"/>
            <a:r>
              <a:rPr lang="en-US">
                <a:solidFill>
                  <a:srgbClr val="FFFFFF"/>
                </a:solidFill>
              </a:rPr>
              <a:t>Four distinct Regex patterns validate car names, dates, times, and city names. </a:t>
            </a:r>
          </a:p>
          <a:p>
            <a:pPr lvl="1"/>
            <a:r>
              <a:rPr lang="en-US">
                <a:solidFill>
                  <a:srgbClr val="FFFFFF"/>
                </a:solidFill>
              </a:rPr>
              <a:t>The implemented algorithm uses the Pattern class from the Java standard library to match input strings against the specified patterns. </a:t>
            </a:r>
          </a:p>
          <a:p>
            <a:pPr lvl="1"/>
            <a:r>
              <a:rPr lang="en-US">
                <a:solidFill>
                  <a:srgbClr val="FFFFFF"/>
                </a:solidFill>
              </a:rPr>
              <a:t>The code prompts users to enter information for a car rental application, continuously validating inputs until correct formats are provided. </a:t>
            </a:r>
          </a:p>
          <a:p>
            <a:endParaRPr lang="en-IN">
              <a:solidFill>
                <a:srgbClr val="FFFFFF"/>
              </a:solidFill>
            </a:endParaRPr>
          </a:p>
        </p:txBody>
      </p:sp>
      <p:sp>
        <p:nvSpPr>
          <p:cNvPr id="4" name="Rectangle 1">
            <a:extLst>
              <a:ext uri="{FF2B5EF4-FFF2-40B4-BE49-F238E27FC236}">
                <a16:creationId xmlns:a16="http://schemas.microsoft.com/office/drawing/2014/main" id="{41A5E8BD-D4D3-AB41-C72F-47D5DB9D2994}"/>
              </a:ext>
            </a:extLst>
          </p:cNvPr>
          <p:cNvSpPr>
            <a:spLocks noChangeArrowheads="1"/>
          </p:cNvSpPr>
          <p:nvPr/>
        </p:nvSpPr>
        <p:spPr bwMode="auto">
          <a:xfrm>
            <a:off x="0" y="-238655"/>
            <a:ext cx="65" cy="477311"/>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0AE85C4B-D94B-6DD3-E72F-BCAC11CB8119}"/>
              </a:ext>
            </a:extLst>
          </p:cNvPr>
          <p:cNvSpPr>
            <a:spLocks noGrp="1"/>
          </p:cNvSpPr>
          <p:nvPr>
            <p:ph type="sldNum" sz="quarter" idx="12"/>
          </p:nvPr>
        </p:nvSpPr>
        <p:spPr/>
        <p:txBody>
          <a:bodyPr/>
          <a:lstStyle/>
          <a:p>
            <a:fld id="{3109D357-8067-4A1F-97B2-93C5160B78D9}" type="slidenum">
              <a:rPr lang="en-US" smtClean="0"/>
              <a:t>12</a:t>
            </a:fld>
            <a:endParaRPr lang="en-US"/>
          </a:p>
        </p:txBody>
      </p:sp>
    </p:spTree>
    <p:extLst>
      <p:ext uri="{BB962C8B-B14F-4D97-AF65-F5344CB8AC3E}">
        <p14:creationId xmlns:p14="http://schemas.microsoft.com/office/powerpoint/2010/main" val="365011559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3E48-7B38-4192-FAE4-88678B9F06BB}"/>
              </a:ext>
            </a:extLst>
          </p:cNvPr>
          <p:cNvSpPr>
            <a:spLocks noGrp="1"/>
          </p:cNvSpPr>
          <p:nvPr>
            <p:ph type="title"/>
          </p:nvPr>
        </p:nvSpPr>
        <p:spPr/>
        <p:txBody>
          <a:bodyPr/>
          <a:lstStyle/>
          <a:p>
            <a:r>
              <a:rPr lang="en-IN" dirty="0"/>
              <a:t>Feature Implementation</a:t>
            </a:r>
          </a:p>
        </p:txBody>
      </p:sp>
      <p:sp>
        <p:nvSpPr>
          <p:cNvPr id="3" name="Content Placeholder 2">
            <a:extLst>
              <a:ext uri="{FF2B5EF4-FFF2-40B4-BE49-F238E27FC236}">
                <a16:creationId xmlns:a16="http://schemas.microsoft.com/office/drawing/2014/main" id="{16CF5D58-F885-4501-4381-E2CE805079D8}"/>
              </a:ext>
            </a:extLst>
          </p:cNvPr>
          <p:cNvSpPr>
            <a:spLocks noGrp="1"/>
          </p:cNvSpPr>
          <p:nvPr>
            <p:ph idx="1"/>
          </p:nvPr>
        </p:nvSpPr>
        <p:spPr>
          <a:xfrm>
            <a:off x="559838" y="2360645"/>
            <a:ext cx="11038114" cy="4254759"/>
          </a:xfrm>
        </p:spPr>
        <p:txBody>
          <a:bodyPr>
            <a:normAutofit/>
          </a:bodyPr>
          <a:lstStyle/>
          <a:p>
            <a:pPr marL="57150" indent="0">
              <a:buNone/>
            </a:pPr>
            <a:r>
              <a:rPr lang="en-US" sz="2000" b="1" dirty="0">
                <a:solidFill>
                  <a:schemeClr val="tx1"/>
                </a:solidFill>
              </a:rPr>
              <a:t>HTML Parsing </a:t>
            </a:r>
            <a:r>
              <a:rPr lang="en-US" sz="2000" dirty="0">
                <a:solidFill>
                  <a:schemeClr val="tx1"/>
                </a:solidFill>
              </a:rPr>
              <a:t>involves extracting information from HTML files.</a:t>
            </a:r>
          </a:p>
          <a:p>
            <a:pPr lvl="1"/>
            <a:r>
              <a:rPr lang="en-US" sz="1800" dirty="0">
                <a:solidFill>
                  <a:schemeClr val="tx1"/>
                </a:solidFill>
              </a:rPr>
              <a:t>The implementation utilizes </a:t>
            </a:r>
            <a:r>
              <a:rPr lang="en-US" sz="1800" dirty="0" err="1">
                <a:solidFill>
                  <a:schemeClr val="tx1"/>
                </a:solidFill>
              </a:rPr>
              <a:t>Jsoup</a:t>
            </a:r>
            <a:r>
              <a:rPr lang="en-US" sz="1800" dirty="0">
                <a:solidFill>
                  <a:schemeClr val="tx1"/>
                </a:solidFill>
              </a:rPr>
              <a:t> for parsing and Jackson </a:t>
            </a:r>
            <a:r>
              <a:rPr lang="en-US" sz="1800" dirty="0" err="1">
                <a:solidFill>
                  <a:schemeClr val="tx1"/>
                </a:solidFill>
              </a:rPr>
              <a:t>Objectmapper</a:t>
            </a:r>
            <a:r>
              <a:rPr lang="en-US" sz="1800" dirty="0">
                <a:solidFill>
                  <a:schemeClr val="tx1"/>
                </a:solidFill>
              </a:rPr>
              <a:t> data extraction. </a:t>
            </a:r>
          </a:p>
          <a:p>
            <a:pPr lvl="1"/>
            <a:r>
              <a:rPr lang="en-US" sz="1800" dirty="0">
                <a:solidFill>
                  <a:schemeClr val="tx1"/>
                </a:solidFill>
              </a:rPr>
              <a:t>With </a:t>
            </a:r>
            <a:r>
              <a:rPr lang="en-US" sz="1800" dirty="0" err="1">
                <a:solidFill>
                  <a:schemeClr val="tx1"/>
                </a:solidFill>
              </a:rPr>
              <a:t>jsoup</a:t>
            </a:r>
            <a:r>
              <a:rPr lang="en-US" sz="1800" dirty="0">
                <a:solidFill>
                  <a:schemeClr val="tx1"/>
                </a:solidFill>
              </a:rPr>
              <a:t> parser it extracts the required data from the web elements and maps it to “</a:t>
            </a:r>
            <a:r>
              <a:rPr lang="en-US" sz="1800" dirty="0" err="1">
                <a:solidFill>
                  <a:schemeClr val="tx1"/>
                </a:solidFill>
              </a:rPr>
              <a:t>CarInfo</a:t>
            </a:r>
            <a:r>
              <a:rPr lang="en-US" sz="1800" dirty="0">
                <a:solidFill>
                  <a:schemeClr val="tx1"/>
                </a:solidFill>
              </a:rPr>
              <a:t>” object. It does this recursively for all the car deals in that html page, and it stores this data in three different text files: “avis_extracted_deals.txt”, “budget_extracted_deals.txt”, “orbitz_extracted_deals.txt”</a:t>
            </a:r>
          </a:p>
          <a:p>
            <a:pPr lvl="1"/>
            <a:r>
              <a:rPr lang="en-US" sz="1800" dirty="0">
                <a:solidFill>
                  <a:schemeClr val="tx1"/>
                </a:solidFill>
              </a:rPr>
              <a:t>In "ByteBuds.java" file, where it calls this parser class to process all *.html files available and show the best deals with different filters using the generated *.</a:t>
            </a:r>
            <a:r>
              <a:rPr lang="en-US" sz="1800" dirty="0" err="1">
                <a:solidFill>
                  <a:schemeClr val="tx1"/>
                </a:solidFill>
              </a:rPr>
              <a:t>json</a:t>
            </a:r>
            <a:r>
              <a:rPr lang="en-US" sz="1800" dirty="0">
                <a:solidFill>
                  <a:schemeClr val="tx1"/>
                </a:solidFill>
              </a:rPr>
              <a:t> files.</a:t>
            </a:r>
            <a:endParaRPr lang="en-IN" sz="1800" dirty="0">
              <a:solidFill>
                <a:schemeClr val="tx1"/>
              </a:solidFill>
            </a:endParaRPr>
          </a:p>
          <a:p>
            <a:endParaRPr lang="en-US" sz="1600" b="1" dirty="0"/>
          </a:p>
        </p:txBody>
      </p:sp>
      <p:sp>
        <p:nvSpPr>
          <p:cNvPr id="4" name="Slide Number Placeholder 3">
            <a:extLst>
              <a:ext uri="{FF2B5EF4-FFF2-40B4-BE49-F238E27FC236}">
                <a16:creationId xmlns:a16="http://schemas.microsoft.com/office/drawing/2014/main" id="{57B61F94-BEE6-318E-D936-5D39A3D12A2D}"/>
              </a:ext>
            </a:extLst>
          </p:cNvPr>
          <p:cNvSpPr>
            <a:spLocks noGrp="1"/>
          </p:cNvSpPr>
          <p:nvPr>
            <p:ph type="sldNum" sz="quarter" idx="12"/>
          </p:nvPr>
        </p:nvSpPr>
        <p:spPr/>
        <p:txBody>
          <a:bodyPr/>
          <a:lstStyle/>
          <a:p>
            <a:fld id="{3109D357-8067-4A1F-97B2-93C5160B78D9}" type="slidenum">
              <a:rPr lang="en-US" smtClean="0"/>
              <a:t>13</a:t>
            </a:fld>
            <a:endParaRPr lang="en-US"/>
          </a:p>
        </p:txBody>
      </p:sp>
    </p:spTree>
    <p:extLst>
      <p:ext uri="{BB962C8B-B14F-4D97-AF65-F5344CB8AC3E}">
        <p14:creationId xmlns:p14="http://schemas.microsoft.com/office/powerpoint/2010/main" val="51915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CA"/>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CA"/>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CA"/>
          </a:p>
        </p:txBody>
      </p:sp>
      <p:sp>
        <p:nvSpPr>
          <p:cNvPr id="2" name="Title 1">
            <a:extLst>
              <a:ext uri="{FF2B5EF4-FFF2-40B4-BE49-F238E27FC236}">
                <a16:creationId xmlns:a16="http://schemas.microsoft.com/office/drawing/2014/main" id="{04C53E48-7B38-4192-FAE4-88678B9F06BB}"/>
              </a:ext>
            </a:extLst>
          </p:cNvPr>
          <p:cNvSpPr>
            <a:spLocks noGrp="1"/>
          </p:cNvSpPr>
          <p:nvPr>
            <p:ph type="title"/>
          </p:nvPr>
        </p:nvSpPr>
        <p:spPr>
          <a:xfrm>
            <a:off x="639098" y="629265"/>
            <a:ext cx="6072776" cy="1622322"/>
          </a:xfrm>
        </p:spPr>
        <p:txBody>
          <a:bodyPr>
            <a:normAutofit/>
          </a:bodyPr>
          <a:lstStyle/>
          <a:p>
            <a:r>
              <a:rPr lang="en-IN">
                <a:solidFill>
                  <a:srgbClr val="EBEBEB"/>
                </a:solidFill>
              </a:rPr>
              <a:t>Feature Implementation</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CA"/>
          </a:p>
        </p:txBody>
      </p:sp>
      <p:pic>
        <p:nvPicPr>
          <p:cNvPr id="5" name="Picture 4">
            <a:extLst>
              <a:ext uri="{FF2B5EF4-FFF2-40B4-BE49-F238E27FC236}">
                <a16:creationId xmlns:a16="http://schemas.microsoft.com/office/drawing/2014/main" id="{40BDA366-7F1B-10EC-240E-2030904C4E46}"/>
              </a:ext>
            </a:extLst>
          </p:cNvPr>
          <p:cNvPicPr>
            <a:picLocks noChangeAspect="1"/>
          </p:cNvPicPr>
          <p:nvPr/>
        </p:nvPicPr>
        <p:blipFill>
          <a:blip r:embed="rId2"/>
          <a:stretch>
            <a:fillRect/>
          </a:stretch>
        </p:blipFill>
        <p:spPr>
          <a:xfrm>
            <a:off x="7138866" y="2524125"/>
            <a:ext cx="4976934" cy="2733675"/>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16CF5D58-F885-4501-4381-E2CE805079D8}"/>
              </a:ext>
            </a:extLst>
          </p:cNvPr>
          <p:cNvSpPr>
            <a:spLocks noGrp="1"/>
          </p:cNvSpPr>
          <p:nvPr>
            <p:ph idx="1"/>
          </p:nvPr>
        </p:nvSpPr>
        <p:spPr>
          <a:xfrm>
            <a:off x="524251" y="2061494"/>
            <a:ext cx="6072776" cy="3811740"/>
          </a:xfrm>
        </p:spPr>
        <p:txBody>
          <a:bodyPr anchor="ctr">
            <a:normAutofit/>
          </a:bodyPr>
          <a:lstStyle/>
          <a:p>
            <a:endParaRPr lang="en-US" b="1" dirty="0">
              <a:solidFill>
                <a:srgbClr val="FFFFFF"/>
              </a:solidFill>
            </a:endParaRPr>
          </a:p>
          <a:p>
            <a:r>
              <a:rPr lang="en-US" b="1" dirty="0">
                <a:solidFill>
                  <a:srgbClr val="FFFFFF"/>
                </a:solidFill>
              </a:rPr>
              <a:t>Page Ranking</a:t>
            </a:r>
            <a:r>
              <a:rPr lang="en-US" dirty="0">
                <a:solidFill>
                  <a:srgbClr val="FFFFFF"/>
                </a:solidFill>
              </a:rPr>
              <a:t> utilizes a basic ranking approach, primarily based on document frequencies. </a:t>
            </a:r>
          </a:p>
          <a:p>
            <a:pPr lvl="1"/>
            <a:r>
              <a:rPr lang="en-US" dirty="0">
                <a:solidFill>
                  <a:srgbClr val="FFFFFF"/>
                </a:solidFill>
              </a:rPr>
              <a:t>It employs a map for page scores and a priority queue for sorting entries. </a:t>
            </a:r>
          </a:p>
          <a:p>
            <a:pPr lvl="1"/>
            <a:r>
              <a:rPr lang="en-US" dirty="0">
                <a:solidFill>
                  <a:srgbClr val="FFFFFF"/>
                </a:solidFill>
              </a:rPr>
              <a:t>In "ByteBuds.java" file, inside the “</a:t>
            </a:r>
            <a:r>
              <a:rPr lang="en-US" dirty="0" err="1">
                <a:solidFill>
                  <a:srgbClr val="FFFFFF"/>
                </a:solidFill>
              </a:rPr>
              <a:t>filterByCarName</a:t>
            </a:r>
            <a:r>
              <a:rPr lang="en-US" dirty="0">
                <a:solidFill>
                  <a:srgbClr val="FFFFFF"/>
                </a:solidFill>
              </a:rPr>
              <a:t>” after user is displayed the car deals with filtered car models, he is asked to check page ranking for the given car model name. There Page Ranking class is used by giving it a keyword and then it displays the documents in a sorted ranking manner (top-to-down).</a:t>
            </a:r>
            <a:endParaRPr lang="en-IN" dirty="0">
              <a:solidFill>
                <a:srgbClr val="FFFFFF"/>
              </a:solidFill>
            </a:endParaRPr>
          </a:p>
        </p:txBody>
      </p:sp>
      <p:sp>
        <p:nvSpPr>
          <p:cNvPr id="4" name="Slide Number Placeholder 3">
            <a:extLst>
              <a:ext uri="{FF2B5EF4-FFF2-40B4-BE49-F238E27FC236}">
                <a16:creationId xmlns:a16="http://schemas.microsoft.com/office/drawing/2014/main" id="{320AFBF4-EF95-0445-42C6-B813EC53ADC6}"/>
              </a:ext>
            </a:extLst>
          </p:cNvPr>
          <p:cNvSpPr>
            <a:spLocks noGrp="1"/>
          </p:cNvSpPr>
          <p:nvPr>
            <p:ph type="sldNum" sz="quarter" idx="12"/>
          </p:nvPr>
        </p:nvSpPr>
        <p:spPr/>
        <p:txBody>
          <a:bodyPr/>
          <a:lstStyle/>
          <a:p>
            <a:fld id="{3109D357-8067-4A1F-97B2-93C5160B78D9}" type="slidenum">
              <a:rPr lang="en-US" smtClean="0"/>
              <a:t>14</a:t>
            </a:fld>
            <a:endParaRPr lang="en-US"/>
          </a:p>
        </p:txBody>
      </p:sp>
    </p:spTree>
    <p:extLst>
      <p:ext uri="{BB962C8B-B14F-4D97-AF65-F5344CB8AC3E}">
        <p14:creationId xmlns:p14="http://schemas.microsoft.com/office/powerpoint/2010/main" val="381870783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B60E-974A-0A38-CDD2-35DCD5858AF6}"/>
              </a:ext>
            </a:extLst>
          </p:cNvPr>
          <p:cNvSpPr>
            <a:spLocks noGrp="1"/>
          </p:cNvSpPr>
          <p:nvPr>
            <p:ph type="title"/>
          </p:nvPr>
        </p:nvSpPr>
        <p:spPr/>
        <p:txBody>
          <a:bodyPr/>
          <a:lstStyle/>
          <a:p>
            <a:r>
              <a:rPr lang="en-IN" dirty="0"/>
              <a:t>Feature Implementation</a:t>
            </a:r>
          </a:p>
        </p:txBody>
      </p:sp>
      <p:sp>
        <p:nvSpPr>
          <p:cNvPr id="3" name="Content Placeholder 2">
            <a:extLst>
              <a:ext uri="{FF2B5EF4-FFF2-40B4-BE49-F238E27FC236}">
                <a16:creationId xmlns:a16="http://schemas.microsoft.com/office/drawing/2014/main" id="{E405F6ED-6408-2445-4304-FC286898016A}"/>
              </a:ext>
            </a:extLst>
          </p:cNvPr>
          <p:cNvSpPr>
            <a:spLocks noGrp="1"/>
          </p:cNvSpPr>
          <p:nvPr>
            <p:ph idx="1"/>
          </p:nvPr>
        </p:nvSpPr>
        <p:spPr>
          <a:xfrm>
            <a:off x="503853" y="2341984"/>
            <a:ext cx="11327363" cy="4245428"/>
          </a:xfrm>
        </p:spPr>
        <p:txBody>
          <a:bodyPr>
            <a:normAutofit/>
          </a:bodyPr>
          <a:lstStyle/>
          <a:p>
            <a:r>
              <a:rPr lang="en-US" sz="1600" b="1"/>
              <a:t>Search Frequency </a:t>
            </a:r>
            <a:r>
              <a:rPr lang="en-US" sz="1600"/>
              <a:t>uses a TreeMap to track and sort the search frequency of car names. </a:t>
            </a:r>
          </a:p>
          <a:p>
            <a:pPr lvl="1"/>
            <a:r>
              <a:rPr lang="en-US" sz="1400"/>
              <a:t>It employs methods to incrementally update counts and sort the list by frequency. </a:t>
            </a:r>
          </a:p>
          <a:p>
            <a:pPr lvl="1"/>
            <a:r>
              <a:rPr lang="en-US" sz="1400"/>
              <a:t>Fetches the number of previous searches done for the particular keyword given.</a:t>
            </a:r>
          </a:p>
          <a:p>
            <a:pPr lvl="1"/>
            <a:r>
              <a:rPr lang="en-US" sz="1400"/>
              <a:t>In "ByteBuds.java" file, inside “filterByCarName” method, when user is asked to input a car model name to filter based on the car model. It reads the suggestion given by Word Completion and increases frequency count. Then gives the most searched car by user.</a:t>
            </a:r>
          </a:p>
          <a:p>
            <a:r>
              <a:rPr lang="en-US" sz="1600" b="1"/>
              <a:t>Word Completion </a:t>
            </a:r>
            <a:r>
              <a:rPr lang="en-US" sz="1600"/>
              <a:t>implements a word completion system using a Trie data structure.</a:t>
            </a:r>
          </a:p>
          <a:p>
            <a:pPr lvl="1"/>
            <a:r>
              <a:rPr lang="en-US" sz="1400"/>
              <a:t>The Trie efficiently stores and suggests words based on user input. The algorithm calculates edit distances for sorting suggestions. </a:t>
            </a:r>
          </a:p>
          <a:p>
            <a:pPr lvl="1"/>
            <a:r>
              <a:rPr lang="en-US" sz="1400"/>
              <a:t>Fetches all the word with given prefix by traversing all the child from the returned node by “findNode”, then it uses Levenshtein Distance Calculation to sort the suggestion list with lowest edit distance being first.</a:t>
            </a:r>
          </a:p>
          <a:p>
            <a:pPr lvl="1"/>
            <a:r>
              <a:rPr lang="en-US" sz="1400"/>
              <a:t>In "ByteBuds.java" file, inside “filterByCarName” method, when user is asked to input a car model name to filter based on the car model. It displays the available car model names to help user with selections.</a:t>
            </a:r>
            <a:endParaRPr lang="en-US" sz="1400" dirty="0"/>
          </a:p>
        </p:txBody>
      </p:sp>
      <p:sp>
        <p:nvSpPr>
          <p:cNvPr id="4" name="Slide Number Placeholder 3">
            <a:extLst>
              <a:ext uri="{FF2B5EF4-FFF2-40B4-BE49-F238E27FC236}">
                <a16:creationId xmlns:a16="http://schemas.microsoft.com/office/drawing/2014/main" id="{C823F7D5-3008-8A2F-858B-40ECEA7F96B5}"/>
              </a:ext>
            </a:extLst>
          </p:cNvPr>
          <p:cNvSpPr>
            <a:spLocks noGrp="1"/>
          </p:cNvSpPr>
          <p:nvPr>
            <p:ph type="sldNum" sz="quarter" idx="12"/>
          </p:nvPr>
        </p:nvSpPr>
        <p:spPr/>
        <p:txBody>
          <a:bodyPr/>
          <a:lstStyle/>
          <a:p>
            <a:fld id="{3109D357-8067-4A1F-97B2-93C5160B78D9}" type="slidenum">
              <a:rPr lang="en-US" smtClean="0"/>
              <a:t>15</a:t>
            </a:fld>
            <a:endParaRPr lang="en-US"/>
          </a:p>
        </p:txBody>
      </p:sp>
    </p:spTree>
    <p:extLst>
      <p:ext uri="{BB962C8B-B14F-4D97-AF65-F5344CB8AC3E}">
        <p14:creationId xmlns:p14="http://schemas.microsoft.com/office/powerpoint/2010/main" val="732485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BE3D-5F2B-D6AC-B664-FAE9A24995B5}"/>
              </a:ext>
            </a:extLst>
          </p:cNvPr>
          <p:cNvSpPr>
            <a:spLocks noGrp="1"/>
          </p:cNvSpPr>
          <p:nvPr>
            <p:ph type="title"/>
          </p:nvPr>
        </p:nvSpPr>
        <p:spPr/>
        <p:txBody>
          <a:bodyPr/>
          <a:lstStyle/>
          <a:p>
            <a:r>
              <a:rPr lang="en-IN"/>
              <a:t>Feature Implementation</a:t>
            </a:r>
            <a:endParaRPr lang="en-IN" dirty="0"/>
          </a:p>
        </p:txBody>
      </p:sp>
      <p:sp>
        <p:nvSpPr>
          <p:cNvPr id="3" name="Content Placeholder 2">
            <a:extLst>
              <a:ext uri="{FF2B5EF4-FFF2-40B4-BE49-F238E27FC236}">
                <a16:creationId xmlns:a16="http://schemas.microsoft.com/office/drawing/2014/main" id="{553B90F3-54F3-35A5-18CD-179A73495CEA}"/>
              </a:ext>
            </a:extLst>
          </p:cNvPr>
          <p:cNvSpPr>
            <a:spLocks noGrp="1"/>
          </p:cNvSpPr>
          <p:nvPr>
            <p:ph idx="1"/>
          </p:nvPr>
        </p:nvSpPr>
        <p:spPr>
          <a:xfrm>
            <a:off x="450979" y="2644084"/>
            <a:ext cx="11290041" cy="3724469"/>
          </a:xfrm>
        </p:spPr>
        <p:txBody>
          <a:bodyPr>
            <a:normAutofit/>
          </a:bodyPr>
          <a:lstStyle/>
          <a:p>
            <a:r>
              <a:rPr lang="en-US" sz="2000" b="1" dirty="0"/>
              <a:t>Spell Checking </a:t>
            </a:r>
            <a:r>
              <a:rPr lang="en-US" sz="2000" dirty="0"/>
              <a:t>class utilizes a </a:t>
            </a:r>
            <a:r>
              <a:rPr lang="en-US" sz="2000" dirty="0" err="1"/>
              <a:t>Trie</a:t>
            </a:r>
            <a:r>
              <a:rPr lang="en-US" sz="2000" dirty="0"/>
              <a:t> to efficiently store and retrieve words for spell checking. </a:t>
            </a:r>
          </a:p>
          <a:p>
            <a:pPr lvl="1">
              <a:lnSpc>
                <a:spcPct val="107000"/>
              </a:lnSpc>
              <a:spcAft>
                <a:spcPts val="800"/>
              </a:spcAft>
            </a:pPr>
            <a:r>
              <a:rPr lang="en-US" sz="1800" dirty="0"/>
              <a:t>It initializes the tree nodes with the words that are given in the *.</a:t>
            </a:r>
            <a:r>
              <a:rPr lang="en-US" sz="1800" dirty="0" err="1"/>
              <a:t>json</a:t>
            </a:r>
            <a:r>
              <a:rPr lang="en-US" sz="1800" dirty="0"/>
              <a:t> file.</a:t>
            </a:r>
            <a:endParaRPr lang="en-IN" sz="1800" dirty="0"/>
          </a:p>
          <a:p>
            <a:pPr lvl="1">
              <a:lnSpc>
                <a:spcPct val="107000"/>
              </a:lnSpc>
              <a:spcAft>
                <a:spcPts val="800"/>
              </a:spcAft>
            </a:pPr>
            <a:r>
              <a:rPr lang="en-US" sz="1800" dirty="0"/>
              <a:t>After initializing the tree, the search operation can be used to check if such word exits in the tree or not by passing a keyword.</a:t>
            </a:r>
          </a:p>
          <a:p>
            <a:pPr lvl="1">
              <a:lnSpc>
                <a:spcPct val="107000"/>
              </a:lnSpc>
              <a:spcAft>
                <a:spcPts val="800"/>
              </a:spcAft>
            </a:pPr>
            <a:r>
              <a:rPr lang="en-US" sz="1800" dirty="0"/>
              <a:t>In "ByteBuds.java" file, inside “</a:t>
            </a:r>
            <a:r>
              <a:rPr lang="en-US" sz="1800" dirty="0" err="1"/>
              <a:t>filterByCarName</a:t>
            </a:r>
            <a:r>
              <a:rPr lang="en-US" sz="1800" dirty="0"/>
              <a:t>” method, when user is asked to input a car model name to filter based on the car model. It is used to check if such word exits to filter the list.</a:t>
            </a:r>
            <a:endParaRPr lang="en-IN" sz="1800" dirty="0"/>
          </a:p>
        </p:txBody>
      </p:sp>
      <p:sp>
        <p:nvSpPr>
          <p:cNvPr id="4" name="Slide Number Placeholder 3">
            <a:extLst>
              <a:ext uri="{FF2B5EF4-FFF2-40B4-BE49-F238E27FC236}">
                <a16:creationId xmlns:a16="http://schemas.microsoft.com/office/drawing/2014/main" id="{8D7ABB10-9AC8-1B9B-0185-956B9FBCFC55}"/>
              </a:ext>
            </a:extLst>
          </p:cNvPr>
          <p:cNvSpPr>
            <a:spLocks noGrp="1"/>
          </p:cNvSpPr>
          <p:nvPr>
            <p:ph type="sldNum" sz="quarter" idx="12"/>
          </p:nvPr>
        </p:nvSpPr>
        <p:spPr/>
        <p:txBody>
          <a:bodyPr/>
          <a:lstStyle/>
          <a:p>
            <a:fld id="{3109D357-8067-4A1F-97B2-93C5160B78D9}" type="slidenum">
              <a:rPr lang="en-US" smtClean="0"/>
              <a:t>16</a:t>
            </a:fld>
            <a:endParaRPr lang="en-US"/>
          </a:p>
        </p:txBody>
      </p:sp>
    </p:spTree>
    <p:extLst>
      <p:ext uri="{BB962C8B-B14F-4D97-AF65-F5344CB8AC3E}">
        <p14:creationId xmlns:p14="http://schemas.microsoft.com/office/powerpoint/2010/main" val="346205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50B5-4DA4-A484-C5A1-E5D157198510}"/>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869A2F2A-D23F-D067-3E2B-9EECE2E4A53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374151"/>
                </a:solidFill>
                <a:effectLst/>
                <a:latin typeface="Söhne"/>
              </a:rPr>
              <a:t>Challenges: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Overcoming intricacies in web crawling, including handling dynamic elements and pop-ups.</a:t>
            </a:r>
          </a:p>
          <a:p>
            <a:pPr marL="742950" lvl="1" indent="-285750" algn="l">
              <a:buFont typeface="Arial" panose="020B0604020202020204" pitchFamily="34" charset="0"/>
              <a:buChar char="•"/>
            </a:pPr>
            <a:r>
              <a:rPr lang="en-US" b="0" i="0" dirty="0">
                <a:solidFill>
                  <a:srgbClr val="374151"/>
                </a:solidFill>
                <a:effectLst/>
                <a:latin typeface="Söhne"/>
              </a:rPr>
              <a:t>Addressing complexities in data parsing and ensuring accurate extraction of information from HTML pages.</a:t>
            </a:r>
          </a:p>
          <a:p>
            <a:pPr marL="742950" lvl="1" indent="-285750" algn="l">
              <a:buFont typeface="Arial" panose="020B0604020202020204" pitchFamily="34" charset="0"/>
              <a:buChar char="•"/>
            </a:pPr>
            <a:r>
              <a:rPr lang="en-US" b="0" i="0" dirty="0">
                <a:solidFill>
                  <a:srgbClr val="374151"/>
                </a:solidFill>
                <a:effectLst/>
                <a:latin typeface="Söhne"/>
              </a:rPr>
              <a:t>Web pages may contain noise, irrelevant tags, or misleading information that could affect the accuracy of the extracted data</a:t>
            </a:r>
          </a:p>
          <a:p>
            <a:pPr algn="l">
              <a:buFont typeface="Arial" panose="020B0604020202020204" pitchFamily="34" charset="0"/>
              <a:buChar char="•"/>
            </a:pPr>
            <a:r>
              <a:rPr lang="en-US" b="1" i="0" dirty="0">
                <a:solidFill>
                  <a:srgbClr val="374151"/>
                </a:solidFill>
                <a:effectLst/>
                <a:latin typeface="Söhne"/>
              </a:rPr>
              <a:t>Future Scope: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Enhancing the project's scalability to include additional car rental websites and diverse data sources.</a:t>
            </a:r>
          </a:p>
          <a:p>
            <a:pPr marL="742950" lvl="1" indent="-285750" algn="l">
              <a:buFont typeface="Arial" panose="020B0604020202020204" pitchFamily="34" charset="0"/>
              <a:buChar char="•"/>
            </a:pPr>
            <a:r>
              <a:rPr lang="en-US" b="0" i="0" dirty="0">
                <a:solidFill>
                  <a:srgbClr val="374151"/>
                </a:solidFill>
                <a:effectLst/>
                <a:latin typeface="Söhne"/>
              </a:rPr>
              <a:t>Implementing advanced machine learning algorithms for personalized recommendations based on user preferences.</a:t>
            </a:r>
          </a:p>
          <a:p>
            <a:endParaRPr lang="en-CA" dirty="0"/>
          </a:p>
        </p:txBody>
      </p:sp>
      <p:sp>
        <p:nvSpPr>
          <p:cNvPr id="4" name="Slide Number Placeholder 3">
            <a:extLst>
              <a:ext uri="{FF2B5EF4-FFF2-40B4-BE49-F238E27FC236}">
                <a16:creationId xmlns:a16="http://schemas.microsoft.com/office/drawing/2014/main" id="{668896C9-9CBF-8123-FE07-D797746E5F8C}"/>
              </a:ext>
            </a:extLst>
          </p:cNvPr>
          <p:cNvSpPr>
            <a:spLocks noGrp="1"/>
          </p:cNvSpPr>
          <p:nvPr>
            <p:ph type="sldNum" sz="quarter" idx="12"/>
          </p:nvPr>
        </p:nvSpPr>
        <p:spPr/>
        <p:txBody>
          <a:bodyPr/>
          <a:lstStyle/>
          <a:p>
            <a:fld id="{3109D357-8067-4A1F-97B2-93C5160B78D9}" type="slidenum">
              <a:rPr lang="en-US" smtClean="0"/>
              <a:t>17</a:t>
            </a:fld>
            <a:endParaRPr lang="en-US"/>
          </a:p>
        </p:txBody>
      </p:sp>
    </p:spTree>
    <p:extLst>
      <p:ext uri="{BB962C8B-B14F-4D97-AF65-F5344CB8AC3E}">
        <p14:creationId xmlns:p14="http://schemas.microsoft.com/office/powerpoint/2010/main" val="2370246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DC51D-6364-E1F1-2BFF-3BCE301BAC02}"/>
              </a:ext>
            </a:extLst>
          </p:cNvPr>
          <p:cNvSpPr>
            <a:spLocks noGrp="1"/>
          </p:cNvSpPr>
          <p:nvPr>
            <p:ph idx="1"/>
          </p:nvPr>
        </p:nvSpPr>
        <p:spPr>
          <a:xfrm>
            <a:off x="772739" y="2454211"/>
            <a:ext cx="10646521" cy="3416300"/>
          </a:xfrm>
        </p:spPr>
        <p:txBody>
          <a:bodyPr>
            <a:normAutofit/>
          </a:bodyPr>
          <a:lstStyle/>
          <a:p>
            <a:r>
              <a:rPr lang="en-US" b="1" i="0" dirty="0">
                <a:solidFill>
                  <a:srgbClr val="374151"/>
                </a:solidFill>
                <a:effectLst/>
                <a:latin typeface="Söhne"/>
              </a:rPr>
              <a:t>Professor Luis Rueda</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For guidance, mentorship, and valuable insights throughout the project.</a:t>
            </a:r>
          </a:p>
          <a:p>
            <a:pPr algn="l"/>
            <a:r>
              <a:rPr lang="en-US" b="1" i="0" dirty="0">
                <a:effectLst/>
                <a:latin typeface="Söhne"/>
              </a:rPr>
              <a:t>Graduate Assistant</a:t>
            </a:r>
          </a:p>
          <a:p>
            <a:pPr algn="l">
              <a:buFont typeface="Arial" panose="020B0604020202020204" pitchFamily="34" charset="0"/>
              <a:buChar char="•"/>
            </a:pPr>
            <a:r>
              <a:rPr lang="en-US" b="1" i="0" dirty="0">
                <a:solidFill>
                  <a:srgbClr val="374151"/>
                </a:solidFill>
                <a:effectLst/>
                <a:latin typeface="Söhne"/>
              </a:rPr>
              <a:t>Darpan Khanna</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For aiding, support, and contributing to the success of the project.</a:t>
            </a:r>
          </a:p>
          <a:p>
            <a:pPr algn="l"/>
            <a:r>
              <a:rPr lang="en-US" b="1" i="0" dirty="0">
                <a:effectLst/>
                <a:latin typeface="Söhne"/>
              </a:rPr>
              <a:t>Class Collaboration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Acknowledgment to the collaborative efforts of the entire class in sharing ideas and knowledge.</a:t>
            </a:r>
          </a:p>
          <a:p>
            <a:pPr marL="0" indent="0" algn="ctr">
              <a:buNone/>
            </a:pPr>
            <a:endParaRPr lang="en-IN" sz="1200" dirty="0"/>
          </a:p>
        </p:txBody>
      </p:sp>
      <p:sp>
        <p:nvSpPr>
          <p:cNvPr id="5" name="TextBox 4">
            <a:extLst>
              <a:ext uri="{FF2B5EF4-FFF2-40B4-BE49-F238E27FC236}">
                <a16:creationId xmlns:a16="http://schemas.microsoft.com/office/drawing/2014/main" id="{EEFC573B-DE55-B091-1997-BFD2852A0F44}"/>
              </a:ext>
            </a:extLst>
          </p:cNvPr>
          <p:cNvSpPr txBox="1"/>
          <p:nvPr/>
        </p:nvSpPr>
        <p:spPr>
          <a:xfrm>
            <a:off x="1778000" y="1229360"/>
            <a:ext cx="6593840" cy="1200329"/>
          </a:xfrm>
          <a:prstGeom prst="rect">
            <a:avLst/>
          </a:prstGeom>
          <a:noFill/>
        </p:spPr>
        <p:txBody>
          <a:bodyPr wrap="square" rtlCol="0">
            <a:spAutoFit/>
          </a:bodyPr>
          <a:lstStyle/>
          <a:p>
            <a:r>
              <a:rPr lang="en-US" sz="3600" b="1" i="0" dirty="0">
                <a:solidFill>
                  <a:schemeClr val="bg1"/>
                </a:solidFill>
                <a:effectLst/>
                <a:latin typeface="Söhne"/>
              </a:rPr>
              <a:t>Project Acknowledgments</a:t>
            </a:r>
          </a:p>
          <a:p>
            <a:r>
              <a:rPr lang="en-CA" sz="3600" b="1" dirty="0">
                <a:solidFill>
                  <a:schemeClr val="bg1"/>
                </a:solidFill>
              </a:rPr>
              <a:t> </a:t>
            </a:r>
          </a:p>
        </p:txBody>
      </p:sp>
      <p:sp>
        <p:nvSpPr>
          <p:cNvPr id="2" name="Slide Number Placeholder 1">
            <a:extLst>
              <a:ext uri="{FF2B5EF4-FFF2-40B4-BE49-F238E27FC236}">
                <a16:creationId xmlns:a16="http://schemas.microsoft.com/office/drawing/2014/main" id="{2F33CA01-ECFB-1625-5477-89230892D091}"/>
              </a:ext>
            </a:extLst>
          </p:cNvPr>
          <p:cNvSpPr>
            <a:spLocks noGrp="1"/>
          </p:cNvSpPr>
          <p:nvPr>
            <p:ph type="sldNum" sz="quarter" idx="12"/>
          </p:nvPr>
        </p:nvSpPr>
        <p:spPr/>
        <p:txBody>
          <a:bodyPr/>
          <a:lstStyle/>
          <a:p>
            <a:fld id="{3109D357-8067-4A1F-97B2-93C5160B78D9}" type="slidenum">
              <a:rPr lang="en-US" smtClean="0"/>
              <a:t>18</a:t>
            </a:fld>
            <a:endParaRPr lang="en-US"/>
          </a:p>
        </p:txBody>
      </p:sp>
    </p:spTree>
    <p:extLst>
      <p:ext uri="{BB962C8B-B14F-4D97-AF65-F5344CB8AC3E}">
        <p14:creationId xmlns:p14="http://schemas.microsoft.com/office/powerpoint/2010/main" val="3300126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CA"/>
          </a:p>
        </p:txBody>
      </p:sp>
      <p:sp>
        <p:nvSpPr>
          <p:cNvPr id="10"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CA"/>
          </a:p>
        </p:txBody>
      </p:sp>
      <p:sp>
        <p:nvSpPr>
          <p:cNvPr id="12"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CA"/>
          </a:p>
        </p:txBody>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A10C4D0-20D2-C1D2-AEC6-60FA22F6D007}"/>
              </a:ext>
            </a:extLst>
          </p:cNvPr>
          <p:cNvSpPr>
            <a:spLocks noGrp="1"/>
          </p:cNvSpPr>
          <p:nvPr>
            <p:ph type="ctrTitle"/>
          </p:nvPr>
        </p:nvSpPr>
        <p:spPr>
          <a:xfrm>
            <a:off x="1683171" y="1143000"/>
            <a:ext cx="8825658" cy="3389217"/>
          </a:xfrm>
        </p:spPr>
        <p:txBody>
          <a:bodyPr anchor="ctr">
            <a:normAutofit/>
          </a:bodyPr>
          <a:lstStyle/>
          <a:p>
            <a:pPr algn="ctr"/>
            <a:r>
              <a:rPr lang="en-IN" sz="6600" dirty="0">
                <a:solidFill>
                  <a:srgbClr val="FFFFFF"/>
                </a:solidFill>
              </a:rPr>
              <a:t>Thank you</a:t>
            </a:r>
            <a:endParaRPr lang="en-CA" sz="6600" dirty="0">
              <a:solidFill>
                <a:srgbClr val="FFFFFF"/>
              </a:solidFill>
            </a:endParaRPr>
          </a:p>
        </p:txBody>
      </p:sp>
      <p:sp>
        <p:nvSpPr>
          <p:cNvPr id="3" name="Subtitle 2">
            <a:extLst>
              <a:ext uri="{FF2B5EF4-FFF2-40B4-BE49-F238E27FC236}">
                <a16:creationId xmlns:a16="http://schemas.microsoft.com/office/drawing/2014/main" id="{3F343087-8865-1CCC-337A-5415675C9B32}"/>
              </a:ext>
            </a:extLst>
          </p:cNvPr>
          <p:cNvSpPr>
            <a:spLocks noGrp="1"/>
          </p:cNvSpPr>
          <p:nvPr>
            <p:ph type="subTitle" idx="1"/>
          </p:nvPr>
        </p:nvSpPr>
        <p:spPr>
          <a:xfrm>
            <a:off x="1683171" y="5240851"/>
            <a:ext cx="8825658" cy="828932"/>
          </a:xfrm>
        </p:spPr>
        <p:txBody>
          <a:bodyPr>
            <a:normAutofit/>
          </a:bodyPr>
          <a:lstStyle/>
          <a:p>
            <a:pPr algn="ctr"/>
            <a:endParaRPr lang="en-CA" sz="2400">
              <a:solidFill>
                <a:schemeClr val="tx2"/>
              </a:solidFill>
            </a:endParaRPr>
          </a:p>
        </p:txBody>
      </p:sp>
      <p:sp>
        <p:nvSpPr>
          <p:cNvPr id="4" name="Slide Number Placeholder 3">
            <a:extLst>
              <a:ext uri="{FF2B5EF4-FFF2-40B4-BE49-F238E27FC236}">
                <a16:creationId xmlns:a16="http://schemas.microsoft.com/office/drawing/2014/main" id="{8680ADA0-5827-E532-28D7-907668F9AC76}"/>
              </a:ext>
            </a:extLst>
          </p:cNvPr>
          <p:cNvSpPr>
            <a:spLocks noGrp="1"/>
          </p:cNvSpPr>
          <p:nvPr>
            <p:ph type="sldNum" sz="quarter" idx="12"/>
          </p:nvPr>
        </p:nvSpPr>
        <p:spPr/>
        <p:txBody>
          <a:bodyPr/>
          <a:lstStyle/>
          <a:p>
            <a:fld id="{3109D357-8067-4A1F-97B2-93C5160B78D9}" type="slidenum">
              <a:rPr lang="en-US" smtClean="0"/>
              <a:t>19</a:t>
            </a:fld>
            <a:endParaRPr lang="en-US"/>
          </a:p>
        </p:txBody>
      </p:sp>
    </p:spTree>
    <p:extLst>
      <p:ext uri="{BB962C8B-B14F-4D97-AF65-F5344CB8AC3E}">
        <p14:creationId xmlns:p14="http://schemas.microsoft.com/office/powerpoint/2010/main" val="338442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0089-1446-0629-AC7F-5C46E79DACB9}"/>
              </a:ext>
            </a:extLst>
          </p:cNvPr>
          <p:cNvSpPr>
            <a:spLocks noGrp="1"/>
          </p:cNvSpPr>
          <p:nvPr>
            <p:ph type="title"/>
          </p:nvPr>
        </p:nvSpPr>
        <p:spPr/>
        <p:txBody>
          <a:bodyPr/>
          <a:lstStyle/>
          <a:p>
            <a:r>
              <a:rPr lang="en-CA" dirty="0"/>
              <a:t>Role of each member</a:t>
            </a:r>
          </a:p>
        </p:txBody>
      </p:sp>
      <p:graphicFrame>
        <p:nvGraphicFramePr>
          <p:cNvPr id="4" name="Content Placeholder 3">
            <a:extLst>
              <a:ext uri="{FF2B5EF4-FFF2-40B4-BE49-F238E27FC236}">
                <a16:creationId xmlns:a16="http://schemas.microsoft.com/office/drawing/2014/main" id="{F57E8EF0-569B-0DE4-B6D4-FE991D77FA2A}"/>
              </a:ext>
            </a:extLst>
          </p:cNvPr>
          <p:cNvGraphicFramePr>
            <a:graphicFrameLocks noGrp="1"/>
          </p:cNvGraphicFramePr>
          <p:nvPr>
            <p:ph idx="1"/>
            <p:extLst>
              <p:ext uri="{D42A27DB-BD31-4B8C-83A1-F6EECF244321}">
                <p14:modId xmlns:p14="http://schemas.microsoft.com/office/powerpoint/2010/main" val="2366955015"/>
              </p:ext>
            </p:extLst>
          </p:nvPr>
        </p:nvGraphicFramePr>
        <p:xfrm>
          <a:off x="2428622" y="2659374"/>
          <a:ext cx="6680606" cy="3439712"/>
        </p:xfrm>
        <a:graphic>
          <a:graphicData uri="http://schemas.openxmlformats.org/drawingml/2006/table">
            <a:tbl>
              <a:tblPr firstRow="1" bandRow="1">
                <a:tableStyleId>{5C22544A-7EE6-4342-B048-85BDC9FD1C3A}</a:tableStyleId>
              </a:tblPr>
              <a:tblGrid>
                <a:gridCol w="3340303">
                  <a:extLst>
                    <a:ext uri="{9D8B030D-6E8A-4147-A177-3AD203B41FA5}">
                      <a16:colId xmlns:a16="http://schemas.microsoft.com/office/drawing/2014/main" val="3243732166"/>
                    </a:ext>
                  </a:extLst>
                </a:gridCol>
                <a:gridCol w="3340303">
                  <a:extLst>
                    <a:ext uri="{9D8B030D-6E8A-4147-A177-3AD203B41FA5}">
                      <a16:colId xmlns:a16="http://schemas.microsoft.com/office/drawing/2014/main" val="3559317145"/>
                    </a:ext>
                  </a:extLst>
                </a:gridCol>
              </a:tblGrid>
              <a:tr h="435180">
                <a:tc>
                  <a:txBody>
                    <a:bodyPr/>
                    <a:lstStyle/>
                    <a:p>
                      <a:r>
                        <a:rPr lang="en-IN" dirty="0"/>
                        <a:t>Team Member</a:t>
                      </a:r>
                      <a:endParaRPr lang="en-CA" dirty="0"/>
                    </a:p>
                  </a:txBody>
                  <a:tcPr/>
                </a:tc>
                <a:tc>
                  <a:txBody>
                    <a:bodyPr/>
                    <a:lstStyle/>
                    <a:p>
                      <a:r>
                        <a:rPr lang="en-IN" dirty="0"/>
                        <a:t>Roles</a:t>
                      </a:r>
                      <a:endParaRPr lang="en-CA" dirty="0"/>
                    </a:p>
                  </a:txBody>
                  <a:tcPr/>
                </a:tc>
                <a:extLst>
                  <a:ext uri="{0D108BD9-81ED-4DB2-BD59-A6C34878D82A}">
                    <a16:rowId xmlns:a16="http://schemas.microsoft.com/office/drawing/2014/main" val="2305420057"/>
                  </a:ext>
                </a:extLst>
              </a:tr>
              <a:tr h="751133">
                <a:tc>
                  <a:txBody>
                    <a:bodyPr/>
                    <a:lstStyle/>
                    <a:p>
                      <a:r>
                        <a:rPr lang="en-IN" dirty="0" err="1"/>
                        <a:t>Mugdha</a:t>
                      </a:r>
                      <a:r>
                        <a:rPr lang="en-IN" dirty="0"/>
                        <a:t> Monga</a:t>
                      </a:r>
                      <a:endParaRPr lang="en-CA" dirty="0"/>
                    </a:p>
                  </a:txBody>
                  <a:tcPr/>
                </a:tc>
                <a:tc>
                  <a:txBody>
                    <a:bodyPr/>
                    <a:lstStyle/>
                    <a:p>
                      <a:r>
                        <a:rPr lang="en-IN" dirty="0"/>
                        <a:t>Web Crawling, Data Validation</a:t>
                      </a:r>
                      <a:endParaRPr lang="en-CA" dirty="0"/>
                    </a:p>
                  </a:txBody>
                  <a:tcPr/>
                </a:tc>
                <a:extLst>
                  <a:ext uri="{0D108BD9-81ED-4DB2-BD59-A6C34878D82A}">
                    <a16:rowId xmlns:a16="http://schemas.microsoft.com/office/drawing/2014/main" val="2774224760"/>
                  </a:ext>
                </a:extLst>
              </a:tr>
              <a:tr h="751133">
                <a:tc>
                  <a:txBody>
                    <a:bodyPr/>
                    <a:lstStyle/>
                    <a:p>
                      <a:r>
                        <a:rPr lang="en-IN" dirty="0"/>
                        <a:t>Tanzeel Khan</a:t>
                      </a:r>
                      <a:endParaRPr lang="en-CA" dirty="0"/>
                    </a:p>
                  </a:txBody>
                  <a:tcPr/>
                </a:tc>
                <a:tc>
                  <a:txBody>
                    <a:bodyPr/>
                    <a:lstStyle/>
                    <a:p>
                      <a:r>
                        <a:rPr lang="en-CA" dirty="0"/>
                        <a:t>Web Parsing, Page Ranking</a:t>
                      </a:r>
                    </a:p>
                  </a:txBody>
                  <a:tcPr/>
                </a:tc>
                <a:extLst>
                  <a:ext uri="{0D108BD9-81ED-4DB2-BD59-A6C34878D82A}">
                    <a16:rowId xmlns:a16="http://schemas.microsoft.com/office/drawing/2014/main" val="104231890"/>
                  </a:ext>
                </a:extLst>
              </a:tr>
              <a:tr h="751133">
                <a:tc>
                  <a:txBody>
                    <a:bodyPr/>
                    <a:lstStyle/>
                    <a:p>
                      <a:r>
                        <a:rPr lang="en-CA" dirty="0"/>
                        <a:t>Manav Patel</a:t>
                      </a:r>
                    </a:p>
                  </a:txBody>
                  <a:tcPr/>
                </a:tc>
                <a:tc>
                  <a:txBody>
                    <a:bodyPr/>
                    <a:lstStyle/>
                    <a:p>
                      <a:r>
                        <a:rPr lang="en-CA" dirty="0"/>
                        <a:t>Frequency Count, Spell Checking</a:t>
                      </a:r>
                    </a:p>
                  </a:txBody>
                  <a:tcPr/>
                </a:tc>
                <a:extLst>
                  <a:ext uri="{0D108BD9-81ED-4DB2-BD59-A6C34878D82A}">
                    <a16:rowId xmlns:a16="http://schemas.microsoft.com/office/drawing/2014/main" val="88310754"/>
                  </a:ext>
                </a:extLst>
              </a:tr>
              <a:tr h="751133">
                <a:tc>
                  <a:txBody>
                    <a:bodyPr/>
                    <a:lstStyle/>
                    <a:p>
                      <a:r>
                        <a:rPr lang="en-CA" dirty="0"/>
                        <a:t>Khushi Patel</a:t>
                      </a:r>
                    </a:p>
                  </a:txBody>
                  <a:tcPr/>
                </a:tc>
                <a:tc>
                  <a:txBody>
                    <a:bodyPr/>
                    <a:lstStyle/>
                    <a:p>
                      <a:r>
                        <a:rPr lang="en-CA" dirty="0"/>
                        <a:t>Word Completion, Search Frequency</a:t>
                      </a:r>
                    </a:p>
                  </a:txBody>
                  <a:tcPr/>
                </a:tc>
                <a:extLst>
                  <a:ext uri="{0D108BD9-81ED-4DB2-BD59-A6C34878D82A}">
                    <a16:rowId xmlns:a16="http://schemas.microsoft.com/office/drawing/2014/main" val="4012149031"/>
                  </a:ext>
                </a:extLst>
              </a:tr>
            </a:tbl>
          </a:graphicData>
        </a:graphic>
      </p:graphicFrame>
      <p:sp>
        <p:nvSpPr>
          <p:cNvPr id="3" name="Slide Number Placeholder 2">
            <a:extLst>
              <a:ext uri="{FF2B5EF4-FFF2-40B4-BE49-F238E27FC236}">
                <a16:creationId xmlns:a16="http://schemas.microsoft.com/office/drawing/2014/main" id="{57746EB9-5611-CC3E-7EB0-8743A33A134E}"/>
              </a:ext>
            </a:extLst>
          </p:cNvPr>
          <p:cNvSpPr>
            <a:spLocks noGrp="1"/>
          </p:cNvSpPr>
          <p:nvPr>
            <p:ph type="sldNum" sz="quarter" idx="12"/>
          </p:nvPr>
        </p:nvSpPr>
        <p:spPr/>
        <p:txBody>
          <a:bodyPr/>
          <a:lstStyle/>
          <a:p>
            <a:fld id="{3109D357-8067-4A1F-97B2-93C5160B78D9}" type="slidenum">
              <a:rPr lang="en-US" smtClean="0"/>
              <a:t>2</a:t>
            </a:fld>
            <a:endParaRPr lang="en-US"/>
          </a:p>
        </p:txBody>
      </p:sp>
    </p:spTree>
    <p:extLst>
      <p:ext uri="{BB962C8B-B14F-4D97-AF65-F5344CB8AC3E}">
        <p14:creationId xmlns:p14="http://schemas.microsoft.com/office/powerpoint/2010/main" val="166805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A402-89B1-6FB8-81E1-A677FA3CE063}"/>
              </a:ext>
            </a:extLst>
          </p:cNvPr>
          <p:cNvSpPr>
            <a:spLocks noGrp="1"/>
          </p:cNvSpPr>
          <p:nvPr>
            <p:ph type="ctrTitle"/>
          </p:nvPr>
        </p:nvSpPr>
        <p:spPr/>
        <p:txBody>
          <a:bodyPr/>
          <a:lstStyle/>
          <a:p>
            <a:r>
              <a:rPr lang="en-IN" dirty="0"/>
              <a:t>Roles and their description</a:t>
            </a:r>
            <a:endParaRPr lang="en-CA" dirty="0"/>
          </a:p>
        </p:txBody>
      </p:sp>
      <p:sp>
        <p:nvSpPr>
          <p:cNvPr id="3" name="Subtitle 2">
            <a:extLst>
              <a:ext uri="{FF2B5EF4-FFF2-40B4-BE49-F238E27FC236}">
                <a16:creationId xmlns:a16="http://schemas.microsoft.com/office/drawing/2014/main" id="{178BC617-F0A0-6149-5AF5-0E5FE67CD12C}"/>
              </a:ext>
            </a:extLst>
          </p:cNvPr>
          <p:cNvSpPr>
            <a:spLocks noGrp="1"/>
          </p:cNvSpPr>
          <p:nvPr>
            <p:ph type="subTitle" idx="1"/>
          </p:nvPr>
        </p:nvSpPr>
        <p:spPr/>
        <p:txBody>
          <a:bodyPr/>
          <a:lstStyle/>
          <a:p>
            <a:endParaRPr lang="en-CA"/>
          </a:p>
        </p:txBody>
      </p:sp>
      <p:sp>
        <p:nvSpPr>
          <p:cNvPr id="4" name="Slide Number Placeholder 3">
            <a:extLst>
              <a:ext uri="{FF2B5EF4-FFF2-40B4-BE49-F238E27FC236}">
                <a16:creationId xmlns:a16="http://schemas.microsoft.com/office/drawing/2014/main" id="{895B56A0-CB1F-1864-6DDD-8479B4F76E4B}"/>
              </a:ext>
            </a:extLst>
          </p:cNvPr>
          <p:cNvSpPr>
            <a:spLocks noGrp="1"/>
          </p:cNvSpPr>
          <p:nvPr>
            <p:ph type="sldNum" sz="quarter" idx="12"/>
          </p:nvPr>
        </p:nvSpPr>
        <p:spPr/>
        <p:txBody>
          <a:bodyPr/>
          <a:lstStyle/>
          <a:p>
            <a:fld id="{3109D357-8067-4A1F-97B2-93C5160B78D9}" type="slidenum">
              <a:rPr lang="en-US" smtClean="0"/>
              <a:t>3</a:t>
            </a:fld>
            <a:endParaRPr lang="en-US"/>
          </a:p>
        </p:txBody>
      </p:sp>
    </p:spTree>
    <p:extLst>
      <p:ext uri="{BB962C8B-B14F-4D97-AF65-F5344CB8AC3E}">
        <p14:creationId xmlns:p14="http://schemas.microsoft.com/office/powerpoint/2010/main" val="2615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770-5C18-B32A-4F82-EBBA49A8FC0D}"/>
              </a:ext>
            </a:extLst>
          </p:cNvPr>
          <p:cNvSpPr>
            <a:spLocks noGrp="1"/>
          </p:cNvSpPr>
          <p:nvPr>
            <p:ph type="title"/>
          </p:nvPr>
        </p:nvSpPr>
        <p:spPr/>
        <p:txBody>
          <a:bodyPr/>
          <a:lstStyle/>
          <a:p>
            <a:r>
              <a:rPr lang="en-IN" dirty="0" err="1"/>
              <a:t>Mugdha</a:t>
            </a:r>
            <a:r>
              <a:rPr lang="en-IN" dirty="0"/>
              <a:t> Monga: Web Crawling, Data Validation</a:t>
            </a:r>
            <a:endParaRPr lang="en-CA" dirty="0"/>
          </a:p>
        </p:txBody>
      </p:sp>
      <p:sp>
        <p:nvSpPr>
          <p:cNvPr id="3" name="Content Placeholder 2">
            <a:extLst>
              <a:ext uri="{FF2B5EF4-FFF2-40B4-BE49-F238E27FC236}">
                <a16:creationId xmlns:a16="http://schemas.microsoft.com/office/drawing/2014/main" id="{A69F12BA-4768-2A48-00E3-1E660770F26E}"/>
              </a:ext>
            </a:extLst>
          </p:cNvPr>
          <p:cNvSpPr>
            <a:spLocks noGrp="1"/>
          </p:cNvSpPr>
          <p:nvPr>
            <p:ph idx="1"/>
          </p:nvPr>
        </p:nvSpPr>
        <p:spPr/>
        <p:txBody>
          <a:bodyPr/>
          <a:lstStyle/>
          <a:p>
            <a:r>
              <a:rPr lang="en-US" dirty="0" err="1"/>
              <a:t>Mugdha</a:t>
            </a:r>
            <a:r>
              <a:rPr lang="en-US" dirty="0"/>
              <a:t> played a pivotal role in the project by leading the web crawling efforts. Using Selenium, she simulated user inputs for pickup and drop-off locations, dates, and times on various car rental websites, such as Avis, Budget, and Orbitz. Her meticulous work ensured the collection of comprehensive HTML pages containing all available car deals based on user preferences. Additionally, </a:t>
            </a:r>
            <a:r>
              <a:rPr lang="en-US" dirty="0" err="1"/>
              <a:t>Mugdha</a:t>
            </a:r>
            <a:r>
              <a:rPr lang="en-US" dirty="0"/>
              <a:t> was responsible for implementing robust data validation mechanisms, ensuring the accuracy and reliability of user inputs for further analysis.</a:t>
            </a:r>
            <a:endParaRPr lang="en-CA" dirty="0"/>
          </a:p>
        </p:txBody>
      </p:sp>
      <p:sp>
        <p:nvSpPr>
          <p:cNvPr id="4" name="Slide Number Placeholder 3">
            <a:extLst>
              <a:ext uri="{FF2B5EF4-FFF2-40B4-BE49-F238E27FC236}">
                <a16:creationId xmlns:a16="http://schemas.microsoft.com/office/drawing/2014/main" id="{DC2BA21C-257D-786D-F3CE-13AAE2288380}"/>
              </a:ext>
            </a:extLst>
          </p:cNvPr>
          <p:cNvSpPr>
            <a:spLocks noGrp="1"/>
          </p:cNvSpPr>
          <p:nvPr>
            <p:ph type="sldNum" sz="quarter" idx="12"/>
          </p:nvPr>
        </p:nvSpPr>
        <p:spPr/>
        <p:txBody>
          <a:bodyPr/>
          <a:lstStyle/>
          <a:p>
            <a:fld id="{3109D357-8067-4A1F-97B2-93C5160B78D9}" type="slidenum">
              <a:rPr lang="en-US" smtClean="0"/>
              <a:t>4</a:t>
            </a:fld>
            <a:endParaRPr lang="en-US"/>
          </a:p>
        </p:txBody>
      </p:sp>
    </p:spTree>
    <p:extLst>
      <p:ext uri="{BB962C8B-B14F-4D97-AF65-F5344CB8AC3E}">
        <p14:creationId xmlns:p14="http://schemas.microsoft.com/office/powerpoint/2010/main" val="403616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770-5C18-B32A-4F82-EBBA49A8FC0D}"/>
              </a:ext>
            </a:extLst>
          </p:cNvPr>
          <p:cNvSpPr>
            <a:spLocks noGrp="1"/>
          </p:cNvSpPr>
          <p:nvPr>
            <p:ph type="title"/>
          </p:nvPr>
        </p:nvSpPr>
        <p:spPr/>
        <p:txBody>
          <a:bodyPr/>
          <a:lstStyle/>
          <a:p>
            <a:r>
              <a:rPr lang="en-CA" dirty="0"/>
              <a:t>Tanzeel Khan: Web Parsing, Page Ranking</a:t>
            </a:r>
          </a:p>
        </p:txBody>
      </p:sp>
      <p:sp>
        <p:nvSpPr>
          <p:cNvPr id="3" name="Content Placeholder 2">
            <a:extLst>
              <a:ext uri="{FF2B5EF4-FFF2-40B4-BE49-F238E27FC236}">
                <a16:creationId xmlns:a16="http://schemas.microsoft.com/office/drawing/2014/main" id="{A69F12BA-4768-2A48-00E3-1E660770F26E}"/>
              </a:ext>
            </a:extLst>
          </p:cNvPr>
          <p:cNvSpPr>
            <a:spLocks noGrp="1"/>
          </p:cNvSpPr>
          <p:nvPr>
            <p:ph idx="1"/>
          </p:nvPr>
        </p:nvSpPr>
        <p:spPr/>
        <p:txBody>
          <a:bodyPr/>
          <a:lstStyle/>
          <a:p>
            <a:r>
              <a:rPr lang="en-US" dirty="0"/>
              <a:t>Tanzeel excelled in web parsing and page ranking, contributing significantly to the project's data processing and analysis phase. Leveraging the </a:t>
            </a:r>
            <a:r>
              <a:rPr lang="en-US" dirty="0" err="1"/>
              <a:t>Jsoup</a:t>
            </a:r>
            <a:r>
              <a:rPr lang="en-US" dirty="0"/>
              <a:t> library, he efficiently parsed HTML pages, extracting essential data and mapping it to the "</a:t>
            </a:r>
            <a:r>
              <a:rPr lang="en-US" dirty="0" err="1"/>
              <a:t>CarInfo</a:t>
            </a:r>
            <a:r>
              <a:rPr lang="en-US" dirty="0"/>
              <a:t>" object. This recursive process was applied to all car deals, resulting in the creation of a structured JSON file, "</a:t>
            </a:r>
            <a:r>
              <a:rPr lang="en-US" dirty="0" err="1"/>
              <a:t>filtered_car_deals.json</a:t>
            </a:r>
            <a:r>
              <a:rPr lang="en-US" dirty="0"/>
              <a:t>." Tanzeel also implemented a sophisticated page ranking system using a Priority Queue, providing a meaningful order to the car deals based on their relevance.</a:t>
            </a:r>
            <a:endParaRPr lang="en-CA" dirty="0"/>
          </a:p>
        </p:txBody>
      </p:sp>
      <p:sp>
        <p:nvSpPr>
          <p:cNvPr id="4" name="Slide Number Placeholder 3">
            <a:extLst>
              <a:ext uri="{FF2B5EF4-FFF2-40B4-BE49-F238E27FC236}">
                <a16:creationId xmlns:a16="http://schemas.microsoft.com/office/drawing/2014/main" id="{E5B0ECC2-77C4-3483-CA26-D94868C0216A}"/>
              </a:ext>
            </a:extLst>
          </p:cNvPr>
          <p:cNvSpPr>
            <a:spLocks noGrp="1"/>
          </p:cNvSpPr>
          <p:nvPr>
            <p:ph type="sldNum" sz="quarter" idx="12"/>
          </p:nvPr>
        </p:nvSpPr>
        <p:spPr/>
        <p:txBody>
          <a:bodyPr/>
          <a:lstStyle/>
          <a:p>
            <a:fld id="{3109D357-8067-4A1F-97B2-93C5160B78D9}" type="slidenum">
              <a:rPr lang="en-US" smtClean="0"/>
              <a:t>5</a:t>
            </a:fld>
            <a:endParaRPr lang="en-US"/>
          </a:p>
        </p:txBody>
      </p:sp>
    </p:spTree>
    <p:extLst>
      <p:ext uri="{BB962C8B-B14F-4D97-AF65-F5344CB8AC3E}">
        <p14:creationId xmlns:p14="http://schemas.microsoft.com/office/powerpoint/2010/main" val="4254761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770-5C18-B32A-4F82-EBBA49A8FC0D}"/>
              </a:ext>
            </a:extLst>
          </p:cNvPr>
          <p:cNvSpPr>
            <a:spLocks noGrp="1"/>
          </p:cNvSpPr>
          <p:nvPr>
            <p:ph type="title"/>
          </p:nvPr>
        </p:nvSpPr>
        <p:spPr/>
        <p:txBody>
          <a:bodyPr/>
          <a:lstStyle/>
          <a:p>
            <a:r>
              <a:rPr lang="en-US" dirty="0"/>
              <a:t>Manav Patel: Frequency Count, Spell Checking</a:t>
            </a:r>
            <a:endParaRPr lang="en-CA" dirty="0"/>
          </a:p>
        </p:txBody>
      </p:sp>
      <p:sp>
        <p:nvSpPr>
          <p:cNvPr id="3" name="Content Placeholder 2">
            <a:extLst>
              <a:ext uri="{FF2B5EF4-FFF2-40B4-BE49-F238E27FC236}">
                <a16:creationId xmlns:a16="http://schemas.microsoft.com/office/drawing/2014/main" id="{A69F12BA-4768-2A48-00E3-1E660770F26E}"/>
              </a:ext>
            </a:extLst>
          </p:cNvPr>
          <p:cNvSpPr>
            <a:spLocks noGrp="1"/>
          </p:cNvSpPr>
          <p:nvPr>
            <p:ph idx="1"/>
          </p:nvPr>
        </p:nvSpPr>
        <p:spPr/>
        <p:txBody>
          <a:bodyPr/>
          <a:lstStyle/>
          <a:p>
            <a:r>
              <a:rPr lang="en-US" dirty="0"/>
              <a:t>Manav brought expertise to multiple facets of the project. His contributions included implementing a frequency count mechanism using Jackson's </a:t>
            </a:r>
            <a:r>
              <a:rPr lang="en-US" dirty="0" err="1"/>
              <a:t>ObjectMapper</a:t>
            </a:r>
            <a:r>
              <a:rPr lang="en-US" dirty="0"/>
              <a:t> and Java's HashMap, providing insights into the popularity of different car deals. Additionally, Manav implemented a spell-checking feature using </a:t>
            </a:r>
            <a:r>
              <a:rPr lang="en-US" dirty="0" err="1"/>
              <a:t>Trie</a:t>
            </a:r>
            <a:r>
              <a:rPr lang="en-US" dirty="0"/>
              <a:t> data structure with insert and search operations, ensuring accuracy in textual data. </a:t>
            </a:r>
            <a:endParaRPr lang="en-CA" dirty="0"/>
          </a:p>
        </p:txBody>
      </p:sp>
      <p:sp>
        <p:nvSpPr>
          <p:cNvPr id="4" name="Slide Number Placeholder 3">
            <a:extLst>
              <a:ext uri="{FF2B5EF4-FFF2-40B4-BE49-F238E27FC236}">
                <a16:creationId xmlns:a16="http://schemas.microsoft.com/office/drawing/2014/main" id="{8802606B-6D0C-9AC6-117A-7EAACB707E34}"/>
              </a:ext>
            </a:extLst>
          </p:cNvPr>
          <p:cNvSpPr>
            <a:spLocks noGrp="1"/>
          </p:cNvSpPr>
          <p:nvPr>
            <p:ph type="sldNum" sz="quarter" idx="12"/>
          </p:nvPr>
        </p:nvSpPr>
        <p:spPr/>
        <p:txBody>
          <a:bodyPr/>
          <a:lstStyle/>
          <a:p>
            <a:fld id="{3109D357-8067-4A1F-97B2-93C5160B78D9}" type="slidenum">
              <a:rPr lang="en-US" smtClean="0"/>
              <a:t>6</a:t>
            </a:fld>
            <a:endParaRPr lang="en-US"/>
          </a:p>
        </p:txBody>
      </p:sp>
    </p:spTree>
    <p:extLst>
      <p:ext uri="{BB962C8B-B14F-4D97-AF65-F5344CB8AC3E}">
        <p14:creationId xmlns:p14="http://schemas.microsoft.com/office/powerpoint/2010/main" val="305913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770-5C18-B32A-4F82-EBBA49A8FC0D}"/>
              </a:ext>
            </a:extLst>
          </p:cNvPr>
          <p:cNvSpPr>
            <a:spLocks noGrp="1"/>
          </p:cNvSpPr>
          <p:nvPr>
            <p:ph type="title"/>
          </p:nvPr>
        </p:nvSpPr>
        <p:spPr/>
        <p:txBody>
          <a:bodyPr/>
          <a:lstStyle/>
          <a:p>
            <a:r>
              <a:rPr lang="en-US" dirty="0"/>
              <a:t>Khushi Patel: Word Completion, Search Frequency</a:t>
            </a:r>
            <a:endParaRPr lang="en-CA" dirty="0"/>
          </a:p>
        </p:txBody>
      </p:sp>
      <p:sp>
        <p:nvSpPr>
          <p:cNvPr id="3" name="Content Placeholder 2">
            <a:extLst>
              <a:ext uri="{FF2B5EF4-FFF2-40B4-BE49-F238E27FC236}">
                <a16:creationId xmlns:a16="http://schemas.microsoft.com/office/drawing/2014/main" id="{A69F12BA-4768-2A48-00E3-1E660770F26E}"/>
              </a:ext>
            </a:extLst>
          </p:cNvPr>
          <p:cNvSpPr>
            <a:spLocks noGrp="1"/>
          </p:cNvSpPr>
          <p:nvPr>
            <p:ph idx="1"/>
          </p:nvPr>
        </p:nvSpPr>
        <p:spPr/>
        <p:txBody>
          <a:bodyPr/>
          <a:lstStyle/>
          <a:p>
            <a:r>
              <a:rPr lang="en-US" dirty="0"/>
              <a:t>Khushi's focus on enhancing user experience was evident in her roles. She implemented a word completion feature using a </a:t>
            </a:r>
            <a:r>
              <a:rPr lang="en-US" dirty="0" err="1"/>
              <a:t>Trie</a:t>
            </a:r>
            <a:r>
              <a:rPr lang="en-US" dirty="0"/>
              <a:t> data structure with an edit distance algorithm, offering users suggestions for search queries. Additionally, Khushi worked on search frequency functionality, employing a </a:t>
            </a:r>
            <a:r>
              <a:rPr lang="en-US" dirty="0" err="1"/>
              <a:t>TreeMap</a:t>
            </a:r>
            <a:r>
              <a:rPr lang="en-US" dirty="0"/>
              <a:t> to track and present the number of previous searches done for a specific keyword. Her contributions aimed at improving user interaction and search efficiency.</a:t>
            </a:r>
            <a:endParaRPr lang="en-CA" dirty="0"/>
          </a:p>
        </p:txBody>
      </p:sp>
      <p:sp>
        <p:nvSpPr>
          <p:cNvPr id="4" name="Slide Number Placeholder 3">
            <a:extLst>
              <a:ext uri="{FF2B5EF4-FFF2-40B4-BE49-F238E27FC236}">
                <a16:creationId xmlns:a16="http://schemas.microsoft.com/office/drawing/2014/main" id="{4F2B2178-EC79-B329-F917-5C8A6C78302A}"/>
              </a:ext>
            </a:extLst>
          </p:cNvPr>
          <p:cNvSpPr>
            <a:spLocks noGrp="1"/>
          </p:cNvSpPr>
          <p:nvPr>
            <p:ph type="sldNum" sz="quarter" idx="12"/>
          </p:nvPr>
        </p:nvSpPr>
        <p:spPr/>
        <p:txBody>
          <a:bodyPr/>
          <a:lstStyle/>
          <a:p>
            <a:fld id="{3109D357-8067-4A1F-97B2-93C5160B78D9}" type="slidenum">
              <a:rPr lang="en-US" smtClean="0"/>
              <a:t>7</a:t>
            </a:fld>
            <a:endParaRPr lang="en-US"/>
          </a:p>
        </p:txBody>
      </p:sp>
    </p:spTree>
    <p:extLst>
      <p:ext uri="{BB962C8B-B14F-4D97-AF65-F5344CB8AC3E}">
        <p14:creationId xmlns:p14="http://schemas.microsoft.com/office/powerpoint/2010/main" val="957534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9B32D891-9486-4DD6-78F3-948EC5CD4364}"/>
              </a:ext>
            </a:extLst>
          </p:cNvPr>
          <p:cNvSpPr>
            <a:spLocks noGrp="1"/>
          </p:cNvSpPr>
          <p:nvPr>
            <p:ph type="title"/>
          </p:nvPr>
        </p:nvSpPr>
        <p:spPr>
          <a:xfrm>
            <a:off x="836247" y="1085549"/>
            <a:ext cx="3430947" cy="4686903"/>
          </a:xfrm>
        </p:spPr>
        <p:txBody>
          <a:bodyPr anchor="ctr">
            <a:normAutofit/>
          </a:bodyPr>
          <a:lstStyle/>
          <a:p>
            <a:pPr algn="r"/>
            <a:r>
              <a:rPr lang="en-IN" dirty="0">
                <a:solidFill>
                  <a:schemeClr val="tx1"/>
                </a:solidFill>
              </a:rPr>
              <a:t>Outline of the  project</a:t>
            </a:r>
          </a:p>
        </p:txBody>
      </p:sp>
      <p:cxnSp>
        <p:nvCxnSpPr>
          <p:cNvPr id="23" name="Straight Connector 22">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2223D1-183F-3FC3-3576-E0C7A1EB50CD}"/>
              </a:ext>
            </a:extLst>
          </p:cNvPr>
          <p:cNvSpPr>
            <a:spLocks noGrp="1"/>
          </p:cNvSpPr>
          <p:nvPr>
            <p:ph idx="1"/>
          </p:nvPr>
        </p:nvSpPr>
        <p:spPr>
          <a:xfrm>
            <a:off x="5041399" y="1085549"/>
            <a:ext cx="5579707" cy="4686903"/>
          </a:xfrm>
        </p:spPr>
        <p:txBody>
          <a:bodyPr anchor="ctr">
            <a:normAutofit/>
          </a:bodyPr>
          <a:lstStyle/>
          <a:p>
            <a:r>
              <a:rPr lang="en-US" b="0" i="0" dirty="0">
                <a:solidFill>
                  <a:schemeClr val="tx1"/>
                </a:solidFill>
                <a:effectLst/>
              </a:rPr>
              <a:t>Car rental price analysis is a project that aims to extract best deals from three different car rental websites and provide best deals and easy navigation to the user</a:t>
            </a:r>
            <a:endParaRPr lang="en-IN" dirty="0">
              <a:solidFill>
                <a:schemeClr val="tx1"/>
              </a:solidFill>
            </a:endParaRPr>
          </a:p>
          <a:p>
            <a:r>
              <a:rPr lang="en-IN" dirty="0">
                <a:solidFill>
                  <a:schemeClr val="tx1"/>
                </a:solidFill>
              </a:rPr>
              <a:t>The Three websites used here for demo are  </a:t>
            </a:r>
          </a:p>
          <a:p>
            <a:pPr lvl="1"/>
            <a:r>
              <a:rPr lang="en-IN" dirty="0">
                <a:solidFill>
                  <a:schemeClr val="tx1"/>
                </a:solidFill>
              </a:rPr>
              <a:t>Avis </a:t>
            </a:r>
          </a:p>
          <a:p>
            <a:pPr lvl="1"/>
            <a:r>
              <a:rPr lang="en-IN" dirty="0">
                <a:solidFill>
                  <a:schemeClr val="tx1"/>
                </a:solidFill>
              </a:rPr>
              <a:t>Budget</a:t>
            </a:r>
          </a:p>
          <a:p>
            <a:pPr lvl="1"/>
            <a:r>
              <a:rPr lang="en-IN" dirty="0">
                <a:solidFill>
                  <a:schemeClr val="tx1"/>
                </a:solidFill>
              </a:rPr>
              <a:t>Car Rental </a:t>
            </a:r>
          </a:p>
          <a:p>
            <a:pPr marL="274320" lvl="1" indent="0">
              <a:buNone/>
            </a:pPr>
            <a:endParaRPr lang="en-IN" dirty="0">
              <a:solidFill>
                <a:schemeClr val="tx1"/>
              </a:solidFill>
            </a:endParaRPr>
          </a:p>
        </p:txBody>
      </p:sp>
      <p:sp>
        <p:nvSpPr>
          <p:cNvPr id="4" name="Slide Number Placeholder 3">
            <a:extLst>
              <a:ext uri="{FF2B5EF4-FFF2-40B4-BE49-F238E27FC236}">
                <a16:creationId xmlns:a16="http://schemas.microsoft.com/office/drawing/2014/main" id="{103B0203-4222-5049-5CCA-FB4A4DAF7D7A}"/>
              </a:ext>
            </a:extLst>
          </p:cNvPr>
          <p:cNvSpPr>
            <a:spLocks noGrp="1"/>
          </p:cNvSpPr>
          <p:nvPr>
            <p:ph type="sldNum" sz="quarter" idx="12"/>
          </p:nvPr>
        </p:nvSpPr>
        <p:spPr/>
        <p:txBody>
          <a:bodyPr/>
          <a:lstStyle/>
          <a:p>
            <a:fld id="{3109D357-8067-4A1F-97B2-93C5160B78D9}" type="slidenum">
              <a:rPr lang="en-US" smtClean="0"/>
              <a:t>8</a:t>
            </a:fld>
            <a:endParaRPr lang="en-US"/>
          </a:p>
        </p:txBody>
      </p:sp>
    </p:spTree>
    <p:extLst>
      <p:ext uri="{BB962C8B-B14F-4D97-AF65-F5344CB8AC3E}">
        <p14:creationId xmlns:p14="http://schemas.microsoft.com/office/powerpoint/2010/main" val="2910994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5" name="Content Placeholder 4">
            <a:extLst>
              <a:ext uri="{FF2B5EF4-FFF2-40B4-BE49-F238E27FC236}">
                <a16:creationId xmlns:a16="http://schemas.microsoft.com/office/drawing/2014/main" id="{7D79CDA9-FDA1-B5F0-6A86-4CEC5EB26A94}"/>
              </a:ext>
            </a:extLst>
          </p:cNvPr>
          <p:cNvPicPr>
            <a:picLocks noGrp="1" noChangeAspect="1"/>
          </p:cNvPicPr>
          <p:nvPr>
            <p:ph idx="1"/>
          </p:nvPr>
        </p:nvPicPr>
        <p:blipFill>
          <a:blip r:embed="rId2"/>
          <a:stretch>
            <a:fillRect/>
          </a:stretch>
        </p:blipFill>
        <p:spPr>
          <a:xfrm>
            <a:off x="3904662" y="839114"/>
            <a:ext cx="3634472" cy="5173625"/>
          </a:xfrm>
          <a:prstGeom prst="rect">
            <a:avLst/>
          </a:prstGeom>
        </p:spPr>
      </p:pic>
      <p:sp>
        <p:nvSpPr>
          <p:cNvPr id="2" name="Slide Number Placeholder 1">
            <a:extLst>
              <a:ext uri="{FF2B5EF4-FFF2-40B4-BE49-F238E27FC236}">
                <a16:creationId xmlns:a16="http://schemas.microsoft.com/office/drawing/2014/main" id="{D02AED4A-7913-2544-F764-A057E97ED036}"/>
              </a:ext>
            </a:extLst>
          </p:cNvPr>
          <p:cNvSpPr>
            <a:spLocks noGrp="1"/>
          </p:cNvSpPr>
          <p:nvPr>
            <p:ph type="sldNum" sz="quarter" idx="12"/>
          </p:nvPr>
        </p:nvSpPr>
        <p:spPr/>
        <p:txBody>
          <a:bodyPr/>
          <a:lstStyle/>
          <a:p>
            <a:fld id="{3109D357-8067-4A1F-97B2-93C5160B78D9}" type="slidenum">
              <a:rPr lang="en-US" smtClean="0"/>
              <a:t>9</a:t>
            </a:fld>
            <a:endParaRPr lang="en-US"/>
          </a:p>
        </p:txBody>
      </p:sp>
    </p:spTree>
    <p:extLst>
      <p:ext uri="{BB962C8B-B14F-4D97-AF65-F5344CB8AC3E}">
        <p14:creationId xmlns:p14="http://schemas.microsoft.com/office/powerpoint/2010/main" val="519838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781</TotalTime>
  <Words>1404</Words>
  <Application>Microsoft Office PowerPoint</Application>
  <PresentationFormat>Widescreen</PresentationFormat>
  <Paragraphs>110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Söhne</vt:lpstr>
      <vt:lpstr>Wingdings 3</vt:lpstr>
      <vt:lpstr>Ion Boardroom</vt:lpstr>
      <vt:lpstr>CAR RENTAL PRICE ANALYSIS</vt:lpstr>
      <vt:lpstr>Role of each member</vt:lpstr>
      <vt:lpstr>Roles and their description</vt:lpstr>
      <vt:lpstr>Mugdha Monga: Web Crawling, Data Validation</vt:lpstr>
      <vt:lpstr>Tanzeel Khan: Web Parsing, Page Ranking</vt:lpstr>
      <vt:lpstr>Manav Patel: Frequency Count, Spell Checking</vt:lpstr>
      <vt:lpstr>Khushi Patel: Word Completion, Search Frequency</vt:lpstr>
      <vt:lpstr>Outline of the  project</vt:lpstr>
      <vt:lpstr>PowerPoint Presentation</vt:lpstr>
      <vt:lpstr>Features implemented</vt:lpstr>
      <vt:lpstr>Feature Implementation</vt:lpstr>
      <vt:lpstr>Feature Implementation</vt:lpstr>
      <vt:lpstr>Feature Implementation</vt:lpstr>
      <vt:lpstr>Feature Implementation</vt:lpstr>
      <vt:lpstr>Feature Implementation</vt:lpstr>
      <vt:lpstr>Feature Implementation</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PRICE ANALYSIS</dc:title>
  <dc:creator>Yash Nawani</dc:creator>
  <cp:lastModifiedBy>Tanzeel Khan</cp:lastModifiedBy>
  <cp:revision>45</cp:revision>
  <dcterms:created xsi:type="dcterms:W3CDTF">2023-11-29T22:42:13Z</dcterms:created>
  <dcterms:modified xsi:type="dcterms:W3CDTF">2023-12-05T04:30:56Z</dcterms:modified>
</cp:coreProperties>
</file>